
<file path=[Content_Types].xml><?xml version="1.0" encoding="utf-8"?>
<Types xmlns="http://schemas.openxmlformats.org/package/2006/content-types">
  <Default Extension="jpeg" ContentType="image/jpe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6"/>
  </p:notesMasterIdLst>
  <p:sldIdLst>
    <p:sldId id="3604" r:id="rId3"/>
    <p:sldId id="6254" r:id="rId4"/>
    <p:sldId id="6253" r:id="rId5"/>
    <p:sldId id="310" r:id="rId6"/>
    <p:sldId id="332" r:id="rId7"/>
    <p:sldId id="1984" r:id="rId8"/>
    <p:sldId id="476" r:id="rId9"/>
    <p:sldId id="477" r:id="rId10"/>
    <p:sldId id="478" r:id="rId11"/>
    <p:sldId id="479" r:id="rId12"/>
    <p:sldId id="480" r:id="rId13"/>
    <p:sldId id="481" r:id="rId14"/>
    <p:sldId id="488" r:id="rId15"/>
    <p:sldId id="482" r:id="rId16"/>
    <p:sldId id="483" r:id="rId17"/>
    <p:sldId id="485" r:id="rId18"/>
    <p:sldId id="486" r:id="rId19"/>
    <p:sldId id="487" r:id="rId20"/>
    <p:sldId id="489" r:id="rId21"/>
    <p:sldId id="490" r:id="rId22"/>
    <p:sldId id="492" r:id="rId23"/>
    <p:sldId id="491" r:id="rId24"/>
    <p:sldId id="493" r:id="rId25"/>
    <p:sldId id="494" r:id="rId26"/>
    <p:sldId id="496" r:id="rId27"/>
    <p:sldId id="499" r:id="rId28"/>
    <p:sldId id="497" r:id="rId29"/>
    <p:sldId id="498" r:id="rId30"/>
    <p:sldId id="495" r:id="rId31"/>
    <p:sldId id="500" r:id="rId32"/>
    <p:sldId id="501" r:id="rId33"/>
    <p:sldId id="502" r:id="rId34"/>
    <p:sldId id="503" r:id="rId35"/>
    <p:sldId id="505" r:id="rId36"/>
    <p:sldId id="504" r:id="rId37"/>
    <p:sldId id="506" r:id="rId38"/>
    <p:sldId id="509" r:id="rId39"/>
    <p:sldId id="510" r:id="rId40"/>
    <p:sldId id="508" r:id="rId41"/>
    <p:sldId id="507" r:id="rId42"/>
    <p:sldId id="511" r:id="rId43"/>
    <p:sldId id="512" r:id="rId44"/>
    <p:sldId id="513" r:id="rId45"/>
    <p:sldId id="515" r:id="rId46"/>
    <p:sldId id="516" r:id="rId47"/>
    <p:sldId id="514" r:id="rId48"/>
    <p:sldId id="517" r:id="rId49"/>
    <p:sldId id="520" r:id="rId50"/>
    <p:sldId id="521" r:id="rId51"/>
    <p:sldId id="522" r:id="rId52"/>
    <p:sldId id="518" r:id="rId53"/>
    <p:sldId id="519" r:id="rId54"/>
    <p:sldId id="523" r:id="rId55"/>
    <p:sldId id="524" r:id="rId56"/>
    <p:sldId id="526" r:id="rId57"/>
    <p:sldId id="527" r:id="rId58"/>
    <p:sldId id="528" r:id="rId59"/>
    <p:sldId id="529" r:id="rId60"/>
    <p:sldId id="530" r:id="rId61"/>
    <p:sldId id="525" r:id="rId62"/>
    <p:sldId id="531" r:id="rId63"/>
    <p:sldId id="532" r:id="rId64"/>
    <p:sldId id="533" r:id="rId65"/>
    <p:sldId id="534" r:id="rId66"/>
    <p:sldId id="536" r:id="rId67"/>
    <p:sldId id="535" r:id="rId68"/>
    <p:sldId id="537" r:id="rId69"/>
    <p:sldId id="538" r:id="rId70"/>
    <p:sldId id="539" r:id="rId71"/>
    <p:sldId id="541" r:id="rId72"/>
    <p:sldId id="540"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8" r:id="rId89"/>
    <p:sldId id="559" r:id="rId90"/>
    <p:sldId id="560" r:id="rId91"/>
    <p:sldId id="562" r:id="rId92"/>
    <p:sldId id="563" r:id="rId93"/>
    <p:sldId id="561" r:id="rId94"/>
    <p:sldId id="557" r:id="rId95"/>
    <p:sldId id="564" r:id="rId96"/>
    <p:sldId id="565" r:id="rId97"/>
    <p:sldId id="569" r:id="rId98"/>
    <p:sldId id="570" r:id="rId99"/>
    <p:sldId id="566" r:id="rId100"/>
    <p:sldId id="567" r:id="rId101"/>
    <p:sldId id="568" r:id="rId102"/>
    <p:sldId id="571" r:id="rId103"/>
    <p:sldId id="572" r:id="rId104"/>
    <p:sldId id="576" r:id="rId105"/>
    <p:sldId id="577" r:id="rId106"/>
    <p:sldId id="578" r:id="rId107"/>
    <p:sldId id="574" r:id="rId108"/>
    <p:sldId id="584" r:id="rId109"/>
    <p:sldId id="583" r:id="rId110"/>
    <p:sldId id="579" r:id="rId111"/>
    <p:sldId id="580" r:id="rId112"/>
    <p:sldId id="581" r:id="rId113"/>
    <p:sldId id="582" r:id="rId114"/>
    <p:sldId id="575" r:id="rId115"/>
    <p:sldId id="585" r:id="rId116"/>
    <p:sldId id="586" r:id="rId117"/>
    <p:sldId id="587" r:id="rId118"/>
    <p:sldId id="588" r:id="rId119"/>
    <p:sldId id="589" r:id="rId120"/>
    <p:sldId id="590" r:id="rId121"/>
    <p:sldId id="591" r:id="rId122"/>
    <p:sldId id="592" r:id="rId123"/>
    <p:sldId id="593" r:id="rId124"/>
    <p:sldId id="595" r:id="rId125"/>
    <p:sldId id="596" r:id="rId126"/>
    <p:sldId id="1985" r:id="rId127"/>
    <p:sldId id="597" r:id="rId128"/>
    <p:sldId id="598" r:id="rId129"/>
    <p:sldId id="599" r:id="rId130"/>
    <p:sldId id="600" r:id="rId131"/>
    <p:sldId id="601" r:id="rId132"/>
    <p:sldId id="602" r:id="rId133"/>
    <p:sldId id="603" r:id="rId134"/>
    <p:sldId id="604" r:id="rId135"/>
    <p:sldId id="605" r:id="rId136"/>
    <p:sldId id="609" r:id="rId137"/>
    <p:sldId id="617" r:id="rId138"/>
    <p:sldId id="616" r:id="rId139"/>
    <p:sldId id="615" r:id="rId140"/>
    <p:sldId id="614" r:id="rId141"/>
    <p:sldId id="613" r:id="rId142"/>
    <p:sldId id="612" r:id="rId143"/>
    <p:sldId id="610" r:id="rId144"/>
    <p:sldId id="618" r:id="rId145"/>
    <p:sldId id="619" r:id="rId146"/>
    <p:sldId id="611" r:id="rId147"/>
    <p:sldId id="623" r:id="rId148"/>
    <p:sldId id="624" r:id="rId149"/>
    <p:sldId id="625" r:id="rId150"/>
    <p:sldId id="622" r:id="rId151"/>
    <p:sldId id="628" r:id="rId152"/>
    <p:sldId id="629" r:id="rId153"/>
    <p:sldId id="646" r:id="rId154"/>
    <p:sldId id="626" r:id="rId155"/>
    <p:sldId id="627" r:id="rId156"/>
    <p:sldId id="630" r:id="rId157"/>
    <p:sldId id="631" r:id="rId158"/>
    <p:sldId id="632" r:id="rId159"/>
    <p:sldId id="633" r:id="rId160"/>
    <p:sldId id="634" r:id="rId161"/>
    <p:sldId id="620" r:id="rId162"/>
    <p:sldId id="621" r:id="rId163"/>
    <p:sldId id="636" r:id="rId164"/>
    <p:sldId id="642" r:id="rId165"/>
    <p:sldId id="643" r:id="rId166"/>
    <p:sldId id="644" r:id="rId167"/>
    <p:sldId id="645" r:id="rId168"/>
    <p:sldId id="637" r:id="rId169"/>
    <p:sldId id="640" r:id="rId170"/>
    <p:sldId id="641" r:id="rId171"/>
    <p:sldId id="647" r:id="rId172"/>
    <p:sldId id="648" r:id="rId173"/>
    <p:sldId id="649" r:id="rId174"/>
    <p:sldId id="650" r:id="rId175"/>
    <p:sldId id="651" r:id="rId176"/>
    <p:sldId id="653" r:id="rId177"/>
    <p:sldId id="654" r:id="rId178"/>
    <p:sldId id="655" r:id="rId179"/>
    <p:sldId id="656" r:id="rId180"/>
    <p:sldId id="652" r:id="rId181"/>
    <p:sldId id="657" r:id="rId182"/>
    <p:sldId id="658" r:id="rId183"/>
    <p:sldId id="659" r:id="rId184"/>
    <p:sldId id="660" r:id="rId185"/>
    <p:sldId id="661" r:id="rId186"/>
    <p:sldId id="662" r:id="rId187"/>
    <p:sldId id="663" r:id="rId188"/>
    <p:sldId id="664" r:id="rId189"/>
    <p:sldId id="665" r:id="rId190"/>
    <p:sldId id="666" r:id="rId191"/>
    <p:sldId id="668" r:id="rId192"/>
    <p:sldId id="669" r:id="rId193"/>
    <p:sldId id="670" r:id="rId194"/>
    <p:sldId id="671" r:id="rId195"/>
    <p:sldId id="672" r:id="rId196"/>
    <p:sldId id="675" r:id="rId197"/>
    <p:sldId id="676" r:id="rId198"/>
    <p:sldId id="677" r:id="rId199"/>
    <p:sldId id="678" r:id="rId200"/>
    <p:sldId id="673" r:id="rId201"/>
    <p:sldId id="674" r:id="rId202"/>
    <p:sldId id="679" r:id="rId203"/>
    <p:sldId id="680" r:id="rId204"/>
    <p:sldId id="681" r:id="rId205"/>
    <p:sldId id="682" r:id="rId206"/>
    <p:sldId id="683" r:id="rId207"/>
    <p:sldId id="684" r:id="rId208"/>
    <p:sldId id="685" r:id="rId209"/>
    <p:sldId id="686" r:id="rId210"/>
    <p:sldId id="687" r:id="rId211"/>
    <p:sldId id="688" r:id="rId212"/>
    <p:sldId id="689" r:id="rId213"/>
    <p:sldId id="690" r:id="rId214"/>
    <p:sldId id="691" r:id="rId215"/>
    <p:sldId id="692" r:id="rId216"/>
    <p:sldId id="693" r:id="rId217"/>
    <p:sldId id="694" r:id="rId218"/>
    <p:sldId id="695" r:id="rId219"/>
    <p:sldId id="698" r:id="rId220"/>
    <p:sldId id="699" r:id="rId221"/>
    <p:sldId id="700" r:id="rId222"/>
    <p:sldId id="701" r:id="rId223"/>
    <p:sldId id="696" r:id="rId224"/>
    <p:sldId id="697" r:id="rId225"/>
    <p:sldId id="667" r:id="rId226"/>
    <p:sldId id="702" r:id="rId227"/>
    <p:sldId id="703" r:id="rId228"/>
    <p:sldId id="706" r:id="rId229"/>
    <p:sldId id="707" r:id="rId230"/>
    <p:sldId id="708" r:id="rId231"/>
    <p:sldId id="710" r:id="rId232"/>
    <p:sldId id="711" r:id="rId233"/>
    <p:sldId id="712" r:id="rId234"/>
    <p:sldId id="713" r:id="rId235"/>
    <p:sldId id="717" r:id="rId236"/>
    <p:sldId id="718" r:id="rId237"/>
    <p:sldId id="719" r:id="rId238"/>
    <p:sldId id="720" r:id="rId239"/>
    <p:sldId id="714" r:id="rId240"/>
    <p:sldId id="715" r:id="rId241"/>
    <p:sldId id="716" r:id="rId242"/>
    <p:sldId id="721" r:id="rId243"/>
    <p:sldId id="722" r:id="rId244"/>
    <p:sldId id="723" r:id="rId245"/>
    <p:sldId id="724" r:id="rId246"/>
    <p:sldId id="725" r:id="rId247"/>
    <p:sldId id="726" r:id="rId248"/>
    <p:sldId id="727" r:id="rId249"/>
    <p:sldId id="728" r:id="rId250"/>
    <p:sldId id="729" r:id="rId251"/>
    <p:sldId id="730" r:id="rId252"/>
    <p:sldId id="731" r:id="rId253"/>
    <p:sldId id="732" r:id="rId254"/>
    <p:sldId id="733" r:id="rId255"/>
    <p:sldId id="734" r:id="rId256"/>
    <p:sldId id="735" r:id="rId257"/>
    <p:sldId id="736" r:id="rId258"/>
    <p:sldId id="737" r:id="rId259"/>
    <p:sldId id="738" r:id="rId260"/>
    <p:sldId id="739" r:id="rId261"/>
    <p:sldId id="740" r:id="rId262"/>
    <p:sldId id="741" r:id="rId263"/>
    <p:sldId id="742" r:id="rId264"/>
    <p:sldId id="743" r:id="rId265"/>
    <p:sldId id="744" r:id="rId266"/>
    <p:sldId id="745" r:id="rId267"/>
    <p:sldId id="746" r:id="rId268"/>
    <p:sldId id="748" r:id="rId269"/>
    <p:sldId id="749" r:id="rId270"/>
    <p:sldId id="750" r:id="rId271"/>
    <p:sldId id="751" r:id="rId272"/>
    <p:sldId id="752" r:id="rId273"/>
    <p:sldId id="754" r:id="rId274"/>
    <p:sldId id="755" r:id="rId275"/>
    <p:sldId id="756" r:id="rId276"/>
    <p:sldId id="757" r:id="rId277"/>
    <p:sldId id="758" r:id="rId278"/>
    <p:sldId id="759" r:id="rId279"/>
    <p:sldId id="762" r:id="rId280"/>
    <p:sldId id="763" r:id="rId281"/>
    <p:sldId id="764" r:id="rId282"/>
    <p:sldId id="760" r:id="rId283"/>
    <p:sldId id="761" r:id="rId284"/>
    <p:sldId id="747" r:id="rId285"/>
    <p:sldId id="765" r:id="rId286"/>
    <p:sldId id="774" r:id="rId287"/>
    <p:sldId id="771" r:id="rId288"/>
    <p:sldId id="772" r:id="rId289"/>
    <p:sldId id="773" r:id="rId290"/>
    <p:sldId id="766" r:id="rId291"/>
    <p:sldId id="767" r:id="rId292"/>
    <p:sldId id="768" r:id="rId293"/>
    <p:sldId id="769" r:id="rId294"/>
    <p:sldId id="770" r:id="rId295"/>
    <p:sldId id="775" r:id="rId296"/>
    <p:sldId id="776" r:id="rId297"/>
    <p:sldId id="777" r:id="rId298"/>
    <p:sldId id="778" r:id="rId299"/>
    <p:sldId id="779" r:id="rId300"/>
    <p:sldId id="780" r:id="rId301"/>
    <p:sldId id="781" r:id="rId302"/>
    <p:sldId id="782" r:id="rId303"/>
    <p:sldId id="783" r:id="rId304"/>
    <p:sldId id="784" r:id="rId305"/>
    <p:sldId id="785" r:id="rId306"/>
    <p:sldId id="786" r:id="rId307"/>
    <p:sldId id="787" r:id="rId308"/>
    <p:sldId id="788" r:id="rId309"/>
    <p:sldId id="790" r:id="rId310"/>
    <p:sldId id="791" r:id="rId311"/>
    <p:sldId id="792" r:id="rId312"/>
    <p:sldId id="793" r:id="rId313"/>
    <p:sldId id="794" r:id="rId314"/>
    <p:sldId id="795" r:id="rId315"/>
    <p:sldId id="789" r:id="rId316"/>
    <p:sldId id="796" r:id="rId317"/>
    <p:sldId id="797" r:id="rId318"/>
    <p:sldId id="799" r:id="rId319"/>
    <p:sldId id="800" r:id="rId320"/>
    <p:sldId id="801" r:id="rId321"/>
    <p:sldId id="802" r:id="rId322"/>
    <p:sldId id="806" r:id="rId323"/>
    <p:sldId id="807" r:id="rId324"/>
    <p:sldId id="808" r:id="rId325"/>
    <p:sldId id="803" r:id="rId326"/>
    <p:sldId id="804" r:id="rId327"/>
    <p:sldId id="805" r:id="rId328"/>
    <p:sldId id="798" r:id="rId329"/>
    <p:sldId id="809" r:id="rId330"/>
    <p:sldId id="810" r:id="rId331"/>
    <p:sldId id="811" r:id="rId332"/>
    <p:sldId id="812" r:id="rId333"/>
    <p:sldId id="815" r:id="rId334"/>
    <p:sldId id="816" r:id="rId335"/>
    <p:sldId id="817" r:id="rId336"/>
    <p:sldId id="818" r:id="rId337"/>
    <p:sldId id="823" r:id="rId338"/>
    <p:sldId id="824" r:id="rId339"/>
    <p:sldId id="825" r:id="rId340"/>
    <p:sldId id="826" r:id="rId341"/>
    <p:sldId id="819" r:id="rId342"/>
    <p:sldId id="820" r:id="rId343"/>
    <p:sldId id="821" r:id="rId344"/>
    <p:sldId id="822" r:id="rId345"/>
    <p:sldId id="813" r:id="rId346"/>
    <p:sldId id="814" r:id="rId347"/>
    <p:sldId id="827" r:id="rId348"/>
    <p:sldId id="828" r:id="rId349"/>
    <p:sldId id="829" r:id="rId350"/>
    <p:sldId id="830" r:id="rId351"/>
    <p:sldId id="835" r:id="rId352"/>
    <p:sldId id="836" r:id="rId353"/>
    <p:sldId id="837" r:id="rId354"/>
    <p:sldId id="831" r:id="rId355"/>
    <p:sldId id="832" r:id="rId356"/>
    <p:sldId id="833" r:id="rId357"/>
    <p:sldId id="834" r:id="rId358"/>
    <p:sldId id="839" r:id="rId359"/>
    <p:sldId id="840" r:id="rId360"/>
    <p:sldId id="841" r:id="rId361"/>
    <p:sldId id="842" r:id="rId362"/>
    <p:sldId id="843" r:id="rId363"/>
    <p:sldId id="844" r:id="rId364"/>
    <p:sldId id="845" r:id="rId365"/>
    <p:sldId id="846" r:id="rId366"/>
    <p:sldId id="847" r:id="rId367"/>
    <p:sldId id="848" r:id="rId368"/>
    <p:sldId id="849" r:id="rId369"/>
    <p:sldId id="850" r:id="rId370"/>
    <p:sldId id="851" r:id="rId371"/>
    <p:sldId id="854" r:id="rId372"/>
    <p:sldId id="855" r:id="rId373"/>
    <p:sldId id="856" r:id="rId374"/>
    <p:sldId id="857" r:id="rId375"/>
    <p:sldId id="858" r:id="rId376"/>
    <p:sldId id="859" r:id="rId377"/>
    <p:sldId id="852" r:id="rId378"/>
    <p:sldId id="860" r:id="rId379"/>
    <p:sldId id="861" r:id="rId380"/>
    <p:sldId id="862" r:id="rId381"/>
    <p:sldId id="863" r:id="rId382"/>
    <p:sldId id="864" r:id="rId383"/>
    <p:sldId id="865" r:id="rId384"/>
    <p:sldId id="866" r:id="rId385"/>
    <p:sldId id="867" r:id="rId386"/>
    <p:sldId id="868" r:id="rId387"/>
    <p:sldId id="869" r:id="rId388"/>
    <p:sldId id="870" r:id="rId389"/>
    <p:sldId id="871" r:id="rId390"/>
    <p:sldId id="872" r:id="rId391"/>
    <p:sldId id="874" r:id="rId392"/>
    <p:sldId id="879" r:id="rId393"/>
    <p:sldId id="880" r:id="rId394"/>
    <p:sldId id="875" r:id="rId395"/>
    <p:sldId id="876" r:id="rId396"/>
    <p:sldId id="877" r:id="rId397"/>
    <p:sldId id="878" r:id="rId398"/>
    <p:sldId id="873" r:id="rId399"/>
    <p:sldId id="853" r:id="rId400"/>
    <p:sldId id="885" r:id="rId401"/>
    <p:sldId id="886" r:id="rId402"/>
    <p:sldId id="887" r:id="rId403"/>
    <p:sldId id="881" r:id="rId404"/>
    <p:sldId id="882" r:id="rId405"/>
    <p:sldId id="888" r:id="rId406"/>
    <p:sldId id="889" r:id="rId407"/>
    <p:sldId id="890" r:id="rId408"/>
    <p:sldId id="891" r:id="rId409"/>
    <p:sldId id="892" r:id="rId410"/>
    <p:sldId id="893" r:id="rId411"/>
    <p:sldId id="894" r:id="rId412"/>
    <p:sldId id="895" r:id="rId413"/>
    <p:sldId id="884" r:id="rId414"/>
    <p:sldId id="896" r:id="rId415"/>
    <p:sldId id="897" r:id="rId416"/>
    <p:sldId id="898" r:id="rId417"/>
    <p:sldId id="900" r:id="rId418"/>
    <p:sldId id="901" r:id="rId419"/>
    <p:sldId id="903" r:id="rId420"/>
    <p:sldId id="904" r:id="rId421"/>
    <p:sldId id="905" r:id="rId422"/>
    <p:sldId id="906" r:id="rId423"/>
    <p:sldId id="902" r:id="rId424"/>
    <p:sldId id="908" r:id="rId425"/>
    <p:sldId id="909" r:id="rId426"/>
    <p:sldId id="913" r:id="rId427"/>
    <p:sldId id="914" r:id="rId428"/>
    <p:sldId id="917" r:id="rId429"/>
    <p:sldId id="918" r:id="rId430"/>
    <p:sldId id="920" r:id="rId431"/>
    <p:sldId id="915" r:id="rId432"/>
    <p:sldId id="916" r:id="rId433"/>
    <p:sldId id="910" r:id="rId434"/>
    <p:sldId id="911" r:id="rId435"/>
    <p:sldId id="921" r:id="rId436"/>
    <p:sldId id="922" r:id="rId437"/>
    <p:sldId id="923" r:id="rId438"/>
    <p:sldId id="912" r:id="rId439"/>
    <p:sldId id="907" r:id="rId440"/>
    <p:sldId id="899" r:id="rId441"/>
    <p:sldId id="924" r:id="rId442"/>
    <p:sldId id="925" r:id="rId443"/>
    <p:sldId id="926" r:id="rId444"/>
    <p:sldId id="927" r:id="rId445"/>
    <p:sldId id="930" r:id="rId446"/>
    <p:sldId id="931" r:id="rId447"/>
    <p:sldId id="932" r:id="rId448"/>
    <p:sldId id="933" r:id="rId449"/>
    <p:sldId id="934" r:id="rId450"/>
    <p:sldId id="935" r:id="rId451"/>
    <p:sldId id="937" r:id="rId452"/>
    <p:sldId id="938" r:id="rId453"/>
    <p:sldId id="939" r:id="rId454"/>
    <p:sldId id="940" r:id="rId455"/>
    <p:sldId id="941" r:id="rId456"/>
    <p:sldId id="942" r:id="rId457"/>
    <p:sldId id="943" r:id="rId458"/>
    <p:sldId id="944" r:id="rId459"/>
    <p:sldId id="945" r:id="rId460"/>
    <p:sldId id="928" r:id="rId461"/>
    <p:sldId id="929" r:id="rId462"/>
    <p:sldId id="946" r:id="rId463"/>
    <p:sldId id="947" r:id="rId464"/>
    <p:sldId id="948" r:id="rId465"/>
    <p:sldId id="949" r:id="rId466"/>
    <p:sldId id="950" r:id="rId467"/>
    <p:sldId id="951" r:id="rId468"/>
    <p:sldId id="952" r:id="rId469"/>
    <p:sldId id="953" r:id="rId470"/>
    <p:sldId id="954" r:id="rId471"/>
    <p:sldId id="956" r:id="rId472"/>
    <p:sldId id="957" r:id="rId473"/>
    <p:sldId id="958" r:id="rId474"/>
    <p:sldId id="959" r:id="rId475"/>
    <p:sldId id="960" r:id="rId476"/>
    <p:sldId id="961" r:id="rId477"/>
    <p:sldId id="962" r:id="rId478"/>
    <p:sldId id="963" r:id="rId479"/>
    <p:sldId id="964" r:id="rId480"/>
    <p:sldId id="955" r:id="rId481"/>
    <p:sldId id="965" r:id="rId482"/>
    <p:sldId id="966" r:id="rId483"/>
    <p:sldId id="967" r:id="rId484"/>
    <p:sldId id="968" r:id="rId485"/>
    <p:sldId id="969" r:id="rId486"/>
    <p:sldId id="970" r:id="rId487"/>
    <p:sldId id="971" r:id="rId488"/>
    <p:sldId id="972" r:id="rId489"/>
    <p:sldId id="973" r:id="rId490"/>
    <p:sldId id="974" r:id="rId491"/>
    <p:sldId id="975" r:id="rId492"/>
    <p:sldId id="976" r:id="rId493"/>
    <p:sldId id="977" r:id="rId494"/>
    <p:sldId id="979" r:id="rId495"/>
    <p:sldId id="980" r:id="rId496"/>
    <p:sldId id="981" r:id="rId497"/>
    <p:sldId id="982" r:id="rId498"/>
    <p:sldId id="984" r:id="rId499"/>
    <p:sldId id="988" r:id="rId500"/>
    <p:sldId id="983" r:id="rId501"/>
    <p:sldId id="989" r:id="rId502"/>
    <p:sldId id="990" r:id="rId503"/>
    <p:sldId id="985" r:id="rId504"/>
    <p:sldId id="986" r:id="rId505"/>
    <p:sldId id="987" r:id="rId506"/>
    <p:sldId id="978" r:id="rId507"/>
    <p:sldId id="991" r:id="rId508"/>
    <p:sldId id="992" r:id="rId509"/>
    <p:sldId id="994" r:id="rId510"/>
    <p:sldId id="995" r:id="rId511"/>
    <p:sldId id="996" r:id="rId512"/>
    <p:sldId id="997" r:id="rId513"/>
    <p:sldId id="993" r:id="rId514"/>
    <p:sldId id="998" r:id="rId515"/>
    <p:sldId id="1003" r:id="rId516"/>
    <p:sldId id="1004" r:id="rId517"/>
    <p:sldId id="1005" r:id="rId518"/>
    <p:sldId id="1006" r:id="rId519"/>
    <p:sldId id="1007" r:id="rId520"/>
    <p:sldId id="999" r:id="rId521"/>
    <p:sldId id="1008" r:id="rId522"/>
    <p:sldId id="1009" r:id="rId523"/>
    <p:sldId id="1010" r:id="rId524"/>
    <p:sldId id="1000" r:id="rId525"/>
    <p:sldId id="1001" r:id="rId526"/>
    <p:sldId id="1002" r:id="rId527"/>
    <p:sldId id="1011" r:id="rId528"/>
    <p:sldId id="1013" r:id="rId529"/>
    <p:sldId id="1014" r:id="rId530"/>
    <p:sldId id="1016" r:id="rId531"/>
    <p:sldId id="1017" r:id="rId532"/>
    <p:sldId id="1018" r:id="rId533"/>
    <p:sldId id="1019" r:id="rId534"/>
    <p:sldId id="1020" r:id="rId535"/>
    <p:sldId id="1021" r:id="rId536"/>
    <p:sldId id="1015" r:id="rId537"/>
    <p:sldId id="1022" r:id="rId538"/>
    <p:sldId id="1023" r:id="rId539"/>
    <p:sldId id="1024" r:id="rId540"/>
    <p:sldId id="1025" r:id="rId541"/>
    <p:sldId id="1026" r:id="rId542"/>
    <p:sldId id="1027" r:id="rId543"/>
    <p:sldId id="1028" r:id="rId544"/>
    <p:sldId id="1029" r:id="rId545"/>
    <p:sldId id="1030" r:id="rId546"/>
    <p:sldId id="1038" r:id="rId547"/>
    <p:sldId id="1039" r:id="rId548"/>
    <p:sldId id="1040" r:id="rId549"/>
    <p:sldId id="1041" r:id="rId550"/>
    <p:sldId id="1986" r:id="rId551"/>
    <p:sldId id="1987" r:id="rId552"/>
    <p:sldId id="1988" r:id="rId553"/>
    <p:sldId id="1990" r:id="rId554"/>
    <p:sldId id="1049" r:id="rId555"/>
    <p:sldId id="1050" r:id="rId556"/>
    <p:sldId id="1053" r:id="rId557"/>
    <p:sldId id="1056" r:id="rId558"/>
    <p:sldId id="1057" r:id="rId559"/>
    <p:sldId id="1058" r:id="rId560"/>
    <p:sldId id="1061" r:id="rId561"/>
    <p:sldId id="1062" r:id="rId562"/>
    <p:sldId id="1065" r:id="rId563"/>
    <p:sldId id="1066" r:id="rId564"/>
    <p:sldId id="1067" r:id="rId565"/>
    <p:sldId id="1063" r:id="rId566"/>
    <p:sldId id="1064" r:id="rId567"/>
    <p:sldId id="1059" r:id="rId568"/>
    <p:sldId id="1060" r:id="rId569"/>
    <p:sldId id="1055" r:id="rId570"/>
    <p:sldId id="1079" r:id="rId571"/>
    <p:sldId id="1082" r:id="rId572"/>
    <p:sldId id="1051" r:id="rId573"/>
    <p:sldId id="1087" r:id="rId574"/>
    <p:sldId id="1088" r:id="rId575"/>
    <p:sldId id="1089" r:id="rId576"/>
    <p:sldId id="1090" r:id="rId577"/>
    <p:sldId id="1091" r:id="rId578"/>
    <p:sldId id="1092" r:id="rId579"/>
    <p:sldId id="1093" r:id="rId580"/>
    <p:sldId id="1094" r:id="rId581"/>
    <p:sldId id="1095" r:id="rId582"/>
    <p:sldId id="1096" r:id="rId583"/>
    <p:sldId id="1097" r:id="rId584"/>
    <p:sldId id="1098" r:id="rId585"/>
    <p:sldId id="1991" r:id="rId586"/>
    <p:sldId id="1992" r:id="rId587"/>
    <p:sldId id="3078" r:id="rId588"/>
    <p:sldId id="3079" r:id="rId589"/>
    <p:sldId id="3080" r:id="rId590"/>
    <p:sldId id="3081" r:id="rId591"/>
    <p:sldId id="3082" r:id="rId592"/>
    <p:sldId id="3083" r:id="rId593"/>
    <p:sldId id="3084" r:id="rId594"/>
    <p:sldId id="3085" r:id="rId595"/>
    <p:sldId id="3086" r:id="rId597"/>
    <p:sldId id="1052" r:id="rId598"/>
    <p:sldId id="1042" r:id="rId599"/>
    <p:sldId id="1068" r:id="rId600"/>
    <p:sldId id="1069" r:id="rId601"/>
    <p:sldId id="1070" r:id="rId602"/>
    <p:sldId id="1071" r:id="rId603"/>
    <p:sldId id="1076" r:id="rId604"/>
    <p:sldId id="1072" r:id="rId605"/>
    <p:sldId id="1073" r:id="rId606"/>
    <p:sldId id="1074" r:id="rId607"/>
    <p:sldId id="1075" r:id="rId608"/>
    <p:sldId id="1078" r:id="rId609"/>
    <p:sldId id="1077" r:id="rId610"/>
    <p:sldId id="1108" r:id="rId611"/>
    <p:sldId id="1109" r:id="rId612"/>
    <p:sldId id="1111" r:id="rId613"/>
    <p:sldId id="1112" r:id="rId614"/>
    <p:sldId id="1113" r:id="rId615"/>
    <p:sldId id="1115" r:id="rId616"/>
    <p:sldId id="1116" r:id="rId617"/>
    <p:sldId id="1117" r:id="rId618"/>
    <p:sldId id="1114" r:id="rId619"/>
    <p:sldId id="1110" r:id="rId620"/>
    <p:sldId id="1103" r:id="rId621"/>
    <p:sldId id="1104" r:id="rId622"/>
    <p:sldId id="1105" r:id="rId623"/>
    <p:sldId id="1106" r:id="rId624"/>
    <p:sldId id="1107" r:id="rId625"/>
    <p:sldId id="1118" r:id="rId626"/>
    <p:sldId id="1119" r:id="rId627"/>
    <p:sldId id="1120" r:id="rId628"/>
    <p:sldId id="1121" r:id="rId629"/>
    <p:sldId id="1122" r:id="rId630"/>
    <p:sldId id="1123" r:id="rId631"/>
    <p:sldId id="1124" r:id="rId632"/>
    <p:sldId id="1125" r:id="rId633"/>
    <p:sldId id="1126" r:id="rId634"/>
    <p:sldId id="1127" r:id="rId635"/>
    <p:sldId id="1128" r:id="rId636"/>
    <p:sldId id="1129" r:id="rId637"/>
    <p:sldId id="1130" r:id="rId638"/>
    <p:sldId id="1131" r:id="rId639"/>
    <p:sldId id="1132" r:id="rId640"/>
    <p:sldId id="1133" r:id="rId641"/>
    <p:sldId id="1134" r:id="rId642"/>
    <p:sldId id="1135" r:id="rId643"/>
    <p:sldId id="1136" r:id="rId644"/>
    <p:sldId id="1137" r:id="rId645"/>
    <p:sldId id="1139" r:id="rId646"/>
    <p:sldId id="1140" r:id="rId647"/>
    <p:sldId id="1141" r:id="rId648"/>
    <p:sldId id="1142" r:id="rId649"/>
    <p:sldId id="1143" r:id="rId650"/>
    <p:sldId id="1138" r:id="rId651"/>
    <p:sldId id="1144" r:id="rId652"/>
    <p:sldId id="1145" r:id="rId653"/>
    <p:sldId id="1146" r:id="rId654"/>
    <p:sldId id="1147" r:id="rId655"/>
    <p:sldId id="1148" r:id="rId656"/>
    <p:sldId id="1150" r:id="rId657"/>
    <p:sldId id="1151" r:id="rId658"/>
    <p:sldId id="1152" r:id="rId659"/>
    <p:sldId id="1153" r:id="rId660"/>
    <p:sldId id="1154" r:id="rId661"/>
    <p:sldId id="1155" r:id="rId662"/>
    <p:sldId id="1156" r:id="rId663"/>
    <p:sldId id="1157" r:id="rId664"/>
    <p:sldId id="1158" r:id="rId665"/>
    <p:sldId id="1160" r:id="rId666"/>
    <p:sldId id="1161" r:id="rId667"/>
    <p:sldId id="1162" r:id="rId668"/>
    <p:sldId id="1163" r:id="rId669"/>
    <p:sldId id="1164" r:id="rId670"/>
    <p:sldId id="1165" r:id="rId671"/>
    <p:sldId id="1166" r:id="rId672"/>
    <p:sldId id="1167" r:id="rId673"/>
    <p:sldId id="7362" r:id="rId674"/>
    <p:sldId id="4704" r:id="rId675"/>
    <p:sldId id="7363" r:id="rId676"/>
    <p:sldId id="7364" r:id="rId677"/>
    <p:sldId id="4705" r:id="rId678"/>
    <p:sldId id="4706" r:id="rId679"/>
    <p:sldId id="4707" r:id="rId680"/>
    <p:sldId id="4709" r:id="rId681"/>
    <p:sldId id="4710" r:id="rId682"/>
    <p:sldId id="7803" r:id="rId683"/>
    <p:sldId id="1168" r:id="rId684"/>
    <p:sldId id="1176" r:id="rId685"/>
    <p:sldId id="1179" r:id="rId686"/>
    <p:sldId id="1180" r:id="rId687"/>
    <p:sldId id="1182" r:id="rId688"/>
    <p:sldId id="1183" r:id="rId689"/>
    <p:sldId id="1184" r:id="rId690"/>
    <p:sldId id="1177" r:id="rId691"/>
    <p:sldId id="1178" r:id="rId692"/>
    <p:sldId id="1169" r:id="rId693"/>
    <p:sldId id="1170" r:id="rId694"/>
    <p:sldId id="1171" r:id="rId695"/>
    <p:sldId id="1172" r:id="rId696"/>
    <p:sldId id="1173" r:id="rId697"/>
    <p:sldId id="1185" r:id="rId698"/>
    <p:sldId id="1186" r:id="rId699"/>
    <p:sldId id="1187" r:id="rId700"/>
    <p:sldId id="1188" r:id="rId701"/>
    <p:sldId id="1174" r:id="rId702"/>
    <p:sldId id="1189" r:id="rId703"/>
    <p:sldId id="1190" r:id="rId704"/>
    <p:sldId id="1191" r:id="rId705"/>
    <p:sldId id="1192" r:id="rId706"/>
    <p:sldId id="1193" r:id="rId707"/>
    <p:sldId id="1195" r:id="rId708"/>
    <p:sldId id="1196" r:id="rId709"/>
    <p:sldId id="1197" r:id="rId710"/>
    <p:sldId id="1198" r:id="rId711"/>
    <p:sldId id="1194" r:id="rId712"/>
    <p:sldId id="1199" r:id="rId713"/>
    <p:sldId id="1200" r:id="rId714"/>
    <p:sldId id="1201" r:id="rId715"/>
    <p:sldId id="1202" r:id="rId716"/>
    <p:sldId id="1206" r:id="rId717"/>
    <p:sldId id="1207" r:id="rId718"/>
    <p:sldId id="1208" r:id="rId719"/>
    <p:sldId id="1209" r:id="rId720"/>
    <p:sldId id="1210" r:id="rId721"/>
    <p:sldId id="1211" r:id="rId722"/>
    <p:sldId id="1212" r:id="rId723"/>
    <p:sldId id="1213" r:id="rId724"/>
    <p:sldId id="1214" r:id="rId725"/>
    <p:sldId id="1215" r:id="rId726"/>
    <p:sldId id="1267" r:id="rId727"/>
    <p:sldId id="1269" r:id="rId728"/>
    <p:sldId id="1270" r:id="rId729"/>
    <p:sldId id="1271" r:id="rId730"/>
    <p:sldId id="1272" r:id="rId731"/>
    <p:sldId id="1273" r:id="rId732"/>
    <p:sldId id="1274" r:id="rId733"/>
    <p:sldId id="1275" r:id="rId734"/>
    <p:sldId id="1216" r:id="rId735"/>
    <p:sldId id="1219" r:id="rId736"/>
    <p:sldId id="1220" r:id="rId737"/>
    <p:sldId id="1221" r:id="rId738"/>
    <p:sldId id="1222" r:id="rId739"/>
    <p:sldId id="1277" r:id="rId740"/>
    <p:sldId id="1278" r:id="rId741"/>
    <p:sldId id="1279" r:id="rId742"/>
    <p:sldId id="1280" r:id="rId743"/>
    <p:sldId id="1281" r:id="rId744"/>
    <p:sldId id="1282" r:id="rId745"/>
    <p:sldId id="1283" r:id="rId746"/>
    <p:sldId id="1223" r:id="rId747"/>
    <p:sldId id="1224" r:id="rId748"/>
    <p:sldId id="1225" r:id="rId749"/>
    <p:sldId id="1226" r:id="rId750"/>
    <p:sldId id="1230" r:id="rId751"/>
    <p:sldId id="1231" r:id="rId752"/>
    <p:sldId id="1232" r:id="rId753"/>
    <p:sldId id="1235" r:id="rId754"/>
    <p:sldId id="1236" r:id="rId755"/>
    <p:sldId id="1237" r:id="rId756"/>
    <p:sldId id="1238" r:id="rId757"/>
    <p:sldId id="1239" r:id="rId758"/>
    <p:sldId id="1240" r:id="rId759"/>
    <p:sldId id="1241" r:id="rId760"/>
    <p:sldId id="1242" r:id="rId761"/>
    <p:sldId id="1243" r:id="rId762"/>
    <p:sldId id="1233" r:id="rId763"/>
    <p:sldId id="1234" r:id="rId764"/>
    <p:sldId id="1227" r:id="rId765"/>
    <p:sldId id="1228" r:id="rId766"/>
    <p:sldId id="1229" r:id="rId767"/>
    <p:sldId id="1217" r:id="rId768"/>
    <p:sldId id="1218" r:id="rId769"/>
    <p:sldId id="1203" r:id="rId770"/>
    <p:sldId id="1204" r:id="rId771"/>
    <p:sldId id="1205" r:id="rId772"/>
    <p:sldId id="1175" r:id="rId773"/>
    <p:sldId id="1159" r:id="rId774"/>
    <p:sldId id="1244" r:id="rId775"/>
    <p:sldId id="1245" r:id="rId776"/>
    <p:sldId id="1246" r:id="rId777"/>
    <p:sldId id="1247" r:id="rId778"/>
    <p:sldId id="1250" r:id="rId779"/>
    <p:sldId id="1251" r:id="rId780"/>
    <p:sldId id="1252" r:id="rId781"/>
    <p:sldId id="1253" r:id="rId782"/>
    <p:sldId id="1254" r:id="rId783"/>
    <p:sldId id="1255" r:id="rId784"/>
    <p:sldId id="1256" r:id="rId785"/>
    <p:sldId id="1257" r:id="rId786"/>
    <p:sldId id="1258" r:id="rId787"/>
    <p:sldId id="1259" r:id="rId788"/>
    <p:sldId id="1260" r:id="rId789"/>
    <p:sldId id="1261" r:id="rId790"/>
    <p:sldId id="1262" r:id="rId791"/>
    <p:sldId id="1263" r:id="rId792"/>
    <p:sldId id="1264" r:id="rId793"/>
    <p:sldId id="1265" r:id="rId794"/>
    <p:sldId id="1248" r:id="rId795"/>
    <p:sldId id="1284" r:id="rId796"/>
    <p:sldId id="1285" r:id="rId797"/>
    <p:sldId id="1286" r:id="rId798"/>
    <p:sldId id="1287" r:id="rId799"/>
    <p:sldId id="1288" r:id="rId800"/>
    <p:sldId id="1289" r:id="rId801"/>
    <p:sldId id="1290" r:id="rId802"/>
    <p:sldId id="1249" r:id="rId803"/>
    <p:sldId id="1291" r:id="rId804"/>
    <p:sldId id="1292" r:id="rId805"/>
    <p:sldId id="1293" r:id="rId806"/>
    <p:sldId id="1294" r:id="rId807"/>
    <p:sldId id="1295" r:id="rId808"/>
    <p:sldId id="1296" r:id="rId809"/>
    <p:sldId id="1297" r:id="rId810"/>
    <p:sldId id="3087" r:id="rId811"/>
    <p:sldId id="3088" r:id="rId812"/>
    <p:sldId id="3089" r:id="rId813"/>
    <p:sldId id="3090" r:id="rId814"/>
    <p:sldId id="337" r:id="rId815"/>
    <p:sldId id="338" r:id="rId816"/>
    <p:sldId id="339" r:id="rId817"/>
    <p:sldId id="311" r:id="rId818"/>
    <p:sldId id="312" r:id="rId819"/>
    <p:sldId id="316" r:id="rId820"/>
    <p:sldId id="467" r:id="rId821"/>
    <p:sldId id="468" r:id="rId822"/>
    <p:sldId id="469" r:id="rId823"/>
    <p:sldId id="470" r:id="rId824"/>
    <p:sldId id="471" r:id="rId825"/>
    <p:sldId id="472" r:id="rId826"/>
    <p:sldId id="473" r:id="rId827"/>
    <p:sldId id="474" r:id="rId828"/>
    <p:sldId id="475" r:id="rId829"/>
    <p:sldId id="353" r:id="rId830"/>
    <p:sldId id="355" r:id="rId831"/>
    <p:sldId id="356" r:id="rId832"/>
    <p:sldId id="442" r:id="rId833"/>
    <p:sldId id="444" r:id="rId834"/>
    <p:sldId id="445" r:id="rId835"/>
    <p:sldId id="357" r:id="rId836"/>
    <p:sldId id="358" r:id="rId837"/>
    <p:sldId id="359" r:id="rId838"/>
    <p:sldId id="360" r:id="rId839"/>
    <p:sldId id="361" r:id="rId840"/>
    <p:sldId id="362" r:id="rId841"/>
    <p:sldId id="363" r:id="rId842"/>
    <p:sldId id="364" r:id="rId843"/>
    <p:sldId id="365" r:id="rId844"/>
    <p:sldId id="366" r:id="rId845"/>
    <p:sldId id="367" r:id="rId846"/>
    <p:sldId id="368" r:id="rId847"/>
    <p:sldId id="369" r:id="rId848"/>
    <p:sldId id="370" r:id="rId849"/>
    <p:sldId id="371" r:id="rId850"/>
    <p:sldId id="372" r:id="rId851"/>
    <p:sldId id="373" r:id="rId852"/>
    <p:sldId id="374" r:id="rId853"/>
    <p:sldId id="375" r:id="rId854"/>
    <p:sldId id="376" r:id="rId855"/>
    <p:sldId id="377" r:id="rId856"/>
    <p:sldId id="378" r:id="rId857"/>
    <p:sldId id="379" r:id="rId858"/>
    <p:sldId id="380" r:id="rId859"/>
    <p:sldId id="381" r:id="rId860"/>
    <p:sldId id="382" r:id="rId861"/>
    <p:sldId id="383" r:id="rId862"/>
    <p:sldId id="384" r:id="rId863"/>
    <p:sldId id="385" r:id="rId864"/>
    <p:sldId id="386" r:id="rId865"/>
    <p:sldId id="387" r:id="rId866"/>
    <p:sldId id="388" r:id="rId867"/>
    <p:sldId id="389" r:id="rId868"/>
    <p:sldId id="390" r:id="rId869"/>
    <p:sldId id="391" r:id="rId870"/>
    <p:sldId id="392" r:id="rId871"/>
    <p:sldId id="393" r:id="rId872"/>
    <p:sldId id="394" r:id="rId873"/>
    <p:sldId id="395" r:id="rId874"/>
    <p:sldId id="396" r:id="rId875"/>
    <p:sldId id="397" r:id="rId876"/>
    <p:sldId id="398" r:id="rId877"/>
    <p:sldId id="399" r:id="rId878"/>
    <p:sldId id="400" r:id="rId879"/>
    <p:sldId id="401" r:id="rId880"/>
    <p:sldId id="402" r:id="rId881"/>
    <p:sldId id="403" r:id="rId882"/>
    <p:sldId id="449" r:id="rId883"/>
    <p:sldId id="450" r:id="rId884"/>
    <p:sldId id="404" r:id="rId885"/>
    <p:sldId id="405" r:id="rId886"/>
    <p:sldId id="406" r:id="rId887"/>
    <p:sldId id="407" r:id="rId888"/>
    <p:sldId id="408" r:id="rId889"/>
    <p:sldId id="409" r:id="rId890"/>
    <p:sldId id="410" r:id="rId891"/>
    <p:sldId id="411" r:id="rId892"/>
    <p:sldId id="412" r:id="rId893"/>
    <p:sldId id="463" r:id="rId894"/>
    <p:sldId id="464" r:id="rId895"/>
    <p:sldId id="465" r:id="rId896"/>
    <p:sldId id="466" r:id="rId897"/>
    <p:sldId id="451" r:id="rId898"/>
    <p:sldId id="452" r:id="rId899"/>
    <p:sldId id="453" r:id="rId900"/>
    <p:sldId id="454" r:id="rId901"/>
    <p:sldId id="456" r:id="rId902"/>
    <p:sldId id="455" r:id="rId903"/>
    <p:sldId id="457" r:id="rId904"/>
    <p:sldId id="458" r:id="rId905"/>
    <p:sldId id="459" r:id="rId906"/>
    <p:sldId id="460" r:id="rId907"/>
    <p:sldId id="461" r:id="rId908"/>
    <p:sldId id="462" r:id="rId909"/>
    <p:sldId id="1099" r:id="rId910"/>
    <p:sldId id="413" r:id="rId911"/>
    <p:sldId id="414" r:id="rId912"/>
    <p:sldId id="415" r:id="rId913"/>
    <p:sldId id="416" r:id="rId914"/>
    <p:sldId id="417" r:id="rId915"/>
    <p:sldId id="418" r:id="rId916"/>
    <p:sldId id="419" r:id="rId917"/>
    <p:sldId id="420" r:id="rId918"/>
    <p:sldId id="421" r:id="rId919"/>
    <p:sldId id="422" r:id="rId920"/>
    <p:sldId id="423" r:id="rId921"/>
    <p:sldId id="424" r:id="rId922"/>
    <p:sldId id="425" r:id="rId923"/>
    <p:sldId id="426" r:id="rId924"/>
    <p:sldId id="427" r:id="rId925"/>
    <p:sldId id="428" r:id="rId926"/>
    <p:sldId id="429" r:id="rId927"/>
    <p:sldId id="430" r:id="rId928"/>
    <p:sldId id="431" r:id="rId929"/>
    <p:sldId id="432" r:id="rId930"/>
    <p:sldId id="433" r:id="rId931"/>
    <p:sldId id="434" r:id="rId932"/>
    <p:sldId id="435" r:id="rId933"/>
    <p:sldId id="436" r:id="rId934"/>
    <p:sldId id="437" r:id="rId935"/>
    <p:sldId id="438" r:id="rId936"/>
    <p:sldId id="439" r:id="rId937"/>
    <p:sldId id="440" r:id="rId938"/>
    <p:sldId id="441" r:id="rId939"/>
    <p:sldId id="446" r:id="rId940"/>
    <p:sldId id="447" r:id="rId941"/>
    <p:sldId id="448" r:id="rId942"/>
    <p:sldId id="1799" r:id="rId943"/>
    <p:sldId id="1800" r:id="rId944"/>
    <p:sldId id="1803" r:id="rId945"/>
    <p:sldId id="1802" r:id="rId946"/>
    <p:sldId id="1496" r:id="rId947"/>
    <p:sldId id="1499" r:id="rId948"/>
    <p:sldId id="1498" r:id="rId949"/>
    <p:sldId id="1497" r:id="rId950"/>
    <p:sldId id="1500" r:id="rId951"/>
    <p:sldId id="1501" r:id="rId952"/>
    <p:sldId id="1502" r:id="rId953"/>
    <p:sldId id="1504" r:id="rId954"/>
    <p:sldId id="1506" r:id="rId955"/>
    <p:sldId id="1511" r:id="rId956"/>
    <p:sldId id="1513" r:id="rId957"/>
    <p:sldId id="1515" r:id="rId958"/>
    <p:sldId id="1514" r:id="rId959"/>
    <p:sldId id="1517" r:id="rId960"/>
    <p:sldId id="1516" r:id="rId961"/>
    <p:sldId id="1512" r:id="rId962"/>
    <p:sldId id="1510" r:id="rId963"/>
    <p:sldId id="1508" r:id="rId964"/>
    <p:sldId id="1509" r:id="rId965"/>
    <p:sldId id="1507" r:id="rId966"/>
    <p:sldId id="1505" r:id="rId967"/>
    <p:sldId id="1503" r:id="rId968"/>
    <p:sldId id="1518" r:id="rId969"/>
    <p:sldId id="1521" r:id="rId970"/>
    <p:sldId id="1520" r:id="rId971"/>
    <p:sldId id="1524" r:id="rId972"/>
    <p:sldId id="1523" r:id="rId973"/>
    <p:sldId id="1522" r:id="rId974"/>
    <p:sldId id="1525" r:id="rId975"/>
    <p:sldId id="1519" r:id="rId976"/>
    <p:sldId id="1526" r:id="rId977"/>
    <p:sldId id="1529" r:id="rId978"/>
    <p:sldId id="1528" r:id="rId979"/>
    <p:sldId id="1527" r:id="rId980"/>
    <p:sldId id="1530" r:id="rId981"/>
    <p:sldId id="1534" r:id="rId982"/>
    <p:sldId id="1533" r:id="rId983"/>
    <p:sldId id="1535" r:id="rId984"/>
    <p:sldId id="1532" r:id="rId985"/>
    <p:sldId id="1531" r:id="rId986"/>
    <p:sldId id="1538" r:id="rId987"/>
    <p:sldId id="1537" r:id="rId988"/>
    <p:sldId id="1536" r:id="rId989"/>
    <p:sldId id="1539" r:id="rId990"/>
    <p:sldId id="1542" r:id="rId991"/>
    <p:sldId id="1541" r:id="rId992"/>
    <p:sldId id="1543" r:id="rId993"/>
    <p:sldId id="1545" r:id="rId994"/>
    <p:sldId id="1546" r:id="rId995"/>
    <p:sldId id="1547" r:id="rId996"/>
    <p:sldId id="1544" r:id="rId997"/>
    <p:sldId id="1540" r:id="rId998"/>
    <p:sldId id="1552" r:id="rId999"/>
    <p:sldId id="1551" r:id="rId1000"/>
    <p:sldId id="1554" r:id="rId1001"/>
    <p:sldId id="1555" r:id="rId1002"/>
    <p:sldId id="1556" r:id="rId1003"/>
    <p:sldId id="1553" r:id="rId1004"/>
    <p:sldId id="1558" r:id="rId1005"/>
    <p:sldId id="1560" r:id="rId1006"/>
    <p:sldId id="1562" r:id="rId1007"/>
    <p:sldId id="1561" r:id="rId1008"/>
    <p:sldId id="1559" r:id="rId1009"/>
    <p:sldId id="1564" r:id="rId1010"/>
    <p:sldId id="1565" r:id="rId1011"/>
    <p:sldId id="1563" r:id="rId1012"/>
    <p:sldId id="1557" r:id="rId1013"/>
    <p:sldId id="1567" r:id="rId1014"/>
    <p:sldId id="1568" r:id="rId1015"/>
    <p:sldId id="1566" r:id="rId1016"/>
    <p:sldId id="1550" r:id="rId1017"/>
    <p:sldId id="1549" r:id="rId1018"/>
    <p:sldId id="1880" r:id="rId1019"/>
    <p:sldId id="1883" r:id="rId1020"/>
    <p:sldId id="1884" r:id="rId1021"/>
    <p:sldId id="1886" r:id="rId1022"/>
    <p:sldId id="1888" r:id="rId1023"/>
    <p:sldId id="1887" r:id="rId1024"/>
    <p:sldId id="1890" r:id="rId1025"/>
    <p:sldId id="1889" r:id="rId1026"/>
    <p:sldId id="1892" r:id="rId1027"/>
    <p:sldId id="1891" r:id="rId1028"/>
    <p:sldId id="1894" r:id="rId1029"/>
    <p:sldId id="1895" r:id="rId1030"/>
    <p:sldId id="1893" r:id="rId1031"/>
    <p:sldId id="1885" r:id="rId1032"/>
    <p:sldId id="1897" r:id="rId1033"/>
    <p:sldId id="1896" r:id="rId1034"/>
    <p:sldId id="1882" r:id="rId1035"/>
    <p:sldId id="1879" r:id="rId1036"/>
    <p:sldId id="1878" r:id="rId1037"/>
    <p:sldId id="1881" r:id="rId1038"/>
    <p:sldId id="1901" r:id="rId1039"/>
    <p:sldId id="1903" r:id="rId1040"/>
    <p:sldId id="1902" r:id="rId1041"/>
    <p:sldId id="1899" r:id="rId1042"/>
    <p:sldId id="1900" r:id="rId1043"/>
    <p:sldId id="1898" r:id="rId1044"/>
    <p:sldId id="1905" r:id="rId1045"/>
    <p:sldId id="1909" r:id="rId1046"/>
    <p:sldId id="1908" r:id="rId1047"/>
    <p:sldId id="1911" r:id="rId1048"/>
    <p:sldId id="1913" r:id="rId1049"/>
    <p:sldId id="1915" r:id="rId1050"/>
    <p:sldId id="1917" r:id="rId1051"/>
    <p:sldId id="1919" r:id="rId1052"/>
    <p:sldId id="1921" r:id="rId1053"/>
    <p:sldId id="1922" r:id="rId1054"/>
    <p:sldId id="1920" r:id="rId1055"/>
    <p:sldId id="1918" r:id="rId1056"/>
    <p:sldId id="1925" r:id="rId1057"/>
    <p:sldId id="1924" r:id="rId1058"/>
    <p:sldId id="1923" r:id="rId1059"/>
    <p:sldId id="1916" r:id="rId1060"/>
    <p:sldId id="1914" r:id="rId1061"/>
    <p:sldId id="1912" r:id="rId1062"/>
    <p:sldId id="1910" r:id="rId1063"/>
    <p:sldId id="1907" r:id="rId1064"/>
    <p:sldId id="1906" r:id="rId1065"/>
    <p:sldId id="1904" r:id="rId1066"/>
    <p:sldId id="1548" r:id="rId1067"/>
    <p:sldId id="1926" r:id="rId1068"/>
    <p:sldId id="1928" r:id="rId1069"/>
    <p:sldId id="1931" r:id="rId1070"/>
    <p:sldId id="1927" r:id="rId1071"/>
    <p:sldId id="1932" r:id="rId1072"/>
    <p:sldId id="1935" r:id="rId1073"/>
    <p:sldId id="1934" r:id="rId1074"/>
    <p:sldId id="1939" r:id="rId1075"/>
    <p:sldId id="1938" r:id="rId1076"/>
    <p:sldId id="1942" r:id="rId1077"/>
    <p:sldId id="1941" r:id="rId1078"/>
    <p:sldId id="1946" r:id="rId1079"/>
    <p:sldId id="1945" r:id="rId1080"/>
    <p:sldId id="1944" r:id="rId1081"/>
    <p:sldId id="1943" r:id="rId1082"/>
    <p:sldId id="1940" r:id="rId1083"/>
    <p:sldId id="1937" r:id="rId1084"/>
    <p:sldId id="1936" r:id="rId1085"/>
    <p:sldId id="1951" r:id="rId1086"/>
    <p:sldId id="1950" r:id="rId1087"/>
    <p:sldId id="1949" r:id="rId1088"/>
    <p:sldId id="1954" r:id="rId1089"/>
    <p:sldId id="1953" r:id="rId1090"/>
    <p:sldId id="1952" r:id="rId1091"/>
    <p:sldId id="1948" r:id="rId1092"/>
    <p:sldId id="1947" r:id="rId1093"/>
    <p:sldId id="1933" r:id="rId1094"/>
    <p:sldId id="1959" r:id="rId1095"/>
    <p:sldId id="1958" r:id="rId1096"/>
    <p:sldId id="1961" r:id="rId1097"/>
    <p:sldId id="1960" r:id="rId1098"/>
    <p:sldId id="1957" r:id="rId1099"/>
    <p:sldId id="1962" r:id="rId1100"/>
    <p:sldId id="1956" r:id="rId1101"/>
    <p:sldId id="1966" r:id="rId1102"/>
    <p:sldId id="1965" r:id="rId1103"/>
    <p:sldId id="1967" r:id="rId1104"/>
    <p:sldId id="1964" r:id="rId1105"/>
    <p:sldId id="1969" r:id="rId1106"/>
    <p:sldId id="1968" r:id="rId1107"/>
    <p:sldId id="1963" r:id="rId1108"/>
    <p:sldId id="1955" r:id="rId1109"/>
    <p:sldId id="1972" r:id="rId1110"/>
    <p:sldId id="1975" r:id="rId1111"/>
    <p:sldId id="1973" r:id="rId1112"/>
    <p:sldId id="1974" r:id="rId1113"/>
    <p:sldId id="1971" r:id="rId1114"/>
    <p:sldId id="1970" r:id="rId1115"/>
  </p:sldIdLst>
  <p:sldSz cx="9144000" cy="6858000" type="screen4x3"/>
  <p:notesSz cx="5810250" cy="810387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omic Sans MS" panose="030F0702030302020204" pitchFamily="66"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0000FF"/>
    <a:srgbClr val="FFFF00"/>
    <a:srgbClr val="FFFF99"/>
    <a:srgbClr val="00FFCC"/>
    <a:srgbClr val="FF9900"/>
    <a:srgbClr val="10E652"/>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4" d="100"/>
          <a:sy n="84" d="100"/>
        </p:scale>
        <p:origin x="1462"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9" Type="http://schemas.openxmlformats.org/officeDocument/2006/relationships/slide" Target="slides/slide996.xml"/><Relationship Id="rId998" Type="http://schemas.openxmlformats.org/officeDocument/2006/relationships/slide" Target="slides/slide995.xml"/><Relationship Id="rId997" Type="http://schemas.openxmlformats.org/officeDocument/2006/relationships/slide" Target="slides/slide994.xml"/><Relationship Id="rId996" Type="http://schemas.openxmlformats.org/officeDocument/2006/relationships/slide" Target="slides/slide993.xml"/><Relationship Id="rId995" Type="http://schemas.openxmlformats.org/officeDocument/2006/relationships/slide" Target="slides/slide992.xml"/><Relationship Id="rId994" Type="http://schemas.openxmlformats.org/officeDocument/2006/relationships/slide" Target="slides/slide991.xml"/><Relationship Id="rId993" Type="http://schemas.openxmlformats.org/officeDocument/2006/relationships/slide" Target="slides/slide990.xml"/><Relationship Id="rId992" Type="http://schemas.openxmlformats.org/officeDocument/2006/relationships/slide" Target="slides/slide989.xml"/><Relationship Id="rId991" Type="http://schemas.openxmlformats.org/officeDocument/2006/relationships/slide" Target="slides/slide988.xml"/><Relationship Id="rId990" Type="http://schemas.openxmlformats.org/officeDocument/2006/relationships/slide" Target="slides/slide987.xml"/><Relationship Id="rId99" Type="http://schemas.openxmlformats.org/officeDocument/2006/relationships/slide" Target="slides/slide97.xml"/><Relationship Id="rId989" Type="http://schemas.openxmlformats.org/officeDocument/2006/relationships/slide" Target="slides/slide986.xml"/><Relationship Id="rId988" Type="http://schemas.openxmlformats.org/officeDocument/2006/relationships/slide" Target="slides/slide985.xml"/><Relationship Id="rId987" Type="http://schemas.openxmlformats.org/officeDocument/2006/relationships/slide" Target="slides/slide984.xml"/><Relationship Id="rId986" Type="http://schemas.openxmlformats.org/officeDocument/2006/relationships/slide" Target="slides/slide983.xml"/><Relationship Id="rId985" Type="http://schemas.openxmlformats.org/officeDocument/2006/relationships/slide" Target="slides/slide982.xml"/><Relationship Id="rId984" Type="http://schemas.openxmlformats.org/officeDocument/2006/relationships/slide" Target="slides/slide981.xml"/><Relationship Id="rId983" Type="http://schemas.openxmlformats.org/officeDocument/2006/relationships/slide" Target="slides/slide980.xml"/><Relationship Id="rId982" Type="http://schemas.openxmlformats.org/officeDocument/2006/relationships/slide" Target="slides/slide979.xml"/><Relationship Id="rId981" Type="http://schemas.openxmlformats.org/officeDocument/2006/relationships/slide" Target="slides/slide978.xml"/><Relationship Id="rId980" Type="http://schemas.openxmlformats.org/officeDocument/2006/relationships/slide" Target="slides/slide977.xml"/><Relationship Id="rId98" Type="http://schemas.openxmlformats.org/officeDocument/2006/relationships/slide" Target="slides/slide96.xml"/><Relationship Id="rId979" Type="http://schemas.openxmlformats.org/officeDocument/2006/relationships/slide" Target="slides/slide976.xml"/><Relationship Id="rId978" Type="http://schemas.openxmlformats.org/officeDocument/2006/relationships/slide" Target="slides/slide975.xml"/><Relationship Id="rId977" Type="http://schemas.openxmlformats.org/officeDocument/2006/relationships/slide" Target="slides/slide974.xml"/><Relationship Id="rId976" Type="http://schemas.openxmlformats.org/officeDocument/2006/relationships/slide" Target="slides/slide973.xml"/><Relationship Id="rId975" Type="http://schemas.openxmlformats.org/officeDocument/2006/relationships/slide" Target="slides/slide972.xml"/><Relationship Id="rId974" Type="http://schemas.openxmlformats.org/officeDocument/2006/relationships/slide" Target="slides/slide971.xml"/><Relationship Id="rId973" Type="http://schemas.openxmlformats.org/officeDocument/2006/relationships/slide" Target="slides/slide970.xml"/><Relationship Id="rId972" Type="http://schemas.openxmlformats.org/officeDocument/2006/relationships/slide" Target="slides/slide969.xml"/><Relationship Id="rId971" Type="http://schemas.openxmlformats.org/officeDocument/2006/relationships/slide" Target="slides/slide968.xml"/><Relationship Id="rId970" Type="http://schemas.openxmlformats.org/officeDocument/2006/relationships/slide" Target="slides/slide967.xml"/><Relationship Id="rId97" Type="http://schemas.openxmlformats.org/officeDocument/2006/relationships/slide" Target="slides/slide95.xml"/><Relationship Id="rId969" Type="http://schemas.openxmlformats.org/officeDocument/2006/relationships/slide" Target="slides/slide966.xml"/><Relationship Id="rId968" Type="http://schemas.openxmlformats.org/officeDocument/2006/relationships/slide" Target="slides/slide965.xml"/><Relationship Id="rId967" Type="http://schemas.openxmlformats.org/officeDocument/2006/relationships/slide" Target="slides/slide964.xml"/><Relationship Id="rId966" Type="http://schemas.openxmlformats.org/officeDocument/2006/relationships/slide" Target="slides/slide963.xml"/><Relationship Id="rId965" Type="http://schemas.openxmlformats.org/officeDocument/2006/relationships/slide" Target="slides/slide962.xml"/><Relationship Id="rId964" Type="http://schemas.openxmlformats.org/officeDocument/2006/relationships/slide" Target="slides/slide961.xml"/><Relationship Id="rId963" Type="http://schemas.openxmlformats.org/officeDocument/2006/relationships/slide" Target="slides/slide960.xml"/><Relationship Id="rId962" Type="http://schemas.openxmlformats.org/officeDocument/2006/relationships/slide" Target="slides/slide959.xml"/><Relationship Id="rId961" Type="http://schemas.openxmlformats.org/officeDocument/2006/relationships/slide" Target="slides/slide958.xml"/><Relationship Id="rId960" Type="http://schemas.openxmlformats.org/officeDocument/2006/relationships/slide" Target="slides/slide957.xml"/><Relationship Id="rId96" Type="http://schemas.openxmlformats.org/officeDocument/2006/relationships/slide" Target="slides/slide94.xml"/><Relationship Id="rId959" Type="http://schemas.openxmlformats.org/officeDocument/2006/relationships/slide" Target="slides/slide956.xml"/><Relationship Id="rId958" Type="http://schemas.openxmlformats.org/officeDocument/2006/relationships/slide" Target="slides/slide955.xml"/><Relationship Id="rId957" Type="http://schemas.openxmlformats.org/officeDocument/2006/relationships/slide" Target="slides/slide954.xml"/><Relationship Id="rId956" Type="http://schemas.openxmlformats.org/officeDocument/2006/relationships/slide" Target="slides/slide953.xml"/><Relationship Id="rId955" Type="http://schemas.openxmlformats.org/officeDocument/2006/relationships/slide" Target="slides/slide952.xml"/><Relationship Id="rId954" Type="http://schemas.openxmlformats.org/officeDocument/2006/relationships/slide" Target="slides/slide951.xml"/><Relationship Id="rId953" Type="http://schemas.openxmlformats.org/officeDocument/2006/relationships/slide" Target="slides/slide950.xml"/><Relationship Id="rId952" Type="http://schemas.openxmlformats.org/officeDocument/2006/relationships/slide" Target="slides/slide949.xml"/><Relationship Id="rId951" Type="http://schemas.openxmlformats.org/officeDocument/2006/relationships/slide" Target="slides/slide948.xml"/><Relationship Id="rId950" Type="http://schemas.openxmlformats.org/officeDocument/2006/relationships/slide" Target="slides/slide947.xml"/><Relationship Id="rId95" Type="http://schemas.openxmlformats.org/officeDocument/2006/relationships/slide" Target="slides/slide93.xml"/><Relationship Id="rId949" Type="http://schemas.openxmlformats.org/officeDocument/2006/relationships/slide" Target="slides/slide946.xml"/><Relationship Id="rId948" Type="http://schemas.openxmlformats.org/officeDocument/2006/relationships/slide" Target="slides/slide945.xml"/><Relationship Id="rId947" Type="http://schemas.openxmlformats.org/officeDocument/2006/relationships/slide" Target="slides/slide944.xml"/><Relationship Id="rId946" Type="http://schemas.openxmlformats.org/officeDocument/2006/relationships/slide" Target="slides/slide943.xml"/><Relationship Id="rId945" Type="http://schemas.openxmlformats.org/officeDocument/2006/relationships/slide" Target="slides/slide942.xml"/><Relationship Id="rId944" Type="http://schemas.openxmlformats.org/officeDocument/2006/relationships/slide" Target="slides/slide941.xml"/><Relationship Id="rId943" Type="http://schemas.openxmlformats.org/officeDocument/2006/relationships/slide" Target="slides/slide940.xml"/><Relationship Id="rId942" Type="http://schemas.openxmlformats.org/officeDocument/2006/relationships/slide" Target="slides/slide939.xml"/><Relationship Id="rId941" Type="http://schemas.openxmlformats.org/officeDocument/2006/relationships/slide" Target="slides/slide938.xml"/><Relationship Id="rId940" Type="http://schemas.openxmlformats.org/officeDocument/2006/relationships/slide" Target="slides/slide937.xml"/><Relationship Id="rId94" Type="http://schemas.openxmlformats.org/officeDocument/2006/relationships/slide" Target="slides/slide92.xml"/><Relationship Id="rId939" Type="http://schemas.openxmlformats.org/officeDocument/2006/relationships/slide" Target="slides/slide936.xml"/><Relationship Id="rId938" Type="http://schemas.openxmlformats.org/officeDocument/2006/relationships/slide" Target="slides/slide935.xml"/><Relationship Id="rId937" Type="http://schemas.openxmlformats.org/officeDocument/2006/relationships/slide" Target="slides/slide934.xml"/><Relationship Id="rId936" Type="http://schemas.openxmlformats.org/officeDocument/2006/relationships/slide" Target="slides/slide933.xml"/><Relationship Id="rId935" Type="http://schemas.openxmlformats.org/officeDocument/2006/relationships/slide" Target="slides/slide932.xml"/><Relationship Id="rId934" Type="http://schemas.openxmlformats.org/officeDocument/2006/relationships/slide" Target="slides/slide931.xml"/><Relationship Id="rId933" Type="http://schemas.openxmlformats.org/officeDocument/2006/relationships/slide" Target="slides/slide930.xml"/><Relationship Id="rId932" Type="http://schemas.openxmlformats.org/officeDocument/2006/relationships/slide" Target="slides/slide929.xml"/><Relationship Id="rId931" Type="http://schemas.openxmlformats.org/officeDocument/2006/relationships/slide" Target="slides/slide928.xml"/><Relationship Id="rId930" Type="http://schemas.openxmlformats.org/officeDocument/2006/relationships/slide" Target="slides/slide927.xml"/><Relationship Id="rId93" Type="http://schemas.openxmlformats.org/officeDocument/2006/relationships/slide" Target="slides/slide91.xml"/><Relationship Id="rId929" Type="http://schemas.openxmlformats.org/officeDocument/2006/relationships/slide" Target="slides/slide926.xml"/><Relationship Id="rId928" Type="http://schemas.openxmlformats.org/officeDocument/2006/relationships/slide" Target="slides/slide925.xml"/><Relationship Id="rId927" Type="http://schemas.openxmlformats.org/officeDocument/2006/relationships/slide" Target="slides/slide924.xml"/><Relationship Id="rId926" Type="http://schemas.openxmlformats.org/officeDocument/2006/relationships/slide" Target="slides/slide923.xml"/><Relationship Id="rId925" Type="http://schemas.openxmlformats.org/officeDocument/2006/relationships/slide" Target="slides/slide922.xml"/><Relationship Id="rId924" Type="http://schemas.openxmlformats.org/officeDocument/2006/relationships/slide" Target="slides/slide921.xml"/><Relationship Id="rId923" Type="http://schemas.openxmlformats.org/officeDocument/2006/relationships/slide" Target="slides/slide920.xml"/><Relationship Id="rId922" Type="http://schemas.openxmlformats.org/officeDocument/2006/relationships/slide" Target="slides/slide919.xml"/><Relationship Id="rId921" Type="http://schemas.openxmlformats.org/officeDocument/2006/relationships/slide" Target="slides/slide918.xml"/><Relationship Id="rId920" Type="http://schemas.openxmlformats.org/officeDocument/2006/relationships/slide" Target="slides/slide917.xml"/><Relationship Id="rId92" Type="http://schemas.openxmlformats.org/officeDocument/2006/relationships/slide" Target="slides/slide90.xml"/><Relationship Id="rId919" Type="http://schemas.openxmlformats.org/officeDocument/2006/relationships/slide" Target="slides/slide916.xml"/><Relationship Id="rId918" Type="http://schemas.openxmlformats.org/officeDocument/2006/relationships/slide" Target="slides/slide915.xml"/><Relationship Id="rId917" Type="http://schemas.openxmlformats.org/officeDocument/2006/relationships/slide" Target="slides/slide914.xml"/><Relationship Id="rId916" Type="http://schemas.openxmlformats.org/officeDocument/2006/relationships/slide" Target="slides/slide913.xml"/><Relationship Id="rId915" Type="http://schemas.openxmlformats.org/officeDocument/2006/relationships/slide" Target="slides/slide912.xml"/><Relationship Id="rId914" Type="http://schemas.openxmlformats.org/officeDocument/2006/relationships/slide" Target="slides/slide911.xml"/><Relationship Id="rId913" Type="http://schemas.openxmlformats.org/officeDocument/2006/relationships/slide" Target="slides/slide910.xml"/><Relationship Id="rId912" Type="http://schemas.openxmlformats.org/officeDocument/2006/relationships/slide" Target="slides/slide909.xml"/><Relationship Id="rId911" Type="http://schemas.openxmlformats.org/officeDocument/2006/relationships/slide" Target="slides/slide908.xml"/><Relationship Id="rId910" Type="http://schemas.openxmlformats.org/officeDocument/2006/relationships/slide" Target="slides/slide907.xml"/><Relationship Id="rId91" Type="http://schemas.openxmlformats.org/officeDocument/2006/relationships/slide" Target="slides/slide89.xml"/><Relationship Id="rId909" Type="http://schemas.openxmlformats.org/officeDocument/2006/relationships/slide" Target="slides/slide906.xml"/><Relationship Id="rId908" Type="http://schemas.openxmlformats.org/officeDocument/2006/relationships/slide" Target="slides/slide905.xml"/><Relationship Id="rId907" Type="http://schemas.openxmlformats.org/officeDocument/2006/relationships/slide" Target="slides/slide904.xml"/><Relationship Id="rId906" Type="http://schemas.openxmlformats.org/officeDocument/2006/relationships/slide" Target="slides/slide903.xml"/><Relationship Id="rId905" Type="http://schemas.openxmlformats.org/officeDocument/2006/relationships/slide" Target="slides/slide902.xml"/><Relationship Id="rId904" Type="http://schemas.openxmlformats.org/officeDocument/2006/relationships/slide" Target="slides/slide901.xml"/><Relationship Id="rId903" Type="http://schemas.openxmlformats.org/officeDocument/2006/relationships/slide" Target="slides/slide900.xml"/><Relationship Id="rId902" Type="http://schemas.openxmlformats.org/officeDocument/2006/relationships/slide" Target="slides/slide899.xml"/><Relationship Id="rId901" Type="http://schemas.openxmlformats.org/officeDocument/2006/relationships/slide" Target="slides/slide898.xml"/><Relationship Id="rId900" Type="http://schemas.openxmlformats.org/officeDocument/2006/relationships/slide" Target="slides/slide897.xml"/><Relationship Id="rId90" Type="http://schemas.openxmlformats.org/officeDocument/2006/relationships/slide" Target="slides/slide88.xml"/><Relationship Id="rId9" Type="http://schemas.openxmlformats.org/officeDocument/2006/relationships/slide" Target="slides/slide7.xml"/><Relationship Id="rId899" Type="http://schemas.openxmlformats.org/officeDocument/2006/relationships/slide" Target="slides/slide896.xml"/><Relationship Id="rId898" Type="http://schemas.openxmlformats.org/officeDocument/2006/relationships/slide" Target="slides/slide895.xml"/><Relationship Id="rId897" Type="http://schemas.openxmlformats.org/officeDocument/2006/relationships/slide" Target="slides/slide894.xml"/><Relationship Id="rId896" Type="http://schemas.openxmlformats.org/officeDocument/2006/relationships/slide" Target="slides/slide893.xml"/><Relationship Id="rId895" Type="http://schemas.openxmlformats.org/officeDocument/2006/relationships/slide" Target="slides/slide892.xml"/><Relationship Id="rId894" Type="http://schemas.openxmlformats.org/officeDocument/2006/relationships/slide" Target="slides/slide891.xml"/><Relationship Id="rId893" Type="http://schemas.openxmlformats.org/officeDocument/2006/relationships/slide" Target="slides/slide890.xml"/><Relationship Id="rId892" Type="http://schemas.openxmlformats.org/officeDocument/2006/relationships/slide" Target="slides/slide889.xml"/><Relationship Id="rId891" Type="http://schemas.openxmlformats.org/officeDocument/2006/relationships/slide" Target="slides/slide888.xml"/><Relationship Id="rId890" Type="http://schemas.openxmlformats.org/officeDocument/2006/relationships/slide" Target="slides/slide887.xml"/><Relationship Id="rId89" Type="http://schemas.openxmlformats.org/officeDocument/2006/relationships/slide" Target="slides/slide87.xml"/><Relationship Id="rId889" Type="http://schemas.openxmlformats.org/officeDocument/2006/relationships/slide" Target="slides/slide886.xml"/><Relationship Id="rId888" Type="http://schemas.openxmlformats.org/officeDocument/2006/relationships/slide" Target="slides/slide885.xml"/><Relationship Id="rId887" Type="http://schemas.openxmlformats.org/officeDocument/2006/relationships/slide" Target="slides/slide884.xml"/><Relationship Id="rId886" Type="http://schemas.openxmlformats.org/officeDocument/2006/relationships/slide" Target="slides/slide883.xml"/><Relationship Id="rId885" Type="http://schemas.openxmlformats.org/officeDocument/2006/relationships/slide" Target="slides/slide882.xml"/><Relationship Id="rId884" Type="http://schemas.openxmlformats.org/officeDocument/2006/relationships/slide" Target="slides/slide881.xml"/><Relationship Id="rId883" Type="http://schemas.openxmlformats.org/officeDocument/2006/relationships/slide" Target="slides/slide880.xml"/><Relationship Id="rId882" Type="http://schemas.openxmlformats.org/officeDocument/2006/relationships/slide" Target="slides/slide879.xml"/><Relationship Id="rId881" Type="http://schemas.openxmlformats.org/officeDocument/2006/relationships/slide" Target="slides/slide878.xml"/><Relationship Id="rId880" Type="http://schemas.openxmlformats.org/officeDocument/2006/relationships/slide" Target="slides/slide877.xml"/><Relationship Id="rId88" Type="http://schemas.openxmlformats.org/officeDocument/2006/relationships/slide" Target="slides/slide86.xml"/><Relationship Id="rId879" Type="http://schemas.openxmlformats.org/officeDocument/2006/relationships/slide" Target="slides/slide876.xml"/><Relationship Id="rId878" Type="http://schemas.openxmlformats.org/officeDocument/2006/relationships/slide" Target="slides/slide875.xml"/><Relationship Id="rId877" Type="http://schemas.openxmlformats.org/officeDocument/2006/relationships/slide" Target="slides/slide874.xml"/><Relationship Id="rId876" Type="http://schemas.openxmlformats.org/officeDocument/2006/relationships/slide" Target="slides/slide873.xml"/><Relationship Id="rId875" Type="http://schemas.openxmlformats.org/officeDocument/2006/relationships/slide" Target="slides/slide872.xml"/><Relationship Id="rId874" Type="http://schemas.openxmlformats.org/officeDocument/2006/relationships/slide" Target="slides/slide871.xml"/><Relationship Id="rId873" Type="http://schemas.openxmlformats.org/officeDocument/2006/relationships/slide" Target="slides/slide870.xml"/><Relationship Id="rId872" Type="http://schemas.openxmlformats.org/officeDocument/2006/relationships/slide" Target="slides/slide869.xml"/><Relationship Id="rId871" Type="http://schemas.openxmlformats.org/officeDocument/2006/relationships/slide" Target="slides/slide868.xml"/><Relationship Id="rId870" Type="http://schemas.openxmlformats.org/officeDocument/2006/relationships/slide" Target="slides/slide867.xml"/><Relationship Id="rId87" Type="http://schemas.openxmlformats.org/officeDocument/2006/relationships/slide" Target="slides/slide85.xml"/><Relationship Id="rId869" Type="http://schemas.openxmlformats.org/officeDocument/2006/relationships/slide" Target="slides/slide866.xml"/><Relationship Id="rId868" Type="http://schemas.openxmlformats.org/officeDocument/2006/relationships/slide" Target="slides/slide865.xml"/><Relationship Id="rId867" Type="http://schemas.openxmlformats.org/officeDocument/2006/relationships/slide" Target="slides/slide864.xml"/><Relationship Id="rId866" Type="http://schemas.openxmlformats.org/officeDocument/2006/relationships/slide" Target="slides/slide863.xml"/><Relationship Id="rId865" Type="http://schemas.openxmlformats.org/officeDocument/2006/relationships/slide" Target="slides/slide862.xml"/><Relationship Id="rId864" Type="http://schemas.openxmlformats.org/officeDocument/2006/relationships/slide" Target="slides/slide861.xml"/><Relationship Id="rId863" Type="http://schemas.openxmlformats.org/officeDocument/2006/relationships/slide" Target="slides/slide860.xml"/><Relationship Id="rId862" Type="http://schemas.openxmlformats.org/officeDocument/2006/relationships/slide" Target="slides/slide859.xml"/><Relationship Id="rId861" Type="http://schemas.openxmlformats.org/officeDocument/2006/relationships/slide" Target="slides/slide858.xml"/><Relationship Id="rId860" Type="http://schemas.openxmlformats.org/officeDocument/2006/relationships/slide" Target="slides/slide857.xml"/><Relationship Id="rId86" Type="http://schemas.openxmlformats.org/officeDocument/2006/relationships/slide" Target="slides/slide84.xml"/><Relationship Id="rId859" Type="http://schemas.openxmlformats.org/officeDocument/2006/relationships/slide" Target="slides/slide856.xml"/><Relationship Id="rId858" Type="http://schemas.openxmlformats.org/officeDocument/2006/relationships/slide" Target="slides/slide855.xml"/><Relationship Id="rId857" Type="http://schemas.openxmlformats.org/officeDocument/2006/relationships/slide" Target="slides/slide854.xml"/><Relationship Id="rId856" Type="http://schemas.openxmlformats.org/officeDocument/2006/relationships/slide" Target="slides/slide853.xml"/><Relationship Id="rId855" Type="http://schemas.openxmlformats.org/officeDocument/2006/relationships/slide" Target="slides/slide852.xml"/><Relationship Id="rId854" Type="http://schemas.openxmlformats.org/officeDocument/2006/relationships/slide" Target="slides/slide851.xml"/><Relationship Id="rId853" Type="http://schemas.openxmlformats.org/officeDocument/2006/relationships/slide" Target="slides/slide850.xml"/><Relationship Id="rId852" Type="http://schemas.openxmlformats.org/officeDocument/2006/relationships/slide" Target="slides/slide849.xml"/><Relationship Id="rId851" Type="http://schemas.openxmlformats.org/officeDocument/2006/relationships/slide" Target="slides/slide848.xml"/><Relationship Id="rId850" Type="http://schemas.openxmlformats.org/officeDocument/2006/relationships/slide" Target="slides/slide847.xml"/><Relationship Id="rId85" Type="http://schemas.openxmlformats.org/officeDocument/2006/relationships/slide" Target="slides/slide83.xml"/><Relationship Id="rId849" Type="http://schemas.openxmlformats.org/officeDocument/2006/relationships/slide" Target="slides/slide846.xml"/><Relationship Id="rId848" Type="http://schemas.openxmlformats.org/officeDocument/2006/relationships/slide" Target="slides/slide845.xml"/><Relationship Id="rId847" Type="http://schemas.openxmlformats.org/officeDocument/2006/relationships/slide" Target="slides/slide844.xml"/><Relationship Id="rId846" Type="http://schemas.openxmlformats.org/officeDocument/2006/relationships/slide" Target="slides/slide843.xml"/><Relationship Id="rId845" Type="http://schemas.openxmlformats.org/officeDocument/2006/relationships/slide" Target="slides/slide842.xml"/><Relationship Id="rId844" Type="http://schemas.openxmlformats.org/officeDocument/2006/relationships/slide" Target="slides/slide841.xml"/><Relationship Id="rId843" Type="http://schemas.openxmlformats.org/officeDocument/2006/relationships/slide" Target="slides/slide840.xml"/><Relationship Id="rId842" Type="http://schemas.openxmlformats.org/officeDocument/2006/relationships/slide" Target="slides/slide839.xml"/><Relationship Id="rId841" Type="http://schemas.openxmlformats.org/officeDocument/2006/relationships/slide" Target="slides/slide838.xml"/><Relationship Id="rId840" Type="http://schemas.openxmlformats.org/officeDocument/2006/relationships/slide" Target="slides/slide837.xml"/><Relationship Id="rId84" Type="http://schemas.openxmlformats.org/officeDocument/2006/relationships/slide" Target="slides/slide82.xml"/><Relationship Id="rId839" Type="http://schemas.openxmlformats.org/officeDocument/2006/relationships/slide" Target="slides/slide836.xml"/><Relationship Id="rId838" Type="http://schemas.openxmlformats.org/officeDocument/2006/relationships/slide" Target="slides/slide835.xml"/><Relationship Id="rId837" Type="http://schemas.openxmlformats.org/officeDocument/2006/relationships/slide" Target="slides/slide834.xml"/><Relationship Id="rId836" Type="http://schemas.openxmlformats.org/officeDocument/2006/relationships/slide" Target="slides/slide833.xml"/><Relationship Id="rId835" Type="http://schemas.openxmlformats.org/officeDocument/2006/relationships/slide" Target="slides/slide832.xml"/><Relationship Id="rId834" Type="http://schemas.openxmlformats.org/officeDocument/2006/relationships/slide" Target="slides/slide831.xml"/><Relationship Id="rId833" Type="http://schemas.openxmlformats.org/officeDocument/2006/relationships/slide" Target="slides/slide830.xml"/><Relationship Id="rId832" Type="http://schemas.openxmlformats.org/officeDocument/2006/relationships/slide" Target="slides/slide829.xml"/><Relationship Id="rId831" Type="http://schemas.openxmlformats.org/officeDocument/2006/relationships/slide" Target="slides/slide828.xml"/><Relationship Id="rId830" Type="http://schemas.openxmlformats.org/officeDocument/2006/relationships/slide" Target="slides/slide827.xml"/><Relationship Id="rId83" Type="http://schemas.openxmlformats.org/officeDocument/2006/relationships/slide" Target="slides/slide81.xml"/><Relationship Id="rId829" Type="http://schemas.openxmlformats.org/officeDocument/2006/relationships/slide" Target="slides/slide826.xml"/><Relationship Id="rId828" Type="http://schemas.openxmlformats.org/officeDocument/2006/relationships/slide" Target="slides/slide825.xml"/><Relationship Id="rId827" Type="http://schemas.openxmlformats.org/officeDocument/2006/relationships/slide" Target="slides/slide824.xml"/><Relationship Id="rId826" Type="http://schemas.openxmlformats.org/officeDocument/2006/relationships/slide" Target="slides/slide823.xml"/><Relationship Id="rId825" Type="http://schemas.openxmlformats.org/officeDocument/2006/relationships/slide" Target="slides/slide822.xml"/><Relationship Id="rId824" Type="http://schemas.openxmlformats.org/officeDocument/2006/relationships/slide" Target="slides/slide821.xml"/><Relationship Id="rId823" Type="http://schemas.openxmlformats.org/officeDocument/2006/relationships/slide" Target="slides/slide820.xml"/><Relationship Id="rId822" Type="http://schemas.openxmlformats.org/officeDocument/2006/relationships/slide" Target="slides/slide819.xml"/><Relationship Id="rId821" Type="http://schemas.openxmlformats.org/officeDocument/2006/relationships/slide" Target="slides/slide818.xml"/><Relationship Id="rId820" Type="http://schemas.openxmlformats.org/officeDocument/2006/relationships/slide" Target="slides/slide817.xml"/><Relationship Id="rId82" Type="http://schemas.openxmlformats.org/officeDocument/2006/relationships/slide" Target="slides/slide80.xml"/><Relationship Id="rId819" Type="http://schemas.openxmlformats.org/officeDocument/2006/relationships/slide" Target="slides/slide816.xml"/><Relationship Id="rId818" Type="http://schemas.openxmlformats.org/officeDocument/2006/relationships/slide" Target="slides/slide815.xml"/><Relationship Id="rId817" Type="http://schemas.openxmlformats.org/officeDocument/2006/relationships/slide" Target="slides/slide814.xml"/><Relationship Id="rId816" Type="http://schemas.openxmlformats.org/officeDocument/2006/relationships/slide" Target="slides/slide813.xml"/><Relationship Id="rId815" Type="http://schemas.openxmlformats.org/officeDocument/2006/relationships/slide" Target="slides/slide812.xml"/><Relationship Id="rId814" Type="http://schemas.openxmlformats.org/officeDocument/2006/relationships/slide" Target="slides/slide811.xml"/><Relationship Id="rId813" Type="http://schemas.openxmlformats.org/officeDocument/2006/relationships/slide" Target="slides/slide810.xml"/><Relationship Id="rId812" Type="http://schemas.openxmlformats.org/officeDocument/2006/relationships/slide" Target="slides/slide809.xml"/><Relationship Id="rId811" Type="http://schemas.openxmlformats.org/officeDocument/2006/relationships/slide" Target="slides/slide808.xml"/><Relationship Id="rId810" Type="http://schemas.openxmlformats.org/officeDocument/2006/relationships/slide" Target="slides/slide807.xml"/><Relationship Id="rId81" Type="http://schemas.openxmlformats.org/officeDocument/2006/relationships/slide" Target="slides/slide79.xml"/><Relationship Id="rId809" Type="http://schemas.openxmlformats.org/officeDocument/2006/relationships/slide" Target="slides/slide806.xml"/><Relationship Id="rId808" Type="http://schemas.openxmlformats.org/officeDocument/2006/relationships/slide" Target="slides/slide805.xml"/><Relationship Id="rId807" Type="http://schemas.openxmlformats.org/officeDocument/2006/relationships/slide" Target="slides/slide804.xml"/><Relationship Id="rId806" Type="http://schemas.openxmlformats.org/officeDocument/2006/relationships/slide" Target="slides/slide803.xml"/><Relationship Id="rId805" Type="http://schemas.openxmlformats.org/officeDocument/2006/relationships/slide" Target="slides/slide802.xml"/><Relationship Id="rId804" Type="http://schemas.openxmlformats.org/officeDocument/2006/relationships/slide" Target="slides/slide801.xml"/><Relationship Id="rId803" Type="http://schemas.openxmlformats.org/officeDocument/2006/relationships/slide" Target="slides/slide800.xml"/><Relationship Id="rId802" Type="http://schemas.openxmlformats.org/officeDocument/2006/relationships/slide" Target="slides/slide799.xml"/><Relationship Id="rId801" Type="http://schemas.openxmlformats.org/officeDocument/2006/relationships/slide" Target="slides/slide798.xml"/><Relationship Id="rId800" Type="http://schemas.openxmlformats.org/officeDocument/2006/relationships/slide" Target="slides/slide797.xml"/><Relationship Id="rId80" Type="http://schemas.openxmlformats.org/officeDocument/2006/relationships/slide" Target="slides/slide78.xml"/><Relationship Id="rId8" Type="http://schemas.openxmlformats.org/officeDocument/2006/relationships/slide" Target="slides/slide6.xml"/><Relationship Id="rId799" Type="http://schemas.openxmlformats.org/officeDocument/2006/relationships/slide" Target="slides/slide796.xml"/><Relationship Id="rId798" Type="http://schemas.openxmlformats.org/officeDocument/2006/relationships/slide" Target="slides/slide795.xml"/><Relationship Id="rId797" Type="http://schemas.openxmlformats.org/officeDocument/2006/relationships/slide" Target="slides/slide794.xml"/><Relationship Id="rId796" Type="http://schemas.openxmlformats.org/officeDocument/2006/relationships/slide" Target="slides/slide793.xml"/><Relationship Id="rId795" Type="http://schemas.openxmlformats.org/officeDocument/2006/relationships/slide" Target="slides/slide792.xml"/><Relationship Id="rId794" Type="http://schemas.openxmlformats.org/officeDocument/2006/relationships/slide" Target="slides/slide791.xml"/><Relationship Id="rId793" Type="http://schemas.openxmlformats.org/officeDocument/2006/relationships/slide" Target="slides/slide790.xml"/><Relationship Id="rId792" Type="http://schemas.openxmlformats.org/officeDocument/2006/relationships/slide" Target="slides/slide789.xml"/><Relationship Id="rId791" Type="http://schemas.openxmlformats.org/officeDocument/2006/relationships/slide" Target="slides/slide788.xml"/><Relationship Id="rId790" Type="http://schemas.openxmlformats.org/officeDocument/2006/relationships/slide" Target="slides/slide787.xml"/><Relationship Id="rId79" Type="http://schemas.openxmlformats.org/officeDocument/2006/relationships/slide" Target="slides/slide77.xml"/><Relationship Id="rId789" Type="http://schemas.openxmlformats.org/officeDocument/2006/relationships/slide" Target="slides/slide786.xml"/><Relationship Id="rId788" Type="http://schemas.openxmlformats.org/officeDocument/2006/relationships/slide" Target="slides/slide785.xml"/><Relationship Id="rId787" Type="http://schemas.openxmlformats.org/officeDocument/2006/relationships/slide" Target="slides/slide784.xml"/><Relationship Id="rId786" Type="http://schemas.openxmlformats.org/officeDocument/2006/relationships/slide" Target="slides/slide783.xml"/><Relationship Id="rId785" Type="http://schemas.openxmlformats.org/officeDocument/2006/relationships/slide" Target="slides/slide782.xml"/><Relationship Id="rId784" Type="http://schemas.openxmlformats.org/officeDocument/2006/relationships/slide" Target="slides/slide781.xml"/><Relationship Id="rId783" Type="http://schemas.openxmlformats.org/officeDocument/2006/relationships/slide" Target="slides/slide780.xml"/><Relationship Id="rId782" Type="http://schemas.openxmlformats.org/officeDocument/2006/relationships/slide" Target="slides/slide779.xml"/><Relationship Id="rId781" Type="http://schemas.openxmlformats.org/officeDocument/2006/relationships/slide" Target="slides/slide778.xml"/><Relationship Id="rId780" Type="http://schemas.openxmlformats.org/officeDocument/2006/relationships/slide" Target="slides/slide777.xml"/><Relationship Id="rId78" Type="http://schemas.openxmlformats.org/officeDocument/2006/relationships/slide" Target="slides/slide76.xml"/><Relationship Id="rId779" Type="http://schemas.openxmlformats.org/officeDocument/2006/relationships/slide" Target="slides/slide776.xml"/><Relationship Id="rId778" Type="http://schemas.openxmlformats.org/officeDocument/2006/relationships/slide" Target="slides/slide775.xml"/><Relationship Id="rId777" Type="http://schemas.openxmlformats.org/officeDocument/2006/relationships/slide" Target="slides/slide774.xml"/><Relationship Id="rId776" Type="http://schemas.openxmlformats.org/officeDocument/2006/relationships/slide" Target="slides/slide773.xml"/><Relationship Id="rId775" Type="http://schemas.openxmlformats.org/officeDocument/2006/relationships/slide" Target="slides/slide772.xml"/><Relationship Id="rId774" Type="http://schemas.openxmlformats.org/officeDocument/2006/relationships/slide" Target="slides/slide771.xml"/><Relationship Id="rId773" Type="http://schemas.openxmlformats.org/officeDocument/2006/relationships/slide" Target="slides/slide770.xml"/><Relationship Id="rId772" Type="http://schemas.openxmlformats.org/officeDocument/2006/relationships/slide" Target="slides/slide769.xml"/><Relationship Id="rId771" Type="http://schemas.openxmlformats.org/officeDocument/2006/relationships/slide" Target="slides/slide768.xml"/><Relationship Id="rId770" Type="http://schemas.openxmlformats.org/officeDocument/2006/relationships/slide" Target="slides/slide767.xml"/><Relationship Id="rId77" Type="http://schemas.openxmlformats.org/officeDocument/2006/relationships/slide" Target="slides/slide75.xml"/><Relationship Id="rId769" Type="http://schemas.openxmlformats.org/officeDocument/2006/relationships/slide" Target="slides/slide766.xml"/><Relationship Id="rId768" Type="http://schemas.openxmlformats.org/officeDocument/2006/relationships/slide" Target="slides/slide765.xml"/><Relationship Id="rId767" Type="http://schemas.openxmlformats.org/officeDocument/2006/relationships/slide" Target="slides/slide764.xml"/><Relationship Id="rId766" Type="http://schemas.openxmlformats.org/officeDocument/2006/relationships/slide" Target="slides/slide763.xml"/><Relationship Id="rId765" Type="http://schemas.openxmlformats.org/officeDocument/2006/relationships/slide" Target="slides/slide762.xml"/><Relationship Id="rId764" Type="http://schemas.openxmlformats.org/officeDocument/2006/relationships/slide" Target="slides/slide761.xml"/><Relationship Id="rId763" Type="http://schemas.openxmlformats.org/officeDocument/2006/relationships/slide" Target="slides/slide760.xml"/><Relationship Id="rId762" Type="http://schemas.openxmlformats.org/officeDocument/2006/relationships/slide" Target="slides/slide759.xml"/><Relationship Id="rId761" Type="http://schemas.openxmlformats.org/officeDocument/2006/relationships/slide" Target="slides/slide758.xml"/><Relationship Id="rId760" Type="http://schemas.openxmlformats.org/officeDocument/2006/relationships/slide" Target="slides/slide757.xml"/><Relationship Id="rId76" Type="http://schemas.openxmlformats.org/officeDocument/2006/relationships/slide" Target="slides/slide74.xml"/><Relationship Id="rId759" Type="http://schemas.openxmlformats.org/officeDocument/2006/relationships/slide" Target="slides/slide756.xml"/><Relationship Id="rId758" Type="http://schemas.openxmlformats.org/officeDocument/2006/relationships/slide" Target="slides/slide755.xml"/><Relationship Id="rId757" Type="http://schemas.openxmlformats.org/officeDocument/2006/relationships/slide" Target="slides/slide754.xml"/><Relationship Id="rId756" Type="http://schemas.openxmlformats.org/officeDocument/2006/relationships/slide" Target="slides/slide753.xml"/><Relationship Id="rId755" Type="http://schemas.openxmlformats.org/officeDocument/2006/relationships/slide" Target="slides/slide752.xml"/><Relationship Id="rId754" Type="http://schemas.openxmlformats.org/officeDocument/2006/relationships/slide" Target="slides/slide751.xml"/><Relationship Id="rId753" Type="http://schemas.openxmlformats.org/officeDocument/2006/relationships/slide" Target="slides/slide750.xml"/><Relationship Id="rId752" Type="http://schemas.openxmlformats.org/officeDocument/2006/relationships/slide" Target="slides/slide749.xml"/><Relationship Id="rId751" Type="http://schemas.openxmlformats.org/officeDocument/2006/relationships/slide" Target="slides/slide748.xml"/><Relationship Id="rId750" Type="http://schemas.openxmlformats.org/officeDocument/2006/relationships/slide" Target="slides/slide747.xml"/><Relationship Id="rId75" Type="http://schemas.openxmlformats.org/officeDocument/2006/relationships/slide" Target="slides/slide73.xml"/><Relationship Id="rId749" Type="http://schemas.openxmlformats.org/officeDocument/2006/relationships/slide" Target="slides/slide746.xml"/><Relationship Id="rId748" Type="http://schemas.openxmlformats.org/officeDocument/2006/relationships/slide" Target="slides/slide745.xml"/><Relationship Id="rId747" Type="http://schemas.openxmlformats.org/officeDocument/2006/relationships/slide" Target="slides/slide744.xml"/><Relationship Id="rId746" Type="http://schemas.openxmlformats.org/officeDocument/2006/relationships/slide" Target="slides/slide743.xml"/><Relationship Id="rId745" Type="http://schemas.openxmlformats.org/officeDocument/2006/relationships/slide" Target="slides/slide742.xml"/><Relationship Id="rId744" Type="http://schemas.openxmlformats.org/officeDocument/2006/relationships/slide" Target="slides/slide741.xml"/><Relationship Id="rId743" Type="http://schemas.openxmlformats.org/officeDocument/2006/relationships/slide" Target="slides/slide740.xml"/><Relationship Id="rId742" Type="http://schemas.openxmlformats.org/officeDocument/2006/relationships/slide" Target="slides/slide739.xml"/><Relationship Id="rId741" Type="http://schemas.openxmlformats.org/officeDocument/2006/relationships/slide" Target="slides/slide738.xml"/><Relationship Id="rId740" Type="http://schemas.openxmlformats.org/officeDocument/2006/relationships/slide" Target="slides/slide737.xml"/><Relationship Id="rId74" Type="http://schemas.openxmlformats.org/officeDocument/2006/relationships/slide" Target="slides/slide72.xml"/><Relationship Id="rId739" Type="http://schemas.openxmlformats.org/officeDocument/2006/relationships/slide" Target="slides/slide736.xml"/><Relationship Id="rId738" Type="http://schemas.openxmlformats.org/officeDocument/2006/relationships/slide" Target="slides/slide735.xml"/><Relationship Id="rId737" Type="http://schemas.openxmlformats.org/officeDocument/2006/relationships/slide" Target="slides/slide734.xml"/><Relationship Id="rId736" Type="http://schemas.openxmlformats.org/officeDocument/2006/relationships/slide" Target="slides/slide733.xml"/><Relationship Id="rId735" Type="http://schemas.openxmlformats.org/officeDocument/2006/relationships/slide" Target="slides/slide732.xml"/><Relationship Id="rId734" Type="http://schemas.openxmlformats.org/officeDocument/2006/relationships/slide" Target="slides/slide731.xml"/><Relationship Id="rId733" Type="http://schemas.openxmlformats.org/officeDocument/2006/relationships/slide" Target="slides/slide730.xml"/><Relationship Id="rId732" Type="http://schemas.openxmlformats.org/officeDocument/2006/relationships/slide" Target="slides/slide729.xml"/><Relationship Id="rId731" Type="http://schemas.openxmlformats.org/officeDocument/2006/relationships/slide" Target="slides/slide728.xml"/><Relationship Id="rId730" Type="http://schemas.openxmlformats.org/officeDocument/2006/relationships/slide" Target="slides/slide727.xml"/><Relationship Id="rId73" Type="http://schemas.openxmlformats.org/officeDocument/2006/relationships/slide" Target="slides/slide71.xml"/><Relationship Id="rId729" Type="http://schemas.openxmlformats.org/officeDocument/2006/relationships/slide" Target="slides/slide726.xml"/><Relationship Id="rId728" Type="http://schemas.openxmlformats.org/officeDocument/2006/relationships/slide" Target="slides/slide725.xml"/><Relationship Id="rId727" Type="http://schemas.openxmlformats.org/officeDocument/2006/relationships/slide" Target="slides/slide724.xml"/><Relationship Id="rId726" Type="http://schemas.openxmlformats.org/officeDocument/2006/relationships/slide" Target="slides/slide723.xml"/><Relationship Id="rId725" Type="http://schemas.openxmlformats.org/officeDocument/2006/relationships/slide" Target="slides/slide722.xml"/><Relationship Id="rId724" Type="http://schemas.openxmlformats.org/officeDocument/2006/relationships/slide" Target="slides/slide721.xml"/><Relationship Id="rId723" Type="http://schemas.openxmlformats.org/officeDocument/2006/relationships/slide" Target="slides/slide720.xml"/><Relationship Id="rId722" Type="http://schemas.openxmlformats.org/officeDocument/2006/relationships/slide" Target="slides/slide719.xml"/><Relationship Id="rId721" Type="http://schemas.openxmlformats.org/officeDocument/2006/relationships/slide" Target="slides/slide718.xml"/><Relationship Id="rId720" Type="http://schemas.openxmlformats.org/officeDocument/2006/relationships/slide" Target="slides/slide717.xml"/><Relationship Id="rId72" Type="http://schemas.openxmlformats.org/officeDocument/2006/relationships/slide" Target="slides/slide70.xml"/><Relationship Id="rId719" Type="http://schemas.openxmlformats.org/officeDocument/2006/relationships/slide" Target="slides/slide716.xml"/><Relationship Id="rId718" Type="http://schemas.openxmlformats.org/officeDocument/2006/relationships/slide" Target="slides/slide715.xml"/><Relationship Id="rId717" Type="http://schemas.openxmlformats.org/officeDocument/2006/relationships/slide" Target="slides/slide714.xml"/><Relationship Id="rId716" Type="http://schemas.openxmlformats.org/officeDocument/2006/relationships/slide" Target="slides/slide713.xml"/><Relationship Id="rId715" Type="http://schemas.openxmlformats.org/officeDocument/2006/relationships/slide" Target="slides/slide712.xml"/><Relationship Id="rId714" Type="http://schemas.openxmlformats.org/officeDocument/2006/relationships/slide" Target="slides/slide711.xml"/><Relationship Id="rId713" Type="http://schemas.openxmlformats.org/officeDocument/2006/relationships/slide" Target="slides/slide710.xml"/><Relationship Id="rId712" Type="http://schemas.openxmlformats.org/officeDocument/2006/relationships/slide" Target="slides/slide709.xml"/><Relationship Id="rId711" Type="http://schemas.openxmlformats.org/officeDocument/2006/relationships/slide" Target="slides/slide708.xml"/><Relationship Id="rId710" Type="http://schemas.openxmlformats.org/officeDocument/2006/relationships/slide" Target="slides/slide707.xml"/><Relationship Id="rId71" Type="http://schemas.openxmlformats.org/officeDocument/2006/relationships/slide" Target="slides/slide69.xml"/><Relationship Id="rId709" Type="http://schemas.openxmlformats.org/officeDocument/2006/relationships/slide" Target="slides/slide706.xml"/><Relationship Id="rId708" Type="http://schemas.openxmlformats.org/officeDocument/2006/relationships/slide" Target="slides/slide705.xml"/><Relationship Id="rId707" Type="http://schemas.openxmlformats.org/officeDocument/2006/relationships/slide" Target="slides/slide704.xml"/><Relationship Id="rId706" Type="http://schemas.openxmlformats.org/officeDocument/2006/relationships/slide" Target="slides/slide703.xml"/><Relationship Id="rId705" Type="http://schemas.openxmlformats.org/officeDocument/2006/relationships/slide" Target="slides/slide702.xml"/><Relationship Id="rId704" Type="http://schemas.openxmlformats.org/officeDocument/2006/relationships/slide" Target="slides/slide701.xml"/><Relationship Id="rId703" Type="http://schemas.openxmlformats.org/officeDocument/2006/relationships/slide" Target="slides/slide700.xml"/><Relationship Id="rId702" Type="http://schemas.openxmlformats.org/officeDocument/2006/relationships/slide" Target="slides/slide699.xml"/><Relationship Id="rId701" Type="http://schemas.openxmlformats.org/officeDocument/2006/relationships/slide" Target="slides/slide698.xml"/><Relationship Id="rId700" Type="http://schemas.openxmlformats.org/officeDocument/2006/relationships/slide" Target="slides/slide697.xml"/><Relationship Id="rId70" Type="http://schemas.openxmlformats.org/officeDocument/2006/relationships/slide" Target="slides/slide68.xml"/><Relationship Id="rId7" Type="http://schemas.openxmlformats.org/officeDocument/2006/relationships/slide" Target="slides/slide5.xml"/><Relationship Id="rId699" Type="http://schemas.openxmlformats.org/officeDocument/2006/relationships/slide" Target="slides/slide696.xml"/><Relationship Id="rId698" Type="http://schemas.openxmlformats.org/officeDocument/2006/relationships/slide" Target="slides/slide695.xml"/><Relationship Id="rId697" Type="http://schemas.openxmlformats.org/officeDocument/2006/relationships/slide" Target="slides/slide694.xml"/><Relationship Id="rId696" Type="http://schemas.openxmlformats.org/officeDocument/2006/relationships/slide" Target="slides/slide693.xml"/><Relationship Id="rId695" Type="http://schemas.openxmlformats.org/officeDocument/2006/relationships/slide" Target="slides/slide692.xml"/><Relationship Id="rId694" Type="http://schemas.openxmlformats.org/officeDocument/2006/relationships/slide" Target="slides/slide691.xml"/><Relationship Id="rId693" Type="http://schemas.openxmlformats.org/officeDocument/2006/relationships/slide" Target="slides/slide690.xml"/><Relationship Id="rId692" Type="http://schemas.openxmlformats.org/officeDocument/2006/relationships/slide" Target="slides/slide689.xml"/><Relationship Id="rId691" Type="http://schemas.openxmlformats.org/officeDocument/2006/relationships/slide" Target="slides/slide688.xml"/><Relationship Id="rId690" Type="http://schemas.openxmlformats.org/officeDocument/2006/relationships/slide" Target="slides/slide687.xml"/><Relationship Id="rId69" Type="http://schemas.openxmlformats.org/officeDocument/2006/relationships/slide" Target="slides/slide67.xml"/><Relationship Id="rId689" Type="http://schemas.openxmlformats.org/officeDocument/2006/relationships/slide" Target="slides/slide686.xml"/><Relationship Id="rId688" Type="http://schemas.openxmlformats.org/officeDocument/2006/relationships/slide" Target="slides/slide685.xml"/><Relationship Id="rId687" Type="http://schemas.openxmlformats.org/officeDocument/2006/relationships/slide" Target="slides/slide684.xml"/><Relationship Id="rId686" Type="http://schemas.openxmlformats.org/officeDocument/2006/relationships/slide" Target="slides/slide683.xml"/><Relationship Id="rId685" Type="http://schemas.openxmlformats.org/officeDocument/2006/relationships/slide" Target="slides/slide682.xml"/><Relationship Id="rId684" Type="http://schemas.openxmlformats.org/officeDocument/2006/relationships/slide" Target="slides/slide681.xml"/><Relationship Id="rId683" Type="http://schemas.openxmlformats.org/officeDocument/2006/relationships/slide" Target="slides/slide680.xml"/><Relationship Id="rId682" Type="http://schemas.openxmlformats.org/officeDocument/2006/relationships/slide" Target="slides/slide679.xml"/><Relationship Id="rId681" Type="http://schemas.openxmlformats.org/officeDocument/2006/relationships/slide" Target="slides/slide678.xml"/><Relationship Id="rId680" Type="http://schemas.openxmlformats.org/officeDocument/2006/relationships/slide" Target="slides/slide677.xml"/><Relationship Id="rId68" Type="http://schemas.openxmlformats.org/officeDocument/2006/relationships/slide" Target="slides/slide66.xml"/><Relationship Id="rId679" Type="http://schemas.openxmlformats.org/officeDocument/2006/relationships/slide" Target="slides/slide676.xml"/><Relationship Id="rId678" Type="http://schemas.openxmlformats.org/officeDocument/2006/relationships/slide" Target="slides/slide675.xml"/><Relationship Id="rId677" Type="http://schemas.openxmlformats.org/officeDocument/2006/relationships/slide" Target="slides/slide674.xml"/><Relationship Id="rId676" Type="http://schemas.openxmlformats.org/officeDocument/2006/relationships/slide" Target="slides/slide673.xml"/><Relationship Id="rId675" Type="http://schemas.openxmlformats.org/officeDocument/2006/relationships/slide" Target="slides/slide672.xml"/><Relationship Id="rId674" Type="http://schemas.openxmlformats.org/officeDocument/2006/relationships/slide" Target="slides/slide671.xml"/><Relationship Id="rId673" Type="http://schemas.openxmlformats.org/officeDocument/2006/relationships/slide" Target="slides/slide670.xml"/><Relationship Id="rId672" Type="http://schemas.openxmlformats.org/officeDocument/2006/relationships/slide" Target="slides/slide669.xml"/><Relationship Id="rId671" Type="http://schemas.openxmlformats.org/officeDocument/2006/relationships/slide" Target="slides/slide668.xml"/><Relationship Id="rId670" Type="http://schemas.openxmlformats.org/officeDocument/2006/relationships/slide" Target="slides/slide667.xml"/><Relationship Id="rId67" Type="http://schemas.openxmlformats.org/officeDocument/2006/relationships/slide" Target="slides/slide65.xml"/><Relationship Id="rId669" Type="http://schemas.openxmlformats.org/officeDocument/2006/relationships/slide" Target="slides/slide666.xml"/><Relationship Id="rId668" Type="http://schemas.openxmlformats.org/officeDocument/2006/relationships/slide" Target="slides/slide665.xml"/><Relationship Id="rId667" Type="http://schemas.openxmlformats.org/officeDocument/2006/relationships/slide" Target="slides/slide664.xml"/><Relationship Id="rId666" Type="http://schemas.openxmlformats.org/officeDocument/2006/relationships/slide" Target="slides/slide663.xml"/><Relationship Id="rId665" Type="http://schemas.openxmlformats.org/officeDocument/2006/relationships/slide" Target="slides/slide662.xml"/><Relationship Id="rId664" Type="http://schemas.openxmlformats.org/officeDocument/2006/relationships/slide" Target="slides/slide661.xml"/><Relationship Id="rId663" Type="http://schemas.openxmlformats.org/officeDocument/2006/relationships/slide" Target="slides/slide660.xml"/><Relationship Id="rId662" Type="http://schemas.openxmlformats.org/officeDocument/2006/relationships/slide" Target="slides/slide659.xml"/><Relationship Id="rId661" Type="http://schemas.openxmlformats.org/officeDocument/2006/relationships/slide" Target="slides/slide658.xml"/><Relationship Id="rId660" Type="http://schemas.openxmlformats.org/officeDocument/2006/relationships/slide" Target="slides/slide657.xml"/><Relationship Id="rId66" Type="http://schemas.openxmlformats.org/officeDocument/2006/relationships/slide" Target="slides/slide64.xml"/><Relationship Id="rId659" Type="http://schemas.openxmlformats.org/officeDocument/2006/relationships/slide" Target="slides/slide656.xml"/><Relationship Id="rId658" Type="http://schemas.openxmlformats.org/officeDocument/2006/relationships/slide" Target="slides/slide655.xml"/><Relationship Id="rId657" Type="http://schemas.openxmlformats.org/officeDocument/2006/relationships/slide" Target="slides/slide654.xml"/><Relationship Id="rId656" Type="http://schemas.openxmlformats.org/officeDocument/2006/relationships/slide" Target="slides/slide653.xml"/><Relationship Id="rId655" Type="http://schemas.openxmlformats.org/officeDocument/2006/relationships/slide" Target="slides/slide652.xml"/><Relationship Id="rId654" Type="http://schemas.openxmlformats.org/officeDocument/2006/relationships/slide" Target="slides/slide651.xml"/><Relationship Id="rId653" Type="http://schemas.openxmlformats.org/officeDocument/2006/relationships/slide" Target="slides/slide650.xml"/><Relationship Id="rId652" Type="http://schemas.openxmlformats.org/officeDocument/2006/relationships/slide" Target="slides/slide649.xml"/><Relationship Id="rId651" Type="http://schemas.openxmlformats.org/officeDocument/2006/relationships/slide" Target="slides/slide648.xml"/><Relationship Id="rId650" Type="http://schemas.openxmlformats.org/officeDocument/2006/relationships/slide" Target="slides/slide647.xml"/><Relationship Id="rId65" Type="http://schemas.openxmlformats.org/officeDocument/2006/relationships/slide" Target="slides/slide63.xml"/><Relationship Id="rId649" Type="http://schemas.openxmlformats.org/officeDocument/2006/relationships/slide" Target="slides/slide646.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2.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1.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60.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9.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8.xml"/><Relationship Id="rId6" Type="http://schemas.openxmlformats.org/officeDocument/2006/relationships/slide" Target="slides/slide4.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notesMaster" Target="notesMasters/notesMaster1.xml"/><Relationship Id="rId595" Type="http://schemas.openxmlformats.org/officeDocument/2006/relationships/slide" Target="slides/slide593.xml"/><Relationship Id="rId594" Type="http://schemas.openxmlformats.org/officeDocument/2006/relationships/slide" Target="slides/slide592.xml"/><Relationship Id="rId593" Type="http://schemas.openxmlformats.org/officeDocument/2006/relationships/slide" Target="slides/slide591.xml"/><Relationship Id="rId592" Type="http://schemas.openxmlformats.org/officeDocument/2006/relationships/slide" Target="slides/slide590.xml"/><Relationship Id="rId591" Type="http://schemas.openxmlformats.org/officeDocument/2006/relationships/slide" Target="slides/slide589.xml"/><Relationship Id="rId590" Type="http://schemas.openxmlformats.org/officeDocument/2006/relationships/slide" Target="slides/slide588.xml"/><Relationship Id="rId59" Type="http://schemas.openxmlformats.org/officeDocument/2006/relationships/slide" Target="slides/slide57.xml"/><Relationship Id="rId589" Type="http://schemas.openxmlformats.org/officeDocument/2006/relationships/slide" Target="slides/slide587.xml"/><Relationship Id="rId588" Type="http://schemas.openxmlformats.org/officeDocument/2006/relationships/slide" Target="slides/slide586.xml"/><Relationship Id="rId587" Type="http://schemas.openxmlformats.org/officeDocument/2006/relationships/slide" Target="slides/slide585.xml"/><Relationship Id="rId586" Type="http://schemas.openxmlformats.org/officeDocument/2006/relationships/slide" Target="slides/slide584.xml"/><Relationship Id="rId585" Type="http://schemas.openxmlformats.org/officeDocument/2006/relationships/slide" Target="slides/slide583.xml"/><Relationship Id="rId584" Type="http://schemas.openxmlformats.org/officeDocument/2006/relationships/slide" Target="slides/slide582.xml"/><Relationship Id="rId583" Type="http://schemas.openxmlformats.org/officeDocument/2006/relationships/slide" Target="slides/slide581.xml"/><Relationship Id="rId582" Type="http://schemas.openxmlformats.org/officeDocument/2006/relationships/slide" Target="slides/slide580.xml"/><Relationship Id="rId581" Type="http://schemas.openxmlformats.org/officeDocument/2006/relationships/slide" Target="slides/slide579.xml"/><Relationship Id="rId580" Type="http://schemas.openxmlformats.org/officeDocument/2006/relationships/slide" Target="slides/slide578.xml"/><Relationship Id="rId58" Type="http://schemas.openxmlformats.org/officeDocument/2006/relationships/slide" Target="slides/slide56.xml"/><Relationship Id="rId579" Type="http://schemas.openxmlformats.org/officeDocument/2006/relationships/slide" Target="slides/slide577.xml"/><Relationship Id="rId578" Type="http://schemas.openxmlformats.org/officeDocument/2006/relationships/slide" Target="slides/slide576.xml"/><Relationship Id="rId577" Type="http://schemas.openxmlformats.org/officeDocument/2006/relationships/slide" Target="slides/slide575.xml"/><Relationship Id="rId576" Type="http://schemas.openxmlformats.org/officeDocument/2006/relationships/slide" Target="slides/slide574.xml"/><Relationship Id="rId575" Type="http://schemas.openxmlformats.org/officeDocument/2006/relationships/slide" Target="slides/slide573.xml"/><Relationship Id="rId574" Type="http://schemas.openxmlformats.org/officeDocument/2006/relationships/slide" Target="slides/slide572.xml"/><Relationship Id="rId573" Type="http://schemas.openxmlformats.org/officeDocument/2006/relationships/slide" Target="slides/slide571.xml"/><Relationship Id="rId572" Type="http://schemas.openxmlformats.org/officeDocument/2006/relationships/slide" Target="slides/slide570.xml"/><Relationship Id="rId571" Type="http://schemas.openxmlformats.org/officeDocument/2006/relationships/slide" Target="slides/slide569.xml"/><Relationship Id="rId570" Type="http://schemas.openxmlformats.org/officeDocument/2006/relationships/slide" Target="slides/slide568.xml"/><Relationship Id="rId57" Type="http://schemas.openxmlformats.org/officeDocument/2006/relationships/slide" Target="slides/slide55.xml"/><Relationship Id="rId569" Type="http://schemas.openxmlformats.org/officeDocument/2006/relationships/slide" Target="slides/slide567.xml"/><Relationship Id="rId568" Type="http://schemas.openxmlformats.org/officeDocument/2006/relationships/slide" Target="slides/slide566.xml"/><Relationship Id="rId567" Type="http://schemas.openxmlformats.org/officeDocument/2006/relationships/slide" Target="slides/slide565.xml"/><Relationship Id="rId566" Type="http://schemas.openxmlformats.org/officeDocument/2006/relationships/slide" Target="slides/slide564.xml"/><Relationship Id="rId565" Type="http://schemas.openxmlformats.org/officeDocument/2006/relationships/slide" Target="slides/slide563.xml"/><Relationship Id="rId564" Type="http://schemas.openxmlformats.org/officeDocument/2006/relationships/slide" Target="slides/slide562.xml"/><Relationship Id="rId563" Type="http://schemas.openxmlformats.org/officeDocument/2006/relationships/slide" Target="slides/slide561.xml"/><Relationship Id="rId562" Type="http://schemas.openxmlformats.org/officeDocument/2006/relationships/slide" Target="slides/slide560.xml"/><Relationship Id="rId561" Type="http://schemas.openxmlformats.org/officeDocument/2006/relationships/slide" Target="slides/slide559.xml"/><Relationship Id="rId560" Type="http://schemas.openxmlformats.org/officeDocument/2006/relationships/slide" Target="slides/slide558.xml"/><Relationship Id="rId56" Type="http://schemas.openxmlformats.org/officeDocument/2006/relationships/slide" Target="slides/slide54.xml"/><Relationship Id="rId559" Type="http://schemas.openxmlformats.org/officeDocument/2006/relationships/slide" Target="slides/slide557.xml"/><Relationship Id="rId558" Type="http://schemas.openxmlformats.org/officeDocument/2006/relationships/slide" Target="slides/slide556.xml"/><Relationship Id="rId557" Type="http://schemas.openxmlformats.org/officeDocument/2006/relationships/slide" Target="slides/slide555.xml"/><Relationship Id="rId556" Type="http://schemas.openxmlformats.org/officeDocument/2006/relationships/slide" Target="slides/slide554.xml"/><Relationship Id="rId555" Type="http://schemas.openxmlformats.org/officeDocument/2006/relationships/slide" Target="slides/slide553.xml"/><Relationship Id="rId554" Type="http://schemas.openxmlformats.org/officeDocument/2006/relationships/slide" Target="slides/slide552.xml"/><Relationship Id="rId553" Type="http://schemas.openxmlformats.org/officeDocument/2006/relationships/slide" Target="slides/slide551.xml"/><Relationship Id="rId552" Type="http://schemas.openxmlformats.org/officeDocument/2006/relationships/slide" Target="slides/slide550.xml"/><Relationship Id="rId551" Type="http://schemas.openxmlformats.org/officeDocument/2006/relationships/slide" Target="slides/slide549.xml"/><Relationship Id="rId550" Type="http://schemas.openxmlformats.org/officeDocument/2006/relationships/slide" Target="slides/slide548.xml"/><Relationship Id="rId55" Type="http://schemas.openxmlformats.org/officeDocument/2006/relationships/slide" Target="slides/slide53.xml"/><Relationship Id="rId549" Type="http://schemas.openxmlformats.org/officeDocument/2006/relationships/slide" Target="slides/slide547.xml"/><Relationship Id="rId548" Type="http://schemas.openxmlformats.org/officeDocument/2006/relationships/slide" Target="slides/slide546.xml"/><Relationship Id="rId547" Type="http://schemas.openxmlformats.org/officeDocument/2006/relationships/slide" Target="slides/slide545.xml"/><Relationship Id="rId546" Type="http://schemas.openxmlformats.org/officeDocument/2006/relationships/slide" Target="slides/slide544.xml"/><Relationship Id="rId545" Type="http://schemas.openxmlformats.org/officeDocument/2006/relationships/slide" Target="slides/slide543.xml"/><Relationship Id="rId544" Type="http://schemas.openxmlformats.org/officeDocument/2006/relationships/slide" Target="slides/slide542.xml"/><Relationship Id="rId543" Type="http://schemas.openxmlformats.org/officeDocument/2006/relationships/slide" Target="slides/slide541.xml"/><Relationship Id="rId542" Type="http://schemas.openxmlformats.org/officeDocument/2006/relationships/slide" Target="slides/slide540.xml"/><Relationship Id="rId541" Type="http://schemas.openxmlformats.org/officeDocument/2006/relationships/slide" Target="slides/slide539.xml"/><Relationship Id="rId540" Type="http://schemas.openxmlformats.org/officeDocument/2006/relationships/slide" Target="slides/slide538.xml"/><Relationship Id="rId54" Type="http://schemas.openxmlformats.org/officeDocument/2006/relationships/slide" Target="slides/slide52.xml"/><Relationship Id="rId539" Type="http://schemas.openxmlformats.org/officeDocument/2006/relationships/slide" Target="slides/slide537.xml"/><Relationship Id="rId538" Type="http://schemas.openxmlformats.org/officeDocument/2006/relationships/slide" Target="slides/slide536.xml"/><Relationship Id="rId537" Type="http://schemas.openxmlformats.org/officeDocument/2006/relationships/slide" Target="slides/slide535.xml"/><Relationship Id="rId536" Type="http://schemas.openxmlformats.org/officeDocument/2006/relationships/slide" Target="slides/slide534.xml"/><Relationship Id="rId535" Type="http://schemas.openxmlformats.org/officeDocument/2006/relationships/slide" Target="slides/slide533.xml"/><Relationship Id="rId534" Type="http://schemas.openxmlformats.org/officeDocument/2006/relationships/slide" Target="slides/slide532.xml"/><Relationship Id="rId533" Type="http://schemas.openxmlformats.org/officeDocument/2006/relationships/slide" Target="slides/slide531.xml"/><Relationship Id="rId532" Type="http://schemas.openxmlformats.org/officeDocument/2006/relationships/slide" Target="slides/slide530.xml"/><Relationship Id="rId531" Type="http://schemas.openxmlformats.org/officeDocument/2006/relationships/slide" Target="slides/slide529.xml"/><Relationship Id="rId530" Type="http://schemas.openxmlformats.org/officeDocument/2006/relationships/slide" Target="slides/slide528.xml"/><Relationship Id="rId53" Type="http://schemas.openxmlformats.org/officeDocument/2006/relationships/slide" Target="slides/slide51.xml"/><Relationship Id="rId529" Type="http://schemas.openxmlformats.org/officeDocument/2006/relationships/slide" Target="slides/slide527.xml"/><Relationship Id="rId528" Type="http://schemas.openxmlformats.org/officeDocument/2006/relationships/slide" Target="slides/slide526.xml"/><Relationship Id="rId527" Type="http://schemas.openxmlformats.org/officeDocument/2006/relationships/slide" Target="slides/slide525.xml"/><Relationship Id="rId526" Type="http://schemas.openxmlformats.org/officeDocument/2006/relationships/slide" Target="slides/slide524.xml"/><Relationship Id="rId525" Type="http://schemas.openxmlformats.org/officeDocument/2006/relationships/slide" Target="slides/slide523.xml"/><Relationship Id="rId524" Type="http://schemas.openxmlformats.org/officeDocument/2006/relationships/slide" Target="slides/slide522.xml"/><Relationship Id="rId523" Type="http://schemas.openxmlformats.org/officeDocument/2006/relationships/slide" Target="slides/slide521.xml"/><Relationship Id="rId522" Type="http://schemas.openxmlformats.org/officeDocument/2006/relationships/slide" Target="slides/slide520.xml"/><Relationship Id="rId521" Type="http://schemas.openxmlformats.org/officeDocument/2006/relationships/slide" Target="slides/slide519.xml"/><Relationship Id="rId520" Type="http://schemas.openxmlformats.org/officeDocument/2006/relationships/slide" Target="slides/slide518.xml"/><Relationship Id="rId52" Type="http://schemas.openxmlformats.org/officeDocument/2006/relationships/slide" Target="slides/slide50.xml"/><Relationship Id="rId519" Type="http://schemas.openxmlformats.org/officeDocument/2006/relationships/slide" Target="slides/slide517.xml"/><Relationship Id="rId518" Type="http://schemas.openxmlformats.org/officeDocument/2006/relationships/slide" Target="slides/slide516.xml"/><Relationship Id="rId517" Type="http://schemas.openxmlformats.org/officeDocument/2006/relationships/slide" Target="slides/slide515.xml"/><Relationship Id="rId516" Type="http://schemas.openxmlformats.org/officeDocument/2006/relationships/slide" Target="slides/slide514.xml"/><Relationship Id="rId515" Type="http://schemas.openxmlformats.org/officeDocument/2006/relationships/slide" Target="slides/slide513.xml"/><Relationship Id="rId514" Type="http://schemas.openxmlformats.org/officeDocument/2006/relationships/slide" Target="slides/slide512.xml"/><Relationship Id="rId513" Type="http://schemas.openxmlformats.org/officeDocument/2006/relationships/slide" Target="slides/slide511.xml"/><Relationship Id="rId512" Type="http://schemas.openxmlformats.org/officeDocument/2006/relationships/slide" Target="slides/slide510.xml"/><Relationship Id="rId511" Type="http://schemas.openxmlformats.org/officeDocument/2006/relationships/slide" Target="slides/slide509.xml"/><Relationship Id="rId510" Type="http://schemas.openxmlformats.org/officeDocument/2006/relationships/slide" Target="slides/slide508.xml"/><Relationship Id="rId51" Type="http://schemas.openxmlformats.org/officeDocument/2006/relationships/slide" Target="slides/slide49.xml"/><Relationship Id="rId509" Type="http://schemas.openxmlformats.org/officeDocument/2006/relationships/slide" Target="slides/slide507.xml"/><Relationship Id="rId508" Type="http://schemas.openxmlformats.org/officeDocument/2006/relationships/slide" Target="slides/slide506.xml"/><Relationship Id="rId507" Type="http://schemas.openxmlformats.org/officeDocument/2006/relationships/slide" Target="slides/slide505.xml"/><Relationship Id="rId506" Type="http://schemas.openxmlformats.org/officeDocument/2006/relationships/slide" Target="slides/slide504.xml"/><Relationship Id="rId505" Type="http://schemas.openxmlformats.org/officeDocument/2006/relationships/slide" Target="slides/slide503.xml"/><Relationship Id="rId504" Type="http://schemas.openxmlformats.org/officeDocument/2006/relationships/slide" Target="slides/slide502.xml"/><Relationship Id="rId503" Type="http://schemas.openxmlformats.org/officeDocument/2006/relationships/slide" Target="slides/slide501.xml"/><Relationship Id="rId502" Type="http://schemas.openxmlformats.org/officeDocument/2006/relationships/slide" Target="slides/slide500.xml"/><Relationship Id="rId501" Type="http://schemas.openxmlformats.org/officeDocument/2006/relationships/slide" Target="slides/slide499.xml"/><Relationship Id="rId500" Type="http://schemas.openxmlformats.org/officeDocument/2006/relationships/slide" Target="slides/slide498.xml"/><Relationship Id="rId50" Type="http://schemas.openxmlformats.org/officeDocument/2006/relationships/slide" Target="slides/slide48.xml"/><Relationship Id="rId5" Type="http://schemas.openxmlformats.org/officeDocument/2006/relationships/slide" Target="slides/slide3.xml"/><Relationship Id="rId499" Type="http://schemas.openxmlformats.org/officeDocument/2006/relationships/slide" Target="slides/slide497.xml"/><Relationship Id="rId498" Type="http://schemas.openxmlformats.org/officeDocument/2006/relationships/slide" Target="slides/slide496.xml"/><Relationship Id="rId497" Type="http://schemas.openxmlformats.org/officeDocument/2006/relationships/slide" Target="slides/slide495.xml"/><Relationship Id="rId496" Type="http://schemas.openxmlformats.org/officeDocument/2006/relationships/slide" Target="slides/slide494.xml"/><Relationship Id="rId495" Type="http://schemas.openxmlformats.org/officeDocument/2006/relationships/slide" Target="slides/slide493.xml"/><Relationship Id="rId494" Type="http://schemas.openxmlformats.org/officeDocument/2006/relationships/slide" Target="slides/slide492.xml"/><Relationship Id="rId493" Type="http://schemas.openxmlformats.org/officeDocument/2006/relationships/slide" Target="slides/slide491.xml"/><Relationship Id="rId492" Type="http://schemas.openxmlformats.org/officeDocument/2006/relationships/slide" Target="slides/slide490.xml"/><Relationship Id="rId491" Type="http://schemas.openxmlformats.org/officeDocument/2006/relationships/slide" Target="slides/slide489.xml"/><Relationship Id="rId490" Type="http://schemas.openxmlformats.org/officeDocument/2006/relationships/slide" Target="slides/slide488.xml"/><Relationship Id="rId49" Type="http://schemas.openxmlformats.org/officeDocument/2006/relationships/slide" Target="slides/slide47.xml"/><Relationship Id="rId489" Type="http://schemas.openxmlformats.org/officeDocument/2006/relationships/slide" Target="slides/slide487.xml"/><Relationship Id="rId488" Type="http://schemas.openxmlformats.org/officeDocument/2006/relationships/slide" Target="slides/slide486.xml"/><Relationship Id="rId487" Type="http://schemas.openxmlformats.org/officeDocument/2006/relationships/slide" Target="slides/slide485.xml"/><Relationship Id="rId486" Type="http://schemas.openxmlformats.org/officeDocument/2006/relationships/slide" Target="slides/slide484.xml"/><Relationship Id="rId485" Type="http://schemas.openxmlformats.org/officeDocument/2006/relationships/slide" Target="slides/slide483.xml"/><Relationship Id="rId484" Type="http://schemas.openxmlformats.org/officeDocument/2006/relationships/slide" Target="slides/slide482.xml"/><Relationship Id="rId483" Type="http://schemas.openxmlformats.org/officeDocument/2006/relationships/slide" Target="slides/slide481.xml"/><Relationship Id="rId482" Type="http://schemas.openxmlformats.org/officeDocument/2006/relationships/slide" Target="slides/slide480.xml"/><Relationship Id="rId481" Type="http://schemas.openxmlformats.org/officeDocument/2006/relationships/slide" Target="slides/slide479.xml"/><Relationship Id="rId480" Type="http://schemas.openxmlformats.org/officeDocument/2006/relationships/slide" Target="slides/slide478.xml"/><Relationship Id="rId48" Type="http://schemas.openxmlformats.org/officeDocument/2006/relationships/slide" Target="slides/slide46.xml"/><Relationship Id="rId479" Type="http://schemas.openxmlformats.org/officeDocument/2006/relationships/slide" Target="slides/slide477.xml"/><Relationship Id="rId478" Type="http://schemas.openxmlformats.org/officeDocument/2006/relationships/slide" Target="slides/slide476.xml"/><Relationship Id="rId477" Type="http://schemas.openxmlformats.org/officeDocument/2006/relationships/slide" Target="slides/slide475.xml"/><Relationship Id="rId476" Type="http://schemas.openxmlformats.org/officeDocument/2006/relationships/slide" Target="slides/slide474.xml"/><Relationship Id="rId475" Type="http://schemas.openxmlformats.org/officeDocument/2006/relationships/slide" Target="slides/slide473.xml"/><Relationship Id="rId474" Type="http://schemas.openxmlformats.org/officeDocument/2006/relationships/slide" Target="slides/slide472.xml"/><Relationship Id="rId473" Type="http://schemas.openxmlformats.org/officeDocument/2006/relationships/slide" Target="slides/slide471.xml"/><Relationship Id="rId472" Type="http://schemas.openxmlformats.org/officeDocument/2006/relationships/slide" Target="slides/slide470.xml"/><Relationship Id="rId471" Type="http://schemas.openxmlformats.org/officeDocument/2006/relationships/slide" Target="slides/slide469.xml"/><Relationship Id="rId470" Type="http://schemas.openxmlformats.org/officeDocument/2006/relationships/slide" Target="slides/slide468.xml"/><Relationship Id="rId47" Type="http://schemas.openxmlformats.org/officeDocument/2006/relationships/slide" Target="slides/slide45.xml"/><Relationship Id="rId469" Type="http://schemas.openxmlformats.org/officeDocument/2006/relationships/slide" Target="slides/slide467.xml"/><Relationship Id="rId468" Type="http://schemas.openxmlformats.org/officeDocument/2006/relationships/slide" Target="slides/slide466.xml"/><Relationship Id="rId467" Type="http://schemas.openxmlformats.org/officeDocument/2006/relationships/slide" Target="slides/slide465.xml"/><Relationship Id="rId466" Type="http://schemas.openxmlformats.org/officeDocument/2006/relationships/slide" Target="slides/slide464.xml"/><Relationship Id="rId465" Type="http://schemas.openxmlformats.org/officeDocument/2006/relationships/slide" Target="slides/slide463.xml"/><Relationship Id="rId464" Type="http://schemas.openxmlformats.org/officeDocument/2006/relationships/slide" Target="slides/slide462.xml"/><Relationship Id="rId463" Type="http://schemas.openxmlformats.org/officeDocument/2006/relationships/slide" Target="slides/slide461.xml"/><Relationship Id="rId462" Type="http://schemas.openxmlformats.org/officeDocument/2006/relationships/slide" Target="slides/slide460.xml"/><Relationship Id="rId461" Type="http://schemas.openxmlformats.org/officeDocument/2006/relationships/slide" Target="slides/slide459.xml"/><Relationship Id="rId460" Type="http://schemas.openxmlformats.org/officeDocument/2006/relationships/slide" Target="slides/slide458.xml"/><Relationship Id="rId46" Type="http://schemas.openxmlformats.org/officeDocument/2006/relationships/slide" Target="slides/slide44.xml"/><Relationship Id="rId459" Type="http://schemas.openxmlformats.org/officeDocument/2006/relationships/slide" Target="slides/slide457.xml"/><Relationship Id="rId458" Type="http://schemas.openxmlformats.org/officeDocument/2006/relationships/slide" Target="slides/slide456.xml"/><Relationship Id="rId457" Type="http://schemas.openxmlformats.org/officeDocument/2006/relationships/slide" Target="slides/slide455.xml"/><Relationship Id="rId456" Type="http://schemas.openxmlformats.org/officeDocument/2006/relationships/slide" Target="slides/slide454.xml"/><Relationship Id="rId455" Type="http://schemas.openxmlformats.org/officeDocument/2006/relationships/slide" Target="slides/slide453.xml"/><Relationship Id="rId454" Type="http://schemas.openxmlformats.org/officeDocument/2006/relationships/slide" Target="slides/slide452.xml"/><Relationship Id="rId453" Type="http://schemas.openxmlformats.org/officeDocument/2006/relationships/slide" Target="slides/slide451.xml"/><Relationship Id="rId452" Type="http://schemas.openxmlformats.org/officeDocument/2006/relationships/slide" Target="slides/slide450.xml"/><Relationship Id="rId451" Type="http://schemas.openxmlformats.org/officeDocument/2006/relationships/slide" Target="slides/slide449.xml"/><Relationship Id="rId450" Type="http://schemas.openxmlformats.org/officeDocument/2006/relationships/slide" Target="slides/slide448.xml"/><Relationship Id="rId45" Type="http://schemas.openxmlformats.org/officeDocument/2006/relationships/slide" Target="slides/slide43.xml"/><Relationship Id="rId449" Type="http://schemas.openxmlformats.org/officeDocument/2006/relationships/slide" Target="slides/slide447.xml"/><Relationship Id="rId448" Type="http://schemas.openxmlformats.org/officeDocument/2006/relationships/slide" Target="slides/slide446.xml"/><Relationship Id="rId447" Type="http://schemas.openxmlformats.org/officeDocument/2006/relationships/slide" Target="slides/slide445.xml"/><Relationship Id="rId446" Type="http://schemas.openxmlformats.org/officeDocument/2006/relationships/slide" Target="slides/slide444.xml"/><Relationship Id="rId445" Type="http://schemas.openxmlformats.org/officeDocument/2006/relationships/slide" Target="slides/slide443.xml"/><Relationship Id="rId444" Type="http://schemas.openxmlformats.org/officeDocument/2006/relationships/slide" Target="slides/slide442.xml"/><Relationship Id="rId443" Type="http://schemas.openxmlformats.org/officeDocument/2006/relationships/slide" Target="slides/slide441.xml"/><Relationship Id="rId442" Type="http://schemas.openxmlformats.org/officeDocument/2006/relationships/slide" Target="slides/slide440.xml"/><Relationship Id="rId441" Type="http://schemas.openxmlformats.org/officeDocument/2006/relationships/slide" Target="slides/slide439.xml"/><Relationship Id="rId440" Type="http://schemas.openxmlformats.org/officeDocument/2006/relationships/slide" Target="slides/slide438.xml"/><Relationship Id="rId44" Type="http://schemas.openxmlformats.org/officeDocument/2006/relationships/slide" Target="slides/slide42.xml"/><Relationship Id="rId439" Type="http://schemas.openxmlformats.org/officeDocument/2006/relationships/slide" Target="slides/slide437.xml"/><Relationship Id="rId438" Type="http://schemas.openxmlformats.org/officeDocument/2006/relationships/slide" Target="slides/slide436.xml"/><Relationship Id="rId437" Type="http://schemas.openxmlformats.org/officeDocument/2006/relationships/slide" Target="slides/slide435.xml"/><Relationship Id="rId436" Type="http://schemas.openxmlformats.org/officeDocument/2006/relationships/slide" Target="slides/slide434.xml"/><Relationship Id="rId435" Type="http://schemas.openxmlformats.org/officeDocument/2006/relationships/slide" Target="slides/slide433.xml"/><Relationship Id="rId434" Type="http://schemas.openxmlformats.org/officeDocument/2006/relationships/slide" Target="slides/slide432.xml"/><Relationship Id="rId433" Type="http://schemas.openxmlformats.org/officeDocument/2006/relationships/slide" Target="slides/slide431.xml"/><Relationship Id="rId432" Type="http://schemas.openxmlformats.org/officeDocument/2006/relationships/slide" Target="slides/slide430.xml"/><Relationship Id="rId431" Type="http://schemas.openxmlformats.org/officeDocument/2006/relationships/slide" Target="slides/slide429.xml"/><Relationship Id="rId430" Type="http://schemas.openxmlformats.org/officeDocument/2006/relationships/slide" Target="slides/slide428.xml"/><Relationship Id="rId43" Type="http://schemas.openxmlformats.org/officeDocument/2006/relationships/slide" Target="slides/slide41.xml"/><Relationship Id="rId429" Type="http://schemas.openxmlformats.org/officeDocument/2006/relationships/slide" Target="slides/slide427.xml"/><Relationship Id="rId428" Type="http://schemas.openxmlformats.org/officeDocument/2006/relationships/slide" Target="slides/slide426.xml"/><Relationship Id="rId427" Type="http://schemas.openxmlformats.org/officeDocument/2006/relationships/slide" Target="slides/slide425.xml"/><Relationship Id="rId426" Type="http://schemas.openxmlformats.org/officeDocument/2006/relationships/slide" Target="slides/slide424.xml"/><Relationship Id="rId425" Type="http://schemas.openxmlformats.org/officeDocument/2006/relationships/slide" Target="slides/slide423.xml"/><Relationship Id="rId424" Type="http://schemas.openxmlformats.org/officeDocument/2006/relationships/slide" Target="slides/slide422.xml"/><Relationship Id="rId423" Type="http://schemas.openxmlformats.org/officeDocument/2006/relationships/slide" Target="slides/slide421.xml"/><Relationship Id="rId422" Type="http://schemas.openxmlformats.org/officeDocument/2006/relationships/slide" Target="slides/slide420.xml"/><Relationship Id="rId421" Type="http://schemas.openxmlformats.org/officeDocument/2006/relationships/slide" Target="slides/slide419.xml"/><Relationship Id="rId420" Type="http://schemas.openxmlformats.org/officeDocument/2006/relationships/slide" Target="slides/slide418.xml"/><Relationship Id="rId42" Type="http://schemas.openxmlformats.org/officeDocument/2006/relationships/slide" Target="slides/slide40.xml"/><Relationship Id="rId419" Type="http://schemas.openxmlformats.org/officeDocument/2006/relationships/slide" Target="slides/slide417.xml"/><Relationship Id="rId418" Type="http://schemas.openxmlformats.org/officeDocument/2006/relationships/slide" Target="slides/slide416.xml"/><Relationship Id="rId417" Type="http://schemas.openxmlformats.org/officeDocument/2006/relationships/slide" Target="slides/slide415.xml"/><Relationship Id="rId416" Type="http://schemas.openxmlformats.org/officeDocument/2006/relationships/slide" Target="slides/slide414.xml"/><Relationship Id="rId415" Type="http://schemas.openxmlformats.org/officeDocument/2006/relationships/slide" Target="slides/slide413.xml"/><Relationship Id="rId414" Type="http://schemas.openxmlformats.org/officeDocument/2006/relationships/slide" Target="slides/slide412.xml"/><Relationship Id="rId413" Type="http://schemas.openxmlformats.org/officeDocument/2006/relationships/slide" Target="slides/slide411.xml"/><Relationship Id="rId412" Type="http://schemas.openxmlformats.org/officeDocument/2006/relationships/slide" Target="slides/slide410.xml"/><Relationship Id="rId411" Type="http://schemas.openxmlformats.org/officeDocument/2006/relationships/slide" Target="slides/slide409.xml"/><Relationship Id="rId410" Type="http://schemas.openxmlformats.org/officeDocument/2006/relationships/slide" Target="slides/slide408.xml"/><Relationship Id="rId41" Type="http://schemas.openxmlformats.org/officeDocument/2006/relationships/slide" Target="slides/slide39.xml"/><Relationship Id="rId409" Type="http://schemas.openxmlformats.org/officeDocument/2006/relationships/slide" Target="slides/slide407.xml"/><Relationship Id="rId408" Type="http://schemas.openxmlformats.org/officeDocument/2006/relationships/slide" Target="slides/slide406.xml"/><Relationship Id="rId407" Type="http://schemas.openxmlformats.org/officeDocument/2006/relationships/slide" Target="slides/slide405.xml"/><Relationship Id="rId406" Type="http://schemas.openxmlformats.org/officeDocument/2006/relationships/slide" Target="slides/slide404.xml"/><Relationship Id="rId405" Type="http://schemas.openxmlformats.org/officeDocument/2006/relationships/slide" Target="slides/slide403.xml"/><Relationship Id="rId404" Type="http://schemas.openxmlformats.org/officeDocument/2006/relationships/slide" Target="slides/slide402.xml"/><Relationship Id="rId403" Type="http://schemas.openxmlformats.org/officeDocument/2006/relationships/slide" Target="slides/slide401.xml"/><Relationship Id="rId402" Type="http://schemas.openxmlformats.org/officeDocument/2006/relationships/slide" Target="slides/slide400.xml"/><Relationship Id="rId401" Type="http://schemas.openxmlformats.org/officeDocument/2006/relationships/slide" Target="slides/slide399.xml"/><Relationship Id="rId400" Type="http://schemas.openxmlformats.org/officeDocument/2006/relationships/slide" Target="slides/slide398.xml"/><Relationship Id="rId40" Type="http://schemas.openxmlformats.org/officeDocument/2006/relationships/slide" Target="slides/slide38.xml"/><Relationship Id="rId4" Type="http://schemas.openxmlformats.org/officeDocument/2006/relationships/slide" Target="slides/slide2.xml"/><Relationship Id="rId399" Type="http://schemas.openxmlformats.org/officeDocument/2006/relationships/slide" Target="slides/slide397.xml"/><Relationship Id="rId398" Type="http://schemas.openxmlformats.org/officeDocument/2006/relationships/slide" Target="slides/slide396.xml"/><Relationship Id="rId397" Type="http://schemas.openxmlformats.org/officeDocument/2006/relationships/slide" Target="slides/slide395.xml"/><Relationship Id="rId396" Type="http://schemas.openxmlformats.org/officeDocument/2006/relationships/slide" Target="slides/slide394.xml"/><Relationship Id="rId395" Type="http://schemas.openxmlformats.org/officeDocument/2006/relationships/slide" Target="slides/slide393.xml"/><Relationship Id="rId394" Type="http://schemas.openxmlformats.org/officeDocument/2006/relationships/slide" Target="slides/slide392.xml"/><Relationship Id="rId393" Type="http://schemas.openxmlformats.org/officeDocument/2006/relationships/slide" Target="slides/slide391.xml"/><Relationship Id="rId392" Type="http://schemas.openxmlformats.org/officeDocument/2006/relationships/slide" Target="slides/slide390.xml"/><Relationship Id="rId391" Type="http://schemas.openxmlformats.org/officeDocument/2006/relationships/slide" Target="slides/slide389.xml"/><Relationship Id="rId390" Type="http://schemas.openxmlformats.org/officeDocument/2006/relationships/slide" Target="slides/slide388.xml"/><Relationship Id="rId39" Type="http://schemas.openxmlformats.org/officeDocument/2006/relationships/slide" Target="slides/slide37.xml"/><Relationship Id="rId389" Type="http://schemas.openxmlformats.org/officeDocument/2006/relationships/slide" Target="slides/slide387.xml"/><Relationship Id="rId388" Type="http://schemas.openxmlformats.org/officeDocument/2006/relationships/slide" Target="slides/slide386.xml"/><Relationship Id="rId387" Type="http://schemas.openxmlformats.org/officeDocument/2006/relationships/slide" Target="slides/slide385.xml"/><Relationship Id="rId386" Type="http://schemas.openxmlformats.org/officeDocument/2006/relationships/slide" Target="slides/slide384.xml"/><Relationship Id="rId385" Type="http://schemas.openxmlformats.org/officeDocument/2006/relationships/slide" Target="slides/slide383.xml"/><Relationship Id="rId384" Type="http://schemas.openxmlformats.org/officeDocument/2006/relationships/slide" Target="slides/slide382.xml"/><Relationship Id="rId383" Type="http://schemas.openxmlformats.org/officeDocument/2006/relationships/slide" Target="slides/slide381.xml"/><Relationship Id="rId382" Type="http://schemas.openxmlformats.org/officeDocument/2006/relationships/slide" Target="slides/slide380.xml"/><Relationship Id="rId381" Type="http://schemas.openxmlformats.org/officeDocument/2006/relationships/slide" Target="slides/slide379.xml"/><Relationship Id="rId380" Type="http://schemas.openxmlformats.org/officeDocument/2006/relationships/slide" Target="slides/slide378.xml"/><Relationship Id="rId38" Type="http://schemas.openxmlformats.org/officeDocument/2006/relationships/slide" Target="slides/slide36.xml"/><Relationship Id="rId379" Type="http://schemas.openxmlformats.org/officeDocument/2006/relationships/slide" Target="slides/slide377.xml"/><Relationship Id="rId378" Type="http://schemas.openxmlformats.org/officeDocument/2006/relationships/slide" Target="slides/slide376.xml"/><Relationship Id="rId377" Type="http://schemas.openxmlformats.org/officeDocument/2006/relationships/slide" Target="slides/slide375.xml"/><Relationship Id="rId376" Type="http://schemas.openxmlformats.org/officeDocument/2006/relationships/slide" Target="slides/slide374.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8" Type="http://schemas.openxmlformats.org/officeDocument/2006/relationships/tableStyles" Target="tableStyles.xml"/><Relationship Id="rId1117" Type="http://schemas.openxmlformats.org/officeDocument/2006/relationships/viewProps" Target="viewProps.xml"/><Relationship Id="rId1116" Type="http://schemas.openxmlformats.org/officeDocument/2006/relationships/presProps" Target="presProps.xml"/><Relationship Id="rId1115" Type="http://schemas.openxmlformats.org/officeDocument/2006/relationships/slide" Target="slides/slide1112.xml"/><Relationship Id="rId1114" Type="http://schemas.openxmlformats.org/officeDocument/2006/relationships/slide" Target="slides/slide1111.xml"/><Relationship Id="rId1113" Type="http://schemas.openxmlformats.org/officeDocument/2006/relationships/slide" Target="slides/slide1110.xml"/><Relationship Id="rId1112" Type="http://schemas.openxmlformats.org/officeDocument/2006/relationships/slide" Target="slides/slide1109.xml"/><Relationship Id="rId1111" Type="http://schemas.openxmlformats.org/officeDocument/2006/relationships/slide" Target="slides/slide1108.xml"/><Relationship Id="rId1110" Type="http://schemas.openxmlformats.org/officeDocument/2006/relationships/slide" Target="slides/slide1107.xml"/><Relationship Id="rId111" Type="http://schemas.openxmlformats.org/officeDocument/2006/relationships/slide" Target="slides/slide109.xml"/><Relationship Id="rId1109" Type="http://schemas.openxmlformats.org/officeDocument/2006/relationships/slide" Target="slides/slide1106.xml"/><Relationship Id="rId1108" Type="http://schemas.openxmlformats.org/officeDocument/2006/relationships/slide" Target="slides/slide1105.xml"/><Relationship Id="rId1107" Type="http://schemas.openxmlformats.org/officeDocument/2006/relationships/slide" Target="slides/slide1104.xml"/><Relationship Id="rId1106" Type="http://schemas.openxmlformats.org/officeDocument/2006/relationships/slide" Target="slides/slide1103.xml"/><Relationship Id="rId1105" Type="http://schemas.openxmlformats.org/officeDocument/2006/relationships/slide" Target="slides/slide1102.xml"/><Relationship Id="rId1104" Type="http://schemas.openxmlformats.org/officeDocument/2006/relationships/slide" Target="slides/slide1101.xml"/><Relationship Id="rId1103" Type="http://schemas.openxmlformats.org/officeDocument/2006/relationships/slide" Target="slides/slide1100.xml"/><Relationship Id="rId1102" Type="http://schemas.openxmlformats.org/officeDocument/2006/relationships/slide" Target="slides/slide1099.xml"/><Relationship Id="rId1101" Type="http://schemas.openxmlformats.org/officeDocument/2006/relationships/slide" Target="slides/slide1098.xml"/><Relationship Id="rId1100" Type="http://schemas.openxmlformats.org/officeDocument/2006/relationships/slide" Target="slides/slide1097.xml"/><Relationship Id="rId110" Type="http://schemas.openxmlformats.org/officeDocument/2006/relationships/slide" Target="slides/slide108.xml"/><Relationship Id="rId11" Type="http://schemas.openxmlformats.org/officeDocument/2006/relationships/slide" Target="slides/slide9.xml"/><Relationship Id="rId1099" Type="http://schemas.openxmlformats.org/officeDocument/2006/relationships/slide" Target="slides/slide1096.xml"/><Relationship Id="rId1098" Type="http://schemas.openxmlformats.org/officeDocument/2006/relationships/slide" Target="slides/slide1095.xml"/><Relationship Id="rId1097" Type="http://schemas.openxmlformats.org/officeDocument/2006/relationships/slide" Target="slides/slide1094.xml"/><Relationship Id="rId1096" Type="http://schemas.openxmlformats.org/officeDocument/2006/relationships/slide" Target="slides/slide1093.xml"/><Relationship Id="rId1095" Type="http://schemas.openxmlformats.org/officeDocument/2006/relationships/slide" Target="slides/slide1092.xml"/><Relationship Id="rId1094" Type="http://schemas.openxmlformats.org/officeDocument/2006/relationships/slide" Target="slides/slide1091.xml"/><Relationship Id="rId1093" Type="http://schemas.openxmlformats.org/officeDocument/2006/relationships/slide" Target="slides/slide1090.xml"/><Relationship Id="rId1092" Type="http://schemas.openxmlformats.org/officeDocument/2006/relationships/slide" Target="slides/slide1089.xml"/><Relationship Id="rId1091" Type="http://schemas.openxmlformats.org/officeDocument/2006/relationships/slide" Target="slides/slide1088.xml"/><Relationship Id="rId1090" Type="http://schemas.openxmlformats.org/officeDocument/2006/relationships/slide" Target="slides/slide1087.xml"/><Relationship Id="rId109" Type="http://schemas.openxmlformats.org/officeDocument/2006/relationships/slide" Target="slides/slide107.xml"/><Relationship Id="rId1089" Type="http://schemas.openxmlformats.org/officeDocument/2006/relationships/slide" Target="slides/slide1086.xml"/><Relationship Id="rId1088" Type="http://schemas.openxmlformats.org/officeDocument/2006/relationships/slide" Target="slides/slide1085.xml"/><Relationship Id="rId1087" Type="http://schemas.openxmlformats.org/officeDocument/2006/relationships/slide" Target="slides/slide1084.xml"/><Relationship Id="rId1086" Type="http://schemas.openxmlformats.org/officeDocument/2006/relationships/slide" Target="slides/slide1083.xml"/><Relationship Id="rId1085" Type="http://schemas.openxmlformats.org/officeDocument/2006/relationships/slide" Target="slides/slide1082.xml"/><Relationship Id="rId1084" Type="http://schemas.openxmlformats.org/officeDocument/2006/relationships/slide" Target="slides/slide1081.xml"/><Relationship Id="rId1083" Type="http://schemas.openxmlformats.org/officeDocument/2006/relationships/slide" Target="slides/slide1080.xml"/><Relationship Id="rId1082" Type="http://schemas.openxmlformats.org/officeDocument/2006/relationships/slide" Target="slides/slide1079.xml"/><Relationship Id="rId1081" Type="http://schemas.openxmlformats.org/officeDocument/2006/relationships/slide" Target="slides/slide1078.xml"/><Relationship Id="rId1080" Type="http://schemas.openxmlformats.org/officeDocument/2006/relationships/slide" Target="slides/slide1077.xml"/><Relationship Id="rId108" Type="http://schemas.openxmlformats.org/officeDocument/2006/relationships/slide" Target="slides/slide106.xml"/><Relationship Id="rId1079" Type="http://schemas.openxmlformats.org/officeDocument/2006/relationships/slide" Target="slides/slide1076.xml"/><Relationship Id="rId1078" Type="http://schemas.openxmlformats.org/officeDocument/2006/relationships/slide" Target="slides/slide1075.xml"/><Relationship Id="rId1077" Type="http://schemas.openxmlformats.org/officeDocument/2006/relationships/slide" Target="slides/slide1074.xml"/><Relationship Id="rId1076" Type="http://schemas.openxmlformats.org/officeDocument/2006/relationships/slide" Target="slides/slide1073.xml"/><Relationship Id="rId1075" Type="http://schemas.openxmlformats.org/officeDocument/2006/relationships/slide" Target="slides/slide1072.xml"/><Relationship Id="rId1074" Type="http://schemas.openxmlformats.org/officeDocument/2006/relationships/slide" Target="slides/slide1071.xml"/><Relationship Id="rId1073" Type="http://schemas.openxmlformats.org/officeDocument/2006/relationships/slide" Target="slides/slide1070.xml"/><Relationship Id="rId1072" Type="http://schemas.openxmlformats.org/officeDocument/2006/relationships/slide" Target="slides/slide1069.xml"/><Relationship Id="rId1071" Type="http://schemas.openxmlformats.org/officeDocument/2006/relationships/slide" Target="slides/slide1068.xml"/><Relationship Id="rId1070" Type="http://schemas.openxmlformats.org/officeDocument/2006/relationships/slide" Target="slides/slide1067.xml"/><Relationship Id="rId107" Type="http://schemas.openxmlformats.org/officeDocument/2006/relationships/slide" Target="slides/slide105.xml"/><Relationship Id="rId1069" Type="http://schemas.openxmlformats.org/officeDocument/2006/relationships/slide" Target="slides/slide1066.xml"/><Relationship Id="rId1068" Type="http://schemas.openxmlformats.org/officeDocument/2006/relationships/slide" Target="slides/slide1065.xml"/><Relationship Id="rId1067" Type="http://schemas.openxmlformats.org/officeDocument/2006/relationships/slide" Target="slides/slide1064.xml"/><Relationship Id="rId1066" Type="http://schemas.openxmlformats.org/officeDocument/2006/relationships/slide" Target="slides/slide1063.xml"/><Relationship Id="rId1065" Type="http://schemas.openxmlformats.org/officeDocument/2006/relationships/slide" Target="slides/slide1062.xml"/><Relationship Id="rId1064" Type="http://schemas.openxmlformats.org/officeDocument/2006/relationships/slide" Target="slides/slide1061.xml"/><Relationship Id="rId1063" Type="http://schemas.openxmlformats.org/officeDocument/2006/relationships/slide" Target="slides/slide1060.xml"/><Relationship Id="rId1062" Type="http://schemas.openxmlformats.org/officeDocument/2006/relationships/slide" Target="slides/slide1059.xml"/><Relationship Id="rId1061" Type="http://schemas.openxmlformats.org/officeDocument/2006/relationships/slide" Target="slides/slide1058.xml"/><Relationship Id="rId1060" Type="http://schemas.openxmlformats.org/officeDocument/2006/relationships/slide" Target="slides/slide1057.xml"/><Relationship Id="rId106" Type="http://schemas.openxmlformats.org/officeDocument/2006/relationships/slide" Target="slides/slide104.xml"/><Relationship Id="rId1059" Type="http://schemas.openxmlformats.org/officeDocument/2006/relationships/slide" Target="slides/slide1056.xml"/><Relationship Id="rId1058" Type="http://schemas.openxmlformats.org/officeDocument/2006/relationships/slide" Target="slides/slide1055.xml"/><Relationship Id="rId1057" Type="http://schemas.openxmlformats.org/officeDocument/2006/relationships/slide" Target="slides/slide1054.xml"/><Relationship Id="rId1056" Type="http://schemas.openxmlformats.org/officeDocument/2006/relationships/slide" Target="slides/slide1053.xml"/><Relationship Id="rId1055" Type="http://schemas.openxmlformats.org/officeDocument/2006/relationships/slide" Target="slides/slide1052.xml"/><Relationship Id="rId1054" Type="http://schemas.openxmlformats.org/officeDocument/2006/relationships/slide" Target="slides/slide1051.xml"/><Relationship Id="rId1053" Type="http://schemas.openxmlformats.org/officeDocument/2006/relationships/slide" Target="slides/slide1050.xml"/><Relationship Id="rId1052" Type="http://schemas.openxmlformats.org/officeDocument/2006/relationships/slide" Target="slides/slide1049.xml"/><Relationship Id="rId1051" Type="http://schemas.openxmlformats.org/officeDocument/2006/relationships/slide" Target="slides/slide1048.xml"/><Relationship Id="rId1050" Type="http://schemas.openxmlformats.org/officeDocument/2006/relationships/slide" Target="slides/slide1047.xml"/><Relationship Id="rId105" Type="http://schemas.openxmlformats.org/officeDocument/2006/relationships/slide" Target="slides/slide103.xml"/><Relationship Id="rId1049" Type="http://schemas.openxmlformats.org/officeDocument/2006/relationships/slide" Target="slides/slide1046.xml"/><Relationship Id="rId1048" Type="http://schemas.openxmlformats.org/officeDocument/2006/relationships/slide" Target="slides/slide1045.xml"/><Relationship Id="rId1047" Type="http://schemas.openxmlformats.org/officeDocument/2006/relationships/slide" Target="slides/slide1044.xml"/><Relationship Id="rId1046" Type="http://schemas.openxmlformats.org/officeDocument/2006/relationships/slide" Target="slides/slide1043.xml"/><Relationship Id="rId1045" Type="http://schemas.openxmlformats.org/officeDocument/2006/relationships/slide" Target="slides/slide1042.xml"/><Relationship Id="rId1044" Type="http://schemas.openxmlformats.org/officeDocument/2006/relationships/slide" Target="slides/slide1041.xml"/><Relationship Id="rId1043" Type="http://schemas.openxmlformats.org/officeDocument/2006/relationships/slide" Target="slides/slide1040.xml"/><Relationship Id="rId1042" Type="http://schemas.openxmlformats.org/officeDocument/2006/relationships/slide" Target="slides/slide1039.xml"/><Relationship Id="rId1041" Type="http://schemas.openxmlformats.org/officeDocument/2006/relationships/slide" Target="slides/slide1038.xml"/><Relationship Id="rId1040" Type="http://schemas.openxmlformats.org/officeDocument/2006/relationships/slide" Target="slides/slide1037.xml"/><Relationship Id="rId104" Type="http://schemas.openxmlformats.org/officeDocument/2006/relationships/slide" Target="slides/slide102.xml"/><Relationship Id="rId1039" Type="http://schemas.openxmlformats.org/officeDocument/2006/relationships/slide" Target="slides/slide1036.xml"/><Relationship Id="rId1038" Type="http://schemas.openxmlformats.org/officeDocument/2006/relationships/slide" Target="slides/slide1035.xml"/><Relationship Id="rId1037" Type="http://schemas.openxmlformats.org/officeDocument/2006/relationships/slide" Target="slides/slide1034.xml"/><Relationship Id="rId1036" Type="http://schemas.openxmlformats.org/officeDocument/2006/relationships/slide" Target="slides/slide1033.xml"/><Relationship Id="rId1035" Type="http://schemas.openxmlformats.org/officeDocument/2006/relationships/slide" Target="slides/slide1032.xml"/><Relationship Id="rId1034" Type="http://schemas.openxmlformats.org/officeDocument/2006/relationships/slide" Target="slides/slide1031.xml"/><Relationship Id="rId1033" Type="http://schemas.openxmlformats.org/officeDocument/2006/relationships/slide" Target="slides/slide1030.xml"/><Relationship Id="rId1032" Type="http://schemas.openxmlformats.org/officeDocument/2006/relationships/slide" Target="slides/slide1029.xml"/><Relationship Id="rId1031" Type="http://schemas.openxmlformats.org/officeDocument/2006/relationships/slide" Target="slides/slide1028.xml"/><Relationship Id="rId1030" Type="http://schemas.openxmlformats.org/officeDocument/2006/relationships/slide" Target="slides/slide1027.xml"/><Relationship Id="rId103" Type="http://schemas.openxmlformats.org/officeDocument/2006/relationships/slide" Target="slides/slide101.xml"/><Relationship Id="rId1029" Type="http://schemas.openxmlformats.org/officeDocument/2006/relationships/slide" Target="slides/slide1026.xml"/><Relationship Id="rId1028" Type="http://schemas.openxmlformats.org/officeDocument/2006/relationships/slide" Target="slides/slide1025.xml"/><Relationship Id="rId1027" Type="http://schemas.openxmlformats.org/officeDocument/2006/relationships/slide" Target="slides/slide1024.xml"/><Relationship Id="rId1026" Type="http://schemas.openxmlformats.org/officeDocument/2006/relationships/slide" Target="slides/slide1023.xml"/><Relationship Id="rId1025" Type="http://schemas.openxmlformats.org/officeDocument/2006/relationships/slide" Target="slides/slide1022.xml"/><Relationship Id="rId1024" Type="http://schemas.openxmlformats.org/officeDocument/2006/relationships/slide" Target="slides/slide1021.xml"/><Relationship Id="rId1023" Type="http://schemas.openxmlformats.org/officeDocument/2006/relationships/slide" Target="slides/slide1020.xml"/><Relationship Id="rId1022" Type="http://schemas.openxmlformats.org/officeDocument/2006/relationships/slide" Target="slides/slide1019.xml"/><Relationship Id="rId1021" Type="http://schemas.openxmlformats.org/officeDocument/2006/relationships/slide" Target="slides/slide1018.xml"/><Relationship Id="rId1020" Type="http://schemas.openxmlformats.org/officeDocument/2006/relationships/slide" Target="slides/slide1017.xml"/><Relationship Id="rId102" Type="http://schemas.openxmlformats.org/officeDocument/2006/relationships/slide" Target="slides/slide100.xml"/><Relationship Id="rId1019" Type="http://schemas.openxmlformats.org/officeDocument/2006/relationships/slide" Target="slides/slide1016.xml"/><Relationship Id="rId1018" Type="http://schemas.openxmlformats.org/officeDocument/2006/relationships/slide" Target="slides/slide1015.xml"/><Relationship Id="rId1017" Type="http://schemas.openxmlformats.org/officeDocument/2006/relationships/slide" Target="slides/slide1014.xml"/><Relationship Id="rId1016" Type="http://schemas.openxmlformats.org/officeDocument/2006/relationships/slide" Target="slides/slide1013.xml"/><Relationship Id="rId1015" Type="http://schemas.openxmlformats.org/officeDocument/2006/relationships/slide" Target="slides/slide1012.xml"/><Relationship Id="rId1014" Type="http://schemas.openxmlformats.org/officeDocument/2006/relationships/slide" Target="slides/slide1011.xml"/><Relationship Id="rId1013" Type="http://schemas.openxmlformats.org/officeDocument/2006/relationships/slide" Target="slides/slide1010.xml"/><Relationship Id="rId1012" Type="http://schemas.openxmlformats.org/officeDocument/2006/relationships/slide" Target="slides/slide1009.xml"/><Relationship Id="rId1011" Type="http://schemas.openxmlformats.org/officeDocument/2006/relationships/slide" Target="slides/slide1008.xml"/><Relationship Id="rId1010" Type="http://schemas.openxmlformats.org/officeDocument/2006/relationships/slide" Target="slides/slide1007.xml"/><Relationship Id="rId101" Type="http://schemas.openxmlformats.org/officeDocument/2006/relationships/slide" Target="slides/slide99.xml"/><Relationship Id="rId1009" Type="http://schemas.openxmlformats.org/officeDocument/2006/relationships/slide" Target="slides/slide1006.xml"/><Relationship Id="rId1008" Type="http://schemas.openxmlformats.org/officeDocument/2006/relationships/slide" Target="slides/slide1005.xml"/><Relationship Id="rId1007" Type="http://schemas.openxmlformats.org/officeDocument/2006/relationships/slide" Target="slides/slide1004.xml"/><Relationship Id="rId1006" Type="http://schemas.openxmlformats.org/officeDocument/2006/relationships/slide" Target="slides/slide1003.xml"/><Relationship Id="rId1005" Type="http://schemas.openxmlformats.org/officeDocument/2006/relationships/slide" Target="slides/slide1002.xml"/><Relationship Id="rId1004" Type="http://schemas.openxmlformats.org/officeDocument/2006/relationships/slide" Target="slides/slide1001.xml"/><Relationship Id="rId1003" Type="http://schemas.openxmlformats.org/officeDocument/2006/relationships/slide" Target="slides/slide1000.xml"/><Relationship Id="rId1002" Type="http://schemas.openxmlformats.org/officeDocument/2006/relationships/slide" Target="slides/slide999.xml"/><Relationship Id="rId1001" Type="http://schemas.openxmlformats.org/officeDocument/2006/relationships/slide" Target="slides/slide998.xml"/><Relationship Id="rId1000" Type="http://schemas.openxmlformats.org/officeDocument/2006/relationships/slide" Target="slides/slide997.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3073"/>
          <p:cNvSpPr>
            <a:spLocks noGrp="1"/>
          </p:cNvSpPr>
          <p:nvPr>
            <p:ph type="hdr" sz="quarter"/>
          </p:nvPr>
        </p:nvSpPr>
        <p:spPr>
          <a:xfrm>
            <a:off x="0" y="0"/>
            <a:ext cx="2517775" cy="404813"/>
          </a:xfrm>
          <a:prstGeom prst="rect">
            <a:avLst/>
          </a:prstGeom>
          <a:noFill/>
          <a:ln w="9525">
            <a:noFill/>
          </a:ln>
        </p:spPr>
        <p:txBody>
          <a:bodyPr lIns="79507" tIns="39754" rIns="79507" bIns="39754"/>
          <a:lstStyle/>
          <a:p>
            <a:pPr lvl="0" defTabSz="795655" eaLnBrk="1" fontAlgn="base" hangingPunct="1"/>
            <a:endParaRPr lang="zh-CN" altLang="en-US" sz="1000" strike="noStrike" noProof="1">
              <a:solidFill>
                <a:srgbClr val="000000"/>
              </a:solidFill>
            </a:endParaRPr>
          </a:p>
        </p:txBody>
      </p:sp>
      <p:sp>
        <p:nvSpPr>
          <p:cNvPr id="3075" name="日期占位符 3074"/>
          <p:cNvSpPr>
            <a:spLocks noGrp="1"/>
          </p:cNvSpPr>
          <p:nvPr>
            <p:ph type="dt" idx="1"/>
          </p:nvPr>
        </p:nvSpPr>
        <p:spPr>
          <a:xfrm>
            <a:off x="3292475" y="0"/>
            <a:ext cx="2517775" cy="404813"/>
          </a:xfrm>
          <a:prstGeom prst="rect">
            <a:avLst/>
          </a:prstGeom>
          <a:noFill/>
          <a:ln w="9525">
            <a:noFill/>
          </a:ln>
        </p:spPr>
        <p:txBody>
          <a:bodyPr lIns="79507" tIns="39754" rIns="79507" bIns="39754"/>
          <a:lstStyle/>
          <a:p>
            <a:pPr lvl="0" algn="r" defTabSz="795655" eaLnBrk="1" fontAlgn="base" hangingPunct="1"/>
            <a:endParaRPr lang="zh-CN" altLang="en-US" sz="1000" strike="noStrike" noProof="1">
              <a:solidFill>
                <a:srgbClr val="000000"/>
              </a:solidFill>
            </a:endParaRPr>
          </a:p>
        </p:txBody>
      </p:sp>
      <p:sp>
        <p:nvSpPr>
          <p:cNvPr id="3076" name="幻灯片图像占位符 3075"/>
          <p:cNvSpPr>
            <a:spLocks noGrp="1" noRot="1" noChangeAspect="1" noTextEdit="1"/>
          </p:cNvSpPr>
          <p:nvPr>
            <p:ph type="sldImg"/>
          </p:nvPr>
        </p:nvSpPr>
        <p:spPr>
          <a:xfrm>
            <a:off x="879475" y="608013"/>
            <a:ext cx="4051300" cy="3038475"/>
          </a:xfrm>
          <a:prstGeom prst="rect">
            <a:avLst/>
          </a:prstGeom>
          <a:noFill/>
          <a:ln w="9525">
            <a:noFill/>
          </a:ln>
        </p:spPr>
      </p:sp>
      <p:sp>
        <p:nvSpPr>
          <p:cNvPr id="3077" name="文本占位符 3076"/>
          <p:cNvSpPr>
            <a:spLocks noGrp="1" noTextEdit="1"/>
          </p:cNvSpPr>
          <p:nvPr>
            <p:ph type="body" sz="quarter"/>
          </p:nvPr>
        </p:nvSpPr>
        <p:spPr>
          <a:xfrm>
            <a:off x="774700" y="3849688"/>
            <a:ext cx="4260850" cy="3646487"/>
          </a:xfrm>
          <a:prstGeom prst="rect">
            <a:avLst/>
          </a:prstGeom>
          <a:noFill/>
          <a:ln w="9525">
            <a:noFill/>
          </a:ln>
        </p:spPr>
        <p:txBody>
          <a:bodyPr lIns="79507" tIns="39754" rIns="79507" bIns="39754" anchor="ctr"/>
          <a:lstStyle/>
          <a:p>
            <a:pPr lvl="0" indent="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3078" name="页脚占位符 3077"/>
          <p:cNvSpPr>
            <a:spLocks noGrp="1"/>
          </p:cNvSpPr>
          <p:nvPr>
            <p:ph type="ftr" sz="quarter" idx="4"/>
          </p:nvPr>
        </p:nvSpPr>
        <p:spPr>
          <a:xfrm>
            <a:off x="0" y="7699375"/>
            <a:ext cx="2517775" cy="404813"/>
          </a:xfrm>
          <a:prstGeom prst="rect">
            <a:avLst/>
          </a:prstGeom>
          <a:noFill/>
          <a:ln w="9525">
            <a:noFill/>
          </a:ln>
        </p:spPr>
        <p:txBody>
          <a:bodyPr lIns="79507" tIns="39754" rIns="79507" bIns="39754" anchor="b"/>
          <a:lstStyle/>
          <a:p>
            <a:pPr lvl="0" defTabSz="795655" eaLnBrk="1" fontAlgn="base" hangingPunct="1"/>
            <a:endParaRPr lang="zh-CN" altLang="en-US" sz="1000" strike="noStrike" noProof="1">
              <a:solidFill>
                <a:srgbClr val="000000"/>
              </a:solidFill>
            </a:endParaRPr>
          </a:p>
        </p:txBody>
      </p:sp>
      <p:sp>
        <p:nvSpPr>
          <p:cNvPr id="3079" name="灯片编号占位符 3078"/>
          <p:cNvSpPr>
            <a:spLocks noGrp="1"/>
          </p:cNvSpPr>
          <p:nvPr>
            <p:ph type="sldNum" sz="quarter" idx="5"/>
          </p:nvPr>
        </p:nvSpPr>
        <p:spPr>
          <a:xfrm>
            <a:off x="3292475" y="7699375"/>
            <a:ext cx="2517775" cy="404813"/>
          </a:xfrm>
          <a:prstGeom prst="rect">
            <a:avLst/>
          </a:prstGeom>
          <a:noFill/>
          <a:ln w="9525">
            <a:noFill/>
          </a:ln>
        </p:spPr>
        <p:txBody>
          <a:bodyPr lIns="79507" tIns="39754" rIns="79507" bIns="39754" anchor="b"/>
          <a:lstStyle/>
          <a:p>
            <a:pPr lvl="0" algn="r" defTabSz="795655" eaLnBrk="1" fontAlgn="base" hangingPunct="1"/>
            <a:fld id="{9A0DB2DC-4C9A-4742-B13C-FB6460FD3503}" type="slidenum">
              <a:rPr lang="zh-CN" altLang="en-US" sz="1000" strike="noStrike" noProof="1" dirty="0">
                <a:solidFill>
                  <a:srgbClr val="000000"/>
                </a:solidFill>
                <a:latin typeface="Comic Sans MS" panose="030F0702030302020204" pitchFamily="66" charset="0"/>
                <a:ea typeface="宋体" panose="02010600030101010101" pitchFamily="2" charset="-122"/>
                <a:cs typeface="+mn-cs"/>
              </a:rPr>
            </a:fld>
            <a:endParaRPr lang="zh-CN" altLang="en-US" sz="1000" strike="noStrike" noProof="1">
              <a:solidFill>
                <a:srgbClr val="000000"/>
              </a:solidFill>
            </a:endParaRPr>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未知"/>
          <p:cNvSpPr/>
          <p:nvPr/>
        </p:nvSpPr>
        <p:spPr>
          <a:xfrm>
            <a:off x="20638" y="12700"/>
            <a:ext cx="8896350" cy="6780213"/>
          </a:xfrm>
          <a:custGeom>
            <a:avLst/>
            <a:gdLst/>
            <a:ahLst/>
            <a:cxnLst/>
            <a:rect l="0" t="0" r="0" b="0"/>
            <a:pathLst>
              <a:path w="3985" h="3619">
                <a:moveTo>
                  <a:pt x="2822" y="0"/>
                </a:moveTo>
                <a:lnTo>
                  <a:pt x="0" y="975"/>
                </a:lnTo>
                <a:lnTo>
                  <a:pt x="2169" y="3619"/>
                </a:lnTo>
                <a:lnTo>
                  <a:pt x="3985" y="1125"/>
                </a:lnTo>
                <a:lnTo>
                  <a:pt x="2822" y="0"/>
                </a:lnTo>
                <a:lnTo>
                  <a:pt x="2822" y="0"/>
                </a:lnTo>
                <a:close/>
              </a:path>
            </a:pathLst>
          </a:custGeom>
          <a:solidFill>
            <a:schemeClr val="accent1"/>
          </a:solidFill>
          <a:ln w="9525">
            <a:noFill/>
          </a:ln>
        </p:spPr>
        <p:txBody>
          <a:bodyPr/>
          <a:lstStyle/>
          <a:p>
            <a:endParaRPr lang="zh-CN" altLang="en-US"/>
          </a:p>
        </p:txBody>
      </p:sp>
      <p:grpSp>
        <p:nvGrpSpPr>
          <p:cNvPr id="2" name="组合 2055"/>
          <p:cNvGrpSpPr/>
          <p:nvPr/>
        </p:nvGrpSpPr>
        <p:grpSpPr>
          <a:xfrm>
            <a:off x="195263" y="234950"/>
            <a:ext cx="3787775" cy="1778000"/>
            <a:chOff x="0" y="0"/>
            <a:chExt cx="2386" cy="1120"/>
          </a:xfrm>
        </p:grpSpPr>
        <p:sp>
          <p:nvSpPr>
            <p:cNvPr id="3" name="未知"/>
            <p:cNvSpPr/>
            <p:nvPr userDrawn="1"/>
          </p:nvSpPr>
          <p:spPr>
            <a:xfrm>
              <a:off x="54" y="29"/>
              <a:ext cx="2250" cy="1017"/>
            </a:xfrm>
            <a:custGeom>
              <a:avLst/>
              <a:gdLst/>
              <a:ahLst/>
              <a:cxnLst/>
              <a:rect l="0" t="0" r="0" b="0"/>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ln>
          </p:spPr>
          <p:txBody>
            <a:bodyPr/>
            <a:lstStyle/>
            <a:p>
              <a:endParaRPr lang="zh-CN" altLang="en-US"/>
            </a:p>
          </p:txBody>
        </p:sp>
        <p:sp>
          <p:nvSpPr>
            <p:cNvPr id="2053" name="未知"/>
            <p:cNvSpPr/>
            <p:nvPr userDrawn="1"/>
          </p:nvSpPr>
          <p:spPr>
            <a:xfrm>
              <a:off x="43" y="113"/>
              <a:ext cx="2244" cy="1007"/>
            </a:xfrm>
            <a:custGeom>
              <a:avLst/>
              <a:gdLst/>
              <a:ahLst/>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ln>
          </p:spPr>
          <p:txBody>
            <a:bodyPr/>
            <a:lstStyle/>
            <a:p>
              <a:endParaRPr lang="zh-CN" altLang="en-US"/>
            </a:p>
          </p:txBody>
        </p:sp>
        <p:sp>
          <p:nvSpPr>
            <p:cNvPr id="2054" name="未知"/>
            <p:cNvSpPr/>
            <p:nvPr userDrawn="1"/>
          </p:nvSpPr>
          <p:spPr>
            <a:xfrm>
              <a:off x="351" y="196"/>
              <a:ext cx="1488" cy="919"/>
            </a:xfrm>
            <a:custGeom>
              <a:avLst/>
              <a:gdLst/>
              <a:ahLst/>
              <a:cxnLst/>
              <a:rect l="0" t="0" r="0" b="0"/>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ln>
          </p:spPr>
          <p:txBody>
            <a:bodyPr/>
            <a:lstStyle/>
            <a:p>
              <a:endParaRPr lang="zh-CN" altLang="en-US"/>
            </a:p>
          </p:txBody>
        </p:sp>
        <p:grpSp>
          <p:nvGrpSpPr>
            <p:cNvPr id="2055" name="组合 2059"/>
            <p:cNvGrpSpPr/>
            <p:nvPr userDrawn="1"/>
          </p:nvGrpSpPr>
          <p:grpSpPr>
            <a:xfrm>
              <a:off x="0" y="0"/>
              <a:ext cx="2386" cy="1081"/>
              <a:chOff x="0" y="0"/>
              <a:chExt cx="2386" cy="1081"/>
            </a:xfrm>
          </p:grpSpPr>
          <p:sp>
            <p:nvSpPr>
              <p:cNvPr id="2056" name="未知"/>
              <p:cNvSpPr/>
              <p:nvPr userDrawn="1"/>
            </p:nvSpPr>
            <p:spPr>
              <a:xfrm>
                <a:off x="1882" y="786"/>
                <a:ext cx="212" cy="214"/>
              </a:xfrm>
              <a:custGeom>
                <a:avLst/>
                <a:gdLst/>
                <a:ahLst/>
                <a:cxnLst/>
                <a:rect l="0" t="0" r="0" b="0"/>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ln>
            </p:spPr>
            <p:txBody>
              <a:bodyPr/>
              <a:lstStyle/>
              <a:p>
                <a:endParaRPr lang="zh-CN" altLang="en-US"/>
              </a:p>
            </p:txBody>
          </p:sp>
          <p:sp>
            <p:nvSpPr>
              <p:cNvPr id="2057" name="未知"/>
              <p:cNvSpPr/>
              <p:nvPr userDrawn="1"/>
            </p:nvSpPr>
            <p:spPr>
              <a:xfrm>
                <a:off x="0" y="0"/>
                <a:ext cx="2386" cy="1081"/>
              </a:xfrm>
              <a:custGeom>
                <a:avLst/>
                <a:gdLst/>
                <a:ahLst/>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ln>
            </p:spPr>
            <p:txBody>
              <a:bodyPr/>
              <a:lstStyle/>
              <a:p>
                <a:endParaRPr lang="zh-CN" altLang="en-US"/>
              </a:p>
            </p:txBody>
          </p:sp>
          <p:sp>
            <p:nvSpPr>
              <p:cNvPr id="2058" name="未知"/>
              <p:cNvSpPr/>
              <p:nvPr userDrawn="1"/>
            </p:nvSpPr>
            <p:spPr>
              <a:xfrm>
                <a:off x="201" y="10"/>
                <a:ext cx="1686" cy="614"/>
              </a:xfrm>
              <a:custGeom>
                <a:avLst/>
                <a:gdLst/>
                <a:ahLst/>
                <a:cxnLst/>
                <a:rect l="0" t="0" r="0" b="0"/>
                <a:pathLst>
                  <a:path w="1190" h="500">
                    <a:moveTo>
                      <a:pt x="100" y="0"/>
                    </a:moveTo>
                    <a:lnTo>
                      <a:pt x="1190" y="490"/>
                    </a:lnTo>
                    <a:lnTo>
                      <a:pt x="1076" y="500"/>
                    </a:lnTo>
                    <a:lnTo>
                      <a:pt x="0" y="27"/>
                    </a:lnTo>
                    <a:lnTo>
                      <a:pt x="100" y="0"/>
                    </a:lnTo>
                    <a:lnTo>
                      <a:pt x="100" y="0"/>
                    </a:lnTo>
                    <a:close/>
                  </a:path>
                </a:pathLst>
              </a:custGeom>
              <a:solidFill>
                <a:schemeClr val="accent2"/>
              </a:solidFill>
              <a:ln w="9525">
                <a:noFill/>
              </a:ln>
            </p:spPr>
            <p:txBody>
              <a:bodyPr/>
              <a:lstStyle/>
              <a:p>
                <a:endParaRPr lang="zh-CN" altLang="en-US"/>
              </a:p>
            </p:txBody>
          </p:sp>
          <p:sp>
            <p:nvSpPr>
              <p:cNvPr id="2059" name="未知"/>
              <p:cNvSpPr/>
              <p:nvPr userDrawn="1"/>
            </p:nvSpPr>
            <p:spPr>
              <a:xfrm>
                <a:off x="286" y="103"/>
                <a:ext cx="227" cy="410"/>
              </a:xfrm>
              <a:custGeom>
                <a:avLst/>
                <a:gdLst/>
                <a:ahLst/>
                <a:cxnLst/>
                <a:rect l="0" t="0" r="0" b="0"/>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ln>
            </p:spPr>
            <p:txBody>
              <a:bodyPr/>
              <a:lstStyle/>
              <a:p>
                <a:endParaRPr lang="zh-CN" altLang="en-US"/>
              </a:p>
            </p:txBody>
          </p:sp>
          <p:sp>
            <p:nvSpPr>
              <p:cNvPr id="2060" name="未知"/>
              <p:cNvSpPr/>
              <p:nvPr userDrawn="1"/>
            </p:nvSpPr>
            <p:spPr>
              <a:xfrm>
                <a:off x="723" y="388"/>
                <a:ext cx="691" cy="364"/>
              </a:xfrm>
              <a:custGeom>
                <a:avLst/>
                <a:gdLst/>
                <a:ahLst/>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ln>
            </p:spPr>
            <p:txBody>
              <a:bodyPr/>
              <a:lstStyle/>
              <a:p>
                <a:endParaRPr lang="zh-CN" altLang="en-US"/>
              </a:p>
            </p:txBody>
          </p:sp>
        </p:grpSp>
      </p:grpSp>
      <p:grpSp>
        <p:nvGrpSpPr>
          <p:cNvPr id="2061" name="组合 2065"/>
          <p:cNvGrpSpPr/>
          <p:nvPr/>
        </p:nvGrpSpPr>
        <p:grpSpPr>
          <a:xfrm>
            <a:off x="7915275" y="4368800"/>
            <a:ext cx="742950" cy="1058863"/>
            <a:chOff x="0" y="0"/>
            <a:chExt cx="468" cy="667"/>
          </a:xfrm>
        </p:grpSpPr>
        <p:sp>
          <p:nvSpPr>
            <p:cNvPr id="2062" name="未知"/>
            <p:cNvSpPr/>
            <p:nvPr userDrawn="1"/>
          </p:nvSpPr>
          <p:spPr>
            <a:xfrm rot="7320404">
              <a:off x="-84" y="177"/>
              <a:ext cx="629" cy="293"/>
            </a:xfrm>
            <a:custGeom>
              <a:avLst/>
              <a:gdLst/>
              <a:ahLst/>
              <a:cxnLst/>
              <a:rect l="0" t="0" r="0" b="0"/>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ln>
          </p:spPr>
          <p:txBody>
            <a:bodyPr/>
            <a:lstStyle/>
            <a:p>
              <a:endParaRPr lang="zh-CN" altLang="en-US"/>
            </a:p>
          </p:txBody>
        </p:sp>
        <p:sp>
          <p:nvSpPr>
            <p:cNvPr id="2063" name="未知"/>
            <p:cNvSpPr/>
            <p:nvPr userDrawn="1"/>
          </p:nvSpPr>
          <p:spPr>
            <a:xfrm rot="7320404">
              <a:off x="-92" y="168"/>
              <a:ext cx="627" cy="290"/>
            </a:xfrm>
            <a:custGeom>
              <a:avLst/>
              <a:gdLst/>
              <a:ahLst/>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w="9525">
              <a:noFill/>
            </a:ln>
          </p:spPr>
          <p:txBody>
            <a:bodyPr/>
            <a:lstStyle/>
            <a:p>
              <a:endParaRPr lang="zh-CN" altLang="en-US"/>
            </a:p>
          </p:txBody>
        </p:sp>
        <p:sp>
          <p:nvSpPr>
            <p:cNvPr id="2064" name="未知"/>
            <p:cNvSpPr/>
            <p:nvPr userDrawn="1"/>
          </p:nvSpPr>
          <p:spPr>
            <a:xfrm rot="7320404">
              <a:off x="6" y="153"/>
              <a:ext cx="416" cy="265"/>
            </a:xfrm>
            <a:custGeom>
              <a:avLst/>
              <a:gdLst/>
              <a:ahLst/>
              <a:cxnLst/>
              <a:rect l="0" t="0" r="0" b="0"/>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ln>
          </p:spPr>
          <p:txBody>
            <a:bodyPr/>
            <a:lstStyle/>
            <a:p>
              <a:endParaRPr lang="zh-CN" altLang="en-US"/>
            </a:p>
          </p:txBody>
        </p:sp>
        <p:grpSp>
          <p:nvGrpSpPr>
            <p:cNvPr id="2065" name="组合 2069"/>
            <p:cNvGrpSpPr/>
            <p:nvPr userDrawn="1"/>
          </p:nvGrpSpPr>
          <p:grpSpPr>
            <a:xfrm>
              <a:off x="0" y="0"/>
              <a:ext cx="468" cy="667"/>
              <a:chOff x="0" y="0"/>
              <a:chExt cx="468" cy="667"/>
            </a:xfrm>
          </p:grpSpPr>
          <p:sp>
            <p:nvSpPr>
              <p:cNvPr id="2066" name="未知"/>
              <p:cNvSpPr/>
              <p:nvPr userDrawn="1"/>
            </p:nvSpPr>
            <p:spPr>
              <a:xfrm rot="7320404">
                <a:off x="1" y="431"/>
                <a:ext cx="59" cy="61"/>
              </a:xfrm>
              <a:custGeom>
                <a:avLst/>
                <a:gdLst/>
                <a:ahLst/>
                <a:cxnLst/>
                <a:rect l="0" t="0" r="0" b="0"/>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ln>
            </p:spPr>
            <p:txBody>
              <a:bodyPr/>
              <a:lstStyle/>
              <a:p>
                <a:endParaRPr lang="zh-CN" altLang="en-US"/>
              </a:p>
            </p:txBody>
          </p:sp>
          <p:sp>
            <p:nvSpPr>
              <p:cNvPr id="2067" name="未知"/>
              <p:cNvSpPr/>
              <p:nvPr userDrawn="1"/>
            </p:nvSpPr>
            <p:spPr>
              <a:xfrm rot="7320404">
                <a:off x="-106" y="178"/>
                <a:ext cx="667" cy="311"/>
              </a:xfrm>
              <a:custGeom>
                <a:avLst/>
                <a:gdLst/>
                <a:ahLst/>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ln>
            </p:spPr>
            <p:txBody>
              <a:bodyPr/>
              <a:lstStyle/>
              <a:p>
                <a:endParaRPr lang="zh-CN" altLang="en-US"/>
              </a:p>
            </p:txBody>
          </p:sp>
          <p:sp>
            <p:nvSpPr>
              <p:cNvPr id="2068" name="未知"/>
              <p:cNvSpPr/>
              <p:nvPr userDrawn="1"/>
            </p:nvSpPr>
            <p:spPr>
              <a:xfrm rot="7320404">
                <a:off x="76" y="245"/>
                <a:ext cx="472" cy="176"/>
              </a:xfrm>
              <a:custGeom>
                <a:avLst/>
                <a:gdLst/>
                <a:ahLst/>
                <a:cxnLst/>
                <a:rect l="0" t="0" r="0" b="0"/>
                <a:pathLst>
                  <a:path w="1190" h="500">
                    <a:moveTo>
                      <a:pt x="100" y="0"/>
                    </a:moveTo>
                    <a:lnTo>
                      <a:pt x="1190" y="490"/>
                    </a:lnTo>
                    <a:lnTo>
                      <a:pt x="1076" y="500"/>
                    </a:lnTo>
                    <a:lnTo>
                      <a:pt x="0" y="27"/>
                    </a:lnTo>
                    <a:lnTo>
                      <a:pt x="100" y="0"/>
                    </a:lnTo>
                    <a:lnTo>
                      <a:pt x="100" y="0"/>
                    </a:lnTo>
                    <a:close/>
                  </a:path>
                </a:pathLst>
              </a:custGeom>
              <a:solidFill>
                <a:schemeClr val="accent2"/>
              </a:solidFill>
              <a:ln w="9525">
                <a:noFill/>
              </a:ln>
            </p:spPr>
            <p:txBody>
              <a:bodyPr/>
              <a:lstStyle/>
              <a:p>
                <a:endParaRPr lang="zh-CN" altLang="en-US"/>
              </a:p>
            </p:txBody>
          </p:sp>
          <p:sp>
            <p:nvSpPr>
              <p:cNvPr id="2069" name="未知"/>
              <p:cNvSpPr/>
              <p:nvPr userDrawn="1"/>
            </p:nvSpPr>
            <p:spPr>
              <a:xfrm rot="7320404">
                <a:off x="370" y="114"/>
                <a:ext cx="63" cy="118"/>
              </a:xfrm>
              <a:custGeom>
                <a:avLst/>
                <a:gdLst/>
                <a:ahLst/>
                <a:cxnLst/>
                <a:rect l="0" t="0" r="0" b="0"/>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ln>
            </p:spPr>
            <p:txBody>
              <a:bodyPr/>
              <a:lstStyle/>
              <a:p>
                <a:endParaRPr lang="zh-CN" altLang="en-US"/>
              </a:p>
            </p:txBody>
          </p:sp>
          <p:sp>
            <p:nvSpPr>
              <p:cNvPr id="2070" name="未知"/>
              <p:cNvSpPr/>
              <p:nvPr userDrawn="1"/>
            </p:nvSpPr>
            <p:spPr>
              <a:xfrm rot="7320404">
                <a:off x="143" y="240"/>
                <a:ext cx="193" cy="104"/>
              </a:xfrm>
              <a:custGeom>
                <a:avLst/>
                <a:gdLst/>
                <a:ahLst/>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ln>
            </p:spPr>
            <p:txBody>
              <a:bodyPr/>
              <a:lstStyle/>
              <a:p>
                <a:endParaRPr lang="zh-CN" altLang="en-US"/>
              </a:p>
            </p:txBody>
          </p:sp>
        </p:grpSp>
      </p:grpSp>
      <p:sp>
        <p:nvSpPr>
          <p:cNvPr id="2071" name="未知"/>
          <p:cNvSpPr/>
          <p:nvPr/>
        </p:nvSpPr>
        <p:spPr>
          <a:xfrm>
            <a:off x="901700" y="5054600"/>
            <a:ext cx="6807200" cy="728663"/>
          </a:xfrm>
          <a:custGeom>
            <a:avLst/>
            <a:gdLst/>
            <a:ahLst/>
            <a:cxnLst/>
            <a:rect l="0" t="0" r="0" b="0"/>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type="none" w="med" len="med"/>
            <a:tailEnd type="none" w="med" len="med"/>
          </a:ln>
        </p:spPr>
        <p:txBody>
          <a:bodyPr/>
          <a:lstStyle/>
          <a:p>
            <a:endParaRPr lang="zh-CN" altLang="en-US"/>
          </a:p>
        </p:txBody>
      </p:sp>
      <p:sp>
        <p:nvSpPr>
          <p:cNvPr id="2072" name="未知"/>
          <p:cNvSpPr/>
          <p:nvPr/>
        </p:nvSpPr>
        <p:spPr>
          <a:xfrm>
            <a:off x="4076700" y="1930400"/>
            <a:ext cx="889000" cy="381000"/>
          </a:xfrm>
          <a:custGeom>
            <a:avLst/>
            <a:gdLst/>
            <a:ahLst/>
            <a:cxnLst/>
            <a:rect l="0" t="0" r="0" b="0"/>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ap="flat" cmpd="sng">
            <a:solidFill>
              <a:schemeClr val="tx2"/>
            </a:solidFill>
            <a:prstDash val="solid"/>
            <a:round/>
            <a:headEnd type="none" w="med" len="med"/>
            <a:tailEnd type="none" w="med" len="med"/>
          </a:ln>
        </p:spPr>
        <p:txBody>
          <a:bodyPr/>
          <a:lstStyle/>
          <a:p>
            <a:endParaRPr lang="zh-CN" altLang="en-US"/>
          </a:p>
        </p:txBody>
      </p:sp>
      <p:sp>
        <p:nvSpPr>
          <p:cNvPr id="2051" name="标题 2050"/>
          <p:cNvSpPr>
            <a:spLocks noGrp="1"/>
          </p:cNvSpPr>
          <p:nvPr>
            <p:ph type="ctrTitle"/>
          </p:nvPr>
        </p:nvSpPr>
        <p:spPr>
          <a:xfrm>
            <a:off x="1371600" y="1511300"/>
            <a:ext cx="6400800" cy="2273300"/>
          </a:xfrm>
          <a:prstGeom prst="rect">
            <a:avLst/>
          </a:prstGeom>
          <a:noFill/>
          <a:ln w="9525">
            <a:noFill/>
          </a:ln>
          <a:effectLst>
            <a:outerShdw dist="45791" dir="2021404" algn="ctr" rotWithShape="0">
              <a:schemeClr val="bg2"/>
            </a:outerShdw>
          </a:effectLst>
        </p:spPr>
        <p:txBody>
          <a:bodyPr anchor="b"/>
          <a:lstStyle>
            <a:lvl1pPr lvl="0">
              <a:defRPr>
                <a:solidFill>
                  <a:schemeClr val="tx2"/>
                </a:solidFill>
                <a:effectLst>
                  <a:outerShdw blurRad="38100" dist="38100" dir="2700000">
                    <a:srgbClr val="C0C0C0"/>
                  </a:outerShdw>
                </a:effectLst>
              </a:defRPr>
            </a:lvl1pPr>
          </a:lstStyle>
          <a:p>
            <a:pPr lvl="0" fontAlgn="base"/>
            <a:r>
              <a:rPr lang="zh-CN" altLang="en-US" strike="noStrike" noProof="1"/>
              <a:t>单击此处编辑母版标题样式</a:t>
            </a:r>
            <a:endParaRPr lang="zh-CN" altLang="en-US" strike="noStrike" noProof="1"/>
          </a:p>
        </p:txBody>
      </p:sp>
      <p:sp>
        <p:nvSpPr>
          <p:cNvPr id="2052" name="副标题 2051"/>
          <p:cNvSpPr>
            <a:spLocks noGrp="1"/>
          </p:cNvSpPr>
          <p:nvPr>
            <p:ph type="subTitle" idx="1"/>
          </p:nvPr>
        </p:nvSpPr>
        <p:spPr>
          <a:xfrm>
            <a:off x="1549400" y="4051300"/>
            <a:ext cx="6032500" cy="1003300"/>
          </a:xfrm>
          <a:prstGeom prst="rect">
            <a:avLst/>
          </a:prstGeom>
          <a:noFill/>
          <a:ln w="9525">
            <a:noFill/>
          </a:ln>
        </p:spPr>
        <p:txBody>
          <a:bodyPr anchor="t"/>
          <a:lstStyle>
            <a:lvl1pPr marL="0" lvl="0" indent="0" algn="ctr">
              <a:buNone/>
              <a:defRPr sz="2800">
                <a:effectLst>
                  <a:outerShdw blurRad="38100" dist="38100" dir="2700000">
                    <a:srgbClr val="C0C0C0"/>
                  </a:outerShdw>
                </a:effectLst>
              </a:defRPr>
            </a:lvl1pPr>
            <a:lvl2pPr marL="457200" lvl="1" indent="0" algn="ctr">
              <a:buNone/>
              <a:defRPr sz="2800">
                <a:effectLst>
                  <a:outerShdw blurRad="38100" dist="38100" dir="2700000">
                    <a:srgbClr val="C0C0C0"/>
                  </a:outerShdw>
                </a:effectLst>
              </a:defRPr>
            </a:lvl2pPr>
            <a:lvl3pPr marL="914400" lvl="2" indent="0" algn="ctr">
              <a:buNone/>
              <a:defRPr sz="2800">
                <a:effectLst>
                  <a:outerShdw blurRad="38100" dist="38100" dir="2700000">
                    <a:srgbClr val="C0C0C0"/>
                  </a:outerShdw>
                </a:effectLst>
              </a:defRPr>
            </a:lvl3pPr>
            <a:lvl4pPr marL="1371600" lvl="3" indent="0" algn="ctr">
              <a:buNone/>
              <a:defRPr sz="2800">
                <a:effectLst>
                  <a:outerShdw blurRad="38100" dist="38100" dir="2700000">
                    <a:srgbClr val="C0C0C0"/>
                  </a:outerShdw>
                </a:effectLst>
              </a:defRPr>
            </a:lvl4pPr>
            <a:lvl5pPr marL="1828800" lvl="4" indent="0" algn="ctr">
              <a:buNone/>
              <a:defRPr sz="2800">
                <a:effectLst>
                  <a:outerShdw blurRad="38100" dist="38100" dir="2700000">
                    <a:srgbClr val="C0C0C0"/>
                  </a:outerShdw>
                </a:effectLst>
              </a:defRPr>
            </a:lvl5pPr>
          </a:lstStyle>
          <a:p>
            <a:pPr lvl="0" fontAlgn="base"/>
            <a:r>
              <a:rPr lang="zh-CN" altLang="en-US" strike="noStrike" noProof="1"/>
              <a:t>单击此处编辑母版副标题样式</a:t>
            </a:r>
            <a:endParaRPr lang="zh-CN" altLang="en-US" strike="noStrike" noProof="1"/>
          </a:p>
        </p:txBody>
      </p:sp>
      <p:sp>
        <p:nvSpPr>
          <p:cNvPr id="4" name="日期占位符 2052"/>
          <p:cNvSpPr>
            <a:spLocks noGrp="1"/>
          </p:cNvSpPr>
          <p:nvPr>
            <p:ph type="dt" sz="half" idx="2"/>
          </p:nvPr>
        </p:nvSpPr>
        <p:spPr>
          <a:xfrm>
            <a:off x="685800" y="6248400"/>
            <a:ext cx="1905000" cy="457200"/>
          </a:xfrm>
          <a:prstGeom prst="rect">
            <a:avLst/>
          </a:prstGeom>
          <a:noFill/>
          <a:ln w="9525">
            <a:noFill/>
          </a:ln>
        </p:spPr>
        <p:txBody>
          <a:bodyPr anchor="t"/>
          <a:lstStyle>
            <a:lvl1pPr>
              <a:defRPr sz="1400">
                <a:latin typeface="Comic Sans MS" panose="030F0702030302020204" pitchFamily="66" charset="0"/>
              </a:defRPr>
            </a:lvl1pPr>
          </a:lstStyle>
          <a:p>
            <a:pPr eaLnBrk="1" fontAlgn="base" hangingPunct="1"/>
            <a:endParaRPr lang="zh-CN" altLang="en-US" strike="noStrike" noProof="1">
              <a:latin typeface="Times New Roman" panose="02020603050405020304" pitchFamily="18" charset="0"/>
            </a:endParaRPr>
          </a:p>
        </p:txBody>
      </p:sp>
      <p:sp>
        <p:nvSpPr>
          <p:cNvPr id="5" name="页脚占位符 2053"/>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400">
                <a:latin typeface="Comic Sans MS" panose="030F0702030302020204" pitchFamily="66" charset="0"/>
              </a:defRPr>
            </a:lvl1pPr>
          </a:lstStyle>
          <a:p>
            <a:pPr eaLnBrk="1" fontAlgn="base" hangingPunct="1"/>
            <a:endParaRPr lang="zh-CN" altLang="en-US" strike="noStrike" noProof="1"/>
          </a:p>
        </p:txBody>
      </p:sp>
      <p:sp>
        <p:nvSpPr>
          <p:cNvPr id="6" name="灯片编号占位符 2054"/>
          <p:cNvSpPr>
            <a:spLocks noGrp="1"/>
          </p:cNvSpPr>
          <p:nvPr>
            <p:ph type="sldNum" sz="quarter" idx="4"/>
          </p:nvPr>
        </p:nvSpPr>
        <p:spPr>
          <a:xfrm>
            <a:off x="6553200" y="6248400"/>
            <a:ext cx="1905000" cy="457200"/>
          </a:xfrm>
          <a:prstGeom prst="rect">
            <a:avLst/>
          </a:prstGeom>
          <a:noFill/>
          <a:ln w="9525">
            <a:noFill/>
          </a:ln>
        </p:spPr>
        <p:txBody>
          <a:bodyPr anchor="t"/>
          <a:lstStyle>
            <a:lvl1pPr algn="r">
              <a:defRPr sz="1400">
                <a:latin typeface="Comic Sans MS" panose="030F0702030302020204" pitchFamily="66" charset="0"/>
              </a:defRPr>
            </a:lvl1pPr>
          </a:lstStyle>
          <a:p>
            <a:pPr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152400"/>
            <a:ext cx="1924050" cy="5334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152400"/>
            <a:ext cx="5660611" cy="5334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828800"/>
            <a:ext cx="3771138" cy="3657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10862" y="1828800"/>
            <a:ext cx="3771138" cy="3657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未知"/>
          <p:cNvSpPr/>
          <p:nvPr/>
        </p:nvSpPr>
        <p:spPr>
          <a:xfrm rot="-3172564">
            <a:off x="7777163" y="-14287"/>
            <a:ext cx="1162050" cy="2082800"/>
          </a:xfrm>
          <a:custGeom>
            <a:avLst/>
            <a:gdLst/>
            <a:ahLst/>
            <a:cxnLst/>
            <a:rect l="0" t="0" r="0" b="0"/>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w="9525">
            <a:noFill/>
          </a:ln>
        </p:spPr>
        <p:txBody>
          <a:bodyPr/>
          <a:lstStyle/>
          <a:p>
            <a:endParaRPr lang="zh-CN" altLang="en-US"/>
          </a:p>
        </p:txBody>
      </p:sp>
      <p:sp>
        <p:nvSpPr>
          <p:cNvPr id="1027" name="标题 1026"/>
          <p:cNvSpPr>
            <a:spLocks noGrp="1"/>
          </p:cNvSpPr>
          <p:nvPr>
            <p:ph type="title"/>
          </p:nvPr>
        </p:nvSpPr>
        <p:spPr>
          <a:xfrm>
            <a:off x="685800" y="152400"/>
            <a:ext cx="6870700" cy="1600200"/>
          </a:xfrm>
          <a:prstGeom prst="rect">
            <a:avLst/>
          </a:prstGeom>
          <a:noFill/>
          <a:ln w="9525">
            <a:noFill/>
          </a:ln>
        </p:spPr>
        <p:txBody>
          <a:bodyPr anchor="b"/>
          <a:lstStyle/>
          <a:p>
            <a:pPr lvl="0" indent="0"/>
            <a:r>
              <a:rPr lang="zh-CN" altLang="en-US"/>
              <a:t>单击此处编辑母版标题样式</a:t>
            </a:r>
            <a:endParaRPr lang="zh-CN" altLang="en-US"/>
          </a:p>
        </p:txBody>
      </p:sp>
      <p:sp>
        <p:nvSpPr>
          <p:cNvPr id="1028" name="文本占位符 1027"/>
          <p:cNvSpPr>
            <a:spLocks noGrp="1"/>
          </p:cNvSpPr>
          <p:nvPr>
            <p:ph type="body"/>
          </p:nvPr>
        </p:nvSpPr>
        <p:spPr>
          <a:xfrm>
            <a:off x="685800" y="1828800"/>
            <a:ext cx="7696200" cy="3657600"/>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9" name="日期占位符 1028"/>
          <p:cNvSpPr>
            <a:spLocks noGrp="1"/>
          </p:cNvSpPr>
          <p:nvPr>
            <p:ph type="dt" sz="half" idx="2"/>
          </p:nvPr>
        </p:nvSpPr>
        <p:spPr>
          <a:xfrm>
            <a:off x="1371600" y="6248400"/>
            <a:ext cx="1905000" cy="457200"/>
          </a:xfrm>
          <a:prstGeom prst="rect">
            <a:avLst/>
          </a:prstGeom>
          <a:noFill/>
          <a:ln w="9525">
            <a:noFill/>
          </a:ln>
        </p:spPr>
        <p:txBody>
          <a:bodyPr/>
          <a:lstStyle>
            <a:lvl1pPr>
              <a:defRPr sz="1400">
                <a:latin typeface="Comic Sans MS" panose="030F0702030302020204" pitchFamily="66" charset="0"/>
              </a:defRPr>
            </a:lvl1pPr>
          </a:lstStyle>
          <a:p>
            <a:pPr lvl="0" eaLnBrk="1" fontAlgn="base" hangingPunct="1"/>
            <a:endParaRPr lang="zh-CN" altLang="en-US" strike="noStrike" noProof="1">
              <a:latin typeface="Times New Roman" panose="02020603050405020304" pitchFamily="18" charset="0"/>
            </a:endParaRPr>
          </a:p>
        </p:txBody>
      </p:sp>
      <p:sp>
        <p:nvSpPr>
          <p:cNvPr id="1030" name="页脚占位符 1029"/>
          <p:cNvSpPr>
            <a:spLocks noGrp="1"/>
          </p:cNvSpPr>
          <p:nvPr>
            <p:ph type="ftr" sz="quarter" idx="3"/>
          </p:nvPr>
        </p:nvSpPr>
        <p:spPr>
          <a:xfrm>
            <a:off x="3556000" y="6248400"/>
            <a:ext cx="2895600" cy="457200"/>
          </a:xfrm>
          <a:prstGeom prst="rect">
            <a:avLst/>
          </a:prstGeom>
          <a:noFill/>
          <a:ln w="9525">
            <a:noFill/>
          </a:ln>
        </p:spPr>
        <p:txBody>
          <a:bodyPr/>
          <a:lstStyle>
            <a:lvl1pPr algn="ctr">
              <a:defRPr sz="1400">
                <a:latin typeface="Comic Sans MS" panose="030F0702030302020204" pitchFamily="66" charset="0"/>
              </a:defRPr>
            </a:lvl1pPr>
          </a:lstStyle>
          <a:p>
            <a:pPr lvl="0" eaLnBrk="1" fontAlgn="base" hangingPunct="1"/>
            <a:endParaRPr lang="zh-CN" altLang="en-US" strike="noStrike" noProof="1"/>
          </a:p>
        </p:txBody>
      </p:sp>
      <p:sp>
        <p:nvSpPr>
          <p:cNvPr id="1031" name="灯片编号占位符 1030"/>
          <p:cNvSpPr>
            <a:spLocks noGrp="1"/>
          </p:cNvSpPr>
          <p:nvPr>
            <p:ph type="sldNum" sz="quarter" idx="4"/>
          </p:nvPr>
        </p:nvSpPr>
        <p:spPr>
          <a:xfrm>
            <a:off x="6718300" y="6248400"/>
            <a:ext cx="1905000" cy="457200"/>
          </a:xfrm>
          <a:prstGeom prst="rect">
            <a:avLst/>
          </a:prstGeom>
          <a:noFill/>
          <a:ln w="9525">
            <a:noFill/>
          </a:ln>
        </p:spPr>
        <p:txBody>
          <a:bodyPr/>
          <a:lstStyle>
            <a:lvl1pPr algn="r">
              <a:defRPr sz="1400">
                <a:latin typeface="Comic Sans MS" panose="030F0702030302020204" pitchFamily="66" charset="0"/>
              </a:defRPr>
            </a:lvl1pPr>
          </a:lstStyle>
          <a:p>
            <a:pPr lvl="0" eaLnBrk="1" fontAlgn="base" hangingPunct="1"/>
            <a:fld id="{9A0DB2DC-4C9A-4742-B13C-FB6460FD3503}" type="slidenum">
              <a:rPr lang="zh-CN" altLang="en-US" strike="noStrike" noProof="1" dirty="0">
                <a:latin typeface="Comic Sans MS" panose="030F0702030302020204" pitchFamily="66" charset="0"/>
                <a:ea typeface="宋体" panose="02010600030101010101" pitchFamily="2" charset="-122"/>
                <a:cs typeface="+mn-cs"/>
              </a:rPr>
            </a:fld>
            <a:endParaRPr lang="zh-CN" altLang="en-US" strike="noStrike" noProof="1">
              <a:latin typeface="Times New Roman" panose="02020603050405020304" pitchFamily="18" charset="0"/>
            </a:endParaRPr>
          </a:p>
        </p:txBody>
      </p:sp>
      <p:sp>
        <p:nvSpPr>
          <p:cNvPr id="1032" name="未知"/>
          <p:cNvSpPr/>
          <p:nvPr/>
        </p:nvSpPr>
        <p:spPr>
          <a:xfrm rot="-3172564">
            <a:off x="7862888" y="20638"/>
            <a:ext cx="1165225" cy="2098675"/>
          </a:xfrm>
          <a:custGeom>
            <a:avLst/>
            <a:gdLst/>
            <a:ahLst/>
            <a:cxnLst/>
            <a:rect l="0" t="0" r="0" b="0"/>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w="9525">
            <a:noFill/>
          </a:ln>
        </p:spPr>
        <p:txBody>
          <a:bodyPr/>
          <a:lstStyle/>
          <a:p>
            <a:endParaRPr lang="zh-CN" altLang="en-US"/>
          </a:p>
        </p:txBody>
      </p:sp>
      <p:sp>
        <p:nvSpPr>
          <p:cNvPr id="1033" name="未知"/>
          <p:cNvSpPr/>
          <p:nvPr/>
        </p:nvSpPr>
        <p:spPr>
          <a:xfrm rot="-3172564">
            <a:off x="7831138" y="192088"/>
            <a:ext cx="1025525" cy="1571625"/>
          </a:xfrm>
          <a:custGeom>
            <a:avLst/>
            <a:gdLst/>
            <a:ahLst/>
            <a:cxnLst/>
            <a:rect l="0" t="0" r="0" b="0"/>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w="9525">
            <a:noFill/>
          </a:ln>
        </p:spPr>
        <p:txBody>
          <a:bodyPr/>
          <a:lstStyle/>
          <a:p>
            <a:endParaRPr lang="zh-CN" altLang="en-US"/>
          </a:p>
        </p:txBody>
      </p:sp>
      <p:grpSp>
        <p:nvGrpSpPr>
          <p:cNvPr id="1034" name="组合 1033"/>
          <p:cNvGrpSpPr/>
          <p:nvPr/>
        </p:nvGrpSpPr>
        <p:grpSpPr>
          <a:xfrm>
            <a:off x="7938" y="5540375"/>
            <a:ext cx="1784350" cy="1246188"/>
            <a:chOff x="0" y="0"/>
            <a:chExt cx="1124" cy="785"/>
          </a:xfrm>
        </p:grpSpPr>
        <p:sp>
          <p:nvSpPr>
            <p:cNvPr id="1035" name="未知"/>
            <p:cNvSpPr/>
            <p:nvPr userDrawn="1"/>
          </p:nvSpPr>
          <p:spPr>
            <a:xfrm>
              <a:off x="19" y="15"/>
              <a:ext cx="1089" cy="649"/>
            </a:xfrm>
            <a:custGeom>
              <a:avLst/>
              <a:gdLst/>
              <a:ahLst/>
              <a:cxnLst/>
              <a:rect l="0" t="0" r="0" b="0"/>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w="9525">
              <a:noFill/>
            </a:ln>
          </p:spPr>
          <p:txBody>
            <a:bodyPr/>
            <a:lstStyle/>
            <a:p>
              <a:endParaRPr lang="zh-CN" altLang="en-US"/>
            </a:p>
          </p:txBody>
        </p:sp>
        <p:sp>
          <p:nvSpPr>
            <p:cNvPr id="1036" name="未知"/>
            <p:cNvSpPr/>
            <p:nvPr userDrawn="1"/>
          </p:nvSpPr>
          <p:spPr>
            <a:xfrm>
              <a:off x="1017" y="92"/>
              <a:ext cx="71" cy="129"/>
            </a:xfrm>
            <a:custGeom>
              <a:avLst/>
              <a:gdLst/>
              <a:ahLst/>
              <a:cxnLst/>
              <a:rect l="0" t="0" r="0" b="0"/>
              <a:pathLst>
                <a:path w="143" h="258">
                  <a:moveTo>
                    <a:pt x="0" y="7"/>
                  </a:moveTo>
                  <a:lnTo>
                    <a:pt x="120" y="0"/>
                  </a:lnTo>
                  <a:lnTo>
                    <a:pt x="143" y="233"/>
                  </a:lnTo>
                  <a:lnTo>
                    <a:pt x="8" y="258"/>
                  </a:lnTo>
                  <a:lnTo>
                    <a:pt x="0" y="7"/>
                  </a:lnTo>
                  <a:lnTo>
                    <a:pt x="0" y="7"/>
                  </a:lnTo>
                  <a:close/>
                </a:path>
              </a:pathLst>
            </a:custGeom>
            <a:solidFill>
              <a:schemeClr val="accent1"/>
            </a:solidFill>
            <a:ln w="9525">
              <a:noFill/>
            </a:ln>
          </p:spPr>
          <p:txBody>
            <a:bodyPr/>
            <a:lstStyle/>
            <a:p>
              <a:endParaRPr lang="zh-CN" altLang="en-US"/>
            </a:p>
          </p:txBody>
        </p:sp>
        <p:sp>
          <p:nvSpPr>
            <p:cNvPr id="1037" name="未知"/>
            <p:cNvSpPr/>
            <p:nvPr userDrawn="1"/>
          </p:nvSpPr>
          <p:spPr>
            <a:xfrm>
              <a:off x="15" y="284"/>
              <a:ext cx="792" cy="410"/>
            </a:xfrm>
            <a:custGeom>
              <a:avLst/>
              <a:gdLst/>
              <a:ahLst/>
              <a:cxnLst/>
              <a:rect l="0" t="0" r="0" b="0"/>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ln>
          </p:spPr>
          <p:txBody>
            <a:bodyPr/>
            <a:lstStyle/>
            <a:p>
              <a:endParaRPr lang="zh-CN" altLang="en-US"/>
            </a:p>
          </p:txBody>
        </p:sp>
        <p:sp>
          <p:nvSpPr>
            <p:cNvPr id="1038" name="未知"/>
            <p:cNvSpPr/>
            <p:nvPr userDrawn="1"/>
          </p:nvSpPr>
          <p:spPr>
            <a:xfrm>
              <a:off x="124" y="318"/>
              <a:ext cx="525" cy="374"/>
            </a:xfrm>
            <a:custGeom>
              <a:avLst/>
              <a:gdLst/>
              <a:ahLst/>
              <a:cxnLst/>
              <a:rect l="0" t="0" r="0" b="0"/>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ln>
          </p:spPr>
          <p:txBody>
            <a:bodyPr/>
            <a:lstStyle/>
            <a:p>
              <a:endParaRPr lang="zh-CN" altLang="en-US"/>
            </a:p>
          </p:txBody>
        </p:sp>
        <p:sp>
          <p:nvSpPr>
            <p:cNvPr id="1039" name="未知"/>
            <p:cNvSpPr/>
            <p:nvPr userDrawn="1"/>
          </p:nvSpPr>
          <p:spPr>
            <a:xfrm>
              <a:off x="480" y="42"/>
              <a:ext cx="135" cy="121"/>
            </a:xfrm>
            <a:custGeom>
              <a:avLst/>
              <a:gdLst/>
              <a:ahLst/>
              <a:cxnLst/>
              <a:rect l="0" t="0" r="0" b="0"/>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w="9525">
              <a:noFill/>
            </a:ln>
          </p:spPr>
          <p:txBody>
            <a:bodyPr/>
            <a:lstStyle/>
            <a:p>
              <a:endParaRPr lang="zh-CN" altLang="en-US"/>
            </a:p>
          </p:txBody>
        </p:sp>
        <p:sp>
          <p:nvSpPr>
            <p:cNvPr id="1040" name="未知"/>
            <p:cNvSpPr/>
            <p:nvPr userDrawn="1"/>
          </p:nvSpPr>
          <p:spPr>
            <a:xfrm>
              <a:off x="636" y="673"/>
              <a:ext cx="76" cy="112"/>
            </a:xfrm>
            <a:custGeom>
              <a:avLst/>
              <a:gdLst/>
              <a:ahLst/>
              <a:cxnLst/>
              <a:rect l="0" t="0" r="0" b="0"/>
              <a:pathLst>
                <a:path w="152" h="224">
                  <a:moveTo>
                    <a:pt x="152" y="4"/>
                  </a:moveTo>
                  <a:lnTo>
                    <a:pt x="152" y="224"/>
                  </a:lnTo>
                  <a:lnTo>
                    <a:pt x="0" y="8"/>
                  </a:lnTo>
                  <a:lnTo>
                    <a:pt x="72" y="0"/>
                  </a:lnTo>
                  <a:lnTo>
                    <a:pt x="152" y="4"/>
                  </a:lnTo>
                  <a:lnTo>
                    <a:pt x="152" y="4"/>
                  </a:lnTo>
                  <a:close/>
                </a:path>
              </a:pathLst>
            </a:custGeom>
            <a:solidFill>
              <a:schemeClr val="hlink"/>
            </a:solidFill>
            <a:ln w="9525">
              <a:noFill/>
            </a:ln>
          </p:spPr>
          <p:txBody>
            <a:bodyPr/>
            <a:lstStyle/>
            <a:p>
              <a:endParaRPr lang="zh-CN" altLang="en-US"/>
            </a:p>
          </p:txBody>
        </p:sp>
        <p:sp>
          <p:nvSpPr>
            <p:cNvPr id="1041" name="未知"/>
            <p:cNvSpPr/>
            <p:nvPr userDrawn="1"/>
          </p:nvSpPr>
          <p:spPr>
            <a:xfrm>
              <a:off x="499" y="117"/>
              <a:ext cx="193" cy="383"/>
            </a:xfrm>
            <a:custGeom>
              <a:avLst/>
              <a:gdLst/>
              <a:ahLst/>
              <a:cxnLst/>
              <a:rect l="0" t="0" r="0" b="0"/>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w="9525">
              <a:noFill/>
            </a:ln>
          </p:spPr>
          <p:txBody>
            <a:bodyPr/>
            <a:lstStyle/>
            <a:p>
              <a:endParaRPr lang="zh-CN" altLang="en-US"/>
            </a:p>
          </p:txBody>
        </p:sp>
        <p:sp>
          <p:nvSpPr>
            <p:cNvPr id="1042" name="未知"/>
            <p:cNvSpPr/>
            <p:nvPr userDrawn="1"/>
          </p:nvSpPr>
          <p:spPr>
            <a:xfrm>
              <a:off x="663" y="100"/>
              <a:ext cx="364" cy="174"/>
            </a:xfrm>
            <a:custGeom>
              <a:avLst/>
              <a:gdLst/>
              <a:ahLst/>
              <a:cxnLst/>
              <a:rect l="0" t="0" r="0" b="0"/>
              <a:pathLst>
                <a:path w="728" h="348">
                  <a:moveTo>
                    <a:pt x="692" y="0"/>
                  </a:moveTo>
                  <a:lnTo>
                    <a:pt x="0" y="106"/>
                  </a:lnTo>
                  <a:lnTo>
                    <a:pt x="28" y="348"/>
                  </a:lnTo>
                  <a:lnTo>
                    <a:pt x="715" y="237"/>
                  </a:lnTo>
                  <a:lnTo>
                    <a:pt x="728" y="43"/>
                  </a:lnTo>
                  <a:lnTo>
                    <a:pt x="692" y="0"/>
                  </a:lnTo>
                  <a:lnTo>
                    <a:pt x="692" y="0"/>
                  </a:lnTo>
                  <a:close/>
                </a:path>
              </a:pathLst>
            </a:custGeom>
            <a:solidFill>
              <a:schemeClr val="bg2"/>
            </a:solidFill>
            <a:ln w="9525">
              <a:noFill/>
            </a:ln>
          </p:spPr>
          <p:txBody>
            <a:bodyPr/>
            <a:lstStyle/>
            <a:p>
              <a:endParaRPr lang="zh-CN" altLang="en-US"/>
            </a:p>
          </p:txBody>
        </p:sp>
        <p:sp>
          <p:nvSpPr>
            <p:cNvPr id="1043" name="未知"/>
            <p:cNvSpPr/>
            <p:nvPr userDrawn="1"/>
          </p:nvSpPr>
          <p:spPr>
            <a:xfrm>
              <a:off x="342" y="203"/>
              <a:ext cx="156" cy="67"/>
            </a:xfrm>
            <a:custGeom>
              <a:avLst/>
              <a:gdLst/>
              <a:ahLst/>
              <a:cxnLst/>
              <a:rect l="0" t="0" r="0" b="0"/>
              <a:pathLst>
                <a:path w="312" h="135">
                  <a:moveTo>
                    <a:pt x="272" y="0"/>
                  </a:moveTo>
                  <a:lnTo>
                    <a:pt x="0" y="78"/>
                  </a:lnTo>
                  <a:lnTo>
                    <a:pt x="312" y="135"/>
                  </a:lnTo>
                  <a:lnTo>
                    <a:pt x="272" y="0"/>
                  </a:lnTo>
                  <a:lnTo>
                    <a:pt x="272" y="0"/>
                  </a:lnTo>
                  <a:close/>
                </a:path>
              </a:pathLst>
            </a:custGeom>
            <a:solidFill>
              <a:schemeClr val="accent1"/>
            </a:solidFill>
            <a:ln w="9525">
              <a:noFill/>
            </a:ln>
          </p:spPr>
          <p:txBody>
            <a:bodyPr/>
            <a:lstStyle/>
            <a:p>
              <a:endParaRPr lang="zh-CN" altLang="en-US"/>
            </a:p>
          </p:txBody>
        </p:sp>
        <p:grpSp>
          <p:nvGrpSpPr>
            <p:cNvPr id="1044" name="组合 1043"/>
            <p:cNvGrpSpPr/>
            <p:nvPr userDrawn="1"/>
          </p:nvGrpSpPr>
          <p:grpSpPr>
            <a:xfrm>
              <a:off x="0" y="0"/>
              <a:ext cx="1124" cy="780"/>
              <a:chOff x="0" y="0"/>
              <a:chExt cx="1124" cy="780"/>
            </a:xfrm>
          </p:grpSpPr>
          <p:grpSp>
            <p:nvGrpSpPr>
              <p:cNvPr id="1045" name="组合 1044"/>
              <p:cNvGrpSpPr/>
              <p:nvPr userDrawn="1"/>
            </p:nvGrpSpPr>
            <p:grpSpPr>
              <a:xfrm>
                <a:off x="494" y="72"/>
                <a:ext cx="548" cy="708"/>
                <a:chOff x="0" y="0"/>
                <a:chExt cx="548" cy="708"/>
              </a:xfrm>
            </p:grpSpPr>
            <p:sp>
              <p:nvSpPr>
                <p:cNvPr id="1046" name="未知"/>
                <p:cNvSpPr/>
                <p:nvPr userDrawn="1"/>
              </p:nvSpPr>
              <p:spPr>
                <a:xfrm>
                  <a:off x="0" y="25"/>
                  <a:ext cx="157" cy="87"/>
                </a:xfrm>
                <a:custGeom>
                  <a:avLst/>
                  <a:gdLst/>
                  <a:ahLst/>
                  <a:cxnLst/>
                  <a:rect l="0" t="0" r="0" b="0"/>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w="9525">
                  <a:noFill/>
                </a:ln>
              </p:spPr>
              <p:txBody>
                <a:bodyPr/>
                <a:lstStyle/>
                <a:p>
                  <a:endParaRPr lang="zh-CN" altLang="en-US"/>
                </a:p>
              </p:txBody>
            </p:sp>
            <p:sp>
              <p:nvSpPr>
                <p:cNvPr id="1047" name="未知"/>
                <p:cNvSpPr/>
                <p:nvPr userDrawn="1"/>
              </p:nvSpPr>
              <p:spPr>
                <a:xfrm>
                  <a:off x="137" y="575"/>
                  <a:ext cx="115" cy="133"/>
                </a:xfrm>
                <a:custGeom>
                  <a:avLst/>
                  <a:gdLst/>
                  <a:ahLst/>
                  <a:cxnLst/>
                  <a:rect l="0" t="0" r="0" b="0"/>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w="9525">
                  <a:noFill/>
                </a:ln>
              </p:spPr>
              <p:txBody>
                <a:bodyPr/>
                <a:lstStyle/>
                <a:p>
                  <a:endParaRPr lang="zh-CN" altLang="en-US"/>
                </a:p>
              </p:txBody>
            </p:sp>
            <p:sp>
              <p:nvSpPr>
                <p:cNvPr id="1048" name="未知"/>
                <p:cNvSpPr/>
                <p:nvPr userDrawn="1"/>
              </p:nvSpPr>
              <p:spPr>
                <a:xfrm>
                  <a:off x="505" y="0"/>
                  <a:ext cx="43" cy="117"/>
                </a:xfrm>
                <a:custGeom>
                  <a:avLst/>
                  <a:gdLst/>
                  <a:ahLst/>
                  <a:cxnLst/>
                  <a:rect l="0" t="0" r="0" b="0"/>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w="9525">
                  <a:noFill/>
                </a:ln>
              </p:spPr>
              <p:txBody>
                <a:bodyPr/>
                <a:lstStyle/>
                <a:p>
                  <a:endParaRPr lang="zh-CN" altLang="en-US"/>
                </a:p>
              </p:txBody>
            </p:sp>
          </p:grpSp>
          <p:sp>
            <p:nvSpPr>
              <p:cNvPr id="1049" name="未知"/>
              <p:cNvSpPr/>
              <p:nvPr userDrawn="1"/>
            </p:nvSpPr>
            <p:spPr>
              <a:xfrm>
                <a:off x="71" y="242"/>
                <a:ext cx="595" cy="250"/>
              </a:xfrm>
              <a:custGeom>
                <a:avLst/>
                <a:gdLst/>
                <a:ahLst/>
                <a:cxnLst/>
                <a:rect l="0" t="0" r="0" b="0"/>
                <a:pathLst>
                  <a:path w="1190" h="500">
                    <a:moveTo>
                      <a:pt x="100" y="0"/>
                    </a:moveTo>
                    <a:lnTo>
                      <a:pt x="1190" y="490"/>
                    </a:lnTo>
                    <a:lnTo>
                      <a:pt x="1076" y="500"/>
                    </a:lnTo>
                    <a:lnTo>
                      <a:pt x="0" y="27"/>
                    </a:lnTo>
                    <a:lnTo>
                      <a:pt x="100" y="0"/>
                    </a:lnTo>
                    <a:lnTo>
                      <a:pt x="100" y="0"/>
                    </a:lnTo>
                    <a:close/>
                  </a:path>
                </a:pathLst>
              </a:custGeom>
              <a:solidFill>
                <a:schemeClr val="accent2"/>
              </a:solidFill>
              <a:ln w="9525">
                <a:noFill/>
              </a:ln>
            </p:spPr>
            <p:txBody>
              <a:bodyPr/>
              <a:lstStyle/>
              <a:p>
                <a:endParaRPr lang="zh-CN" altLang="en-US"/>
              </a:p>
            </p:txBody>
          </p:sp>
          <p:sp>
            <p:nvSpPr>
              <p:cNvPr id="1050" name="未知"/>
              <p:cNvSpPr/>
              <p:nvPr userDrawn="1"/>
            </p:nvSpPr>
            <p:spPr>
              <a:xfrm>
                <a:off x="255" y="396"/>
                <a:ext cx="244" cy="148"/>
              </a:xfrm>
              <a:custGeom>
                <a:avLst/>
                <a:gdLst/>
                <a:ahLst/>
                <a:cxnLst/>
                <a:rect l="0" t="0" r="0" b="0"/>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ln>
            </p:spPr>
            <p:txBody>
              <a:bodyPr/>
              <a:lstStyle/>
              <a:p>
                <a:endParaRPr lang="zh-CN" altLang="en-US"/>
              </a:p>
            </p:txBody>
          </p:sp>
          <p:sp>
            <p:nvSpPr>
              <p:cNvPr id="1051" name="未知"/>
              <p:cNvSpPr/>
              <p:nvPr userDrawn="1"/>
            </p:nvSpPr>
            <p:spPr>
              <a:xfrm>
                <a:off x="560" y="190"/>
                <a:ext cx="107" cy="238"/>
              </a:xfrm>
              <a:custGeom>
                <a:avLst/>
                <a:gdLst/>
                <a:ahLst/>
                <a:cxnLst/>
                <a:rect l="0" t="0" r="0" b="0"/>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w="9525">
                <a:noFill/>
              </a:ln>
            </p:spPr>
            <p:txBody>
              <a:bodyPr/>
              <a:lstStyle/>
              <a:p>
                <a:endParaRPr lang="zh-CN" altLang="en-US"/>
              </a:p>
            </p:txBody>
          </p:sp>
          <p:grpSp>
            <p:nvGrpSpPr>
              <p:cNvPr id="1052" name="组合 1051"/>
              <p:cNvGrpSpPr/>
              <p:nvPr userDrawn="1"/>
            </p:nvGrpSpPr>
            <p:grpSpPr>
              <a:xfrm>
                <a:off x="0" y="0"/>
                <a:ext cx="1124" cy="678"/>
                <a:chOff x="0" y="0"/>
                <a:chExt cx="1124" cy="678"/>
              </a:xfrm>
            </p:grpSpPr>
            <p:sp>
              <p:nvSpPr>
                <p:cNvPr id="1053" name="未知"/>
                <p:cNvSpPr/>
                <p:nvPr userDrawn="1"/>
              </p:nvSpPr>
              <p:spPr>
                <a:xfrm>
                  <a:off x="664" y="558"/>
                  <a:ext cx="75" cy="87"/>
                </a:xfrm>
                <a:custGeom>
                  <a:avLst/>
                  <a:gdLst/>
                  <a:ahLst/>
                  <a:cxnLst/>
                  <a:rect l="0" t="0" r="0" b="0"/>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ln>
              </p:spPr>
              <p:txBody>
                <a:bodyPr/>
                <a:lstStyle/>
                <a:p>
                  <a:endParaRPr lang="zh-CN" altLang="en-US"/>
                </a:p>
              </p:txBody>
            </p:sp>
            <p:sp>
              <p:nvSpPr>
                <p:cNvPr id="1054" name="未知"/>
                <p:cNvSpPr/>
                <p:nvPr userDrawn="1"/>
              </p:nvSpPr>
              <p:spPr>
                <a:xfrm>
                  <a:off x="0" y="238"/>
                  <a:ext cx="842" cy="440"/>
                </a:xfrm>
                <a:custGeom>
                  <a:avLst/>
                  <a:gdLst/>
                  <a:ahLst/>
                  <a:cxnLst/>
                  <a:rect l="0" t="0" r="0" b="0"/>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ln>
              </p:spPr>
              <p:txBody>
                <a:bodyPr/>
                <a:lstStyle/>
                <a:p>
                  <a:endParaRPr lang="zh-CN" altLang="en-US"/>
                </a:p>
              </p:txBody>
            </p:sp>
            <p:sp>
              <p:nvSpPr>
                <p:cNvPr id="1055" name="未知"/>
                <p:cNvSpPr/>
                <p:nvPr userDrawn="1"/>
              </p:nvSpPr>
              <p:spPr>
                <a:xfrm>
                  <a:off x="101" y="280"/>
                  <a:ext cx="80" cy="167"/>
                </a:xfrm>
                <a:custGeom>
                  <a:avLst/>
                  <a:gdLst/>
                  <a:ahLst/>
                  <a:cxnLst/>
                  <a:rect l="0" t="0" r="0" b="0"/>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ln>
              </p:spPr>
              <p:txBody>
                <a:bodyPr/>
                <a:lstStyle/>
                <a:p>
                  <a:endParaRPr lang="zh-CN" altLang="en-US"/>
                </a:p>
              </p:txBody>
            </p:sp>
            <p:sp>
              <p:nvSpPr>
                <p:cNvPr id="1056" name="未知"/>
                <p:cNvSpPr/>
                <p:nvPr userDrawn="1"/>
              </p:nvSpPr>
              <p:spPr>
                <a:xfrm>
                  <a:off x="444" y="0"/>
                  <a:ext cx="322" cy="594"/>
                </a:xfrm>
                <a:custGeom>
                  <a:avLst/>
                  <a:gdLst/>
                  <a:ahLst/>
                  <a:cxnLst/>
                  <a:rect l="0" t="0" r="0" b="0"/>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w="9525">
                  <a:noFill/>
                </a:ln>
              </p:spPr>
              <p:txBody>
                <a:bodyPr/>
                <a:lstStyle/>
                <a:p>
                  <a:endParaRPr lang="zh-CN" altLang="en-US"/>
                </a:p>
              </p:txBody>
            </p:sp>
            <p:sp>
              <p:nvSpPr>
                <p:cNvPr id="1057" name="未知"/>
                <p:cNvSpPr/>
                <p:nvPr userDrawn="1"/>
              </p:nvSpPr>
              <p:spPr>
                <a:xfrm>
                  <a:off x="573" y="160"/>
                  <a:ext cx="96" cy="252"/>
                </a:xfrm>
                <a:custGeom>
                  <a:avLst/>
                  <a:gdLst/>
                  <a:ahLst/>
                  <a:cxnLst/>
                  <a:rect l="0" t="0" r="0" b="0"/>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w="9525">
                  <a:noFill/>
                </a:ln>
              </p:spPr>
              <p:txBody>
                <a:bodyPr/>
                <a:lstStyle/>
                <a:p>
                  <a:endParaRPr lang="zh-CN" altLang="en-US"/>
                </a:p>
              </p:txBody>
            </p:sp>
            <p:sp>
              <p:nvSpPr>
                <p:cNvPr id="1058" name="未知"/>
                <p:cNvSpPr/>
                <p:nvPr userDrawn="1"/>
              </p:nvSpPr>
              <p:spPr>
                <a:xfrm>
                  <a:off x="323" y="140"/>
                  <a:ext cx="195" cy="135"/>
                </a:xfrm>
                <a:custGeom>
                  <a:avLst/>
                  <a:gdLst/>
                  <a:ahLst/>
                  <a:cxnLst/>
                  <a:rect l="0" t="0" r="0" b="0"/>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w="9525">
                  <a:noFill/>
                </a:ln>
              </p:spPr>
              <p:txBody>
                <a:bodyPr/>
                <a:lstStyle/>
                <a:p>
                  <a:endParaRPr lang="zh-CN" altLang="en-US"/>
                </a:p>
              </p:txBody>
            </p:sp>
            <p:sp>
              <p:nvSpPr>
                <p:cNvPr id="1059" name="未知"/>
                <p:cNvSpPr/>
                <p:nvPr userDrawn="1"/>
              </p:nvSpPr>
              <p:spPr>
                <a:xfrm>
                  <a:off x="653" y="48"/>
                  <a:ext cx="471" cy="212"/>
                </a:xfrm>
                <a:custGeom>
                  <a:avLst/>
                  <a:gdLst/>
                  <a:ahLst/>
                  <a:cxnLst/>
                  <a:rect l="0" t="0" r="0" b="0"/>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w="9525">
                  <a:noFill/>
                </a:ln>
              </p:spPr>
              <p:txBody>
                <a:bodyPr/>
                <a:lstStyle/>
                <a:p>
                  <a:endParaRPr lang="zh-CN" altLang="en-US"/>
                </a:p>
              </p:txBody>
            </p:sp>
            <p:sp>
              <p:nvSpPr>
                <p:cNvPr id="1060" name="未知"/>
                <p:cNvSpPr/>
                <p:nvPr userDrawn="1"/>
              </p:nvSpPr>
              <p:spPr>
                <a:xfrm>
                  <a:off x="712" y="116"/>
                  <a:ext cx="245" cy="86"/>
                </a:xfrm>
                <a:custGeom>
                  <a:avLst/>
                  <a:gdLst/>
                  <a:ahLst/>
                  <a:cxnLst/>
                  <a:rect l="0" t="0" r="0" b="0"/>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w="9525">
                  <a:noFill/>
                </a:ln>
              </p:spPr>
              <p:txBody>
                <a:bodyPr/>
                <a:lstStyle/>
                <a:p>
                  <a:endParaRPr lang="zh-CN" altLang="en-US"/>
                </a:p>
              </p:txBody>
            </p:sp>
          </p:grpSp>
        </p:grpSp>
      </p:grpSp>
      <p:grpSp>
        <p:nvGrpSpPr>
          <p:cNvPr id="1061" name="组合 1060"/>
          <p:cNvGrpSpPr/>
          <p:nvPr/>
        </p:nvGrpSpPr>
        <p:grpSpPr>
          <a:xfrm>
            <a:off x="8680450" y="2116138"/>
            <a:ext cx="385763" cy="4308475"/>
            <a:chOff x="0" y="0"/>
            <a:chExt cx="243" cy="2714"/>
          </a:xfrm>
        </p:grpSpPr>
        <p:sp>
          <p:nvSpPr>
            <p:cNvPr id="1062" name="未知"/>
            <p:cNvSpPr/>
            <p:nvPr userDrawn="1"/>
          </p:nvSpPr>
          <p:spPr>
            <a:xfrm flipH="1">
              <a:off x="0" y="1287"/>
              <a:ext cx="205" cy="1427"/>
            </a:xfrm>
            <a:custGeom>
              <a:avLst/>
              <a:gdLst/>
              <a:ahLst/>
              <a:cxnLst/>
              <a:rect l="0" t="0" r="0" b="0"/>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ln>
          </p:spPr>
          <p:txBody>
            <a:bodyPr/>
            <a:lstStyle/>
            <a:p>
              <a:endParaRPr lang="zh-CN" altLang="en-US"/>
            </a:p>
          </p:txBody>
        </p:sp>
        <p:sp>
          <p:nvSpPr>
            <p:cNvPr id="1063" name="未知"/>
            <p:cNvSpPr/>
            <p:nvPr userDrawn="1"/>
          </p:nvSpPr>
          <p:spPr>
            <a:xfrm flipH="1">
              <a:off x="38" y="0"/>
              <a:ext cx="205" cy="1633"/>
            </a:xfrm>
            <a:custGeom>
              <a:avLst/>
              <a:gdLst/>
              <a:ahLst/>
              <a:cxnLst/>
              <a:rect l="0" t="0" r="0" b="0"/>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ln>
          </p:spPr>
          <p:txBody>
            <a:bodyPr/>
            <a:lstStyle/>
            <a:p>
              <a:endParaRPr lang="zh-CN" altLang="en-US"/>
            </a:p>
          </p:txBody>
        </p:sp>
      </p:grpSp>
      <p:grpSp>
        <p:nvGrpSpPr>
          <p:cNvPr id="1064" name="组合 1063"/>
          <p:cNvGrpSpPr/>
          <p:nvPr/>
        </p:nvGrpSpPr>
        <p:grpSpPr>
          <a:xfrm>
            <a:off x="7318375" y="90488"/>
            <a:ext cx="2133600" cy="1911350"/>
            <a:chOff x="0" y="0"/>
            <a:chExt cx="1344" cy="1204"/>
          </a:xfrm>
        </p:grpSpPr>
        <p:grpSp>
          <p:nvGrpSpPr>
            <p:cNvPr id="1065" name="组合 1064"/>
            <p:cNvGrpSpPr/>
            <p:nvPr userDrawn="1"/>
          </p:nvGrpSpPr>
          <p:grpSpPr>
            <a:xfrm>
              <a:off x="0" y="0"/>
              <a:ext cx="1344" cy="1204"/>
              <a:chOff x="0" y="0"/>
              <a:chExt cx="1344" cy="1204"/>
            </a:xfrm>
          </p:grpSpPr>
          <p:sp>
            <p:nvSpPr>
              <p:cNvPr id="1066" name="未知"/>
              <p:cNvSpPr/>
              <p:nvPr userDrawn="1"/>
            </p:nvSpPr>
            <p:spPr>
              <a:xfrm rot="-3172564">
                <a:off x="820" y="1029"/>
                <a:ext cx="62" cy="288"/>
              </a:xfrm>
              <a:custGeom>
                <a:avLst/>
                <a:gdLst/>
                <a:ahLst/>
                <a:cxnLst/>
                <a:rect l="0" t="0" r="0" b="0"/>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w="9525">
                <a:noFill/>
              </a:ln>
            </p:spPr>
            <p:txBody>
              <a:bodyPr/>
              <a:lstStyle/>
              <a:p>
                <a:endParaRPr lang="zh-CN" altLang="en-US"/>
              </a:p>
            </p:txBody>
          </p:sp>
          <p:grpSp>
            <p:nvGrpSpPr>
              <p:cNvPr id="1067" name="组合 1066"/>
              <p:cNvGrpSpPr/>
              <p:nvPr userDrawn="1"/>
            </p:nvGrpSpPr>
            <p:grpSpPr>
              <a:xfrm>
                <a:off x="0" y="0"/>
                <a:ext cx="1344" cy="985"/>
                <a:chOff x="0" y="0"/>
                <a:chExt cx="1344" cy="985"/>
              </a:xfrm>
            </p:grpSpPr>
            <p:sp>
              <p:nvSpPr>
                <p:cNvPr id="1068" name="未知"/>
                <p:cNvSpPr/>
                <p:nvPr userDrawn="1"/>
              </p:nvSpPr>
              <p:spPr>
                <a:xfrm rot="-3172564">
                  <a:off x="349" y="14"/>
                  <a:ext cx="153" cy="125"/>
                </a:xfrm>
                <a:custGeom>
                  <a:avLst/>
                  <a:gdLst/>
                  <a:ahLst/>
                  <a:cxnLst/>
                  <a:rect l="0" t="0" r="0" b="0"/>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w="9525">
                  <a:noFill/>
                </a:ln>
              </p:spPr>
              <p:txBody>
                <a:bodyPr/>
                <a:lstStyle/>
                <a:p>
                  <a:endParaRPr lang="zh-CN" altLang="en-US"/>
                </a:p>
              </p:txBody>
            </p:sp>
            <p:sp>
              <p:nvSpPr>
                <p:cNvPr id="1069" name="未知"/>
                <p:cNvSpPr/>
                <p:nvPr userDrawn="1"/>
              </p:nvSpPr>
              <p:spPr>
                <a:xfrm rot="-3172564">
                  <a:off x="431" y="267"/>
                  <a:ext cx="269" cy="438"/>
                </a:xfrm>
                <a:custGeom>
                  <a:avLst/>
                  <a:gdLst/>
                  <a:ahLst/>
                  <a:cxnLst/>
                  <a:rect l="0" t="0" r="0" b="0"/>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w="9525">
                  <a:noFill/>
                </a:ln>
              </p:spPr>
              <p:txBody>
                <a:bodyPr/>
                <a:lstStyle/>
                <a:p>
                  <a:endParaRPr lang="zh-CN" altLang="en-US"/>
                </a:p>
              </p:txBody>
            </p:sp>
            <p:sp>
              <p:nvSpPr>
                <p:cNvPr id="1070" name="未知"/>
                <p:cNvSpPr/>
                <p:nvPr userDrawn="1"/>
              </p:nvSpPr>
              <p:spPr>
                <a:xfrm rot="-3172564">
                  <a:off x="241" y="117"/>
                  <a:ext cx="505" cy="898"/>
                </a:xfrm>
                <a:custGeom>
                  <a:avLst/>
                  <a:gdLst/>
                  <a:ahLst/>
                  <a:cxnLst/>
                  <a:rect l="0" t="0" r="0" b="0"/>
                  <a:pathLst>
                    <a:path w="2002" h="2521">
                      <a:moveTo>
                        <a:pt x="1941" y="0"/>
                      </a:moveTo>
                      <a:lnTo>
                        <a:pt x="0" y="2521"/>
                      </a:lnTo>
                      <a:lnTo>
                        <a:pt x="192" y="2450"/>
                      </a:lnTo>
                      <a:lnTo>
                        <a:pt x="2002" y="61"/>
                      </a:lnTo>
                      <a:lnTo>
                        <a:pt x="1941" y="0"/>
                      </a:lnTo>
                      <a:lnTo>
                        <a:pt x="1941" y="0"/>
                      </a:lnTo>
                      <a:close/>
                    </a:path>
                  </a:pathLst>
                </a:custGeom>
                <a:solidFill>
                  <a:schemeClr val="accent2"/>
                </a:solidFill>
                <a:ln w="9525">
                  <a:noFill/>
                </a:ln>
              </p:spPr>
              <p:txBody>
                <a:bodyPr/>
                <a:lstStyle/>
                <a:p>
                  <a:endParaRPr lang="zh-CN" altLang="en-US"/>
                </a:p>
              </p:txBody>
            </p:sp>
            <p:sp>
              <p:nvSpPr>
                <p:cNvPr id="1071" name="未知"/>
                <p:cNvSpPr/>
                <p:nvPr userDrawn="1"/>
              </p:nvSpPr>
              <p:spPr>
                <a:xfrm rot="-3172564">
                  <a:off x="293" y="-76"/>
                  <a:ext cx="758" cy="1344"/>
                </a:xfrm>
                <a:custGeom>
                  <a:avLst/>
                  <a:gdLst/>
                  <a:ahLst/>
                  <a:cxnLst/>
                  <a:rect l="0" t="0" r="0" b="0"/>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w="9525">
                  <a:noFill/>
                </a:ln>
              </p:spPr>
              <p:txBody>
                <a:bodyPr/>
                <a:lstStyle/>
                <a:p>
                  <a:endParaRPr lang="zh-CN" altLang="en-US"/>
                </a:p>
              </p:txBody>
            </p:sp>
            <p:sp>
              <p:nvSpPr>
                <p:cNvPr id="1072" name="未知"/>
                <p:cNvSpPr/>
                <p:nvPr userDrawn="1"/>
              </p:nvSpPr>
              <p:spPr>
                <a:xfrm rot="-3172564">
                  <a:off x="680" y="832"/>
                  <a:ext cx="169" cy="122"/>
                </a:xfrm>
                <a:custGeom>
                  <a:avLst/>
                  <a:gdLst/>
                  <a:ahLst/>
                  <a:cxnLst/>
                  <a:rect l="0" t="0" r="0" b="0"/>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w="9525">
                  <a:noFill/>
                </a:ln>
              </p:spPr>
              <p:txBody>
                <a:bodyPr/>
                <a:lstStyle/>
                <a:p>
                  <a:endParaRPr lang="zh-CN" altLang="en-US"/>
                </a:p>
              </p:txBody>
            </p:sp>
            <p:sp>
              <p:nvSpPr>
                <p:cNvPr id="1073" name="未知"/>
                <p:cNvSpPr/>
                <p:nvPr userDrawn="1"/>
              </p:nvSpPr>
              <p:spPr>
                <a:xfrm rot="-3172564">
                  <a:off x="636" y="741"/>
                  <a:ext cx="181" cy="144"/>
                </a:xfrm>
                <a:custGeom>
                  <a:avLst/>
                  <a:gdLst/>
                  <a:ahLst/>
                  <a:cxnLst/>
                  <a:rect l="0" t="0" r="0" b="0"/>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w="9525">
                  <a:noFill/>
                </a:ln>
              </p:spPr>
              <p:txBody>
                <a:bodyPr/>
                <a:lstStyle/>
                <a:p>
                  <a:endParaRPr lang="zh-CN" altLang="en-US"/>
                </a:p>
              </p:txBody>
            </p:sp>
            <p:sp>
              <p:nvSpPr>
                <p:cNvPr id="1074" name="未知"/>
                <p:cNvSpPr/>
                <p:nvPr userDrawn="1"/>
              </p:nvSpPr>
              <p:spPr>
                <a:xfrm rot="-3172564">
                  <a:off x="368" y="146"/>
                  <a:ext cx="181" cy="147"/>
                </a:xfrm>
                <a:custGeom>
                  <a:avLst/>
                  <a:gdLst/>
                  <a:ahLst/>
                  <a:cxnLst/>
                  <a:rect l="0" t="0" r="0" b="0"/>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w="9525">
                  <a:noFill/>
                </a:ln>
              </p:spPr>
              <p:txBody>
                <a:bodyPr/>
                <a:lstStyle/>
                <a:p>
                  <a:endParaRPr lang="zh-CN" altLang="en-US"/>
                </a:p>
              </p:txBody>
            </p:sp>
            <p:sp>
              <p:nvSpPr>
                <p:cNvPr id="1075" name="未知"/>
                <p:cNvSpPr/>
                <p:nvPr userDrawn="1"/>
              </p:nvSpPr>
              <p:spPr>
                <a:xfrm rot="-3172564">
                  <a:off x="331" y="77"/>
                  <a:ext cx="179" cy="138"/>
                </a:xfrm>
                <a:custGeom>
                  <a:avLst/>
                  <a:gdLst/>
                  <a:ahLst/>
                  <a:cxnLst/>
                  <a:rect l="0" t="0" r="0" b="0"/>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w="9525">
                  <a:noFill/>
                </a:ln>
              </p:spPr>
              <p:txBody>
                <a:bodyPr/>
                <a:lstStyle/>
                <a:p>
                  <a:endParaRPr lang="zh-CN" altLang="en-US"/>
                </a:p>
              </p:txBody>
            </p:sp>
          </p:grpSp>
        </p:grpSp>
        <p:sp>
          <p:nvSpPr>
            <p:cNvPr id="1076" name="直接连接符 1075"/>
            <p:cNvSpPr/>
            <p:nvPr userDrawn="1"/>
          </p:nvSpPr>
          <p:spPr>
            <a:xfrm>
              <a:off x="260" y="27"/>
              <a:ext cx="42" cy="96"/>
            </a:xfrm>
            <a:prstGeom prst="line">
              <a:avLst/>
            </a:prstGeom>
            <a:ln w="38100" cap="flat" cmpd="sng">
              <a:solidFill>
                <a:schemeClr val="accent2"/>
              </a:solidFill>
              <a:prstDash val="solid"/>
              <a:round/>
              <a:headEnd type="none" w="med" len="med"/>
              <a:tailEnd type="none" w="med" len="med"/>
            </a:ln>
          </p:spPr>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Comic Sans MS" panose="030F0702030302020204" pitchFamily="66"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0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4.png"/><Relationship Id="rId1" Type="http://schemas.openxmlformats.org/officeDocument/2006/relationships/image" Target="../media/image233.png"/></Relationships>
</file>

<file path=ppt/slides/_rels/slide10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10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10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10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10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9.png"/></Relationships>
</file>

<file path=ppt/slides/_rels/slide10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10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10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10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10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0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0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8.png"/><Relationship Id="rId1" Type="http://schemas.openxmlformats.org/officeDocument/2006/relationships/image" Target="../media/image247.png"/></Relationships>
</file>

<file path=ppt/slides/_rels/slide10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0.png"/><Relationship Id="rId1" Type="http://schemas.openxmlformats.org/officeDocument/2006/relationships/image" Target="../media/image249.png"/></Relationships>
</file>

<file path=ppt/slides/_rels/slide10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2.png"/><Relationship Id="rId1" Type="http://schemas.openxmlformats.org/officeDocument/2006/relationships/image" Target="../media/image251.png"/></Relationships>
</file>

<file path=ppt/slides/_rels/slide10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10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10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10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10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8.png"/></Relationships>
</file>

<file path=ppt/slides/_rels/slide10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9.png"/></Relationships>
</file>

<file path=ppt/slides/_rels/slide10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10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2.png"/><Relationship Id="rId1" Type="http://schemas.openxmlformats.org/officeDocument/2006/relationships/image" Target="../media/image261.png"/></Relationships>
</file>

<file path=ppt/slides/_rels/slide10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10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10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10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10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9.png"/><Relationship Id="rId1" Type="http://schemas.openxmlformats.org/officeDocument/2006/relationships/image" Target="../media/image268.png"/></Relationships>
</file>

<file path=ppt/slides/_rels/slide10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0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0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3.png"/><Relationship Id="rId1" Type="http://schemas.openxmlformats.org/officeDocument/2006/relationships/image" Target="../media/image272.png"/></Relationships>
</file>

<file path=ppt/slides/_rels/slide10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5.png"/><Relationship Id="rId1" Type="http://schemas.openxmlformats.org/officeDocument/2006/relationships/image" Target="../media/image274.png"/></Relationships>
</file>

<file path=ppt/slides/_rels/slide10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7.png"/><Relationship Id="rId1" Type="http://schemas.openxmlformats.org/officeDocument/2006/relationships/image" Target="../media/image276.png"/></Relationships>
</file>

<file path=ppt/slides/_rels/slide10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9.png"/><Relationship Id="rId1" Type="http://schemas.openxmlformats.org/officeDocument/2006/relationships/image" Target="../media/image278.png"/></Relationships>
</file>

<file path=ppt/slides/_rels/slide10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1.png"/><Relationship Id="rId1" Type="http://schemas.openxmlformats.org/officeDocument/2006/relationships/image" Target="../media/image280.png"/></Relationships>
</file>

<file path=ppt/slides/_rels/slide10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3.png"/><Relationship Id="rId1" Type="http://schemas.openxmlformats.org/officeDocument/2006/relationships/image" Target="../media/image282.png"/></Relationships>
</file>

<file path=ppt/slides/_rels/slide10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5.png"/><Relationship Id="rId1" Type="http://schemas.openxmlformats.org/officeDocument/2006/relationships/image" Target="../media/image284.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0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7.png"/><Relationship Id="rId1" Type="http://schemas.openxmlformats.org/officeDocument/2006/relationships/image" Target="../media/image286.png"/></Relationships>
</file>

<file path=ppt/slides/_rels/slide10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8.png"/></Relationships>
</file>

<file path=ppt/slides/_rels/slide10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9.png"/></Relationships>
</file>

<file path=ppt/slides/_rels/slide10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0.png"/></Relationships>
</file>

<file path=ppt/slides/_rels/slide10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10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10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10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10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5.png"/></Relationships>
</file>

<file path=ppt/slides/_rels/slide10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8.png"/><Relationship Id="rId1" Type="http://schemas.openxmlformats.org/officeDocument/2006/relationships/image" Target="../media/image297.png"/></Relationships>
</file>

<file path=ppt/slides/_rels/slide10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9.png"/></Relationships>
</file>

<file path=ppt/slides/_rels/slide10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0.png"/></Relationships>
</file>

<file path=ppt/slides/_rels/slide10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1.png"/></Relationships>
</file>

<file path=ppt/slides/_rels/slide10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10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3.png"/></Relationships>
</file>

<file path=ppt/slides/_rels/slide10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4.png"/></Relationships>
</file>

<file path=ppt/slides/_rels/slide10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10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10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8.png"/></Relationships>
</file>

<file path=ppt/slides/_rels/slide10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9.png"/></Relationships>
</file>

<file path=ppt/slides/_rels/slide10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0.png"/></Relationships>
</file>

<file path=ppt/slides/_rels/slide10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1.png"/></Relationships>
</file>

<file path=ppt/slides/_rels/slide10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2.png"/></Relationships>
</file>

<file path=ppt/slides/_rels/slide10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3.png"/></Relationships>
</file>

<file path=ppt/slides/_rels/slide10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4.png"/></Relationships>
</file>

<file path=ppt/slides/_rels/slide10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5.png"/></Relationships>
</file>

<file path=ppt/slides/_rels/slide10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6.png"/></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8.png"/></Relationships>
</file>

<file path=ppt/slides/_rels/slide10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9.png"/></Relationships>
</file>

<file path=ppt/slides/_rels/slide10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0.png"/></Relationships>
</file>

<file path=ppt/slides/_rels/slide10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1.png"/></Relationships>
</file>

<file path=ppt/slides/_rels/slide10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2.png"/></Relationships>
</file>

<file path=ppt/slides/_rels/slide10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3.png"/></Relationships>
</file>

<file path=ppt/slides/_rels/slide10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4.png"/></Relationships>
</file>

<file path=ppt/slides/_rels/slide10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5.png"/></Relationships>
</file>

<file path=ppt/slides/_rels/slide10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6.png"/></Relationships>
</file>

<file path=ppt/slides/_rels/slide10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8.png"/></Relationships>
</file>

<file path=ppt/slides/_rels/slide10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9.png"/></Relationships>
</file>

<file path=ppt/slides/_rels/slide10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0.png"/></Relationships>
</file>

<file path=ppt/slides/_rels/slide10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1.png"/></Relationships>
</file>

<file path=ppt/slides/_rels/slide10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2.png"/></Relationships>
</file>

<file path=ppt/slides/_rels/slide10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3.png"/></Relationships>
</file>

<file path=ppt/slides/_rels/slide10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4.png"/></Relationships>
</file>

<file path=ppt/slides/_rels/slide10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5.png"/></Relationships>
</file>

<file path=ppt/slides/_rels/slide10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6.png"/></Relationships>
</file>

<file path=ppt/slides/_rels/slide10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8.png"/></Relationships>
</file>

<file path=ppt/slides/_rels/slide1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9.png"/></Relationships>
</file>

<file path=ppt/slides/_rels/slide1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0.png"/></Relationships>
</file>

<file path=ppt/slides/_rels/slide1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1.png"/></Relationships>
</file>

<file path=ppt/slides/_rels/slide1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2.png"/></Relationships>
</file>

<file path=ppt/slides/_rels/slide1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3.png"/></Relationships>
</file>

<file path=ppt/slides/_rels/slide1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4.png"/></Relationships>
</file>

<file path=ppt/slides/_rels/slide1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5.png"/></Relationships>
</file>

<file path=ppt/slides/_rels/slide1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6.png"/></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wmf"/><Relationship Id="rId1" Type="http://schemas.openxmlformats.org/officeDocument/2006/relationships/image" Target="../media/image101.png"/></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wmf"/></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wmf"/></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wmf"/></Relationships>
</file>

<file path=ppt/slides/_rels/slide4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wmf"/></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wmf"/></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wmf"/></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wmf"/></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wmf"/></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4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6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6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6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6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wmf"/></Relationships>
</file>

<file path=ppt/slides/_rels/slide6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6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wmf"/></Relationships>
</file>

<file path=ppt/slides/_rels/slide6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6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wmf"/></Relationships>
</file>

<file path=ppt/slides/_rels/slide6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wmf"/></Relationships>
</file>

<file path=ppt/slides/_rels/slide6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wmf"/></Relationships>
</file>

<file path=ppt/slides/_rels/slide6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wmf"/></Relationships>
</file>

<file path=ppt/slides/_rels/slide6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wmf"/></Relationships>
</file>

<file path=ppt/slides/_rels/slide6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wmf"/><Relationship Id="rId1" Type="http://schemas.openxmlformats.org/officeDocument/2006/relationships/image" Target="../media/image145.wmf"/></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7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7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7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7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7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7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7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emf"/><Relationship Id="rId1" Type="http://schemas.openxmlformats.org/officeDocument/2006/relationships/image" Target="../media/image164.wmf"/></Relationships>
</file>

<file path=ppt/slides/_rels/slide8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wmf"/></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image" Target="../media/image167.png"/></Relationships>
</file>

<file path=ppt/slides/_rels/slide9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9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9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9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9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9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9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9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9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9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9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9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9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9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9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9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9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9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9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9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9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9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9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9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9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9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9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9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9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9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9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9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4.png"/><Relationship Id="rId1" Type="http://schemas.openxmlformats.org/officeDocument/2006/relationships/image" Target="../media/image203.png"/></Relationships>
</file>

<file path=ppt/slides/_rels/slide9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205.png"/></Relationships>
</file>

<file path=ppt/slides/_rels/slide9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9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9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9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9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9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9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9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9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7.png"/><Relationship Id="rId1" Type="http://schemas.openxmlformats.org/officeDocument/2006/relationships/image" Target="../media/image216.png"/></Relationships>
</file>

<file path=ppt/slides/_rels/slide9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9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9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9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9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9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9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6.png"/><Relationship Id="rId1" Type="http://schemas.openxmlformats.org/officeDocument/2006/relationships/image" Target="../media/image225.png"/></Relationships>
</file>

<file path=ppt/slides/_rels/slide9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9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9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9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1.png"/><Relationship Id="rId1" Type="http://schemas.openxmlformats.org/officeDocument/2006/relationships/image" Target="../media/image230.png"/></Relationships>
</file>

<file path=ppt/slides/_rels/slide9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参考书：</a:t>
            </a:r>
            <a:r>
              <a:rPr lang="en-US" altLang="zh-CN"/>
              <a:t>Sql sever </a:t>
            </a:r>
            <a:r>
              <a:rPr lang="zh-CN" altLang="en-US"/>
              <a:t>实用教程</a:t>
            </a:r>
            <a:endParaRPr lang="zh-CN" altLang="en-US"/>
          </a:p>
          <a:p>
            <a:r>
              <a:rPr lang="zh-CN" altLang="en-US"/>
              <a:t>课程考核办法：</a:t>
            </a:r>
            <a:endParaRPr lang="zh-CN" altLang="en-US"/>
          </a:p>
          <a:p>
            <a:r>
              <a:rPr lang="zh-CN" altLang="en-US"/>
              <a:t>理论：闭卷</a:t>
            </a:r>
            <a:r>
              <a:rPr lang="en-US" altLang="zh-CN"/>
              <a:t>70%</a:t>
            </a:r>
            <a:r>
              <a:rPr lang="zh-CN" altLang="en-US"/>
              <a:t>，平时</a:t>
            </a:r>
            <a:r>
              <a:rPr lang="en-US" altLang="zh-CN"/>
              <a:t>30%</a:t>
            </a:r>
            <a:r>
              <a:rPr lang="zh-CN" altLang="en-US"/>
              <a:t>（包括课堂作业，提问，出勤，上机实验）</a:t>
            </a:r>
            <a:endParaRPr lang="zh-CN" altLang="en-US"/>
          </a:p>
          <a:p>
            <a:r>
              <a:rPr lang="zh-CN" altLang="en-US"/>
              <a:t>实验：实验报告</a:t>
            </a:r>
            <a:r>
              <a:rPr lang="en-US" altLang="zh-CN"/>
              <a:t>6</a:t>
            </a:r>
            <a:r>
              <a:rPr lang="zh-CN" altLang="en-US"/>
              <a:t>份</a:t>
            </a:r>
            <a:r>
              <a:rPr lang="en-US" altLang="zh-CN"/>
              <a:t>100%</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xfrm>
            <a:off x="685800" y="152400"/>
            <a:ext cx="6870700" cy="755650"/>
          </a:xfrm>
        </p:spPr>
        <p:txBody>
          <a:bodyPr anchor="b"/>
          <a:lstStyle/>
          <a:p>
            <a:r>
              <a:rPr lang="zh-CN" altLang="en-US" sz="4000"/>
              <a:t>数据库 </a:t>
            </a:r>
            <a:endParaRPr lang="zh-CN" altLang="en-US" sz="4000"/>
          </a:p>
        </p:txBody>
      </p:sp>
      <p:sp>
        <p:nvSpPr>
          <p:cNvPr id="11266" name="文本占位符 10242"/>
          <p:cNvSpPr>
            <a:spLocks noGrp="1"/>
          </p:cNvSpPr>
          <p:nvPr>
            <p:ph idx="1"/>
          </p:nvPr>
        </p:nvSpPr>
        <p:spPr>
          <a:xfrm>
            <a:off x="0" y="1341438"/>
            <a:ext cx="9144000" cy="5516562"/>
          </a:xfrm>
        </p:spPr>
        <p:txBody>
          <a:bodyPr anchor="t"/>
          <a:lstStyle/>
          <a:p>
            <a:r>
              <a:rPr lang="zh-CN" altLang="en-US" dirty="0"/>
              <a:t>人们收集并抽取出一个应用所需要的大量数</a:t>
            </a:r>
            <a:endParaRPr lang="zh-CN" altLang="en-US" dirty="0"/>
          </a:p>
          <a:p>
            <a:pPr>
              <a:buNone/>
            </a:pPr>
            <a:r>
              <a:rPr lang="zh-CN" altLang="en-US" dirty="0"/>
              <a:t>据之后，应将其保存起来以供进一步加工处理，进一步抽取有用信息</a:t>
            </a:r>
            <a:endParaRPr lang="zh-CN" altLang="en-US" dirty="0"/>
          </a:p>
          <a:p>
            <a:r>
              <a:rPr lang="zh-CN" altLang="en-US" dirty="0"/>
              <a:t>数据库的定义</a:t>
            </a:r>
            <a:endParaRPr lang="zh-CN" altLang="en-US" dirty="0"/>
          </a:p>
          <a:p>
            <a:pPr>
              <a:buNone/>
            </a:pPr>
            <a:r>
              <a:rPr lang="zh-CN" altLang="en-US"/>
              <a:t> </a:t>
            </a:r>
            <a:r>
              <a:rPr lang="zh-CN" altLang="en-US" smtClean="0"/>
              <a:t>  </a:t>
            </a:r>
            <a:r>
              <a:rPr lang="zh-CN" altLang="en-US"/>
              <a:t>数据库 </a:t>
            </a:r>
            <a:r>
              <a:rPr lang="en-US" altLang="zh-CN" dirty="0"/>
              <a:t>(Database, </a:t>
            </a:r>
            <a:r>
              <a:rPr lang="zh-CN" altLang="en-US" dirty="0"/>
              <a:t>简称 </a:t>
            </a:r>
            <a:r>
              <a:rPr lang="en-US" altLang="zh-CN" dirty="0"/>
              <a:t>DB) </a:t>
            </a:r>
            <a:r>
              <a:rPr lang="zh-CN" altLang="en-US" dirty="0"/>
              <a:t>是 长期 储存在</a:t>
            </a:r>
            <a:endParaRPr lang="zh-CN" altLang="en-US" dirty="0"/>
          </a:p>
          <a:p>
            <a:pPr>
              <a:buNone/>
            </a:pPr>
            <a:r>
              <a:rPr lang="zh-CN" altLang="en-US" dirty="0"/>
              <a:t>计算机内、有 组织 的、可 共享 的 大量 数据</a:t>
            </a:r>
            <a:endParaRPr lang="zh-CN" altLang="en-US" dirty="0"/>
          </a:p>
          <a:p>
            <a:pPr>
              <a:buNone/>
            </a:pPr>
            <a:r>
              <a:rPr lang="zh-CN" altLang="en-US" dirty="0"/>
              <a:t>集合</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02401"/>
          <p:cNvSpPr>
            <a:spLocks noGrp="1"/>
          </p:cNvSpPr>
          <p:nvPr>
            <p:ph type="title"/>
          </p:nvPr>
        </p:nvSpPr>
        <p:spPr/>
        <p:txBody>
          <a:bodyPr anchor="b"/>
          <a:lstStyle/>
          <a:p>
            <a:endParaRPr lang="zh-CN" altLang="en-US" dirty="0"/>
          </a:p>
        </p:txBody>
      </p:sp>
      <p:pic>
        <p:nvPicPr>
          <p:cNvPr id="103426" name="文本占位符 102402"/>
          <p:cNvPicPr>
            <a:picLocks noGrp="1" noChangeAspect="1"/>
          </p:cNvPicPr>
          <p:nvPr>
            <p:ph idx="1"/>
          </p:nvPr>
        </p:nvPicPr>
        <p:blipFill>
          <a:blip r:embed="rId1"/>
          <a:stretch>
            <a:fillRect/>
          </a:stretch>
        </p:blipFill>
        <p:spPr>
          <a:xfrm>
            <a:off x="468313" y="2060575"/>
            <a:ext cx="8208962" cy="4224338"/>
          </a:xfrm>
        </p:spPr>
      </p:pic>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标题 1022977"/>
          <p:cNvSpPr>
            <a:spLocks noGrp="1"/>
          </p:cNvSpPr>
          <p:nvPr>
            <p:ph type="title"/>
          </p:nvPr>
        </p:nvSpPr>
        <p:spPr/>
        <p:txBody>
          <a:bodyPr anchor="b"/>
          <a:lstStyle/>
          <a:p>
            <a:endParaRPr lang="zh-CN" altLang="en-US" dirty="0"/>
          </a:p>
        </p:txBody>
      </p:sp>
      <p:sp>
        <p:nvSpPr>
          <p:cNvPr id="1024002" name="文本占位符 1022978"/>
          <p:cNvSpPr>
            <a:spLocks noGrp="1"/>
          </p:cNvSpPr>
          <p:nvPr>
            <p:ph idx="1"/>
          </p:nvPr>
        </p:nvSpPr>
        <p:spPr/>
        <p:txBody>
          <a:bodyPr anchor="t"/>
          <a:lstStyle/>
          <a:p>
            <a:endParaRPr lang="zh-CN" altLang="en-US" dirty="0"/>
          </a:p>
        </p:txBody>
      </p:sp>
      <p:pic>
        <p:nvPicPr>
          <p:cNvPr id="1024003" name="图片 1022979"/>
          <p:cNvPicPr>
            <a:picLocks noChangeAspect="1"/>
          </p:cNvPicPr>
          <p:nvPr/>
        </p:nvPicPr>
        <p:blipFill>
          <a:blip r:embed="rId1"/>
          <a:stretch>
            <a:fillRect/>
          </a:stretch>
        </p:blipFill>
        <p:spPr>
          <a:xfrm>
            <a:off x="1763713" y="836613"/>
            <a:ext cx="5419725" cy="628650"/>
          </a:xfrm>
          <a:prstGeom prst="rect">
            <a:avLst/>
          </a:prstGeom>
          <a:noFill/>
          <a:ln w="9525">
            <a:noFill/>
          </a:ln>
        </p:spPr>
      </p:pic>
      <p:pic>
        <p:nvPicPr>
          <p:cNvPr id="1024004" name="图片 1022980"/>
          <p:cNvPicPr>
            <a:picLocks noChangeAspect="1"/>
          </p:cNvPicPr>
          <p:nvPr/>
        </p:nvPicPr>
        <p:blipFill>
          <a:blip r:embed="rId2"/>
          <a:stretch>
            <a:fillRect/>
          </a:stretch>
        </p:blipFill>
        <p:spPr>
          <a:xfrm>
            <a:off x="1133475" y="1290638"/>
            <a:ext cx="6877050" cy="4276725"/>
          </a:xfrm>
          <a:prstGeom prst="rect">
            <a:avLst/>
          </a:prstGeom>
          <a:noFill/>
          <a:ln w="9525">
            <a:noFill/>
          </a:ln>
        </p:spPr>
      </p:pic>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5" name="标题 1024001"/>
          <p:cNvSpPr>
            <a:spLocks noGrp="1"/>
          </p:cNvSpPr>
          <p:nvPr>
            <p:ph type="title"/>
          </p:nvPr>
        </p:nvSpPr>
        <p:spPr/>
        <p:txBody>
          <a:bodyPr anchor="b"/>
          <a:lstStyle/>
          <a:p>
            <a:endParaRPr lang="zh-CN" altLang="en-US" dirty="0"/>
          </a:p>
        </p:txBody>
      </p:sp>
      <p:sp>
        <p:nvSpPr>
          <p:cNvPr id="1025026" name="文本占位符 1024002"/>
          <p:cNvSpPr>
            <a:spLocks noGrp="1"/>
          </p:cNvSpPr>
          <p:nvPr>
            <p:ph idx="1"/>
          </p:nvPr>
        </p:nvSpPr>
        <p:spPr/>
        <p:txBody>
          <a:bodyPr anchor="t"/>
          <a:lstStyle/>
          <a:p>
            <a:endParaRPr lang="zh-CN" altLang="en-US" dirty="0"/>
          </a:p>
        </p:txBody>
      </p:sp>
      <p:pic>
        <p:nvPicPr>
          <p:cNvPr id="1025027" name="图片 1024003"/>
          <p:cNvPicPr>
            <a:picLocks noChangeAspect="1"/>
          </p:cNvPicPr>
          <p:nvPr/>
        </p:nvPicPr>
        <p:blipFill>
          <a:blip r:embed="rId1"/>
          <a:stretch>
            <a:fillRect/>
          </a:stretch>
        </p:blipFill>
        <p:spPr>
          <a:xfrm>
            <a:off x="242888" y="1047750"/>
            <a:ext cx="8658225" cy="4762500"/>
          </a:xfrm>
          <a:prstGeom prst="rect">
            <a:avLst/>
          </a:prstGeom>
          <a:noFill/>
          <a:ln w="9525">
            <a:noFill/>
          </a:ln>
        </p:spPr>
      </p:pic>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49" name="标题 1025025"/>
          <p:cNvSpPr>
            <a:spLocks noGrp="1"/>
          </p:cNvSpPr>
          <p:nvPr>
            <p:ph type="title"/>
          </p:nvPr>
        </p:nvSpPr>
        <p:spPr/>
        <p:txBody>
          <a:bodyPr anchor="b"/>
          <a:lstStyle/>
          <a:p>
            <a:endParaRPr lang="zh-CN" altLang="en-US" dirty="0"/>
          </a:p>
        </p:txBody>
      </p:sp>
      <p:sp>
        <p:nvSpPr>
          <p:cNvPr id="1026050" name="文本占位符 1025026"/>
          <p:cNvSpPr>
            <a:spLocks noGrp="1"/>
          </p:cNvSpPr>
          <p:nvPr>
            <p:ph idx="1"/>
          </p:nvPr>
        </p:nvSpPr>
        <p:spPr/>
        <p:txBody>
          <a:bodyPr anchor="t"/>
          <a:lstStyle/>
          <a:p>
            <a:endParaRPr lang="zh-CN" altLang="en-US" dirty="0"/>
          </a:p>
        </p:txBody>
      </p:sp>
      <p:pic>
        <p:nvPicPr>
          <p:cNvPr id="1026051" name="图片 1025027"/>
          <p:cNvPicPr>
            <a:picLocks noChangeAspect="1"/>
          </p:cNvPicPr>
          <p:nvPr/>
        </p:nvPicPr>
        <p:blipFill>
          <a:blip r:embed="rId1"/>
          <a:stretch>
            <a:fillRect/>
          </a:stretch>
        </p:blipFill>
        <p:spPr>
          <a:xfrm>
            <a:off x="342900" y="1438275"/>
            <a:ext cx="8458200" cy="3981450"/>
          </a:xfrm>
          <a:prstGeom prst="rect">
            <a:avLst/>
          </a:prstGeom>
          <a:noFill/>
          <a:ln w="9525">
            <a:noFill/>
          </a:ln>
        </p:spPr>
      </p:pic>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标题 1026049"/>
          <p:cNvSpPr>
            <a:spLocks noGrp="1"/>
          </p:cNvSpPr>
          <p:nvPr>
            <p:ph type="title"/>
          </p:nvPr>
        </p:nvSpPr>
        <p:spPr/>
        <p:txBody>
          <a:bodyPr anchor="b"/>
          <a:lstStyle/>
          <a:p>
            <a:endParaRPr lang="zh-CN" altLang="en-US" dirty="0"/>
          </a:p>
        </p:txBody>
      </p:sp>
      <p:sp>
        <p:nvSpPr>
          <p:cNvPr id="1027074" name="文本占位符 1026050"/>
          <p:cNvSpPr>
            <a:spLocks noGrp="1"/>
          </p:cNvSpPr>
          <p:nvPr>
            <p:ph idx="1"/>
          </p:nvPr>
        </p:nvSpPr>
        <p:spPr/>
        <p:txBody>
          <a:bodyPr anchor="t"/>
          <a:lstStyle/>
          <a:p>
            <a:endParaRPr lang="zh-CN" altLang="en-US" dirty="0"/>
          </a:p>
        </p:txBody>
      </p:sp>
      <p:pic>
        <p:nvPicPr>
          <p:cNvPr id="1027075" name="图片 1026051"/>
          <p:cNvPicPr>
            <a:picLocks noChangeAspect="1"/>
          </p:cNvPicPr>
          <p:nvPr/>
        </p:nvPicPr>
        <p:blipFill>
          <a:blip r:embed="rId1"/>
          <a:stretch>
            <a:fillRect/>
          </a:stretch>
        </p:blipFill>
        <p:spPr>
          <a:xfrm>
            <a:off x="285750" y="981075"/>
            <a:ext cx="8572500" cy="4895850"/>
          </a:xfrm>
          <a:prstGeom prst="rect">
            <a:avLst/>
          </a:prstGeom>
          <a:noFill/>
          <a:ln w="9525">
            <a:noFill/>
          </a:ln>
        </p:spPr>
      </p:pic>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7" name="标题 1027073"/>
          <p:cNvSpPr>
            <a:spLocks noGrp="1"/>
          </p:cNvSpPr>
          <p:nvPr>
            <p:ph type="title"/>
          </p:nvPr>
        </p:nvSpPr>
        <p:spPr/>
        <p:txBody>
          <a:bodyPr anchor="b"/>
          <a:lstStyle/>
          <a:p>
            <a:endParaRPr lang="zh-CN" altLang="en-US" dirty="0"/>
          </a:p>
        </p:txBody>
      </p:sp>
      <p:sp>
        <p:nvSpPr>
          <p:cNvPr id="1028098" name="文本占位符 1027074"/>
          <p:cNvSpPr>
            <a:spLocks noGrp="1"/>
          </p:cNvSpPr>
          <p:nvPr>
            <p:ph idx="1"/>
          </p:nvPr>
        </p:nvSpPr>
        <p:spPr/>
        <p:txBody>
          <a:bodyPr anchor="t"/>
          <a:lstStyle/>
          <a:p>
            <a:endParaRPr lang="zh-CN" altLang="en-US" dirty="0"/>
          </a:p>
        </p:txBody>
      </p:sp>
      <p:pic>
        <p:nvPicPr>
          <p:cNvPr id="1028099" name="图片 1027075"/>
          <p:cNvPicPr>
            <a:picLocks noChangeAspect="1"/>
          </p:cNvPicPr>
          <p:nvPr/>
        </p:nvPicPr>
        <p:blipFill>
          <a:blip r:embed="rId1"/>
          <a:stretch>
            <a:fillRect/>
          </a:stretch>
        </p:blipFill>
        <p:spPr>
          <a:xfrm>
            <a:off x="214313" y="1095375"/>
            <a:ext cx="8715375" cy="4667250"/>
          </a:xfrm>
          <a:prstGeom prst="rect">
            <a:avLst/>
          </a:prstGeom>
          <a:noFill/>
          <a:ln w="9525">
            <a:noFill/>
          </a:ln>
        </p:spPr>
      </p:pic>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1" name="标题 1028097"/>
          <p:cNvSpPr>
            <a:spLocks noGrp="1"/>
          </p:cNvSpPr>
          <p:nvPr>
            <p:ph type="title"/>
          </p:nvPr>
        </p:nvSpPr>
        <p:spPr/>
        <p:txBody>
          <a:bodyPr anchor="b"/>
          <a:lstStyle/>
          <a:p>
            <a:endParaRPr lang="zh-CN" altLang="en-US" dirty="0"/>
          </a:p>
        </p:txBody>
      </p:sp>
      <p:sp>
        <p:nvSpPr>
          <p:cNvPr id="1029122" name="文本占位符 1028098"/>
          <p:cNvSpPr>
            <a:spLocks noGrp="1"/>
          </p:cNvSpPr>
          <p:nvPr>
            <p:ph idx="1"/>
          </p:nvPr>
        </p:nvSpPr>
        <p:spPr/>
        <p:txBody>
          <a:bodyPr anchor="t"/>
          <a:lstStyle/>
          <a:p>
            <a:endParaRPr lang="zh-CN" altLang="en-US" dirty="0"/>
          </a:p>
        </p:txBody>
      </p:sp>
      <p:pic>
        <p:nvPicPr>
          <p:cNvPr id="1029123" name="图片 1028099"/>
          <p:cNvPicPr>
            <a:picLocks noChangeAspect="1"/>
          </p:cNvPicPr>
          <p:nvPr/>
        </p:nvPicPr>
        <p:blipFill>
          <a:blip r:embed="rId1"/>
          <a:stretch>
            <a:fillRect/>
          </a:stretch>
        </p:blipFill>
        <p:spPr>
          <a:xfrm>
            <a:off x="647700" y="1323975"/>
            <a:ext cx="7848600" cy="4210050"/>
          </a:xfrm>
          <a:prstGeom prst="rect">
            <a:avLst/>
          </a:prstGeom>
          <a:noFill/>
          <a:ln w="9525">
            <a:noFill/>
          </a:ln>
        </p:spPr>
      </p:pic>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5" name="标题 1029121"/>
          <p:cNvSpPr>
            <a:spLocks noGrp="1"/>
          </p:cNvSpPr>
          <p:nvPr>
            <p:ph type="title"/>
          </p:nvPr>
        </p:nvSpPr>
        <p:spPr/>
        <p:txBody>
          <a:bodyPr anchor="b"/>
          <a:lstStyle/>
          <a:p>
            <a:endParaRPr lang="zh-CN" altLang="en-US" dirty="0"/>
          </a:p>
        </p:txBody>
      </p:sp>
      <p:sp>
        <p:nvSpPr>
          <p:cNvPr id="1030146" name="文本占位符 1029122"/>
          <p:cNvSpPr>
            <a:spLocks noGrp="1"/>
          </p:cNvSpPr>
          <p:nvPr>
            <p:ph idx="1"/>
          </p:nvPr>
        </p:nvSpPr>
        <p:spPr/>
        <p:txBody>
          <a:bodyPr anchor="t"/>
          <a:lstStyle/>
          <a:p>
            <a:endParaRPr lang="zh-CN" altLang="en-US" dirty="0"/>
          </a:p>
        </p:txBody>
      </p:sp>
      <p:pic>
        <p:nvPicPr>
          <p:cNvPr id="1030147" name="图片 1029123"/>
          <p:cNvPicPr>
            <a:picLocks noChangeAspect="1"/>
          </p:cNvPicPr>
          <p:nvPr/>
        </p:nvPicPr>
        <p:blipFill>
          <a:blip r:embed="rId1"/>
          <a:stretch>
            <a:fillRect/>
          </a:stretch>
        </p:blipFill>
        <p:spPr>
          <a:xfrm>
            <a:off x="138113" y="885825"/>
            <a:ext cx="8867775" cy="5086350"/>
          </a:xfrm>
          <a:prstGeom prst="rect">
            <a:avLst/>
          </a:prstGeom>
          <a:noFill/>
          <a:ln w="9525">
            <a:noFill/>
          </a:ln>
        </p:spPr>
      </p:pic>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69" name="标题 1030145"/>
          <p:cNvSpPr>
            <a:spLocks noGrp="1"/>
          </p:cNvSpPr>
          <p:nvPr>
            <p:ph type="title"/>
          </p:nvPr>
        </p:nvSpPr>
        <p:spPr/>
        <p:txBody>
          <a:bodyPr anchor="b"/>
          <a:lstStyle/>
          <a:p>
            <a:endParaRPr lang="zh-CN" altLang="en-US" dirty="0"/>
          </a:p>
        </p:txBody>
      </p:sp>
      <p:sp>
        <p:nvSpPr>
          <p:cNvPr id="1031170" name="文本占位符 1030146"/>
          <p:cNvSpPr>
            <a:spLocks noGrp="1"/>
          </p:cNvSpPr>
          <p:nvPr>
            <p:ph idx="1"/>
          </p:nvPr>
        </p:nvSpPr>
        <p:spPr/>
        <p:txBody>
          <a:bodyPr anchor="t"/>
          <a:lstStyle/>
          <a:p>
            <a:endParaRPr lang="zh-CN" altLang="en-US" dirty="0"/>
          </a:p>
        </p:txBody>
      </p:sp>
      <p:pic>
        <p:nvPicPr>
          <p:cNvPr id="1031171" name="图片 1030147"/>
          <p:cNvPicPr>
            <a:picLocks noChangeAspect="1"/>
          </p:cNvPicPr>
          <p:nvPr/>
        </p:nvPicPr>
        <p:blipFill>
          <a:blip r:embed="rId1"/>
          <a:stretch>
            <a:fillRect/>
          </a:stretch>
        </p:blipFill>
        <p:spPr>
          <a:xfrm>
            <a:off x="261938" y="1447800"/>
            <a:ext cx="8620125" cy="3962400"/>
          </a:xfrm>
          <a:prstGeom prst="rect">
            <a:avLst/>
          </a:prstGeom>
          <a:noFill/>
          <a:ln w="9525">
            <a:noFill/>
          </a:ln>
        </p:spPr>
      </p:pic>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3" name="标题 1031169"/>
          <p:cNvSpPr>
            <a:spLocks noGrp="1"/>
          </p:cNvSpPr>
          <p:nvPr>
            <p:ph type="title"/>
          </p:nvPr>
        </p:nvSpPr>
        <p:spPr/>
        <p:txBody>
          <a:bodyPr anchor="b"/>
          <a:lstStyle/>
          <a:p>
            <a:endParaRPr lang="zh-CN" altLang="en-US" dirty="0"/>
          </a:p>
        </p:txBody>
      </p:sp>
      <p:sp>
        <p:nvSpPr>
          <p:cNvPr id="1032194" name="文本占位符 1031170"/>
          <p:cNvSpPr>
            <a:spLocks noGrp="1"/>
          </p:cNvSpPr>
          <p:nvPr>
            <p:ph idx="1"/>
          </p:nvPr>
        </p:nvSpPr>
        <p:spPr/>
        <p:txBody>
          <a:bodyPr anchor="t"/>
          <a:lstStyle/>
          <a:p>
            <a:endParaRPr lang="zh-CN" altLang="en-US" dirty="0"/>
          </a:p>
        </p:txBody>
      </p:sp>
      <p:pic>
        <p:nvPicPr>
          <p:cNvPr id="1032195" name="图片 1031171"/>
          <p:cNvPicPr>
            <a:picLocks noChangeAspect="1"/>
          </p:cNvPicPr>
          <p:nvPr/>
        </p:nvPicPr>
        <p:blipFill>
          <a:blip r:embed="rId1"/>
          <a:stretch>
            <a:fillRect/>
          </a:stretch>
        </p:blipFill>
        <p:spPr>
          <a:xfrm>
            <a:off x="257175" y="1109663"/>
            <a:ext cx="8629650" cy="4638675"/>
          </a:xfrm>
          <a:prstGeom prst="rect">
            <a:avLst/>
          </a:prstGeom>
          <a:noFill/>
          <a:ln w="9525">
            <a:noFill/>
          </a:ln>
        </p:spPr>
      </p:pic>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标题 1032193"/>
          <p:cNvSpPr>
            <a:spLocks noGrp="1"/>
          </p:cNvSpPr>
          <p:nvPr>
            <p:ph type="title"/>
          </p:nvPr>
        </p:nvSpPr>
        <p:spPr/>
        <p:txBody>
          <a:bodyPr anchor="b"/>
          <a:lstStyle/>
          <a:p>
            <a:endParaRPr lang="zh-CN" altLang="en-US" dirty="0"/>
          </a:p>
        </p:txBody>
      </p:sp>
      <p:sp>
        <p:nvSpPr>
          <p:cNvPr id="1033218" name="文本占位符 1032194"/>
          <p:cNvSpPr>
            <a:spLocks noGrp="1"/>
          </p:cNvSpPr>
          <p:nvPr>
            <p:ph idx="1"/>
          </p:nvPr>
        </p:nvSpPr>
        <p:spPr/>
        <p:txBody>
          <a:bodyPr anchor="t"/>
          <a:lstStyle/>
          <a:p>
            <a:endParaRPr lang="zh-CN" altLang="en-US" dirty="0"/>
          </a:p>
        </p:txBody>
      </p:sp>
      <p:pic>
        <p:nvPicPr>
          <p:cNvPr id="1033219" name="图片 1032195"/>
          <p:cNvPicPr>
            <a:picLocks noChangeAspect="1"/>
          </p:cNvPicPr>
          <p:nvPr/>
        </p:nvPicPr>
        <p:blipFill>
          <a:blip r:embed="rId1"/>
          <a:stretch>
            <a:fillRect/>
          </a:stretch>
        </p:blipFill>
        <p:spPr>
          <a:xfrm>
            <a:off x="433388" y="1062038"/>
            <a:ext cx="8277225" cy="473392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03425"/>
          <p:cNvSpPr>
            <a:spLocks noGrp="1"/>
          </p:cNvSpPr>
          <p:nvPr>
            <p:ph type="title"/>
          </p:nvPr>
        </p:nvSpPr>
        <p:spPr>
          <a:xfrm>
            <a:off x="685800" y="152400"/>
            <a:ext cx="6870700" cy="539750"/>
          </a:xfrm>
        </p:spPr>
        <p:txBody>
          <a:bodyPr anchor="b"/>
          <a:lstStyle/>
          <a:p>
            <a:r>
              <a:rPr lang="en-US" altLang="zh-CN" sz="4000"/>
              <a:t>5. </a:t>
            </a:r>
            <a:r>
              <a:rPr lang="zh-CN" altLang="en-US" sz="4000"/>
              <a:t>关系模型的优缺点</a:t>
            </a:r>
            <a:endParaRPr lang="zh-CN" altLang="en-US" sz="4000"/>
          </a:p>
        </p:txBody>
      </p:sp>
      <p:sp>
        <p:nvSpPr>
          <p:cNvPr id="104450" name="文本占位符 103426"/>
          <p:cNvSpPr>
            <a:spLocks noGrp="1"/>
          </p:cNvSpPr>
          <p:nvPr>
            <p:ph idx="1"/>
          </p:nvPr>
        </p:nvSpPr>
        <p:spPr>
          <a:xfrm>
            <a:off x="0" y="981075"/>
            <a:ext cx="9144000" cy="5543550"/>
          </a:xfrm>
        </p:spPr>
        <p:txBody>
          <a:bodyPr anchor="t"/>
          <a:lstStyle/>
          <a:p>
            <a:r>
              <a:rPr lang="zh-CN" altLang="en-US" dirty="0" smtClean="0"/>
              <a:t> </a:t>
            </a:r>
            <a:r>
              <a:rPr lang="zh-CN" altLang="en-US" dirty="0">
                <a:solidFill>
                  <a:schemeClr val="tx2"/>
                </a:solidFill>
              </a:rPr>
              <a:t>优点</a:t>
            </a:r>
            <a:endParaRPr lang="zh-CN" altLang="en-US" dirty="0">
              <a:solidFill>
                <a:schemeClr val="tx2"/>
              </a:solidFill>
            </a:endParaRPr>
          </a:p>
          <a:p>
            <a:pPr>
              <a:buNone/>
            </a:pPr>
            <a:r>
              <a:rPr lang="zh-CN" altLang="en-US" dirty="0"/>
              <a:t>  建立在严格的数学概念的基础上，概念单一。数据结构简单、清晰，用户易懂易用</a:t>
            </a:r>
            <a:endParaRPr lang="zh-CN" altLang="en-US" dirty="0"/>
          </a:p>
          <a:p>
            <a:r>
              <a:rPr lang="zh-CN" altLang="en-US" dirty="0"/>
              <a:t>实体和各类联系都用关系来表示。</a:t>
            </a:r>
            <a:endParaRPr lang="zh-CN" altLang="en-US" dirty="0"/>
          </a:p>
          <a:p>
            <a:r>
              <a:rPr lang="zh-CN" altLang="en-US" dirty="0"/>
              <a:t> 对数据的检索结果也是关系。</a:t>
            </a:r>
            <a:endParaRPr lang="zh-CN" altLang="en-US" dirty="0"/>
          </a:p>
          <a:p>
            <a:pPr>
              <a:buNone/>
            </a:pPr>
            <a:r>
              <a:rPr lang="zh-CN" altLang="en-US" dirty="0"/>
              <a:t>关系模型的存取路径对用户透明</a:t>
            </a:r>
            <a:endParaRPr lang="zh-CN" altLang="en-US" dirty="0"/>
          </a:p>
          <a:p>
            <a:r>
              <a:rPr lang="zh-CN" altLang="en-US" dirty="0"/>
              <a:t> 具有更高的数据独立性，更好的安全保密性</a:t>
            </a:r>
            <a:endParaRPr lang="zh-CN" altLang="en-US" dirty="0"/>
          </a:p>
          <a:p>
            <a:r>
              <a:rPr lang="zh-CN" altLang="en-US" dirty="0"/>
              <a:t> 简化了程序员的工作和数据库开发建立的工作</a:t>
            </a:r>
            <a:endParaRPr lang="zh-CN" altLang="en-US" dirty="0"/>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标题 1033217"/>
          <p:cNvSpPr>
            <a:spLocks noGrp="1"/>
          </p:cNvSpPr>
          <p:nvPr>
            <p:ph type="title"/>
          </p:nvPr>
        </p:nvSpPr>
        <p:spPr/>
        <p:txBody>
          <a:bodyPr anchor="b"/>
          <a:lstStyle/>
          <a:p>
            <a:endParaRPr lang="zh-CN" altLang="en-US" dirty="0"/>
          </a:p>
        </p:txBody>
      </p:sp>
      <p:sp>
        <p:nvSpPr>
          <p:cNvPr id="1034242" name="文本占位符 1033218"/>
          <p:cNvSpPr>
            <a:spLocks noGrp="1"/>
          </p:cNvSpPr>
          <p:nvPr>
            <p:ph idx="1"/>
          </p:nvPr>
        </p:nvSpPr>
        <p:spPr/>
        <p:txBody>
          <a:bodyPr anchor="t"/>
          <a:lstStyle/>
          <a:p>
            <a:endParaRPr lang="zh-CN" altLang="en-US" dirty="0"/>
          </a:p>
        </p:txBody>
      </p:sp>
      <p:pic>
        <p:nvPicPr>
          <p:cNvPr id="1034243" name="图片 1033219"/>
          <p:cNvPicPr>
            <a:picLocks noChangeAspect="1"/>
          </p:cNvPicPr>
          <p:nvPr/>
        </p:nvPicPr>
        <p:blipFill>
          <a:blip r:embed="rId1"/>
          <a:stretch>
            <a:fillRect/>
          </a:stretch>
        </p:blipFill>
        <p:spPr>
          <a:xfrm>
            <a:off x="657225" y="1052513"/>
            <a:ext cx="7829550" cy="4752975"/>
          </a:xfrm>
          <a:prstGeom prst="rect">
            <a:avLst/>
          </a:prstGeom>
          <a:noFill/>
          <a:ln w="9525">
            <a:noFill/>
          </a:ln>
        </p:spPr>
      </p:pic>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5" name="标题 1034241"/>
          <p:cNvSpPr>
            <a:spLocks noGrp="1"/>
          </p:cNvSpPr>
          <p:nvPr>
            <p:ph type="title"/>
          </p:nvPr>
        </p:nvSpPr>
        <p:spPr/>
        <p:txBody>
          <a:bodyPr anchor="b"/>
          <a:lstStyle/>
          <a:p>
            <a:endParaRPr lang="zh-CN" altLang="en-US" dirty="0"/>
          </a:p>
        </p:txBody>
      </p:sp>
      <p:sp>
        <p:nvSpPr>
          <p:cNvPr id="1035266" name="文本占位符 1034242"/>
          <p:cNvSpPr>
            <a:spLocks noGrp="1"/>
          </p:cNvSpPr>
          <p:nvPr>
            <p:ph idx="1"/>
          </p:nvPr>
        </p:nvSpPr>
        <p:spPr/>
        <p:txBody>
          <a:bodyPr anchor="t"/>
          <a:lstStyle/>
          <a:p>
            <a:endParaRPr lang="zh-CN" altLang="en-US" dirty="0"/>
          </a:p>
        </p:txBody>
      </p:sp>
      <p:pic>
        <p:nvPicPr>
          <p:cNvPr id="1035267" name="图片 1034243"/>
          <p:cNvPicPr>
            <a:picLocks noChangeAspect="1"/>
          </p:cNvPicPr>
          <p:nvPr/>
        </p:nvPicPr>
        <p:blipFill>
          <a:blip r:embed="rId1"/>
          <a:stretch>
            <a:fillRect/>
          </a:stretch>
        </p:blipFill>
        <p:spPr>
          <a:xfrm>
            <a:off x="309563" y="1119188"/>
            <a:ext cx="8524875" cy="4619625"/>
          </a:xfrm>
          <a:prstGeom prst="rect">
            <a:avLst/>
          </a:prstGeom>
          <a:noFill/>
          <a:ln w="9525">
            <a:noFill/>
          </a:ln>
        </p:spPr>
      </p:pic>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89" name="标题 1035265"/>
          <p:cNvSpPr>
            <a:spLocks noGrp="1"/>
          </p:cNvSpPr>
          <p:nvPr>
            <p:ph type="title"/>
          </p:nvPr>
        </p:nvSpPr>
        <p:spPr/>
        <p:txBody>
          <a:bodyPr anchor="b"/>
          <a:lstStyle/>
          <a:p>
            <a:endParaRPr lang="zh-CN" altLang="en-US" dirty="0"/>
          </a:p>
        </p:txBody>
      </p:sp>
      <p:sp>
        <p:nvSpPr>
          <p:cNvPr id="1036290" name="文本占位符 1035266"/>
          <p:cNvSpPr>
            <a:spLocks noGrp="1"/>
          </p:cNvSpPr>
          <p:nvPr>
            <p:ph idx="1"/>
          </p:nvPr>
        </p:nvSpPr>
        <p:spPr/>
        <p:txBody>
          <a:bodyPr anchor="t"/>
          <a:lstStyle/>
          <a:p>
            <a:endParaRPr lang="zh-CN" altLang="en-US" dirty="0"/>
          </a:p>
        </p:txBody>
      </p:sp>
      <p:pic>
        <p:nvPicPr>
          <p:cNvPr id="1036291" name="图片 1035267"/>
          <p:cNvPicPr>
            <a:picLocks noChangeAspect="1"/>
          </p:cNvPicPr>
          <p:nvPr/>
        </p:nvPicPr>
        <p:blipFill>
          <a:blip r:embed="rId1"/>
          <a:stretch>
            <a:fillRect/>
          </a:stretch>
        </p:blipFill>
        <p:spPr>
          <a:xfrm>
            <a:off x="342900" y="1023938"/>
            <a:ext cx="8458200" cy="4810125"/>
          </a:xfrm>
          <a:prstGeom prst="rect">
            <a:avLst/>
          </a:prstGeom>
          <a:noFill/>
          <a:ln w="9525">
            <a:noFill/>
          </a:ln>
        </p:spPr>
      </p:pic>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3" name="标题 1036289"/>
          <p:cNvSpPr>
            <a:spLocks noGrp="1"/>
          </p:cNvSpPr>
          <p:nvPr>
            <p:ph type="title"/>
          </p:nvPr>
        </p:nvSpPr>
        <p:spPr/>
        <p:txBody>
          <a:bodyPr anchor="b"/>
          <a:lstStyle/>
          <a:p>
            <a:endParaRPr lang="zh-CN" altLang="en-US" dirty="0"/>
          </a:p>
        </p:txBody>
      </p:sp>
      <p:sp>
        <p:nvSpPr>
          <p:cNvPr id="1037314" name="文本占位符 1036290"/>
          <p:cNvSpPr>
            <a:spLocks noGrp="1"/>
          </p:cNvSpPr>
          <p:nvPr>
            <p:ph idx="1"/>
          </p:nvPr>
        </p:nvSpPr>
        <p:spPr/>
        <p:txBody>
          <a:bodyPr anchor="t"/>
          <a:lstStyle/>
          <a:p>
            <a:endParaRPr lang="zh-CN" altLang="en-US" dirty="0"/>
          </a:p>
        </p:txBody>
      </p:sp>
      <p:pic>
        <p:nvPicPr>
          <p:cNvPr id="1037315" name="图片 1036291"/>
          <p:cNvPicPr>
            <a:picLocks noChangeAspect="1"/>
          </p:cNvPicPr>
          <p:nvPr/>
        </p:nvPicPr>
        <p:blipFill>
          <a:blip r:embed="rId1"/>
          <a:stretch>
            <a:fillRect/>
          </a:stretch>
        </p:blipFill>
        <p:spPr>
          <a:xfrm>
            <a:off x="2555875" y="549275"/>
            <a:ext cx="4086225" cy="1085850"/>
          </a:xfrm>
          <a:prstGeom prst="rect">
            <a:avLst/>
          </a:prstGeom>
          <a:noFill/>
          <a:ln w="9525">
            <a:noFill/>
          </a:ln>
        </p:spPr>
      </p:pic>
      <p:pic>
        <p:nvPicPr>
          <p:cNvPr id="1037316" name="图片 1036292"/>
          <p:cNvPicPr>
            <a:picLocks noChangeAspect="1"/>
          </p:cNvPicPr>
          <p:nvPr/>
        </p:nvPicPr>
        <p:blipFill>
          <a:blip r:embed="rId2"/>
          <a:stretch>
            <a:fillRect/>
          </a:stretch>
        </p:blipFill>
        <p:spPr>
          <a:xfrm>
            <a:off x="1044575" y="1989138"/>
            <a:ext cx="7038975" cy="4705350"/>
          </a:xfrm>
          <a:prstGeom prst="rect">
            <a:avLst/>
          </a:prstGeom>
          <a:noFill/>
          <a:ln w="9525">
            <a:noFill/>
          </a:ln>
        </p:spPr>
      </p:pic>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7" name="标题 1037313"/>
          <p:cNvSpPr>
            <a:spLocks noGrp="1"/>
          </p:cNvSpPr>
          <p:nvPr>
            <p:ph type="title"/>
          </p:nvPr>
        </p:nvSpPr>
        <p:spPr/>
        <p:txBody>
          <a:bodyPr anchor="b"/>
          <a:lstStyle/>
          <a:p>
            <a:endParaRPr lang="zh-CN" altLang="en-US" dirty="0"/>
          </a:p>
        </p:txBody>
      </p:sp>
      <p:sp>
        <p:nvSpPr>
          <p:cNvPr id="1038338" name="文本占位符 1037314"/>
          <p:cNvSpPr>
            <a:spLocks noGrp="1"/>
          </p:cNvSpPr>
          <p:nvPr>
            <p:ph idx="1"/>
          </p:nvPr>
        </p:nvSpPr>
        <p:spPr>
          <a:xfrm>
            <a:off x="685800" y="1828800"/>
            <a:ext cx="8423275" cy="4984750"/>
          </a:xfrm>
        </p:spPr>
        <p:txBody>
          <a:bodyPr anchor="t"/>
          <a:lstStyle/>
          <a:p>
            <a:endParaRPr lang="zh-CN" altLang="en-US" dirty="0"/>
          </a:p>
        </p:txBody>
      </p:sp>
      <p:pic>
        <p:nvPicPr>
          <p:cNvPr id="1038339" name="图片 1037315"/>
          <p:cNvPicPr>
            <a:picLocks noChangeAspect="1"/>
          </p:cNvPicPr>
          <p:nvPr/>
        </p:nvPicPr>
        <p:blipFill>
          <a:blip r:embed="rId1"/>
          <a:stretch>
            <a:fillRect/>
          </a:stretch>
        </p:blipFill>
        <p:spPr>
          <a:xfrm>
            <a:off x="1979613" y="476250"/>
            <a:ext cx="4629150" cy="1171575"/>
          </a:xfrm>
          <a:prstGeom prst="rect">
            <a:avLst/>
          </a:prstGeom>
          <a:noFill/>
          <a:ln w="9525">
            <a:noFill/>
          </a:ln>
        </p:spPr>
      </p:pic>
      <p:pic>
        <p:nvPicPr>
          <p:cNvPr id="1038340" name="图片 1037316"/>
          <p:cNvPicPr>
            <a:picLocks noChangeAspect="1"/>
          </p:cNvPicPr>
          <p:nvPr/>
        </p:nvPicPr>
        <p:blipFill>
          <a:blip r:embed="rId2"/>
          <a:stretch>
            <a:fillRect/>
          </a:stretch>
        </p:blipFill>
        <p:spPr>
          <a:xfrm>
            <a:off x="319088" y="1357313"/>
            <a:ext cx="8505825" cy="4143375"/>
          </a:xfrm>
          <a:prstGeom prst="rect">
            <a:avLst/>
          </a:prstGeom>
          <a:noFill/>
          <a:ln w="9525">
            <a:noFill/>
          </a:ln>
        </p:spPr>
      </p:pic>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1" name="标题 1038337"/>
          <p:cNvSpPr>
            <a:spLocks noGrp="1"/>
          </p:cNvSpPr>
          <p:nvPr>
            <p:ph type="title"/>
          </p:nvPr>
        </p:nvSpPr>
        <p:spPr/>
        <p:txBody>
          <a:bodyPr anchor="b"/>
          <a:lstStyle/>
          <a:p>
            <a:endParaRPr lang="zh-CN" altLang="en-US" dirty="0"/>
          </a:p>
        </p:txBody>
      </p:sp>
      <p:sp>
        <p:nvSpPr>
          <p:cNvPr id="1039362" name="文本占位符 1038338"/>
          <p:cNvSpPr>
            <a:spLocks noGrp="1"/>
          </p:cNvSpPr>
          <p:nvPr>
            <p:ph idx="1"/>
          </p:nvPr>
        </p:nvSpPr>
        <p:spPr/>
        <p:txBody>
          <a:bodyPr anchor="t"/>
          <a:lstStyle/>
          <a:p>
            <a:endParaRPr lang="zh-CN" altLang="en-US" dirty="0"/>
          </a:p>
        </p:txBody>
      </p:sp>
      <p:pic>
        <p:nvPicPr>
          <p:cNvPr id="1039363" name="图片 1038339"/>
          <p:cNvPicPr>
            <a:picLocks noChangeAspect="1"/>
          </p:cNvPicPr>
          <p:nvPr/>
        </p:nvPicPr>
        <p:blipFill>
          <a:blip r:embed="rId1"/>
          <a:stretch>
            <a:fillRect/>
          </a:stretch>
        </p:blipFill>
        <p:spPr>
          <a:xfrm>
            <a:off x="1979613" y="836613"/>
            <a:ext cx="4076700" cy="704850"/>
          </a:xfrm>
          <a:prstGeom prst="rect">
            <a:avLst/>
          </a:prstGeom>
          <a:noFill/>
          <a:ln w="9525">
            <a:noFill/>
          </a:ln>
        </p:spPr>
      </p:pic>
      <p:pic>
        <p:nvPicPr>
          <p:cNvPr id="1039364" name="图片 1038340"/>
          <p:cNvPicPr>
            <a:picLocks noChangeAspect="1"/>
          </p:cNvPicPr>
          <p:nvPr/>
        </p:nvPicPr>
        <p:blipFill>
          <a:blip r:embed="rId2"/>
          <a:stretch>
            <a:fillRect/>
          </a:stretch>
        </p:blipFill>
        <p:spPr>
          <a:xfrm>
            <a:off x="323850" y="1628775"/>
            <a:ext cx="8477250" cy="4743450"/>
          </a:xfrm>
          <a:prstGeom prst="rect">
            <a:avLst/>
          </a:prstGeom>
          <a:noFill/>
          <a:ln w="9525">
            <a:noFill/>
          </a:ln>
        </p:spPr>
      </p:pic>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标题 1039361"/>
          <p:cNvSpPr>
            <a:spLocks noGrp="1"/>
          </p:cNvSpPr>
          <p:nvPr>
            <p:ph type="title"/>
          </p:nvPr>
        </p:nvSpPr>
        <p:spPr>
          <a:xfrm>
            <a:off x="685800" y="152400"/>
            <a:ext cx="6480175" cy="757238"/>
          </a:xfrm>
        </p:spPr>
        <p:txBody>
          <a:bodyPr anchor="b"/>
          <a:lstStyle/>
          <a:p>
            <a:endParaRPr lang="zh-CN" altLang="en-US" dirty="0"/>
          </a:p>
        </p:txBody>
      </p:sp>
      <p:sp>
        <p:nvSpPr>
          <p:cNvPr id="1040386" name="文本占位符 1039362"/>
          <p:cNvSpPr>
            <a:spLocks noGrp="1"/>
          </p:cNvSpPr>
          <p:nvPr>
            <p:ph idx="1"/>
          </p:nvPr>
        </p:nvSpPr>
        <p:spPr/>
        <p:txBody>
          <a:bodyPr anchor="t"/>
          <a:lstStyle/>
          <a:p>
            <a:endParaRPr lang="zh-CN" altLang="en-US" dirty="0"/>
          </a:p>
        </p:txBody>
      </p:sp>
      <p:pic>
        <p:nvPicPr>
          <p:cNvPr id="1040387" name="图片 1039363"/>
          <p:cNvPicPr>
            <a:picLocks noChangeAspect="1"/>
          </p:cNvPicPr>
          <p:nvPr/>
        </p:nvPicPr>
        <p:blipFill>
          <a:blip r:embed="rId1"/>
          <a:stretch>
            <a:fillRect/>
          </a:stretch>
        </p:blipFill>
        <p:spPr>
          <a:xfrm>
            <a:off x="434975" y="1100138"/>
            <a:ext cx="8277225" cy="5426075"/>
          </a:xfrm>
          <a:prstGeom prst="rect">
            <a:avLst/>
          </a:prstGeom>
          <a:noFill/>
          <a:ln w="9525">
            <a:noFill/>
          </a:ln>
        </p:spPr>
      </p:pic>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09" name="标题 1040385"/>
          <p:cNvSpPr>
            <a:spLocks noGrp="1"/>
          </p:cNvSpPr>
          <p:nvPr>
            <p:ph type="title"/>
          </p:nvPr>
        </p:nvSpPr>
        <p:spPr/>
        <p:txBody>
          <a:bodyPr anchor="b"/>
          <a:lstStyle/>
          <a:p>
            <a:endParaRPr lang="zh-CN" altLang="en-US" dirty="0"/>
          </a:p>
        </p:txBody>
      </p:sp>
      <p:sp>
        <p:nvSpPr>
          <p:cNvPr id="1041410" name="文本占位符 1040386"/>
          <p:cNvSpPr>
            <a:spLocks noGrp="1"/>
          </p:cNvSpPr>
          <p:nvPr>
            <p:ph idx="1"/>
          </p:nvPr>
        </p:nvSpPr>
        <p:spPr/>
        <p:txBody>
          <a:bodyPr anchor="t"/>
          <a:lstStyle/>
          <a:p>
            <a:endParaRPr lang="zh-CN" altLang="en-US" dirty="0"/>
          </a:p>
        </p:txBody>
      </p:sp>
      <p:pic>
        <p:nvPicPr>
          <p:cNvPr id="1041411" name="图片 1040387"/>
          <p:cNvPicPr>
            <a:picLocks noChangeAspect="1"/>
          </p:cNvPicPr>
          <p:nvPr/>
        </p:nvPicPr>
        <p:blipFill>
          <a:blip r:embed="rId1"/>
          <a:stretch>
            <a:fillRect/>
          </a:stretch>
        </p:blipFill>
        <p:spPr>
          <a:xfrm>
            <a:off x="223838" y="1023938"/>
            <a:ext cx="8696325" cy="5573712"/>
          </a:xfrm>
          <a:prstGeom prst="rect">
            <a:avLst/>
          </a:prstGeom>
          <a:noFill/>
          <a:ln w="9525">
            <a:noFill/>
          </a:ln>
        </p:spPr>
      </p:pic>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3" name="标题 1041409"/>
          <p:cNvSpPr>
            <a:spLocks noGrp="1"/>
          </p:cNvSpPr>
          <p:nvPr>
            <p:ph type="title"/>
          </p:nvPr>
        </p:nvSpPr>
        <p:spPr/>
        <p:txBody>
          <a:bodyPr anchor="b"/>
          <a:lstStyle/>
          <a:p>
            <a:endParaRPr lang="zh-CN" altLang="en-US" dirty="0"/>
          </a:p>
        </p:txBody>
      </p:sp>
      <p:sp>
        <p:nvSpPr>
          <p:cNvPr id="1042434" name="文本占位符 1041410"/>
          <p:cNvSpPr>
            <a:spLocks noGrp="1"/>
          </p:cNvSpPr>
          <p:nvPr>
            <p:ph idx="1"/>
          </p:nvPr>
        </p:nvSpPr>
        <p:spPr/>
        <p:txBody>
          <a:bodyPr anchor="t"/>
          <a:lstStyle/>
          <a:p>
            <a:endParaRPr lang="zh-CN" altLang="en-US" dirty="0"/>
          </a:p>
        </p:txBody>
      </p:sp>
      <p:pic>
        <p:nvPicPr>
          <p:cNvPr id="1042435" name="图片 1041411"/>
          <p:cNvPicPr>
            <a:picLocks noChangeAspect="1"/>
          </p:cNvPicPr>
          <p:nvPr/>
        </p:nvPicPr>
        <p:blipFill>
          <a:blip r:embed="rId1"/>
          <a:stretch>
            <a:fillRect/>
          </a:stretch>
        </p:blipFill>
        <p:spPr>
          <a:xfrm>
            <a:off x="314325" y="995363"/>
            <a:ext cx="8515350" cy="4867275"/>
          </a:xfrm>
          <a:prstGeom prst="rect">
            <a:avLst/>
          </a:prstGeom>
          <a:noFill/>
          <a:ln w="9525">
            <a:noFill/>
          </a:ln>
        </p:spPr>
      </p:pic>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标题 1042433"/>
          <p:cNvSpPr>
            <a:spLocks noGrp="1"/>
          </p:cNvSpPr>
          <p:nvPr>
            <p:ph type="title"/>
          </p:nvPr>
        </p:nvSpPr>
        <p:spPr>
          <a:xfrm>
            <a:off x="685800" y="152400"/>
            <a:ext cx="6870700" cy="1189038"/>
          </a:xfrm>
        </p:spPr>
        <p:txBody>
          <a:bodyPr anchor="b"/>
          <a:lstStyle/>
          <a:p>
            <a:endParaRPr lang="zh-CN" altLang="en-US" dirty="0"/>
          </a:p>
        </p:txBody>
      </p:sp>
      <p:sp>
        <p:nvSpPr>
          <p:cNvPr id="1043458" name="文本占位符 1042434"/>
          <p:cNvSpPr>
            <a:spLocks noGrp="1"/>
          </p:cNvSpPr>
          <p:nvPr>
            <p:ph idx="1"/>
          </p:nvPr>
        </p:nvSpPr>
        <p:spPr>
          <a:xfrm>
            <a:off x="685800" y="1917700"/>
            <a:ext cx="7696200" cy="4321175"/>
          </a:xfrm>
        </p:spPr>
        <p:txBody>
          <a:bodyPr anchor="t"/>
          <a:lstStyle/>
          <a:p>
            <a:endParaRPr lang="zh-CN" altLang="en-US" dirty="0"/>
          </a:p>
        </p:txBody>
      </p:sp>
      <p:pic>
        <p:nvPicPr>
          <p:cNvPr id="1043459" name="图片 1042435"/>
          <p:cNvPicPr>
            <a:picLocks noChangeAspect="1"/>
          </p:cNvPicPr>
          <p:nvPr/>
        </p:nvPicPr>
        <p:blipFill>
          <a:blip r:embed="rId1"/>
          <a:stretch>
            <a:fillRect/>
          </a:stretch>
        </p:blipFill>
        <p:spPr>
          <a:xfrm>
            <a:off x="152400" y="1252538"/>
            <a:ext cx="8839200" cy="4352925"/>
          </a:xfrm>
          <a:prstGeom prst="rect">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04449"/>
          <p:cNvSpPr>
            <a:spLocks noGrp="1"/>
          </p:cNvSpPr>
          <p:nvPr>
            <p:ph type="title"/>
          </p:nvPr>
        </p:nvSpPr>
        <p:spPr>
          <a:xfrm>
            <a:off x="685800" y="152400"/>
            <a:ext cx="6870700" cy="612775"/>
          </a:xfrm>
        </p:spPr>
        <p:txBody>
          <a:bodyPr anchor="b"/>
          <a:lstStyle/>
          <a:p>
            <a:r>
              <a:rPr lang="zh-CN" altLang="en-US" sz="4000"/>
              <a:t>关系模型的优缺点</a:t>
            </a:r>
            <a:endParaRPr lang="zh-CN" altLang="en-US" sz="4000"/>
          </a:p>
        </p:txBody>
      </p:sp>
      <p:sp>
        <p:nvSpPr>
          <p:cNvPr id="105474" name="文本占位符 104450"/>
          <p:cNvSpPr>
            <a:spLocks noGrp="1"/>
          </p:cNvSpPr>
          <p:nvPr>
            <p:ph idx="1"/>
          </p:nvPr>
        </p:nvSpPr>
        <p:spPr>
          <a:xfrm>
            <a:off x="179388" y="1196975"/>
            <a:ext cx="8964612" cy="5661025"/>
          </a:xfrm>
        </p:spPr>
        <p:txBody>
          <a:bodyPr anchor="t"/>
          <a:lstStyle/>
          <a:p>
            <a:r>
              <a:rPr lang="zh-CN" altLang="en-US" dirty="0" smtClean="0">
                <a:solidFill>
                  <a:schemeClr val="tx2"/>
                </a:solidFill>
              </a:rPr>
              <a:t>缺点</a:t>
            </a:r>
            <a:endParaRPr lang="zh-CN" altLang="en-US" dirty="0">
              <a:solidFill>
                <a:schemeClr val="tx2"/>
              </a:solidFill>
            </a:endParaRPr>
          </a:p>
          <a:p>
            <a:pPr>
              <a:buNone/>
            </a:pPr>
            <a:r>
              <a:rPr lang="zh-CN" altLang="en-US" dirty="0"/>
              <a:t>存取路径对用户透明导致查询效率往往不如非</a:t>
            </a:r>
            <a:endParaRPr lang="zh-CN" altLang="en-US" dirty="0"/>
          </a:p>
          <a:p>
            <a:pPr>
              <a:buNone/>
            </a:pPr>
            <a:r>
              <a:rPr lang="zh-CN" altLang="en-US" dirty="0"/>
              <a:t>关系数据模型</a:t>
            </a:r>
            <a:endParaRPr lang="zh-CN" altLang="en-US" dirty="0"/>
          </a:p>
          <a:p>
            <a:pPr>
              <a:buNone/>
            </a:pPr>
            <a:r>
              <a:rPr lang="zh-CN" altLang="en-US" dirty="0"/>
              <a:t>为提高性能，必须对用户的 查询请求进行优化</a:t>
            </a:r>
            <a:endParaRPr lang="zh-CN" altLang="en-US" dirty="0"/>
          </a:p>
          <a:p>
            <a:pPr>
              <a:buNone/>
            </a:pPr>
            <a:r>
              <a:rPr lang="zh-CN" altLang="en-US" dirty="0"/>
              <a:t>增加了开发数据库管理系统的难度</a:t>
            </a:r>
            <a:endParaRPr lang="zh-CN" altLang="en-US" dirty="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1" name="标题 1043457"/>
          <p:cNvSpPr>
            <a:spLocks noGrp="1"/>
          </p:cNvSpPr>
          <p:nvPr>
            <p:ph type="title"/>
          </p:nvPr>
        </p:nvSpPr>
        <p:spPr/>
        <p:txBody>
          <a:bodyPr anchor="b"/>
          <a:lstStyle/>
          <a:p>
            <a:endParaRPr lang="zh-CN" altLang="en-US" dirty="0"/>
          </a:p>
        </p:txBody>
      </p:sp>
      <p:sp>
        <p:nvSpPr>
          <p:cNvPr id="1044482" name="文本占位符 1043458"/>
          <p:cNvSpPr>
            <a:spLocks noGrp="1"/>
          </p:cNvSpPr>
          <p:nvPr>
            <p:ph idx="1"/>
          </p:nvPr>
        </p:nvSpPr>
        <p:spPr/>
        <p:txBody>
          <a:bodyPr anchor="t"/>
          <a:lstStyle/>
          <a:p>
            <a:endParaRPr lang="zh-CN" altLang="en-US" dirty="0"/>
          </a:p>
        </p:txBody>
      </p:sp>
      <p:pic>
        <p:nvPicPr>
          <p:cNvPr id="1044483" name="图片 1043459"/>
          <p:cNvPicPr>
            <a:picLocks noChangeAspect="1"/>
          </p:cNvPicPr>
          <p:nvPr/>
        </p:nvPicPr>
        <p:blipFill>
          <a:blip r:embed="rId1"/>
          <a:stretch>
            <a:fillRect/>
          </a:stretch>
        </p:blipFill>
        <p:spPr>
          <a:xfrm>
            <a:off x="666750" y="1362075"/>
            <a:ext cx="7810500" cy="4133850"/>
          </a:xfrm>
          <a:prstGeom prst="rect">
            <a:avLst/>
          </a:prstGeom>
          <a:noFill/>
          <a:ln w="9525">
            <a:noFill/>
          </a:ln>
        </p:spPr>
      </p:pic>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标题 1044481"/>
          <p:cNvSpPr>
            <a:spLocks noGrp="1"/>
          </p:cNvSpPr>
          <p:nvPr>
            <p:ph type="title"/>
          </p:nvPr>
        </p:nvSpPr>
        <p:spPr/>
        <p:txBody>
          <a:bodyPr anchor="b"/>
          <a:lstStyle/>
          <a:p>
            <a:endParaRPr lang="zh-CN" altLang="en-US" dirty="0"/>
          </a:p>
        </p:txBody>
      </p:sp>
      <p:sp>
        <p:nvSpPr>
          <p:cNvPr id="1045506" name="文本占位符 1044482"/>
          <p:cNvSpPr>
            <a:spLocks noGrp="1"/>
          </p:cNvSpPr>
          <p:nvPr>
            <p:ph idx="1"/>
          </p:nvPr>
        </p:nvSpPr>
        <p:spPr/>
        <p:txBody>
          <a:bodyPr anchor="t"/>
          <a:lstStyle/>
          <a:p>
            <a:endParaRPr lang="zh-CN" altLang="en-US" dirty="0"/>
          </a:p>
        </p:txBody>
      </p:sp>
      <p:pic>
        <p:nvPicPr>
          <p:cNvPr id="1045507" name="图片 1044483"/>
          <p:cNvPicPr>
            <a:picLocks noChangeAspect="1"/>
          </p:cNvPicPr>
          <p:nvPr/>
        </p:nvPicPr>
        <p:blipFill>
          <a:blip r:embed="rId1"/>
          <a:stretch>
            <a:fillRect/>
          </a:stretch>
        </p:blipFill>
        <p:spPr>
          <a:xfrm>
            <a:off x="514350" y="1066800"/>
            <a:ext cx="8115300" cy="4724400"/>
          </a:xfrm>
          <a:prstGeom prst="rect">
            <a:avLst/>
          </a:prstGeom>
          <a:noFill/>
          <a:ln w="9525">
            <a:noFill/>
          </a:ln>
        </p:spPr>
      </p:pic>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29" name="标题 1045505"/>
          <p:cNvSpPr>
            <a:spLocks noGrp="1"/>
          </p:cNvSpPr>
          <p:nvPr>
            <p:ph type="title"/>
          </p:nvPr>
        </p:nvSpPr>
        <p:spPr/>
        <p:txBody>
          <a:bodyPr anchor="b"/>
          <a:lstStyle/>
          <a:p>
            <a:endParaRPr lang="zh-CN" altLang="en-US" dirty="0"/>
          </a:p>
        </p:txBody>
      </p:sp>
      <p:sp>
        <p:nvSpPr>
          <p:cNvPr id="1046530" name="文本占位符 1045506"/>
          <p:cNvSpPr>
            <a:spLocks noGrp="1"/>
          </p:cNvSpPr>
          <p:nvPr>
            <p:ph idx="1"/>
          </p:nvPr>
        </p:nvSpPr>
        <p:spPr/>
        <p:txBody>
          <a:bodyPr anchor="t"/>
          <a:lstStyle/>
          <a:p>
            <a:endParaRPr lang="zh-CN" altLang="en-US" dirty="0"/>
          </a:p>
        </p:txBody>
      </p:sp>
      <p:pic>
        <p:nvPicPr>
          <p:cNvPr id="1046531" name="图片 1045507"/>
          <p:cNvPicPr>
            <a:picLocks noChangeAspect="1"/>
          </p:cNvPicPr>
          <p:nvPr/>
        </p:nvPicPr>
        <p:blipFill>
          <a:blip r:embed="rId1"/>
          <a:stretch>
            <a:fillRect/>
          </a:stretch>
        </p:blipFill>
        <p:spPr>
          <a:xfrm>
            <a:off x="414338" y="1128713"/>
            <a:ext cx="8315325" cy="4600575"/>
          </a:xfrm>
          <a:prstGeom prst="rect">
            <a:avLst/>
          </a:prstGeom>
          <a:noFill/>
          <a:ln w="9525">
            <a:noFill/>
          </a:ln>
        </p:spPr>
      </p:pic>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3" name="标题 1046529"/>
          <p:cNvSpPr>
            <a:spLocks noGrp="1"/>
          </p:cNvSpPr>
          <p:nvPr>
            <p:ph type="title"/>
          </p:nvPr>
        </p:nvSpPr>
        <p:spPr/>
        <p:txBody>
          <a:bodyPr anchor="b"/>
          <a:lstStyle/>
          <a:p>
            <a:endParaRPr lang="zh-CN" altLang="en-US" dirty="0"/>
          </a:p>
        </p:txBody>
      </p:sp>
      <p:sp>
        <p:nvSpPr>
          <p:cNvPr id="1047554" name="文本占位符 1046530"/>
          <p:cNvSpPr>
            <a:spLocks noGrp="1"/>
          </p:cNvSpPr>
          <p:nvPr>
            <p:ph idx="1"/>
          </p:nvPr>
        </p:nvSpPr>
        <p:spPr/>
        <p:txBody>
          <a:bodyPr anchor="t"/>
          <a:lstStyle/>
          <a:p>
            <a:endParaRPr lang="zh-CN" altLang="en-US" dirty="0"/>
          </a:p>
        </p:txBody>
      </p:sp>
      <p:pic>
        <p:nvPicPr>
          <p:cNvPr id="1047555" name="图片 1046531"/>
          <p:cNvPicPr>
            <a:picLocks noChangeAspect="1"/>
          </p:cNvPicPr>
          <p:nvPr/>
        </p:nvPicPr>
        <p:blipFill>
          <a:blip r:embed="rId1"/>
          <a:stretch>
            <a:fillRect/>
          </a:stretch>
        </p:blipFill>
        <p:spPr>
          <a:xfrm>
            <a:off x="428625" y="1052513"/>
            <a:ext cx="8286750" cy="4752975"/>
          </a:xfrm>
          <a:prstGeom prst="rect">
            <a:avLst/>
          </a:prstGeom>
          <a:noFill/>
          <a:ln w="9525">
            <a:noFill/>
          </a:ln>
        </p:spPr>
      </p:pic>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标题 1047553"/>
          <p:cNvSpPr>
            <a:spLocks noGrp="1"/>
          </p:cNvSpPr>
          <p:nvPr>
            <p:ph type="title"/>
          </p:nvPr>
        </p:nvSpPr>
        <p:spPr/>
        <p:txBody>
          <a:bodyPr anchor="b"/>
          <a:lstStyle/>
          <a:p>
            <a:endParaRPr lang="zh-CN" altLang="en-US" dirty="0"/>
          </a:p>
        </p:txBody>
      </p:sp>
      <p:sp>
        <p:nvSpPr>
          <p:cNvPr id="1048578" name="文本占位符 1047554"/>
          <p:cNvSpPr>
            <a:spLocks noGrp="1"/>
          </p:cNvSpPr>
          <p:nvPr>
            <p:ph idx="1"/>
          </p:nvPr>
        </p:nvSpPr>
        <p:spPr/>
        <p:txBody>
          <a:bodyPr anchor="t"/>
          <a:lstStyle/>
          <a:p>
            <a:endParaRPr lang="zh-CN" altLang="en-US" dirty="0"/>
          </a:p>
        </p:txBody>
      </p:sp>
      <p:pic>
        <p:nvPicPr>
          <p:cNvPr id="1048579" name="图片 1047555"/>
          <p:cNvPicPr>
            <a:picLocks noChangeAspect="1"/>
          </p:cNvPicPr>
          <p:nvPr/>
        </p:nvPicPr>
        <p:blipFill>
          <a:blip r:embed="rId1"/>
          <a:stretch>
            <a:fillRect/>
          </a:stretch>
        </p:blipFill>
        <p:spPr>
          <a:xfrm>
            <a:off x="1692275" y="549275"/>
            <a:ext cx="5191125" cy="723900"/>
          </a:xfrm>
          <a:prstGeom prst="rect">
            <a:avLst/>
          </a:prstGeom>
          <a:noFill/>
          <a:ln w="9525">
            <a:noFill/>
          </a:ln>
        </p:spPr>
      </p:pic>
      <p:pic>
        <p:nvPicPr>
          <p:cNvPr id="1048580" name="图片 1047556"/>
          <p:cNvPicPr>
            <a:picLocks noChangeAspect="1"/>
          </p:cNvPicPr>
          <p:nvPr/>
        </p:nvPicPr>
        <p:blipFill>
          <a:blip r:embed="rId2"/>
          <a:stretch>
            <a:fillRect/>
          </a:stretch>
        </p:blipFill>
        <p:spPr>
          <a:xfrm>
            <a:off x="323850" y="1412875"/>
            <a:ext cx="8505825" cy="5400675"/>
          </a:xfrm>
          <a:prstGeom prst="rect">
            <a:avLst/>
          </a:prstGeom>
          <a:noFill/>
          <a:ln w="9525">
            <a:noFill/>
          </a:ln>
        </p:spPr>
      </p:pic>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1" name="标题 1048577"/>
          <p:cNvSpPr>
            <a:spLocks noGrp="1"/>
          </p:cNvSpPr>
          <p:nvPr>
            <p:ph type="title"/>
          </p:nvPr>
        </p:nvSpPr>
        <p:spPr/>
        <p:txBody>
          <a:bodyPr anchor="b"/>
          <a:lstStyle/>
          <a:p>
            <a:endParaRPr lang="zh-CN" altLang="en-US" dirty="0"/>
          </a:p>
        </p:txBody>
      </p:sp>
      <p:sp>
        <p:nvSpPr>
          <p:cNvPr id="1049602" name="文本占位符 1048578"/>
          <p:cNvSpPr>
            <a:spLocks noGrp="1"/>
          </p:cNvSpPr>
          <p:nvPr>
            <p:ph idx="1"/>
          </p:nvPr>
        </p:nvSpPr>
        <p:spPr/>
        <p:txBody>
          <a:bodyPr anchor="t"/>
          <a:lstStyle/>
          <a:p>
            <a:endParaRPr lang="zh-CN" altLang="en-US" dirty="0"/>
          </a:p>
        </p:txBody>
      </p:sp>
      <p:pic>
        <p:nvPicPr>
          <p:cNvPr id="1049603" name="图片 1048579"/>
          <p:cNvPicPr>
            <a:picLocks noChangeAspect="1"/>
          </p:cNvPicPr>
          <p:nvPr/>
        </p:nvPicPr>
        <p:blipFill>
          <a:blip r:embed="rId1"/>
          <a:stretch>
            <a:fillRect/>
          </a:stretch>
        </p:blipFill>
        <p:spPr>
          <a:xfrm>
            <a:off x="533400" y="1019175"/>
            <a:ext cx="8077200" cy="4819650"/>
          </a:xfrm>
          <a:prstGeom prst="rect">
            <a:avLst/>
          </a:prstGeom>
          <a:noFill/>
          <a:ln w="9525">
            <a:noFill/>
          </a:ln>
        </p:spPr>
      </p:pic>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5" name="标题 1049601"/>
          <p:cNvSpPr>
            <a:spLocks noGrp="1"/>
          </p:cNvSpPr>
          <p:nvPr>
            <p:ph type="title"/>
          </p:nvPr>
        </p:nvSpPr>
        <p:spPr/>
        <p:txBody>
          <a:bodyPr anchor="b"/>
          <a:lstStyle/>
          <a:p>
            <a:endParaRPr lang="zh-CN" altLang="en-US" dirty="0"/>
          </a:p>
        </p:txBody>
      </p:sp>
      <p:sp>
        <p:nvSpPr>
          <p:cNvPr id="1050626" name="文本占位符 1049602"/>
          <p:cNvSpPr>
            <a:spLocks noGrp="1"/>
          </p:cNvSpPr>
          <p:nvPr>
            <p:ph idx="1"/>
          </p:nvPr>
        </p:nvSpPr>
        <p:spPr/>
        <p:txBody>
          <a:bodyPr anchor="t"/>
          <a:lstStyle/>
          <a:p>
            <a:endParaRPr lang="zh-CN" altLang="en-US" dirty="0"/>
          </a:p>
        </p:txBody>
      </p:sp>
      <p:pic>
        <p:nvPicPr>
          <p:cNvPr id="1050627" name="图片 1049603"/>
          <p:cNvPicPr>
            <a:picLocks noChangeAspect="1"/>
          </p:cNvPicPr>
          <p:nvPr/>
        </p:nvPicPr>
        <p:blipFill>
          <a:blip r:embed="rId1"/>
          <a:stretch>
            <a:fillRect/>
          </a:stretch>
        </p:blipFill>
        <p:spPr>
          <a:xfrm>
            <a:off x="119063" y="1047750"/>
            <a:ext cx="8905875" cy="4762500"/>
          </a:xfrm>
          <a:prstGeom prst="rect">
            <a:avLst/>
          </a:prstGeom>
          <a:noFill/>
          <a:ln w="9525">
            <a:noFill/>
          </a:ln>
        </p:spPr>
      </p:pic>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49" name="标题 1050625"/>
          <p:cNvSpPr>
            <a:spLocks noGrp="1"/>
          </p:cNvSpPr>
          <p:nvPr>
            <p:ph type="title"/>
          </p:nvPr>
        </p:nvSpPr>
        <p:spPr/>
        <p:txBody>
          <a:bodyPr anchor="b"/>
          <a:lstStyle/>
          <a:p>
            <a:endParaRPr lang="zh-CN" altLang="en-US" dirty="0"/>
          </a:p>
        </p:txBody>
      </p:sp>
      <p:sp>
        <p:nvSpPr>
          <p:cNvPr id="1051650" name="文本占位符 1050626"/>
          <p:cNvSpPr>
            <a:spLocks noGrp="1"/>
          </p:cNvSpPr>
          <p:nvPr>
            <p:ph idx="1"/>
          </p:nvPr>
        </p:nvSpPr>
        <p:spPr/>
        <p:txBody>
          <a:bodyPr anchor="t"/>
          <a:lstStyle/>
          <a:p>
            <a:endParaRPr lang="zh-CN" altLang="en-US" dirty="0"/>
          </a:p>
        </p:txBody>
      </p:sp>
      <p:pic>
        <p:nvPicPr>
          <p:cNvPr id="1051651" name="图片 1050627"/>
          <p:cNvPicPr>
            <a:picLocks noChangeAspect="1"/>
          </p:cNvPicPr>
          <p:nvPr/>
        </p:nvPicPr>
        <p:blipFill>
          <a:blip r:embed="rId1"/>
          <a:stretch>
            <a:fillRect/>
          </a:stretch>
        </p:blipFill>
        <p:spPr>
          <a:xfrm>
            <a:off x="333375" y="1023938"/>
            <a:ext cx="8477250" cy="4810125"/>
          </a:xfrm>
          <a:prstGeom prst="rect">
            <a:avLst/>
          </a:prstGeom>
          <a:noFill/>
          <a:ln w="9525">
            <a:noFill/>
          </a:ln>
        </p:spPr>
      </p:pic>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标题 1051649"/>
          <p:cNvSpPr>
            <a:spLocks noGrp="1"/>
          </p:cNvSpPr>
          <p:nvPr>
            <p:ph type="title"/>
          </p:nvPr>
        </p:nvSpPr>
        <p:spPr/>
        <p:txBody>
          <a:bodyPr anchor="b"/>
          <a:lstStyle/>
          <a:p>
            <a:endParaRPr lang="zh-CN" altLang="en-US" dirty="0"/>
          </a:p>
        </p:txBody>
      </p:sp>
      <p:sp>
        <p:nvSpPr>
          <p:cNvPr id="1052674" name="文本占位符 1051650"/>
          <p:cNvSpPr>
            <a:spLocks noGrp="1"/>
          </p:cNvSpPr>
          <p:nvPr>
            <p:ph idx="1"/>
          </p:nvPr>
        </p:nvSpPr>
        <p:spPr/>
        <p:txBody>
          <a:bodyPr anchor="t"/>
          <a:lstStyle/>
          <a:p>
            <a:endParaRPr lang="zh-CN" altLang="en-US" dirty="0"/>
          </a:p>
        </p:txBody>
      </p:sp>
      <p:pic>
        <p:nvPicPr>
          <p:cNvPr id="1052675" name="图片 1051651"/>
          <p:cNvPicPr>
            <a:picLocks noChangeAspect="1"/>
          </p:cNvPicPr>
          <p:nvPr/>
        </p:nvPicPr>
        <p:blipFill>
          <a:blip r:embed="rId1"/>
          <a:stretch>
            <a:fillRect/>
          </a:stretch>
        </p:blipFill>
        <p:spPr>
          <a:xfrm>
            <a:off x="500063" y="1143000"/>
            <a:ext cx="8143875" cy="4572000"/>
          </a:xfrm>
          <a:prstGeom prst="rect">
            <a:avLst/>
          </a:prstGeom>
          <a:noFill/>
          <a:ln w="9525">
            <a:noFill/>
          </a:ln>
        </p:spPr>
      </p:pic>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7" name="标题 1052673"/>
          <p:cNvSpPr>
            <a:spLocks noGrp="1"/>
          </p:cNvSpPr>
          <p:nvPr>
            <p:ph type="title"/>
          </p:nvPr>
        </p:nvSpPr>
        <p:spPr/>
        <p:txBody>
          <a:bodyPr anchor="b"/>
          <a:lstStyle/>
          <a:p>
            <a:endParaRPr lang="zh-CN" altLang="en-US" dirty="0"/>
          </a:p>
        </p:txBody>
      </p:sp>
      <p:sp>
        <p:nvSpPr>
          <p:cNvPr id="1053698" name="文本占位符 1052674"/>
          <p:cNvSpPr>
            <a:spLocks noGrp="1"/>
          </p:cNvSpPr>
          <p:nvPr>
            <p:ph idx="1"/>
          </p:nvPr>
        </p:nvSpPr>
        <p:spPr/>
        <p:txBody>
          <a:bodyPr anchor="t"/>
          <a:lstStyle/>
          <a:p>
            <a:endParaRPr lang="zh-CN" altLang="en-US" dirty="0"/>
          </a:p>
        </p:txBody>
      </p:sp>
      <p:pic>
        <p:nvPicPr>
          <p:cNvPr id="1053699" name="图片 1052675"/>
          <p:cNvPicPr>
            <a:picLocks noChangeAspect="1"/>
          </p:cNvPicPr>
          <p:nvPr/>
        </p:nvPicPr>
        <p:blipFill>
          <a:blip r:embed="rId1"/>
          <a:stretch>
            <a:fillRect/>
          </a:stretch>
        </p:blipFill>
        <p:spPr>
          <a:xfrm>
            <a:off x="561975" y="1038225"/>
            <a:ext cx="8020050" cy="5056188"/>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05473"/>
          <p:cNvSpPr>
            <a:spLocks noGrp="1"/>
          </p:cNvSpPr>
          <p:nvPr>
            <p:ph type="title"/>
          </p:nvPr>
        </p:nvSpPr>
        <p:spPr>
          <a:xfrm>
            <a:off x="685800" y="152400"/>
            <a:ext cx="6870700" cy="612775"/>
          </a:xfrm>
        </p:spPr>
        <p:txBody>
          <a:bodyPr anchor="b"/>
          <a:lstStyle/>
          <a:p>
            <a:r>
              <a:rPr lang="en-US" altLang="zh-CN" sz="4000"/>
              <a:t>6.   </a:t>
            </a:r>
            <a:r>
              <a:rPr lang="zh-CN" altLang="en-US" sz="4000"/>
              <a:t>典型的关系数据库系统</a:t>
            </a:r>
            <a:endParaRPr lang="zh-CN" altLang="en-US" sz="4000"/>
          </a:p>
        </p:txBody>
      </p:sp>
      <p:sp>
        <p:nvSpPr>
          <p:cNvPr id="106498" name="文本占位符 105474"/>
          <p:cNvSpPr>
            <a:spLocks noGrp="1"/>
          </p:cNvSpPr>
          <p:nvPr>
            <p:ph idx="1"/>
          </p:nvPr>
        </p:nvSpPr>
        <p:spPr>
          <a:xfrm>
            <a:off x="179388" y="981075"/>
            <a:ext cx="8964612" cy="5876925"/>
          </a:xfrm>
        </p:spPr>
        <p:txBody>
          <a:bodyPr anchor="t"/>
          <a:lstStyle/>
          <a:p>
            <a:r>
              <a:rPr lang="zh-CN" altLang="en-US" dirty="0"/>
              <a:t>典型的关系数据库</a:t>
            </a:r>
            <a:endParaRPr lang="zh-CN" altLang="en-US" dirty="0"/>
          </a:p>
          <a:p>
            <a:r>
              <a:rPr lang="zh-CN" altLang="en-US" dirty="0" smtClean="0"/>
              <a:t> </a:t>
            </a:r>
            <a:r>
              <a:rPr lang="en-US" altLang="zh-CN" dirty="0"/>
              <a:t>ORACLE </a:t>
            </a:r>
            <a:endParaRPr lang="en-US" altLang="zh-CN" dirty="0"/>
          </a:p>
          <a:p>
            <a:r>
              <a:rPr lang="en-US" altLang="zh-CN" dirty="0" smtClean="0"/>
              <a:t> </a:t>
            </a:r>
            <a:r>
              <a:rPr lang="en-US" altLang="zh-CN" dirty="0"/>
              <a:t>SYBASE </a:t>
            </a:r>
            <a:endParaRPr lang="en-US" altLang="zh-CN" dirty="0"/>
          </a:p>
          <a:p>
            <a:r>
              <a:rPr lang="en-US" altLang="zh-CN" dirty="0" smtClean="0"/>
              <a:t> </a:t>
            </a:r>
            <a:r>
              <a:rPr lang="en-US" altLang="zh-CN" dirty="0"/>
              <a:t>INFORMIX </a:t>
            </a:r>
            <a:endParaRPr lang="en-US" altLang="zh-CN" dirty="0"/>
          </a:p>
          <a:p>
            <a:r>
              <a:rPr lang="en-US" altLang="zh-CN" dirty="0" smtClean="0"/>
              <a:t> </a:t>
            </a:r>
            <a:r>
              <a:rPr lang="en-US" altLang="zh-CN" dirty="0"/>
              <a:t>DB/2</a:t>
            </a:r>
            <a:endParaRPr lang="en-US" altLang="zh-CN" dirty="0"/>
          </a:p>
          <a:p>
            <a:r>
              <a:rPr lang="en-US" altLang="zh-CN" dirty="0" smtClean="0"/>
              <a:t>COBASE</a:t>
            </a:r>
            <a:endParaRPr lang="en-US" altLang="zh-CN" dirty="0"/>
          </a:p>
          <a:p>
            <a:r>
              <a:rPr lang="en-US" altLang="zh-CN" dirty="0" smtClean="0"/>
              <a:t> </a:t>
            </a:r>
            <a:r>
              <a:rPr lang="en-US" altLang="zh-CN" dirty="0"/>
              <a:t>PBASE</a:t>
            </a:r>
            <a:endParaRPr lang="en-US" altLang="zh-CN" dirty="0"/>
          </a:p>
          <a:p>
            <a:r>
              <a:rPr lang="en-US" altLang="zh-CN" dirty="0" err="1" smtClean="0"/>
              <a:t>EasyBase</a:t>
            </a:r>
            <a:endParaRPr lang="en-US" altLang="zh-CN" dirty="0"/>
          </a:p>
          <a:p>
            <a:r>
              <a:rPr lang="en-US" altLang="zh-CN" dirty="0"/>
              <a:t>� DM/2</a:t>
            </a:r>
            <a:endParaRPr lang="en-US" altLang="zh-CN" dirty="0"/>
          </a:p>
          <a:p>
            <a:r>
              <a:rPr lang="en-US" altLang="zh-CN" dirty="0" smtClean="0"/>
              <a:t> </a:t>
            </a:r>
            <a:r>
              <a:rPr lang="en-US" altLang="zh-CN" dirty="0" err="1"/>
              <a:t>OpenBase</a:t>
            </a:r>
            <a:endParaRPr lang="en-US" altLang="zh-CN" dirty="0"/>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1" name="标题 1053697"/>
          <p:cNvSpPr>
            <a:spLocks noGrp="1"/>
          </p:cNvSpPr>
          <p:nvPr>
            <p:ph type="title"/>
          </p:nvPr>
        </p:nvSpPr>
        <p:spPr/>
        <p:txBody>
          <a:bodyPr anchor="b"/>
          <a:lstStyle/>
          <a:p>
            <a:endParaRPr lang="zh-CN" altLang="en-US" dirty="0"/>
          </a:p>
        </p:txBody>
      </p:sp>
      <p:sp>
        <p:nvSpPr>
          <p:cNvPr id="1054722" name="文本占位符 1053698"/>
          <p:cNvSpPr>
            <a:spLocks noGrp="1"/>
          </p:cNvSpPr>
          <p:nvPr>
            <p:ph idx="1"/>
          </p:nvPr>
        </p:nvSpPr>
        <p:spPr>
          <a:xfrm>
            <a:off x="685800" y="1828800"/>
            <a:ext cx="7696200" cy="4841875"/>
          </a:xfrm>
        </p:spPr>
        <p:txBody>
          <a:bodyPr anchor="t"/>
          <a:lstStyle/>
          <a:p>
            <a:endParaRPr lang="zh-CN" altLang="en-US" dirty="0"/>
          </a:p>
        </p:txBody>
      </p:sp>
      <p:pic>
        <p:nvPicPr>
          <p:cNvPr id="1054723" name="图片 1053699"/>
          <p:cNvPicPr>
            <a:picLocks noChangeAspect="1"/>
          </p:cNvPicPr>
          <p:nvPr/>
        </p:nvPicPr>
        <p:blipFill>
          <a:blip r:embed="rId1"/>
          <a:stretch>
            <a:fillRect/>
          </a:stretch>
        </p:blipFill>
        <p:spPr>
          <a:xfrm>
            <a:off x="3203575" y="549275"/>
            <a:ext cx="2552700" cy="828675"/>
          </a:xfrm>
          <a:prstGeom prst="rect">
            <a:avLst/>
          </a:prstGeom>
          <a:noFill/>
          <a:ln w="9525">
            <a:noFill/>
          </a:ln>
        </p:spPr>
      </p:pic>
      <p:pic>
        <p:nvPicPr>
          <p:cNvPr id="1054724" name="图片 1053700"/>
          <p:cNvPicPr>
            <a:picLocks noChangeAspect="1"/>
          </p:cNvPicPr>
          <p:nvPr/>
        </p:nvPicPr>
        <p:blipFill>
          <a:blip r:embed="rId2"/>
          <a:stretch>
            <a:fillRect/>
          </a:stretch>
        </p:blipFill>
        <p:spPr>
          <a:xfrm>
            <a:off x="781050" y="1123950"/>
            <a:ext cx="7581900" cy="4610100"/>
          </a:xfrm>
          <a:prstGeom prst="rect">
            <a:avLst/>
          </a:prstGeom>
          <a:noFill/>
          <a:ln w="9525">
            <a:noFill/>
          </a:ln>
        </p:spPr>
      </p:pic>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5" name="标题 1054721"/>
          <p:cNvSpPr>
            <a:spLocks noGrp="1"/>
          </p:cNvSpPr>
          <p:nvPr>
            <p:ph type="title"/>
          </p:nvPr>
        </p:nvSpPr>
        <p:spPr/>
        <p:txBody>
          <a:bodyPr anchor="b"/>
          <a:lstStyle/>
          <a:p>
            <a:endParaRPr lang="zh-CN" altLang="en-US" dirty="0"/>
          </a:p>
        </p:txBody>
      </p:sp>
      <p:sp>
        <p:nvSpPr>
          <p:cNvPr id="1055746" name="文本占位符 1054722"/>
          <p:cNvSpPr>
            <a:spLocks noGrp="1"/>
          </p:cNvSpPr>
          <p:nvPr>
            <p:ph idx="1"/>
          </p:nvPr>
        </p:nvSpPr>
        <p:spPr/>
        <p:txBody>
          <a:bodyPr anchor="t"/>
          <a:lstStyle/>
          <a:p>
            <a:endParaRPr lang="zh-CN" altLang="en-US" dirty="0"/>
          </a:p>
        </p:txBody>
      </p:sp>
      <p:pic>
        <p:nvPicPr>
          <p:cNvPr id="1055747" name="图片 1054723"/>
          <p:cNvPicPr>
            <a:picLocks noChangeAspect="1"/>
          </p:cNvPicPr>
          <p:nvPr/>
        </p:nvPicPr>
        <p:blipFill>
          <a:blip r:embed="rId1"/>
          <a:stretch>
            <a:fillRect/>
          </a:stretch>
        </p:blipFill>
        <p:spPr>
          <a:xfrm>
            <a:off x="595313" y="1042988"/>
            <a:ext cx="7953375" cy="4772025"/>
          </a:xfrm>
          <a:prstGeom prst="rect">
            <a:avLst/>
          </a:prstGeom>
          <a:noFill/>
          <a:ln w="9525">
            <a:noFill/>
          </a:ln>
        </p:spPr>
      </p:pic>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69" name="标题 1055745"/>
          <p:cNvSpPr>
            <a:spLocks noGrp="1"/>
          </p:cNvSpPr>
          <p:nvPr>
            <p:ph type="title"/>
          </p:nvPr>
        </p:nvSpPr>
        <p:spPr/>
        <p:txBody>
          <a:bodyPr anchor="b"/>
          <a:lstStyle/>
          <a:p>
            <a:endParaRPr lang="zh-CN" altLang="en-US" dirty="0"/>
          </a:p>
        </p:txBody>
      </p:sp>
      <p:sp>
        <p:nvSpPr>
          <p:cNvPr id="1056770" name="文本占位符 1055746"/>
          <p:cNvSpPr>
            <a:spLocks noGrp="1"/>
          </p:cNvSpPr>
          <p:nvPr>
            <p:ph idx="1"/>
          </p:nvPr>
        </p:nvSpPr>
        <p:spPr/>
        <p:txBody>
          <a:bodyPr anchor="t"/>
          <a:lstStyle/>
          <a:p>
            <a:endParaRPr lang="zh-CN" altLang="en-US" dirty="0"/>
          </a:p>
        </p:txBody>
      </p:sp>
      <p:pic>
        <p:nvPicPr>
          <p:cNvPr id="1056771" name="图片 1055747"/>
          <p:cNvPicPr>
            <a:picLocks noChangeAspect="1"/>
          </p:cNvPicPr>
          <p:nvPr/>
        </p:nvPicPr>
        <p:blipFill>
          <a:blip r:embed="rId1"/>
          <a:stretch>
            <a:fillRect/>
          </a:stretch>
        </p:blipFill>
        <p:spPr>
          <a:xfrm>
            <a:off x="500063" y="1085850"/>
            <a:ext cx="8143875" cy="4686300"/>
          </a:xfrm>
          <a:prstGeom prst="rect">
            <a:avLst/>
          </a:prstGeom>
          <a:noFill/>
          <a:ln w="9525">
            <a:noFill/>
          </a:ln>
        </p:spPr>
      </p:pic>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3" name="标题 1056769"/>
          <p:cNvSpPr>
            <a:spLocks noGrp="1"/>
          </p:cNvSpPr>
          <p:nvPr>
            <p:ph type="title"/>
          </p:nvPr>
        </p:nvSpPr>
        <p:spPr/>
        <p:txBody>
          <a:bodyPr anchor="b"/>
          <a:lstStyle/>
          <a:p>
            <a:r>
              <a:rPr lang="zh-CN" altLang="en-US" sz="3600" dirty="0"/>
              <a:t>第九章 关系查询处理和查询优化</a:t>
            </a:r>
            <a:endParaRPr lang="zh-CN" altLang="en-US" sz="3600" dirty="0"/>
          </a:p>
        </p:txBody>
      </p:sp>
      <p:sp>
        <p:nvSpPr>
          <p:cNvPr id="1057794" name="文本占位符 1056770"/>
          <p:cNvSpPr>
            <a:spLocks noGrp="1"/>
          </p:cNvSpPr>
          <p:nvPr>
            <p:ph idx="1"/>
          </p:nvPr>
        </p:nvSpPr>
        <p:spPr>
          <a:xfrm>
            <a:off x="685800" y="1828800"/>
            <a:ext cx="7696200" cy="4552950"/>
          </a:xfrm>
        </p:spPr>
        <p:txBody>
          <a:bodyPr anchor="t"/>
          <a:lstStyle/>
          <a:p>
            <a:endParaRPr lang="zh-CN" altLang="en-US" dirty="0"/>
          </a:p>
        </p:txBody>
      </p:sp>
      <p:pic>
        <p:nvPicPr>
          <p:cNvPr id="1057795" name="图片 1056771"/>
          <p:cNvPicPr>
            <a:picLocks noChangeAspect="1"/>
          </p:cNvPicPr>
          <p:nvPr/>
        </p:nvPicPr>
        <p:blipFill>
          <a:blip r:embed="rId1"/>
          <a:stretch>
            <a:fillRect/>
          </a:stretch>
        </p:blipFill>
        <p:spPr>
          <a:xfrm>
            <a:off x="1044575" y="1917700"/>
            <a:ext cx="4200525" cy="534988"/>
          </a:xfrm>
          <a:prstGeom prst="rect">
            <a:avLst/>
          </a:prstGeom>
          <a:noFill/>
          <a:ln w="9525">
            <a:noFill/>
          </a:ln>
        </p:spPr>
      </p:pic>
      <p:pic>
        <p:nvPicPr>
          <p:cNvPr id="1057796" name="图片 1056772"/>
          <p:cNvPicPr>
            <a:picLocks noChangeAspect="1"/>
          </p:cNvPicPr>
          <p:nvPr/>
        </p:nvPicPr>
        <p:blipFill>
          <a:blip r:embed="rId2"/>
          <a:stretch>
            <a:fillRect/>
          </a:stretch>
        </p:blipFill>
        <p:spPr>
          <a:xfrm>
            <a:off x="828675" y="2636838"/>
            <a:ext cx="5000625" cy="3895725"/>
          </a:xfrm>
          <a:prstGeom prst="rect">
            <a:avLst/>
          </a:prstGeom>
          <a:noFill/>
          <a:ln w="9525">
            <a:noFill/>
          </a:ln>
        </p:spPr>
      </p:pic>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7" name="标题 1057793"/>
          <p:cNvSpPr>
            <a:spLocks noGrp="1"/>
          </p:cNvSpPr>
          <p:nvPr>
            <p:ph type="title"/>
          </p:nvPr>
        </p:nvSpPr>
        <p:spPr/>
        <p:txBody>
          <a:bodyPr anchor="b"/>
          <a:lstStyle/>
          <a:p>
            <a:endParaRPr lang="zh-CN" altLang="en-US" dirty="0"/>
          </a:p>
        </p:txBody>
      </p:sp>
      <p:sp>
        <p:nvSpPr>
          <p:cNvPr id="1058818" name="文本占位符 1057794"/>
          <p:cNvSpPr>
            <a:spLocks noGrp="1"/>
          </p:cNvSpPr>
          <p:nvPr>
            <p:ph idx="1"/>
          </p:nvPr>
        </p:nvSpPr>
        <p:spPr/>
        <p:txBody>
          <a:bodyPr anchor="t"/>
          <a:lstStyle/>
          <a:p>
            <a:endParaRPr lang="zh-CN" altLang="en-US" dirty="0"/>
          </a:p>
        </p:txBody>
      </p:sp>
      <p:pic>
        <p:nvPicPr>
          <p:cNvPr id="1058819" name="图片 1057795"/>
          <p:cNvPicPr>
            <a:picLocks noChangeAspect="1"/>
          </p:cNvPicPr>
          <p:nvPr/>
        </p:nvPicPr>
        <p:blipFill>
          <a:blip r:embed="rId1"/>
          <a:stretch>
            <a:fillRect/>
          </a:stretch>
        </p:blipFill>
        <p:spPr>
          <a:xfrm>
            <a:off x="2628900" y="692150"/>
            <a:ext cx="3390900" cy="762000"/>
          </a:xfrm>
          <a:prstGeom prst="rect">
            <a:avLst/>
          </a:prstGeom>
          <a:noFill/>
          <a:ln w="9525">
            <a:noFill/>
          </a:ln>
        </p:spPr>
      </p:pic>
      <p:pic>
        <p:nvPicPr>
          <p:cNvPr id="1058820" name="图片 1057796"/>
          <p:cNvPicPr>
            <a:picLocks noChangeAspect="1"/>
          </p:cNvPicPr>
          <p:nvPr/>
        </p:nvPicPr>
        <p:blipFill>
          <a:blip r:embed="rId2"/>
          <a:stretch>
            <a:fillRect/>
          </a:stretch>
        </p:blipFill>
        <p:spPr>
          <a:xfrm>
            <a:off x="539750" y="1773238"/>
            <a:ext cx="7953375" cy="4400550"/>
          </a:xfrm>
          <a:prstGeom prst="rect">
            <a:avLst/>
          </a:prstGeom>
          <a:noFill/>
          <a:ln w="9525">
            <a:noFill/>
          </a:ln>
        </p:spPr>
      </p:pic>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1" name="标题 1058817"/>
          <p:cNvSpPr>
            <a:spLocks noGrp="1"/>
          </p:cNvSpPr>
          <p:nvPr>
            <p:ph type="title"/>
          </p:nvPr>
        </p:nvSpPr>
        <p:spPr/>
        <p:txBody>
          <a:bodyPr anchor="b"/>
          <a:lstStyle/>
          <a:p>
            <a:endParaRPr lang="zh-CN" altLang="en-US" dirty="0"/>
          </a:p>
        </p:txBody>
      </p:sp>
      <p:sp>
        <p:nvSpPr>
          <p:cNvPr id="1059842" name="文本占位符 1058818"/>
          <p:cNvSpPr>
            <a:spLocks noGrp="1"/>
          </p:cNvSpPr>
          <p:nvPr>
            <p:ph idx="1"/>
          </p:nvPr>
        </p:nvSpPr>
        <p:spPr>
          <a:xfrm>
            <a:off x="685800" y="1828800"/>
            <a:ext cx="7696200" cy="4841875"/>
          </a:xfrm>
        </p:spPr>
        <p:txBody>
          <a:bodyPr anchor="t"/>
          <a:lstStyle/>
          <a:p>
            <a:endParaRPr lang="zh-CN" altLang="en-US" dirty="0"/>
          </a:p>
        </p:txBody>
      </p:sp>
      <p:pic>
        <p:nvPicPr>
          <p:cNvPr id="1059843" name="图片 1058819"/>
          <p:cNvPicPr>
            <a:picLocks noChangeAspect="1"/>
          </p:cNvPicPr>
          <p:nvPr/>
        </p:nvPicPr>
        <p:blipFill>
          <a:blip r:embed="rId1"/>
          <a:stretch>
            <a:fillRect/>
          </a:stretch>
        </p:blipFill>
        <p:spPr>
          <a:xfrm>
            <a:off x="1619250" y="620713"/>
            <a:ext cx="5486400" cy="857250"/>
          </a:xfrm>
          <a:prstGeom prst="rect">
            <a:avLst/>
          </a:prstGeom>
          <a:noFill/>
          <a:ln w="9525">
            <a:noFill/>
          </a:ln>
        </p:spPr>
      </p:pic>
      <p:pic>
        <p:nvPicPr>
          <p:cNvPr id="1059844" name="图片 1058820"/>
          <p:cNvPicPr>
            <a:picLocks noChangeAspect="1"/>
          </p:cNvPicPr>
          <p:nvPr/>
        </p:nvPicPr>
        <p:blipFill>
          <a:blip r:embed="rId2"/>
          <a:stretch>
            <a:fillRect/>
          </a:stretch>
        </p:blipFill>
        <p:spPr>
          <a:xfrm>
            <a:off x="612775" y="1701800"/>
            <a:ext cx="7724775" cy="4438650"/>
          </a:xfrm>
          <a:prstGeom prst="rect">
            <a:avLst/>
          </a:prstGeom>
          <a:noFill/>
          <a:ln w="9525">
            <a:noFill/>
          </a:ln>
        </p:spPr>
      </p:pic>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5" name="标题 1059841"/>
          <p:cNvSpPr>
            <a:spLocks noGrp="1"/>
          </p:cNvSpPr>
          <p:nvPr>
            <p:ph type="title"/>
          </p:nvPr>
        </p:nvSpPr>
        <p:spPr/>
        <p:txBody>
          <a:bodyPr anchor="b"/>
          <a:lstStyle/>
          <a:p>
            <a:endParaRPr lang="zh-CN" altLang="en-US" dirty="0"/>
          </a:p>
        </p:txBody>
      </p:sp>
      <p:sp>
        <p:nvSpPr>
          <p:cNvPr id="1060866" name="文本占位符 1059842"/>
          <p:cNvSpPr>
            <a:spLocks noGrp="1"/>
          </p:cNvSpPr>
          <p:nvPr>
            <p:ph idx="1"/>
          </p:nvPr>
        </p:nvSpPr>
        <p:spPr/>
        <p:txBody>
          <a:bodyPr anchor="t"/>
          <a:lstStyle/>
          <a:p>
            <a:endParaRPr lang="zh-CN" altLang="en-US" dirty="0"/>
          </a:p>
        </p:txBody>
      </p:sp>
      <p:pic>
        <p:nvPicPr>
          <p:cNvPr id="1060867" name="图片 1059843"/>
          <p:cNvPicPr>
            <a:picLocks noChangeAspect="1"/>
          </p:cNvPicPr>
          <p:nvPr/>
        </p:nvPicPr>
        <p:blipFill>
          <a:blip r:embed="rId1"/>
          <a:stretch>
            <a:fillRect/>
          </a:stretch>
        </p:blipFill>
        <p:spPr>
          <a:xfrm>
            <a:off x="1628775" y="693738"/>
            <a:ext cx="5886450" cy="647700"/>
          </a:xfrm>
          <a:prstGeom prst="rect">
            <a:avLst/>
          </a:prstGeom>
          <a:noFill/>
          <a:ln w="9525">
            <a:noFill/>
          </a:ln>
        </p:spPr>
      </p:pic>
      <p:pic>
        <p:nvPicPr>
          <p:cNvPr id="1060868" name="图片 1059844"/>
          <p:cNvPicPr>
            <a:picLocks noChangeAspect="1"/>
          </p:cNvPicPr>
          <p:nvPr/>
        </p:nvPicPr>
        <p:blipFill>
          <a:blip r:embed="rId2"/>
          <a:stretch>
            <a:fillRect/>
          </a:stretch>
        </p:blipFill>
        <p:spPr>
          <a:xfrm>
            <a:off x="342900" y="1066800"/>
            <a:ext cx="8458200" cy="4724400"/>
          </a:xfrm>
          <a:prstGeom prst="rect">
            <a:avLst/>
          </a:prstGeom>
          <a:noFill/>
          <a:ln w="9525">
            <a:noFill/>
          </a:ln>
        </p:spPr>
      </p:pic>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标题 1060865"/>
          <p:cNvSpPr>
            <a:spLocks noGrp="1"/>
          </p:cNvSpPr>
          <p:nvPr>
            <p:ph type="title"/>
          </p:nvPr>
        </p:nvSpPr>
        <p:spPr/>
        <p:txBody>
          <a:bodyPr anchor="b"/>
          <a:lstStyle/>
          <a:p>
            <a:endParaRPr lang="zh-CN" altLang="en-US" dirty="0"/>
          </a:p>
        </p:txBody>
      </p:sp>
      <p:sp>
        <p:nvSpPr>
          <p:cNvPr id="1061890" name="文本占位符 1060866"/>
          <p:cNvSpPr>
            <a:spLocks noGrp="1"/>
          </p:cNvSpPr>
          <p:nvPr>
            <p:ph idx="1"/>
          </p:nvPr>
        </p:nvSpPr>
        <p:spPr/>
        <p:txBody>
          <a:bodyPr anchor="t"/>
          <a:lstStyle/>
          <a:p>
            <a:endParaRPr lang="zh-CN" altLang="en-US" dirty="0"/>
          </a:p>
        </p:txBody>
      </p:sp>
      <p:pic>
        <p:nvPicPr>
          <p:cNvPr id="1061891" name="图片 1060867"/>
          <p:cNvPicPr>
            <a:picLocks noChangeAspect="1"/>
          </p:cNvPicPr>
          <p:nvPr/>
        </p:nvPicPr>
        <p:blipFill>
          <a:blip r:embed="rId1"/>
          <a:stretch>
            <a:fillRect/>
          </a:stretch>
        </p:blipFill>
        <p:spPr>
          <a:xfrm>
            <a:off x="2771775" y="765175"/>
            <a:ext cx="3171825" cy="752475"/>
          </a:xfrm>
          <a:prstGeom prst="rect">
            <a:avLst/>
          </a:prstGeom>
          <a:noFill/>
          <a:ln w="9525">
            <a:noFill/>
          </a:ln>
        </p:spPr>
      </p:pic>
      <p:pic>
        <p:nvPicPr>
          <p:cNvPr id="1061892" name="图片 1060868"/>
          <p:cNvPicPr>
            <a:picLocks noChangeAspect="1"/>
          </p:cNvPicPr>
          <p:nvPr/>
        </p:nvPicPr>
        <p:blipFill>
          <a:blip r:embed="rId2"/>
          <a:stretch>
            <a:fillRect/>
          </a:stretch>
        </p:blipFill>
        <p:spPr>
          <a:xfrm>
            <a:off x="509588" y="1128713"/>
            <a:ext cx="8124825" cy="4600575"/>
          </a:xfrm>
          <a:prstGeom prst="rect">
            <a:avLst/>
          </a:prstGeom>
          <a:noFill/>
          <a:ln w="9525">
            <a:noFill/>
          </a:ln>
        </p:spPr>
      </p:pic>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标题 1061889"/>
          <p:cNvSpPr>
            <a:spLocks noGrp="1"/>
          </p:cNvSpPr>
          <p:nvPr>
            <p:ph type="title"/>
          </p:nvPr>
        </p:nvSpPr>
        <p:spPr/>
        <p:txBody>
          <a:bodyPr anchor="b"/>
          <a:lstStyle/>
          <a:p>
            <a:endParaRPr lang="zh-CN" altLang="en-US" dirty="0"/>
          </a:p>
        </p:txBody>
      </p:sp>
      <p:sp>
        <p:nvSpPr>
          <p:cNvPr id="1062914" name="文本占位符 1061890"/>
          <p:cNvSpPr>
            <a:spLocks noGrp="1"/>
          </p:cNvSpPr>
          <p:nvPr>
            <p:ph idx="1"/>
          </p:nvPr>
        </p:nvSpPr>
        <p:spPr>
          <a:xfrm>
            <a:off x="685800" y="1828800"/>
            <a:ext cx="7696200" cy="4410075"/>
          </a:xfrm>
        </p:spPr>
        <p:txBody>
          <a:bodyPr anchor="t"/>
          <a:lstStyle/>
          <a:p>
            <a:endParaRPr lang="zh-CN" altLang="en-US" dirty="0"/>
          </a:p>
        </p:txBody>
      </p:sp>
      <p:pic>
        <p:nvPicPr>
          <p:cNvPr id="1062915" name="图片 1061891"/>
          <p:cNvPicPr>
            <a:picLocks noChangeAspect="1"/>
          </p:cNvPicPr>
          <p:nvPr/>
        </p:nvPicPr>
        <p:blipFill>
          <a:blip r:embed="rId1"/>
          <a:stretch>
            <a:fillRect/>
          </a:stretch>
        </p:blipFill>
        <p:spPr>
          <a:xfrm>
            <a:off x="1797050" y="838200"/>
            <a:ext cx="5553075" cy="790575"/>
          </a:xfrm>
          <a:prstGeom prst="rect">
            <a:avLst/>
          </a:prstGeom>
          <a:noFill/>
          <a:ln w="9525">
            <a:noFill/>
          </a:ln>
        </p:spPr>
      </p:pic>
      <p:pic>
        <p:nvPicPr>
          <p:cNvPr id="1062916" name="图片 1061892"/>
          <p:cNvPicPr>
            <a:picLocks noChangeAspect="1"/>
          </p:cNvPicPr>
          <p:nvPr/>
        </p:nvPicPr>
        <p:blipFill>
          <a:blip r:embed="rId2"/>
          <a:stretch>
            <a:fillRect/>
          </a:stretch>
        </p:blipFill>
        <p:spPr>
          <a:xfrm>
            <a:off x="623888" y="1252538"/>
            <a:ext cx="7896225" cy="4352925"/>
          </a:xfrm>
          <a:prstGeom prst="rect">
            <a:avLst/>
          </a:prstGeom>
          <a:noFill/>
          <a:ln w="9525">
            <a:noFill/>
          </a:ln>
        </p:spPr>
      </p:pic>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7" name="标题 1062913"/>
          <p:cNvSpPr>
            <a:spLocks noGrp="1"/>
          </p:cNvSpPr>
          <p:nvPr>
            <p:ph type="title"/>
          </p:nvPr>
        </p:nvSpPr>
        <p:spPr/>
        <p:txBody>
          <a:bodyPr anchor="b"/>
          <a:lstStyle/>
          <a:p>
            <a:endParaRPr lang="zh-CN" altLang="en-US" dirty="0"/>
          </a:p>
        </p:txBody>
      </p:sp>
      <p:sp>
        <p:nvSpPr>
          <p:cNvPr id="1063938" name="文本占位符 1062914"/>
          <p:cNvSpPr>
            <a:spLocks noGrp="1"/>
          </p:cNvSpPr>
          <p:nvPr>
            <p:ph idx="1"/>
          </p:nvPr>
        </p:nvSpPr>
        <p:spPr/>
        <p:txBody>
          <a:bodyPr anchor="t"/>
          <a:lstStyle/>
          <a:p>
            <a:endParaRPr lang="zh-CN" altLang="en-US" dirty="0"/>
          </a:p>
        </p:txBody>
      </p:sp>
      <p:pic>
        <p:nvPicPr>
          <p:cNvPr id="1063939" name="图片 1062915"/>
          <p:cNvPicPr>
            <a:picLocks noChangeAspect="1"/>
          </p:cNvPicPr>
          <p:nvPr/>
        </p:nvPicPr>
        <p:blipFill>
          <a:blip r:embed="rId1"/>
          <a:stretch>
            <a:fillRect/>
          </a:stretch>
        </p:blipFill>
        <p:spPr>
          <a:xfrm>
            <a:off x="3563938" y="765175"/>
            <a:ext cx="2114550" cy="847725"/>
          </a:xfrm>
          <a:prstGeom prst="rect">
            <a:avLst/>
          </a:prstGeom>
          <a:noFill/>
          <a:ln w="9525">
            <a:noFill/>
          </a:ln>
        </p:spPr>
      </p:pic>
      <p:pic>
        <p:nvPicPr>
          <p:cNvPr id="1063940" name="图片 1062916"/>
          <p:cNvPicPr>
            <a:picLocks noChangeAspect="1"/>
          </p:cNvPicPr>
          <p:nvPr/>
        </p:nvPicPr>
        <p:blipFill>
          <a:blip r:embed="rId2"/>
          <a:stretch>
            <a:fillRect/>
          </a:stretch>
        </p:blipFill>
        <p:spPr>
          <a:xfrm>
            <a:off x="395288" y="1557338"/>
            <a:ext cx="8401050" cy="4743450"/>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06497"/>
          <p:cNvSpPr>
            <a:spLocks noGrp="1"/>
          </p:cNvSpPr>
          <p:nvPr>
            <p:ph type="title"/>
          </p:nvPr>
        </p:nvSpPr>
        <p:spPr>
          <a:xfrm>
            <a:off x="685800" y="152400"/>
            <a:ext cx="6870700" cy="828675"/>
          </a:xfrm>
        </p:spPr>
        <p:txBody>
          <a:bodyPr anchor="b"/>
          <a:lstStyle/>
          <a:p>
            <a:endParaRPr lang="zh-CN" altLang="en-US" dirty="0"/>
          </a:p>
        </p:txBody>
      </p:sp>
      <p:pic>
        <p:nvPicPr>
          <p:cNvPr id="107522" name="文本占位符 106498"/>
          <p:cNvPicPr>
            <a:picLocks noGrp="1" noChangeAspect="1"/>
          </p:cNvPicPr>
          <p:nvPr>
            <p:ph idx="1"/>
          </p:nvPr>
        </p:nvPicPr>
        <p:blipFill>
          <a:blip r:embed="rId1"/>
          <a:stretch>
            <a:fillRect/>
          </a:stretch>
        </p:blipFill>
        <p:spPr>
          <a:xfrm>
            <a:off x="179388" y="1268413"/>
            <a:ext cx="8964612" cy="5589587"/>
          </a:xfrm>
        </p:spPr>
      </p:pic>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1" name="标题 1063937"/>
          <p:cNvSpPr>
            <a:spLocks noGrp="1"/>
          </p:cNvSpPr>
          <p:nvPr>
            <p:ph type="title"/>
          </p:nvPr>
        </p:nvSpPr>
        <p:spPr/>
        <p:txBody>
          <a:bodyPr anchor="b"/>
          <a:lstStyle/>
          <a:p>
            <a:endParaRPr lang="zh-CN" altLang="en-US" dirty="0"/>
          </a:p>
        </p:txBody>
      </p:sp>
      <p:sp>
        <p:nvSpPr>
          <p:cNvPr id="1064962" name="文本占位符 1063938"/>
          <p:cNvSpPr>
            <a:spLocks noGrp="1"/>
          </p:cNvSpPr>
          <p:nvPr>
            <p:ph idx="1"/>
          </p:nvPr>
        </p:nvSpPr>
        <p:spPr>
          <a:xfrm>
            <a:off x="685800" y="1828800"/>
            <a:ext cx="7696200" cy="4625975"/>
          </a:xfrm>
        </p:spPr>
        <p:txBody>
          <a:bodyPr anchor="t"/>
          <a:lstStyle/>
          <a:p>
            <a:endParaRPr lang="zh-CN" altLang="en-US" dirty="0"/>
          </a:p>
        </p:txBody>
      </p:sp>
      <p:pic>
        <p:nvPicPr>
          <p:cNvPr id="1064963" name="图片 1063939"/>
          <p:cNvPicPr>
            <a:picLocks noChangeAspect="1"/>
          </p:cNvPicPr>
          <p:nvPr/>
        </p:nvPicPr>
        <p:blipFill>
          <a:blip r:embed="rId1"/>
          <a:stretch>
            <a:fillRect/>
          </a:stretch>
        </p:blipFill>
        <p:spPr>
          <a:xfrm>
            <a:off x="2628900" y="765175"/>
            <a:ext cx="3933825" cy="657225"/>
          </a:xfrm>
          <a:prstGeom prst="rect">
            <a:avLst/>
          </a:prstGeom>
          <a:noFill/>
          <a:ln w="9525">
            <a:noFill/>
          </a:ln>
        </p:spPr>
      </p:pic>
      <p:pic>
        <p:nvPicPr>
          <p:cNvPr id="1064964" name="图片 1063940"/>
          <p:cNvPicPr>
            <a:picLocks noChangeAspect="1"/>
          </p:cNvPicPr>
          <p:nvPr/>
        </p:nvPicPr>
        <p:blipFill>
          <a:blip r:embed="rId2"/>
          <a:stretch>
            <a:fillRect/>
          </a:stretch>
        </p:blipFill>
        <p:spPr>
          <a:xfrm>
            <a:off x="509588" y="1223963"/>
            <a:ext cx="8124825" cy="4410075"/>
          </a:xfrm>
          <a:prstGeom prst="rect">
            <a:avLst/>
          </a:prstGeom>
          <a:noFill/>
          <a:ln w="9525">
            <a:noFill/>
          </a:ln>
        </p:spPr>
      </p:pic>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5" name="标题 1064961"/>
          <p:cNvSpPr>
            <a:spLocks noGrp="1"/>
          </p:cNvSpPr>
          <p:nvPr>
            <p:ph type="title"/>
          </p:nvPr>
        </p:nvSpPr>
        <p:spPr/>
        <p:txBody>
          <a:bodyPr anchor="b"/>
          <a:lstStyle/>
          <a:p>
            <a:endParaRPr lang="zh-CN" altLang="en-US" dirty="0"/>
          </a:p>
        </p:txBody>
      </p:sp>
      <p:sp>
        <p:nvSpPr>
          <p:cNvPr id="1065986" name="文本占位符 1064962"/>
          <p:cNvSpPr>
            <a:spLocks noGrp="1"/>
          </p:cNvSpPr>
          <p:nvPr>
            <p:ph idx="1"/>
          </p:nvPr>
        </p:nvSpPr>
        <p:spPr/>
        <p:txBody>
          <a:bodyPr anchor="t"/>
          <a:lstStyle/>
          <a:p>
            <a:endParaRPr lang="zh-CN" altLang="en-US" dirty="0"/>
          </a:p>
        </p:txBody>
      </p:sp>
      <p:pic>
        <p:nvPicPr>
          <p:cNvPr id="1065987" name="图片 1064963"/>
          <p:cNvPicPr>
            <a:picLocks noChangeAspect="1"/>
          </p:cNvPicPr>
          <p:nvPr/>
        </p:nvPicPr>
        <p:blipFill>
          <a:blip r:embed="rId1"/>
          <a:stretch>
            <a:fillRect/>
          </a:stretch>
        </p:blipFill>
        <p:spPr>
          <a:xfrm>
            <a:off x="219075" y="1033463"/>
            <a:ext cx="8705850" cy="4791075"/>
          </a:xfrm>
          <a:prstGeom prst="rect">
            <a:avLst/>
          </a:prstGeom>
          <a:noFill/>
          <a:ln w="9525">
            <a:noFill/>
          </a:ln>
        </p:spPr>
      </p:pic>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09" name="标题 1065985"/>
          <p:cNvSpPr>
            <a:spLocks noGrp="1"/>
          </p:cNvSpPr>
          <p:nvPr>
            <p:ph type="title"/>
          </p:nvPr>
        </p:nvSpPr>
        <p:spPr/>
        <p:txBody>
          <a:bodyPr anchor="b"/>
          <a:lstStyle/>
          <a:p>
            <a:endParaRPr lang="zh-CN" altLang="en-US" dirty="0"/>
          </a:p>
        </p:txBody>
      </p:sp>
      <p:sp>
        <p:nvSpPr>
          <p:cNvPr id="1067010" name="文本占位符 1065986"/>
          <p:cNvSpPr>
            <a:spLocks noGrp="1"/>
          </p:cNvSpPr>
          <p:nvPr>
            <p:ph idx="1"/>
          </p:nvPr>
        </p:nvSpPr>
        <p:spPr/>
        <p:txBody>
          <a:bodyPr anchor="t"/>
          <a:lstStyle/>
          <a:p>
            <a:endParaRPr lang="zh-CN" altLang="en-US" dirty="0"/>
          </a:p>
        </p:txBody>
      </p:sp>
      <p:pic>
        <p:nvPicPr>
          <p:cNvPr id="1067011" name="图片 1065987"/>
          <p:cNvPicPr>
            <a:picLocks noChangeAspect="1"/>
          </p:cNvPicPr>
          <p:nvPr/>
        </p:nvPicPr>
        <p:blipFill>
          <a:blip r:embed="rId1"/>
          <a:stretch>
            <a:fillRect/>
          </a:stretch>
        </p:blipFill>
        <p:spPr>
          <a:xfrm>
            <a:off x="223838" y="1085850"/>
            <a:ext cx="8696325" cy="4686300"/>
          </a:xfrm>
          <a:prstGeom prst="rect">
            <a:avLst/>
          </a:prstGeom>
          <a:noFill/>
          <a:ln w="9525">
            <a:noFill/>
          </a:ln>
        </p:spPr>
      </p:pic>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3" name="标题 1067009"/>
          <p:cNvSpPr>
            <a:spLocks noGrp="1"/>
          </p:cNvSpPr>
          <p:nvPr>
            <p:ph type="title"/>
          </p:nvPr>
        </p:nvSpPr>
        <p:spPr/>
        <p:txBody>
          <a:bodyPr anchor="b"/>
          <a:lstStyle/>
          <a:p>
            <a:endParaRPr lang="zh-CN" altLang="en-US" dirty="0"/>
          </a:p>
        </p:txBody>
      </p:sp>
      <p:sp>
        <p:nvSpPr>
          <p:cNvPr id="1068034" name="文本占位符 1067010"/>
          <p:cNvSpPr>
            <a:spLocks noGrp="1"/>
          </p:cNvSpPr>
          <p:nvPr>
            <p:ph idx="1"/>
          </p:nvPr>
        </p:nvSpPr>
        <p:spPr/>
        <p:txBody>
          <a:bodyPr anchor="t"/>
          <a:lstStyle/>
          <a:p>
            <a:endParaRPr lang="zh-CN" altLang="en-US" dirty="0"/>
          </a:p>
        </p:txBody>
      </p:sp>
      <p:pic>
        <p:nvPicPr>
          <p:cNvPr id="1068035" name="图片 1067011"/>
          <p:cNvPicPr>
            <a:picLocks noChangeAspect="1"/>
          </p:cNvPicPr>
          <p:nvPr/>
        </p:nvPicPr>
        <p:blipFill>
          <a:blip r:embed="rId1"/>
          <a:stretch>
            <a:fillRect/>
          </a:stretch>
        </p:blipFill>
        <p:spPr>
          <a:xfrm>
            <a:off x="466725" y="1238250"/>
            <a:ext cx="8210550" cy="4381500"/>
          </a:xfrm>
          <a:prstGeom prst="rect">
            <a:avLst/>
          </a:prstGeom>
          <a:noFill/>
          <a:ln w="9525">
            <a:noFill/>
          </a:ln>
        </p:spPr>
      </p:pic>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7" name="标题 1068033"/>
          <p:cNvSpPr>
            <a:spLocks noGrp="1"/>
          </p:cNvSpPr>
          <p:nvPr>
            <p:ph type="title"/>
          </p:nvPr>
        </p:nvSpPr>
        <p:spPr/>
        <p:txBody>
          <a:bodyPr anchor="b"/>
          <a:lstStyle/>
          <a:p>
            <a:endParaRPr lang="zh-CN" altLang="en-US" dirty="0"/>
          </a:p>
        </p:txBody>
      </p:sp>
      <p:sp>
        <p:nvSpPr>
          <p:cNvPr id="1069058" name="文本占位符 1068034"/>
          <p:cNvSpPr>
            <a:spLocks noGrp="1"/>
          </p:cNvSpPr>
          <p:nvPr>
            <p:ph idx="1"/>
          </p:nvPr>
        </p:nvSpPr>
        <p:spPr/>
        <p:txBody>
          <a:bodyPr anchor="t"/>
          <a:lstStyle/>
          <a:p>
            <a:endParaRPr lang="zh-CN" altLang="en-US" dirty="0"/>
          </a:p>
        </p:txBody>
      </p:sp>
      <p:pic>
        <p:nvPicPr>
          <p:cNvPr id="1069059" name="图片 1068035"/>
          <p:cNvPicPr>
            <a:picLocks noChangeAspect="1"/>
          </p:cNvPicPr>
          <p:nvPr/>
        </p:nvPicPr>
        <p:blipFill>
          <a:blip r:embed="rId1"/>
          <a:stretch>
            <a:fillRect/>
          </a:stretch>
        </p:blipFill>
        <p:spPr>
          <a:xfrm>
            <a:off x="485775" y="966788"/>
            <a:ext cx="8172450" cy="4924425"/>
          </a:xfrm>
          <a:prstGeom prst="rect">
            <a:avLst/>
          </a:prstGeom>
          <a:noFill/>
          <a:ln w="9525">
            <a:noFill/>
          </a:ln>
        </p:spPr>
      </p:pic>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1" name="标题 1069057"/>
          <p:cNvSpPr>
            <a:spLocks noGrp="1"/>
          </p:cNvSpPr>
          <p:nvPr>
            <p:ph type="title"/>
          </p:nvPr>
        </p:nvSpPr>
        <p:spPr/>
        <p:txBody>
          <a:bodyPr anchor="b"/>
          <a:lstStyle/>
          <a:p>
            <a:endParaRPr lang="zh-CN" altLang="en-US" dirty="0"/>
          </a:p>
        </p:txBody>
      </p:sp>
      <p:sp>
        <p:nvSpPr>
          <p:cNvPr id="1070082" name="文本占位符 1069058"/>
          <p:cNvSpPr>
            <a:spLocks noGrp="1"/>
          </p:cNvSpPr>
          <p:nvPr>
            <p:ph idx="1"/>
          </p:nvPr>
        </p:nvSpPr>
        <p:spPr/>
        <p:txBody>
          <a:bodyPr anchor="t"/>
          <a:lstStyle/>
          <a:p>
            <a:endParaRPr lang="zh-CN" altLang="en-US" dirty="0"/>
          </a:p>
        </p:txBody>
      </p:sp>
      <p:pic>
        <p:nvPicPr>
          <p:cNvPr id="1070083" name="图片 1069059"/>
          <p:cNvPicPr>
            <a:picLocks noChangeAspect="1"/>
          </p:cNvPicPr>
          <p:nvPr/>
        </p:nvPicPr>
        <p:blipFill>
          <a:blip r:embed="rId1"/>
          <a:stretch>
            <a:fillRect/>
          </a:stretch>
        </p:blipFill>
        <p:spPr>
          <a:xfrm>
            <a:off x="338138" y="985838"/>
            <a:ext cx="8467725" cy="4886325"/>
          </a:xfrm>
          <a:prstGeom prst="rect">
            <a:avLst/>
          </a:prstGeom>
          <a:noFill/>
          <a:ln w="9525">
            <a:noFill/>
          </a:ln>
        </p:spPr>
      </p:pic>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5" name="标题 1070081"/>
          <p:cNvSpPr>
            <a:spLocks noGrp="1"/>
          </p:cNvSpPr>
          <p:nvPr>
            <p:ph type="title"/>
          </p:nvPr>
        </p:nvSpPr>
        <p:spPr/>
        <p:txBody>
          <a:bodyPr anchor="b"/>
          <a:lstStyle/>
          <a:p>
            <a:endParaRPr lang="zh-CN" altLang="en-US" dirty="0"/>
          </a:p>
        </p:txBody>
      </p:sp>
      <p:sp>
        <p:nvSpPr>
          <p:cNvPr id="1071106" name="文本占位符 1070082"/>
          <p:cNvSpPr>
            <a:spLocks noGrp="1"/>
          </p:cNvSpPr>
          <p:nvPr>
            <p:ph idx="1"/>
          </p:nvPr>
        </p:nvSpPr>
        <p:spPr/>
        <p:txBody>
          <a:bodyPr anchor="t"/>
          <a:lstStyle/>
          <a:p>
            <a:endParaRPr lang="zh-CN" altLang="en-US" dirty="0"/>
          </a:p>
        </p:txBody>
      </p:sp>
      <p:pic>
        <p:nvPicPr>
          <p:cNvPr id="1071107" name="图片 1070083"/>
          <p:cNvPicPr>
            <a:picLocks noChangeAspect="1"/>
          </p:cNvPicPr>
          <p:nvPr/>
        </p:nvPicPr>
        <p:blipFill>
          <a:blip r:embed="rId1"/>
          <a:stretch>
            <a:fillRect/>
          </a:stretch>
        </p:blipFill>
        <p:spPr>
          <a:xfrm>
            <a:off x="300038" y="1133475"/>
            <a:ext cx="8543925" cy="4591050"/>
          </a:xfrm>
          <a:prstGeom prst="rect">
            <a:avLst/>
          </a:prstGeom>
          <a:noFill/>
          <a:ln w="9525">
            <a:noFill/>
          </a:ln>
        </p:spPr>
      </p:pic>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29" name="标题 1071105"/>
          <p:cNvSpPr>
            <a:spLocks noGrp="1"/>
          </p:cNvSpPr>
          <p:nvPr>
            <p:ph type="title"/>
          </p:nvPr>
        </p:nvSpPr>
        <p:spPr/>
        <p:txBody>
          <a:bodyPr anchor="b"/>
          <a:lstStyle/>
          <a:p>
            <a:endParaRPr lang="zh-CN" altLang="en-US" dirty="0"/>
          </a:p>
        </p:txBody>
      </p:sp>
      <p:sp>
        <p:nvSpPr>
          <p:cNvPr id="1072130" name="文本占位符 1071106"/>
          <p:cNvSpPr>
            <a:spLocks noGrp="1"/>
          </p:cNvSpPr>
          <p:nvPr>
            <p:ph idx="1"/>
          </p:nvPr>
        </p:nvSpPr>
        <p:spPr/>
        <p:txBody>
          <a:bodyPr anchor="t"/>
          <a:lstStyle/>
          <a:p>
            <a:endParaRPr lang="zh-CN" altLang="en-US" dirty="0"/>
          </a:p>
        </p:txBody>
      </p:sp>
      <p:pic>
        <p:nvPicPr>
          <p:cNvPr id="1072131" name="图片 1071107"/>
          <p:cNvPicPr>
            <a:picLocks noChangeAspect="1"/>
          </p:cNvPicPr>
          <p:nvPr/>
        </p:nvPicPr>
        <p:blipFill>
          <a:blip r:embed="rId1"/>
          <a:stretch>
            <a:fillRect/>
          </a:stretch>
        </p:blipFill>
        <p:spPr>
          <a:xfrm>
            <a:off x="471488" y="1185863"/>
            <a:ext cx="8201025" cy="4486275"/>
          </a:xfrm>
          <a:prstGeom prst="rect">
            <a:avLst/>
          </a:prstGeom>
          <a:noFill/>
          <a:ln w="9525">
            <a:noFill/>
          </a:ln>
        </p:spPr>
      </p:pic>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3" name="标题 1072129"/>
          <p:cNvSpPr>
            <a:spLocks noGrp="1"/>
          </p:cNvSpPr>
          <p:nvPr>
            <p:ph type="title"/>
          </p:nvPr>
        </p:nvSpPr>
        <p:spPr/>
        <p:txBody>
          <a:bodyPr anchor="b"/>
          <a:lstStyle/>
          <a:p>
            <a:endParaRPr lang="zh-CN" altLang="en-US" dirty="0"/>
          </a:p>
        </p:txBody>
      </p:sp>
      <p:sp>
        <p:nvSpPr>
          <p:cNvPr id="1073154" name="文本占位符 1072130"/>
          <p:cNvSpPr>
            <a:spLocks noGrp="1"/>
          </p:cNvSpPr>
          <p:nvPr>
            <p:ph idx="1"/>
          </p:nvPr>
        </p:nvSpPr>
        <p:spPr/>
        <p:txBody>
          <a:bodyPr anchor="t"/>
          <a:lstStyle/>
          <a:p>
            <a:endParaRPr lang="zh-CN" altLang="en-US" dirty="0"/>
          </a:p>
        </p:txBody>
      </p:sp>
      <p:pic>
        <p:nvPicPr>
          <p:cNvPr id="1073155" name="图片 1072131"/>
          <p:cNvPicPr>
            <a:picLocks noChangeAspect="1"/>
          </p:cNvPicPr>
          <p:nvPr/>
        </p:nvPicPr>
        <p:blipFill>
          <a:blip r:embed="rId1"/>
          <a:stretch>
            <a:fillRect/>
          </a:stretch>
        </p:blipFill>
        <p:spPr>
          <a:xfrm>
            <a:off x="361950" y="1119188"/>
            <a:ext cx="8420100" cy="4619625"/>
          </a:xfrm>
          <a:prstGeom prst="rect">
            <a:avLst/>
          </a:prstGeom>
          <a:noFill/>
          <a:ln w="9525">
            <a:noFill/>
          </a:ln>
        </p:spPr>
      </p:pic>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7" name="标题 1073153"/>
          <p:cNvSpPr>
            <a:spLocks noGrp="1"/>
          </p:cNvSpPr>
          <p:nvPr>
            <p:ph type="title"/>
          </p:nvPr>
        </p:nvSpPr>
        <p:spPr/>
        <p:txBody>
          <a:bodyPr anchor="b"/>
          <a:lstStyle/>
          <a:p>
            <a:endParaRPr lang="zh-CN" altLang="en-US" dirty="0"/>
          </a:p>
        </p:txBody>
      </p:sp>
      <p:sp>
        <p:nvSpPr>
          <p:cNvPr id="1074178" name="文本占位符 1073154"/>
          <p:cNvSpPr>
            <a:spLocks noGrp="1"/>
          </p:cNvSpPr>
          <p:nvPr>
            <p:ph idx="1"/>
          </p:nvPr>
        </p:nvSpPr>
        <p:spPr/>
        <p:txBody>
          <a:bodyPr anchor="t"/>
          <a:lstStyle/>
          <a:p>
            <a:endParaRPr lang="zh-CN" altLang="en-US" dirty="0"/>
          </a:p>
        </p:txBody>
      </p:sp>
      <p:pic>
        <p:nvPicPr>
          <p:cNvPr id="1074179" name="图片 1073155"/>
          <p:cNvPicPr>
            <a:picLocks noChangeAspect="1"/>
          </p:cNvPicPr>
          <p:nvPr/>
        </p:nvPicPr>
        <p:blipFill>
          <a:blip r:embed="rId1"/>
          <a:stretch>
            <a:fillRect/>
          </a:stretch>
        </p:blipFill>
        <p:spPr>
          <a:xfrm>
            <a:off x="509588" y="1319213"/>
            <a:ext cx="8124825" cy="4219575"/>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07521"/>
          <p:cNvSpPr>
            <a:spLocks noGrp="1"/>
          </p:cNvSpPr>
          <p:nvPr>
            <p:ph type="title"/>
          </p:nvPr>
        </p:nvSpPr>
        <p:spPr>
          <a:xfrm>
            <a:off x="685800" y="152400"/>
            <a:ext cx="6870700" cy="755650"/>
          </a:xfrm>
        </p:spPr>
        <p:txBody>
          <a:bodyPr anchor="b"/>
          <a:lstStyle/>
          <a:p>
            <a:r>
              <a:rPr lang="zh-CN" altLang="en-US" sz="4000"/>
              <a:t> </a:t>
            </a:r>
            <a:r>
              <a:rPr lang="en-US" altLang="zh-CN" sz="4000"/>
              <a:t>1.3  </a:t>
            </a:r>
            <a:r>
              <a:rPr lang="zh-CN" altLang="en-US" sz="4000"/>
              <a:t>数据库系统结构</a:t>
            </a:r>
            <a:endParaRPr lang="zh-CN" altLang="en-US" sz="4000"/>
          </a:p>
        </p:txBody>
      </p:sp>
      <p:sp>
        <p:nvSpPr>
          <p:cNvPr id="108546" name="文本占位符 107522"/>
          <p:cNvSpPr>
            <a:spLocks noGrp="1"/>
          </p:cNvSpPr>
          <p:nvPr>
            <p:ph idx="1"/>
          </p:nvPr>
        </p:nvSpPr>
        <p:spPr>
          <a:xfrm>
            <a:off x="0" y="1268413"/>
            <a:ext cx="9144000" cy="5589587"/>
          </a:xfrm>
        </p:spPr>
        <p:txBody>
          <a:bodyPr anchor="t"/>
          <a:lstStyle/>
          <a:p>
            <a:r>
              <a:rPr lang="en-US" altLang="zh-CN"/>
              <a:t>1.3.1 </a:t>
            </a:r>
            <a:r>
              <a:rPr lang="zh-CN" altLang="en-US"/>
              <a:t>数据库系统内部的 模式 结构    </a:t>
            </a:r>
            <a:endParaRPr lang="zh-CN" altLang="en-US"/>
          </a:p>
          <a:p>
            <a:pPr>
              <a:buNone/>
            </a:pPr>
            <a:r>
              <a:rPr lang="zh-CN" altLang="en-US"/>
              <a:t>从 数据库管理系统 角度看</a:t>
            </a:r>
            <a:endParaRPr lang="zh-CN" altLang="en-US"/>
          </a:p>
          <a:p>
            <a:r>
              <a:rPr lang="en-US" altLang="zh-CN"/>
              <a:t>1.3.2 </a:t>
            </a:r>
            <a:r>
              <a:rPr lang="zh-CN" altLang="en-US"/>
              <a:t>数据库系统外部的体系结构</a:t>
            </a:r>
            <a:endParaRPr lang="zh-CN" altLang="en-US"/>
          </a:p>
          <a:p>
            <a:pPr>
              <a:buNone/>
            </a:pPr>
            <a:r>
              <a:rPr lang="zh-CN" altLang="en-US"/>
              <a:t>从 数据库最终用户 角度看</a:t>
            </a:r>
            <a:endParaRPr lang="zh-CN" altLang="en-US"/>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1" name="标题 1074177"/>
          <p:cNvSpPr>
            <a:spLocks noGrp="1"/>
          </p:cNvSpPr>
          <p:nvPr>
            <p:ph type="title"/>
          </p:nvPr>
        </p:nvSpPr>
        <p:spPr/>
        <p:txBody>
          <a:bodyPr anchor="b"/>
          <a:lstStyle/>
          <a:p>
            <a:endParaRPr lang="zh-CN" altLang="en-US" dirty="0"/>
          </a:p>
        </p:txBody>
      </p:sp>
      <p:sp>
        <p:nvSpPr>
          <p:cNvPr id="1075202" name="文本占位符 1074178"/>
          <p:cNvSpPr>
            <a:spLocks noGrp="1"/>
          </p:cNvSpPr>
          <p:nvPr>
            <p:ph idx="1"/>
          </p:nvPr>
        </p:nvSpPr>
        <p:spPr>
          <a:xfrm>
            <a:off x="685800" y="1828800"/>
            <a:ext cx="8351838" cy="4841875"/>
          </a:xfrm>
        </p:spPr>
        <p:txBody>
          <a:bodyPr anchor="t"/>
          <a:lstStyle/>
          <a:p>
            <a:endParaRPr lang="zh-CN" altLang="en-US" dirty="0"/>
          </a:p>
        </p:txBody>
      </p:sp>
      <p:pic>
        <p:nvPicPr>
          <p:cNvPr id="1075203" name="图片 1074179"/>
          <p:cNvPicPr>
            <a:picLocks noChangeAspect="1"/>
          </p:cNvPicPr>
          <p:nvPr/>
        </p:nvPicPr>
        <p:blipFill>
          <a:blip r:embed="rId1"/>
          <a:stretch>
            <a:fillRect/>
          </a:stretch>
        </p:blipFill>
        <p:spPr>
          <a:xfrm>
            <a:off x="3563938" y="692150"/>
            <a:ext cx="1752600" cy="793750"/>
          </a:xfrm>
          <a:prstGeom prst="rect">
            <a:avLst/>
          </a:prstGeom>
          <a:noFill/>
          <a:ln w="9525">
            <a:noFill/>
          </a:ln>
        </p:spPr>
      </p:pic>
      <p:pic>
        <p:nvPicPr>
          <p:cNvPr id="1075204" name="图片 1074180"/>
          <p:cNvPicPr>
            <a:picLocks noChangeAspect="1"/>
          </p:cNvPicPr>
          <p:nvPr/>
        </p:nvPicPr>
        <p:blipFill>
          <a:blip r:embed="rId2"/>
          <a:stretch>
            <a:fillRect/>
          </a:stretch>
        </p:blipFill>
        <p:spPr>
          <a:xfrm>
            <a:off x="276225" y="1214438"/>
            <a:ext cx="8591550" cy="4429125"/>
          </a:xfrm>
          <a:prstGeom prst="rect">
            <a:avLst/>
          </a:prstGeom>
          <a:noFill/>
          <a:ln w="9525">
            <a:noFill/>
          </a:ln>
        </p:spPr>
      </p:pic>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5" name="标题 1075201"/>
          <p:cNvSpPr>
            <a:spLocks noGrp="1"/>
          </p:cNvSpPr>
          <p:nvPr>
            <p:ph type="title"/>
          </p:nvPr>
        </p:nvSpPr>
        <p:spPr/>
        <p:txBody>
          <a:bodyPr anchor="b"/>
          <a:lstStyle/>
          <a:p>
            <a:endParaRPr lang="zh-CN" altLang="en-US" dirty="0"/>
          </a:p>
        </p:txBody>
      </p:sp>
      <p:sp>
        <p:nvSpPr>
          <p:cNvPr id="1076226" name="文本占位符 1075202"/>
          <p:cNvSpPr>
            <a:spLocks noGrp="1"/>
          </p:cNvSpPr>
          <p:nvPr>
            <p:ph idx="1"/>
          </p:nvPr>
        </p:nvSpPr>
        <p:spPr/>
        <p:txBody>
          <a:bodyPr anchor="t"/>
          <a:lstStyle/>
          <a:p>
            <a:endParaRPr lang="zh-CN" altLang="en-US" dirty="0"/>
          </a:p>
        </p:txBody>
      </p:sp>
      <p:pic>
        <p:nvPicPr>
          <p:cNvPr id="1076227" name="图片 1075203"/>
          <p:cNvPicPr>
            <a:picLocks noChangeAspect="1"/>
          </p:cNvPicPr>
          <p:nvPr/>
        </p:nvPicPr>
        <p:blipFill>
          <a:blip r:embed="rId1"/>
          <a:stretch>
            <a:fillRect/>
          </a:stretch>
        </p:blipFill>
        <p:spPr>
          <a:xfrm>
            <a:off x="600075" y="1266825"/>
            <a:ext cx="7943850" cy="4324350"/>
          </a:xfrm>
          <a:prstGeom prst="rect">
            <a:avLst/>
          </a:prstGeom>
          <a:noFill/>
          <a:ln w="9525">
            <a:noFill/>
          </a:ln>
        </p:spPr>
      </p:pic>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49" name="标题 1076225"/>
          <p:cNvSpPr>
            <a:spLocks noGrp="1"/>
          </p:cNvSpPr>
          <p:nvPr>
            <p:ph type="title"/>
          </p:nvPr>
        </p:nvSpPr>
        <p:spPr/>
        <p:txBody>
          <a:bodyPr anchor="b"/>
          <a:lstStyle/>
          <a:p>
            <a:endParaRPr lang="zh-CN" altLang="en-US" dirty="0"/>
          </a:p>
        </p:txBody>
      </p:sp>
      <p:sp>
        <p:nvSpPr>
          <p:cNvPr id="1077250" name="文本占位符 1076226"/>
          <p:cNvSpPr>
            <a:spLocks noGrp="1"/>
          </p:cNvSpPr>
          <p:nvPr>
            <p:ph idx="1"/>
          </p:nvPr>
        </p:nvSpPr>
        <p:spPr/>
        <p:txBody>
          <a:bodyPr anchor="t"/>
          <a:lstStyle/>
          <a:p>
            <a:endParaRPr lang="zh-CN" altLang="en-US" dirty="0"/>
          </a:p>
        </p:txBody>
      </p:sp>
      <p:pic>
        <p:nvPicPr>
          <p:cNvPr id="1077251" name="图片 1076227"/>
          <p:cNvPicPr>
            <a:picLocks noChangeAspect="1"/>
          </p:cNvPicPr>
          <p:nvPr/>
        </p:nvPicPr>
        <p:blipFill>
          <a:blip r:embed="rId1"/>
          <a:stretch>
            <a:fillRect/>
          </a:stretch>
        </p:blipFill>
        <p:spPr>
          <a:xfrm>
            <a:off x="1595438" y="1404938"/>
            <a:ext cx="5953125" cy="4048125"/>
          </a:xfrm>
          <a:prstGeom prst="rect">
            <a:avLst/>
          </a:prstGeom>
          <a:noFill/>
          <a:ln w="9525">
            <a:noFill/>
          </a:ln>
        </p:spPr>
      </p:pic>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3" name="标题 1077249"/>
          <p:cNvSpPr>
            <a:spLocks noGrp="1"/>
          </p:cNvSpPr>
          <p:nvPr>
            <p:ph type="title"/>
          </p:nvPr>
        </p:nvSpPr>
        <p:spPr/>
        <p:txBody>
          <a:bodyPr anchor="b"/>
          <a:lstStyle/>
          <a:p>
            <a:endParaRPr lang="zh-CN" altLang="en-US" dirty="0"/>
          </a:p>
        </p:txBody>
      </p:sp>
      <p:sp>
        <p:nvSpPr>
          <p:cNvPr id="1078274" name="文本占位符 1077250"/>
          <p:cNvSpPr>
            <a:spLocks noGrp="1"/>
          </p:cNvSpPr>
          <p:nvPr>
            <p:ph idx="1"/>
          </p:nvPr>
        </p:nvSpPr>
        <p:spPr/>
        <p:txBody>
          <a:bodyPr anchor="t"/>
          <a:lstStyle/>
          <a:p>
            <a:endParaRPr lang="zh-CN" altLang="en-US" dirty="0"/>
          </a:p>
        </p:txBody>
      </p:sp>
      <p:pic>
        <p:nvPicPr>
          <p:cNvPr id="1078275" name="图片 1077251"/>
          <p:cNvPicPr>
            <a:picLocks noChangeAspect="1"/>
          </p:cNvPicPr>
          <p:nvPr/>
        </p:nvPicPr>
        <p:blipFill>
          <a:blip r:embed="rId1"/>
          <a:stretch>
            <a:fillRect/>
          </a:stretch>
        </p:blipFill>
        <p:spPr>
          <a:xfrm>
            <a:off x="204788" y="1023938"/>
            <a:ext cx="8734425" cy="4810125"/>
          </a:xfrm>
          <a:prstGeom prst="rect">
            <a:avLst/>
          </a:prstGeom>
          <a:noFill/>
          <a:ln w="9525">
            <a:noFill/>
          </a:ln>
        </p:spPr>
      </p:pic>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7" name="标题 1078273"/>
          <p:cNvSpPr>
            <a:spLocks noGrp="1"/>
          </p:cNvSpPr>
          <p:nvPr>
            <p:ph type="title"/>
          </p:nvPr>
        </p:nvSpPr>
        <p:spPr/>
        <p:txBody>
          <a:bodyPr anchor="b"/>
          <a:lstStyle/>
          <a:p>
            <a:endParaRPr lang="zh-CN" altLang="en-US" dirty="0"/>
          </a:p>
        </p:txBody>
      </p:sp>
      <p:sp>
        <p:nvSpPr>
          <p:cNvPr id="1079298" name="文本占位符 1078274"/>
          <p:cNvSpPr>
            <a:spLocks noGrp="1"/>
          </p:cNvSpPr>
          <p:nvPr>
            <p:ph idx="1"/>
          </p:nvPr>
        </p:nvSpPr>
        <p:spPr/>
        <p:txBody>
          <a:bodyPr anchor="t"/>
          <a:lstStyle/>
          <a:p>
            <a:endParaRPr lang="zh-CN" altLang="en-US" dirty="0"/>
          </a:p>
        </p:txBody>
      </p:sp>
      <p:pic>
        <p:nvPicPr>
          <p:cNvPr id="1079299" name="图片 1078275"/>
          <p:cNvPicPr>
            <a:picLocks noChangeAspect="1"/>
          </p:cNvPicPr>
          <p:nvPr/>
        </p:nvPicPr>
        <p:blipFill>
          <a:blip r:embed="rId1"/>
          <a:stretch>
            <a:fillRect/>
          </a:stretch>
        </p:blipFill>
        <p:spPr>
          <a:xfrm>
            <a:off x="495300" y="1219200"/>
            <a:ext cx="8153400" cy="4419600"/>
          </a:xfrm>
          <a:prstGeom prst="rect">
            <a:avLst/>
          </a:prstGeom>
          <a:noFill/>
          <a:ln w="9525">
            <a:noFill/>
          </a:ln>
        </p:spPr>
      </p:pic>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1" name="标题 1079297"/>
          <p:cNvSpPr>
            <a:spLocks noGrp="1"/>
          </p:cNvSpPr>
          <p:nvPr>
            <p:ph type="title"/>
          </p:nvPr>
        </p:nvSpPr>
        <p:spPr/>
        <p:txBody>
          <a:bodyPr anchor="b"/>
          <a:lstStyle/>
          <a:p>
            <a:endParaRPr lang="zh-CN" altLang="en-US" dirty="0"/>
          </a:p>
        </p:txBody>
      </p:sp>
      <p:sp>
        <p:nvSpPr>
          <p:cNvPr id="1080322" name="文本占位符 1079298"/>
          <p:cNvSpPr>
            <a:spLocks noGrp="1"/>
          </p:cNvSpPr>
          <p:nvPr>
            <p:ph idx="1"/>
          </p:nvPr>
        </p:nvSpPr>
        <p:spPr/>
        <p:txBody>
          <a:bodyPr anchor="t"/>
          <a:lstStyle/>
          <a:p>
            <a:endParaRPr lang="zh-CN" altLang="en-US" dirty="0"/>
          </a:p>
        </p:txBody>
      </p:sp>
      <p:pic>
        <p:nvPicPr>
          <p:cNvPr id="1080323" name="图片 1079299"/>
          <p:cNvPicPr>
            <a:picLocks noChangeAspect="1"/>
          </p:cNvPicPr>
          <p:nvPr/>
        </p:nvPicPr>
        <p:blipFill>
          <a:blip r:embed="rId1"/>
          <a:stretch>
            <a:fillRect/>
          </a:stretch>
        </p:blipFill>
        <p:spPr>
          <a:xfrm>
            <a:off x="200025" y="1042988"/>
            <a:ext cx="8743950" cy="4772025"/>
          </a:xfrm>
          <a:prstGeom prst="rect">
            <a:avLst/>
          </a:prstGeom>
          <a:noFill/>
          <a:ln w="9525">
            <a:noFill/>
          </a:ln>
        </p:spPr>
      </p:pic>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5" name="标题 1080321"/>
          <p:cNvSpPr>
            <a:spLocks noGrp="1"/>
          </p:cNvSpPr>
          <p:nvPr>
            <p:ph type="title"/>
          </p:nvPr>
        </p:nvSpPr>
        <p:spPr/>
        <p:txBody>
          <a:bodyPr anchor="b"/>
          <a:lstStyle/>
          <a:p>
            <a:endParaRPr lang="zh-CN" altLang="en-US" dirty="0"/>
          </a:p>
        </p:txBody>
      </p:sp>
      <p:sp>
        <p:nvSpPr>
          <p:cNvPr id="1081346" name="文本占位符 1080322"/>
          <p:cNvSpPr>
            <a:spLocks noGrp="1"/>
          </p:cNvSpPr>
          <p:nvPr>
            <p:ph idx="1"/>
          </p:nvPr>
        </p:nvSpPr>
        <p:spPr/>
        <p:txBody>
          <a:bodyPr anchor="t"/>
          <a:lstStyle/>
          <a:p>
            <a:endParaRPr lang="zh-CN" altLang="en-US" dirty="0"/>
          </a:p>
        </p:txBody>
      </p:sp>
      <p:pic>
        <p:nvPicPr>
          <p:cNvPr id="1081347" name="图片 1080323"/>
          <p:cNvPicPr>
            <a:picLocks noChangeAspect="1"/>
          </p:cNvPicPr>
          <p:nvPr/>
        </p:nvPicPr>
        <p:blipFill>
          <a:blip r:embed="rId1"/>
          <a:stretch>
            <a:fillRect/>
          </a:stretch>
        </p:blipFill>
        <p:spPr>
          <a:xfrm>
            <a:off x="0" y="1433513"/>
            <a:ext cx="9144000" cy="3990975"/>
          </a:xfrm>
          <a:prstGeom prst="rect">
            <a:avLst/>
          </a:prstGeom>
          <a:noFill/>
          <a:ln w="9525">
            <a:noFill/>
          </a:ln>
        </p:spPr>
      </p:pic>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69" name="标题 1081345"/>
          <p:cNvSpPr>
            <a:spLocks noGrp="1"/>
          </p:cNvSpPr>
          <p:nvPr>
            <p:ph type="title"/>
          </p:nvPr>
        </p:nvSpPr>
        <p:spPr/>
        <p:txBody>
          <a:bodyPr anchor="b"/>
          <a:lstStyle/>
          <a:p>
            <a:endParaRPr lang="zh-CN" altLang="en-US" dirty="0"/>
          </a:p>
        </p:txBody>
      </p:sp>
      <p:sp>
        <p:nvSpPr>
          <p:cNvPr id="1082370" name="文本占位符 1081346"/>
          <p:cNvSpPr>
            <a:spLocks noGrp="1"/>
          </p:cNvSpPr>
          <p:nvPr>
            <p:ph idx="1"/>
          </p:nvPr>
        </p:nvSpPr>
        <p:spPr/>
        <p:txBody>
          <a:bodyPr anchor="t"/>
          <a:lstStyle/>
          <a:p>
            <a:endParaRPr lang="zh-CN" altLang="en-US" dirty="0"/>
          </a:p>
        </p:txBody>
      </p:sp>
      <p:pic>
        <p:nvPicPr>
          <p:cNvPr id="1082371" name="图片 1081347"/>
          <p:cNvPicPr>
            <a:picLocks noChangeAspect="1"/>
          </p:cNvPicPr>
          <p:nvPr/>
        </p:nvPicPr>
        <p:blipFill>
          <a:blip r:embed="rId1"/>
          <a:stretch>
            <a:fillRect/>
          </a:stretch>
        </p:blipFill>
        <p:spPr>
          <a:xfrm>
            <a:off x="395288" y="1052513"/>
            <a:ext cx="8353425" cy="4752975"/>
          </a:xfrm>
          <a:prstGeom prst="rect">
            <a:avLst/>
          </a:prstGeom>
          <a:noFill/>
          <a:ln w="9525">
            <a:noFill/>
          </a:ln>
        </p:spPr>
      </p:pic>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3" name="标题 1082369"/>
          <p:cNvSpPr>
            <a:spLocks noGrp="1"/>
          </p:cNvSpPr>
          <p:nvPr>
            <p:ph type="title"/>
          </p:nvPr>
        </p:nvSpPr>
        <p:spPr/>
        <p:txBody>
          <a:bodyPr anchor="b"/>
          <a:lstStyle/>
          <a:p>
            <a:endParaRPr lang="zh-CN" altLang="en-US" dirty="0"/>
          </a:p>
        </p:txBody>
      </p:sp>
      <p:sp>
        <p:nvSpPr>
          <p:cNvPr id="1083394" name="文本占位符 1082370"/>
          <p:cNvSpPr>
            <a:spLocks noGrp="1"/>
          </p:cNvSpPr>
          <p:nvPr>
            <p:ph idx="1"/>
          </p:nvPr>
        </p:nvSpPr>
        <p:spPr/>
        <p:txBody>
          <a:bodyPr anchor="t"/>
          <a:lstStyle/>
          <a:p>
            <a:endParaRPr lang="zh-CN" altLang="en-US" dirty="0"/>
          </a:p>
        </p:txBody>
      </p:sp>
      <p:pic>
        <p:nvPicPr>
          <p:cNvPr id="1083395" name="图片 1082371"/>
          <p:cNvPicPr>
            <a:picLocks noChangeAspect="1"/>
          </p:cNvPicPr>
          <p:nvPr/>
        </p:nvPicPr>
        <p:blipFill>
          <a:blip r:embed="rId1"/>
          <a:stretch>
            <a:fillRect/>
          </a:stretch>
        </p:blipFill>
        <p:spPr>
          <a:xfrm>
            <a:off x="442913" y="1219200"/>
            <a:ext cx="8258175" cy="4419600"/>
          </a:xfrm>
          <a:prstGeom prst="rect">
            <a:avLst/>
          </a:prstGeom>
          <a:noFill/>
          <a:ln w="9525">
            <a:noFill/>
          </a:ln>
        </p:spPr>
      </p:pic>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7" name="标题 1083393"/>
          <p:cNvSpPr>
            <a:spLocks noGrp="1"/>
          </p:cNvSpPr>
          <p:nvPr>
            <p:ph type="title"/>
          </p:nvPr>
        </p:nvSpPr>
        <p:spPr/>
        <p:txBody>
          <a:bodyPr anchor="b"/>
          <a:lstStyle/>
          <a:p>
            <a:endParaRPr lang="zh-CN" altLang="en-US" dirty="0"/>
          </a:p>
        </p:txBody>
      </p:sp>
      <p:sp>
        <p:nvSpPr>
          <p:cNvPr id="1084418" name="文本占位符 1083394"/>
          <p:cNvSpPr>
            <a:spLocks noGrp="1"/>
          </p:cNvSpPr>
          <p:nvPr>
            <p:ph idx="1"/>
          </p:nvPr>
        </p:nvSpPr>
        <p:spPr/>
        <p:txBody>
          <a:bodyPr anchor="t"/>
          <a:lstStyle/>
          <a:p>
            <a:endParaRPr lang="zh-CN" altLang="en-US" dirty="0"/>
          </a:p>
        </p:txBody>
      </p:sp>
      <p:pic>
        <p:nvPicPr>
          <p:cNvPr id="1084419" name="图片 1083395"/>
          <p:cNvPicPr>
            <a:picLocks noChangeAspect="1"/>
          </p:cNvPicPr>
          <p:nvPr/>
        </p:nvPicPr>
        <p:blipFill>
          <a:blip r:embed="rId1"/>
          <a:stretch>
            <a:fillRect/>
          </a:stretch>
        </p:blipFill>
        <p:spPr>
          <a:xfrm>
            <a:off x="304800" y="1309688"/>
            <a:ext cx="8534400" cy="4238625"/>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08545"/>
          <p:cNvSpPr>
            <a:spLocks noGrp="1"/>
          </p:cNvSpPr>
          <p:nvPr>
            <p:ph type="title"/>
          </p:nvPr>
        </p:nvSpPr>
        <p:spPr>
          <a:xfrm>
            <a:off x="685800" y="152400"/>
            <a:ext cx="6870700" cy="973138"/>
          </a:xfrm>
        </p:spPr>
        <p:txBody>
          <a:bodyPr anchor="b"/>
          <a:lstStyle/>
          <a:p>
            <a:r>
              <a:rPr lang="en-US" altLang="zh-CN" sz="4000"/>
              <a:t>1.3.1   </a:t>
            </a:r>
            <a:r>
              <a:rPr lang="zh-CN" altLang="en-US" sz="4000"/>
              <a:t>数据库系统的模式结构</a:t>
            </a:r>
            <a:endParaRPr lang="zh-CN" altLang="en-US" sz="4000"/>
          </a:p>
        </p:txBody>
      </p:sp>
      <p:sp>
        <p:nvSpPr>
          <p:cNvPr id="109570" name="文本占位符 108546"/>
          <p:cNvSpPr>
            <a:spLocks noGrp="1"/>
          </p:cNvSpPr>
          <p:nvPr>
            <p:ph idx="1"/>
          </p:nvPr>
        </p:nvSpPr>
        <p:spPr>
          <a:xfrm>
            <a:off x="179388" y="1341438"/>
            <a:ext cx="8964612" cy="5516562"/>
          </a:xfrm>
        </p:spPr>
        <p:txBody>
          <a:bodyPr anchor="t"/>
          <a:lstStyle/>
          <a:p>
            <a:r>
              <a:rPr lang="zh-CN" altLang="en-US" dirty="0" smtClean="0"/>
              <a:t> </a:t>
            </a:r>
            <a:r>
              <a:rPr lang="zh-CN" altLang="en-US" dirty="0"/>
              <a:t>数据库系统模式的概念</a:t>
            </a:r>
            <a:endParaRPr lang="zh-CN" altLang="en-US" dirty="0"/>
          </a:p>
          <a:p>
            <a:r>
              <a:rPr lang="zh-CN" altLang="en-US" dirty="0" smtClean="0"/>
              <a:t> </a:t>
            </a:r>
            <a:r>
              <a:rPr lang="zh-CN" altLang="en-US" dirty="0"/>
              <a:t>数据库系统的三级模式结构</a:t>
            </a:r>
            <a:endParaRPr lang="zh-CN" altLang="en-US" dirty="0"/>
          </a:p>
          <a:p>
            <a:r>
              <a:rPr lang="zh-CN" altLang="en-US" dirty="0" smtClean="0"/>
              <a:t>数据库</a:t>
            </a:r>
            <a:r>
              <a:rPr lang="zh-CN" altLang="en-US" dirty="0"/>
              <a:t>的二级映象功能与数据独立性</a:t>
            </a:r>
            <a:endParaRPr lang="zh-CN" altLang="en-US" dirty="0"/>
          </a:p>
          <a:p>
            <a:r>
              <a:rPr lang="zh-CN" altLang="en-US" dirty="0" smtClean="0"/>
              <a:t> </a:t>
            </a:r>
            <a:r>
              <a:rPr lang="zh-CN" altLang="en-US" dirty="0"/>
              <a:t>小结</a:t>
            </a:r>
            <a:endParaRPr lang="zh-CN" altLang="en-US" dirty="0"/>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1" name="标题 1084417"/>
          <p:cNvSpPr>
            <a:spLocks noGrp="1"/>
          </p:cNvSpPr>
          <p:nvPr>
            <p:ph type="title"/>
          </p:nvPr>
        </p:nvSpPr>
        <p:spPr/>
        <p:txBody>
          <a:bodyPr anchor="b"/>
          <a:lstStyle/>
          <a:p>
            <a:endParaRPr lang="zh-CN" altLang="en-US" dirty="0"/>
          </a:p>
        </p:txBody>
      </p:sp>
      <p:sp>
        <p:nvSpPr>
          <p:cNvPr id="1085442" name="文本占位符 1084418"/>
          <p:cNvSpPr>
            <a:spLocks noGrp="1"/>
          </p:cNvSpPr>
          <p:nvPr>
            <p:ph idx="1"/>
          </p:nvPr>
        </p:nvSpPr>
        <p:spPr/>
        <p:txBody>
          <a:bodyPr anchor="t"/>
          <a:lstStyle/>
          <a:p>
            <a:endParaRPr lang="zh-CN" altLang="en-US" dirty="0"/>
          </a:p>
        </p:txBody>
      </p:sp>
      <p:pic>
        <p:nvPicPr>
          <p:cNvPr id="1085443" name="图片 1084419"/>
          <p:cNvPicPr>
            <a:picLocks noChangeAspect="1"/>
          </p:cNvPicPr>
          <p:nvPr/>
        </p:nvPicPr>
        <p:blipFill>
          <a:blip r:embed="rId1"/>
          <a:stretch>
            <a:fillRect/>
          </a:stretch>
        </p:blipFill>
        <p:spPr>
          <a:xfrm>
            <a:off x="200025" y="1276350"/>
            <a:ext cx="8743950" cy="4305300"/>
          </a:xfrm>
          <a:prstGeom prst="rect">
            <a:avLst/>
          </a:prstGeom>
          <a:noFill/>
          <a:ln w="9525">
            <a:noFill/>
          </a:ln>
        </p:spPr>
      </p:pic>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5" name="标题 1085441"/>
          <p:cNvSpPr>
            <a:spLocks noGrp="1"/>
          </p:cNvSpPr>
          <p:nvPr>
            <p:ph type="title"/>
          </p:nvPr>
        </p:nvSpPr>
        <p:spPr/>
        <p:txBody>
          <a:bodyPr anchor="b"/>
          <a:lstStyle/>
          <a:p>
            <a:endParaRPr lang="zh-CN" altLang="en-US" dirty="0"/>
          </a:p>
        </p:txBody>
      </p:sp>
      <p:sp>
        <p:nvSpPr>
          <p:cNvPr id="1086466" name="文本占位符 1085442"/>
          <p:cNvSpPr>
            <a:spLocks noGrp="1"/>
          </p:cNvSpPr>
          <p:nvPr>
            <p:ph idx="1"/>
          </p:nvPr>
        </p:nvSpPr>
        <p:spPr/>
        <p:txBody>
          <a:bodyPr anchor="t"/>
          <a:lstStyle/>
          <a:p>
            <a:endParaRPr lang="zh-CN" altLang="en-US" dirty="0"/>
          </a:p>
        </p:txBody>
      </p:sp>
      <p:pic>
        <p:nvPicPr>
          <p:cNvPr id="1086467" name="图片 1085443"/>
          <p:cNvPicPr>
            <a:picLocks noChangeAspect="1"/>
          </p:cNvPicPr>
          <p:nvPr/>
        </p:nvPicPr>
        <p:blipFill>
          <a:blip r:embed="rId1"/>
          <a:stretch>
            <a:fillRect/>
          </a:stretch>
        </p:blipFill>
        <p:spPr>
          <a:xfrm>
            <a:off x="290513" y="1104900"/>
            <a:ext cx="8562975" cy="4648200"/>
          </a:xfrm>
          <a:prstGeom prst="rect">
            <a:avLst/>
          </a:prstGeom>
          <a:noFill/>
          <a:ln w="9525">
            <a:noFill/>
          </a:ln>
        </p:spPr>
      </p:pic>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89" name="标题 1086465"/>
          <p:cNvSpPr>
            <a:spLocks noGrp="1"/>
          </p:cNvSpPr>
          <p:nvPr>
            <p:ph type="title"/>
          </p:nvPr>
        </p:nvSpPr>
        <p:spPr/>
        <p:txBody>
          <a:bodyPr anchor="b"/>
          <a:lstStyle/>
          <a:p>
            <a:endParaRPr lang="zh-CN" altLang="en-US" dirty="0"/>
          </a:p>
        </p:txBody>
      </p:sp>
      <p:sp>
        <p:nvSpPr>
          <p:cNvPr id="1087490" name="文本占位符 1086466"/>
          <p:cNvSpPr>
            <a:spLocks noGrp="1"/>
          </p:cNvSpPr>
          <p:nvPr>
            <p:ph idx="1"/>
          </p:nvPr>
        </p:nvSpPr>
        <p:spPr/>
        <p:txBody>
          <a:bodyPr anchor="t"/>
          <a:lstStyle/>
          <a:p>
            <a:endParaRPr lang="zh-CN" altLang="en-US" dirty="0"/>
          </a:p>
        </p:txBody>
      </p:sp>
      <p:pic>
        <p:nvPicPr>
          <p:cNvPr id="1087491" name="图片 1086467"/>
          <p:cNvPicPr>
            <a:picLocks noChangeAspect="1"/>
          </p:cNvPicPr>
          <p:nvPr/>
        </p:nvPicPr>
        <p:blipFill>
          <a:blip r:embed="rId1"/>
          <a:stretch>
            <a:fillRect/>
          </a:stretch>
        </p:blipFill>
        <p:spPr>
          <a:xfrm>
            <a:off x="609600" y="1176338"/>
            <a:ext cx="7924800" cy="4505325"/>
          </a:xfrm>
          <a:prstGeom prst="rect">
            <a:avLst/>
          </a:prstGeom>
          <a:noFill/>
          <a:ln w="9525">
            <a:noFill/>
          </a:ln>
        </p:spPr>
      </p:pic>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3" name="标题 1087489"/>
          <p:cNvSpPr>
            <a:spLocks noGrp="1"/>
          </p:cNvSpPr>
          <p:nvPr>
            <p:ph type="title"/>
          </p:nvPr>
        </p:nvSpPr>
        <p:spPr/>
        <p:txBody>
          <a:bodyPr anchor="b"/>
          <a:lstStyle/>
          <a:p>
            <a:endParaRPr lang="zh-CN" altLang="en-US" dirty="0"/>
          </a:p>
        </p:txBody>
      </p:sp>
      <p:sp>
        <p:nvSpPr>
          <p:cNvPr id="1088514" name="文本占位符 1087490"/>
          <p:cNvSpPr>
            <a:spLocks noGrp="1"/>
          </p:cNvSpPr>
          <p:nvPr>
            <p:ph idx="1"/>
          </p:nvPr>
        </p:nvSpPr>
        <p:spPr/>
        <p:txBody>
          <a:bodyPr anchor="t"/>
          <a:lstStyle/>
          <a:p>
            <a:endParaRPr lang="zh-CN" altLang="en-US" dirty="0"/>
          </a:p>
        </p:txBody>
      </p:sp>
      <p:pic>
        <p:nvPicPr>
          <p:cNvPr id="1088515" name="图片 1087491"/>
          <p:cNvPicPr>
            <a:picLocks noChangeAspect="1"/>
          </p:cNvPicPr>
          <p:nvPr/>
        </p:nvPicPr>
        <p:blipFill>
          <a:blip r:embed="rId1"/>
          <a:stretch>
            <a:fillRect/>
          </a:stretch>
        </p:blipFill>
        <p:spPr>
          <a:xfrm>
            <a:off x="271463" y="1323975"/>
            <a:ext cx="8601075" cy="4210050"/>
          </a:xfrm>
          <a:prstGeom prst="rect">
            <a:avLst/>
          </a:prstGeom>
          <a:noFill/>
          <a:ln w="9525">
            <a:noFill/>
          </a:ln>
        </p:spPr>
      </p:pic>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7" name="标题 1088513"/>
          <p:cNvSpPr>
            <a:spLocks noGrp="1"/>
          </p:cNvSpPr>
          <p:nvPr>
            <p:ph type="title"/>
          </p:nvPr>
        </p:nvSpPr>
        <p:spPr/>
        <p:txBody>
          <a:bodyPr anchor="b"/>
          <a:lstStyle/>
          <a:p>
            <a:endParaRPr lang="zh-CN" altLang="en-US" dirty="0"/>
          </a:p>
        </p:txBody>
      </p:sp>
      <p:sp>
        <p:nvSpPr>
          <p:cNvPr id="1089538" name="文本占位符 1088514"/>
          <p:cNvSpPr>
            <a:spLocks noGrp="1"/>
          </p:cNvSpPr>
          <p:nvPr>
            <p:ph idx="1"/>
          </p:nvPr>
        </p:nvSpPr>
        <p:spPr/>
        <p:txBody>
          <a:bodyPr anchor="t"/>
          <a:lstStyle/>
          <a:p>
            <a:endParaRPr lang="zh-CN" altLang="en-US" dirty="0"/>
          </a:p>
        </p:txBody>
      </p:sp>
      <p:pic>
        <p:nvPicPr>
          <p:cNvPr id="1089539" name="图片 1088515"/>
          <p:cNvPicPr>
            <a:picLocks noChangeAspect="1"/>
          </p:cNvPicPr>
          <p:nvPr/>
        </p:nvPicPr>
        <p:blipFill>
          <a:blip r:embed="rId1"/>
          <a:stretch>
            <a:fillRect/>
          </a:stretch>
        </p:blipFill>
        <p:spPr>
          <a:xfrm>
            <a:off x="485775" y="890588"/>
            <a:ext cx="8172450" cy="5076825"/>
          </a:xfrm>
          <a:prstGeom prst="rect">
            <a:avLst/>
          </a:prstGeom>
          <a:noFill/>
          <a:ln w="9525">
            <a:noFill/>
          </a:ln>
        </p:spPr>
      </p:pic>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1" name="标题 1089537"/>
          <p:cNvSpPr>
            <a:spLocks noGrp="1"/>
          </p:cNvSpPr>
          <p:nvPr>
            <p:ph type="title"/>
          </p:nvPr>
        </p:nvSpPr>
        <p:spPr/>
        <p:txBody>
          <a:bodyPr anchor="b"/>
          <a:lstStyle/>
          <a:p>
            <a:endParaRPr lang="zh-CN" altLang="en-US" dirty="0"/>
          </a:p>
        </p:txBody>
      </p:sp>
      <p:sp>
        <p:nvSpPr>
          <p:cNvPr id="1090562" name="文本占位符 1089538"/>
          <p:cNvSpPr>
            <a:spLocks noGrp="1"/>
          </p:cNvSpPr>
          <p:nvPr>
            <p:ph idx="1"/>
          </p:nvPr>
        </p:nvSpPr>
        <p:spPr/>
        <p:txBody>
          <a:bodyPr anchor="t"/>
          <a:lstStyle/>
          <a:p>
            <a:endParaRPr lang="zh-CN" altLang="en-US" dirty="0"/>
          </a:p>
        </p:txBody>
      </p:sp>
      <p:pic>
        <p:nvPicPr>
          <p:cNvPr id="1090563" name="图片 1089539"/>
          <p:cNvPicPr>
            <a:picLocks noChangeAspect="1"/>
          </p:cNvPicPr>
          <p:nvPr/>
        </p:nvPicPr>
        <p:blipFill>
          <a:blip r:embed="rId1"/>
          <a:stretch>
            <a:fillRect/>
          </a:stretch>
        </p:blipFill>
        <p:spPr>
          <a:xfrm>
            <a:off x="766763" y="1309688"/>
            <a:ext cx="7610475" cy="4238625"/>
          </a:xfrm>
          <a:prstGeom prst="rect">
            <a:avLst/>
          </a:prstGeom>
          <a:noFill/>
          <a:ln w="9525">
            <a:noFill/>
          </a:ln>
        </p:spPr>
      </p:pic>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5" name="标题 1090561"/>
          <p:cNvSpPr>
            <a:spLocks noGrp="1"/>
          </p:cNvSpPr>
          <p:nvPr>
            <p:ph type="title"/>
          </p:nvPr>
        </p:nvSpPr>
        <p:spPr/>
        <p:txBody>
          <a:bodyPr anchor="b"/>
          <a:lstStyle/>
          <a:p>
            <a:endParaRPr lang="zh-CN" altLang="en-US" dirty="0"/>
          </a:p>
        </p:txBody>
      </p:sp>
      <p:sp>
        <p:nvSpPr>
          <p:cNvPr id="1091586" name="文本占位符 1090562"/>
          <p:cNvSpPr>
            <a:spLocks noGrp="1"/>
          </p:cNvSpPr>
          <p:nvPr>
            <p:ph idx="1"/>
          </p:nvPr>
        </p:nvSpPr>
        <p:spPr/>
        <p:txBody>
          <a:bodyPr anchor="t"/>
          <a:lstStyle/>
          <a:p>
            <a:endParaRPr lang="zh-CN" altLang="en-US" dirty="0"/>
          </a:p>
        </p:txBody>
      </p:sp>
      <p:pic>
        <p:nvPicPr>
          <p:cNvPr id="1091587" name="图片 1090563"/>
          <p:cNvPicPr>
            <a:picLocks noChangeAspect="1"/>
          </p:cNvPicPr>
          <p:nvPr/>
        </p:nvPicPr>
        <p:blipFill>
          <a:blip r:embed="rId1"/>
          <a:stretch>
            <a:fillRect/>
          </a:stretch>
        </p:blipFill>
        <p:spPr>
          <a:xfrm>
            <a:off x="438150" y="1162050"/>
            <a:ext cx="8267700" cy="4533900"/>
          </a:xfrm>
          <a:prstGeom prst="rect">
            <a:avLst/>
          </a:prstGeom>
          <a:noFill/>
          <a:ln w="9525">
            <a:noFill/>
          </a:ln>
        </p:spPr>
      </p:pic>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09" name="标题 1091585"/>
          <p:cNvSpPr>
            <a:spLocks noGrp="1"/>
          </p:cNvSpPr>
          <p:nvPr>
            <p:ph type="title"/>
          </p:nvPr>
        </p:nvSpPr>
        <p:spPr/>
        <p:txBody>
          <a:bodyPr anchor="b"/>
          <a:lstStyle/>
          <a:p>
            <a:endParaRPr lang="zh-CN" altLang="en-US" dirty="0"/>
          </a:p>
        </p:txBody>
      </p:sp>
      <p:sp>
        <p:nvSpPr>
          <p:cNvPr id="1092610" name="文本占位符 1091586"/>
          <p:cNvSpPr>
            <a:spLocks noGrp="1"/>
          </p:cNvSpPr>
          <p:nvPr>
            <p:ph idx="1"/>
          </p:nvPr>
        </p:nvSpPr>
        <p:spPr/>
        <p:txBody>
          <a:bodyPr anchor="t"/>
          <a:lstStyle/>
          <a:p>
            <a:endParaRPr lang="zh-CN" altLang="en-US" dirty="0"/>
          </a:p>
        </p:txBody>
      </p:sp>
      <p:pic>
        <p:nvPicPr>
          <p:cNvPr id="1092611" name="图片 1091587"/>
          <p:cNvPicPr>
            <a:picLocks noChangeAspect="1"/>
          </p:cNvPicPr>
          <p:nvPr/>
        </p:nvPicPr>
        <p:blipFill>
          <a:blip r:embed="rId1"/>
          <a:stretch>
            <a:fillRect/>
          </a:stretch>
        </p:blipFill>
        <p:spPr>
          <a:xfrm>
            <a:off x="276225" y="1047750"/>
            <a:ext cx="8591550" cy="4762500"/>
          </a:xfrm>
          <a:prstGeom prst="rect">
            <a:avLst/>
          </a:prstGeom>
          <a:noFill/>
          <a:ln w="9525">
            <a:noFill/>
          </a:ln>
        </p:spPr>
      </p:pic>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3" name="标题 1094657"/>
          <p:cNvSpPr>
            <a:spLocks noGrp="1"/>
          </p:cNvSpPr>
          <p:nvPr>
            <p:ph type="title"/>
          </p:nvPr>
        </p:nvSpPr>
        <p:spPr/>
        <p:txBody>
          <a:bodyPr anchor="b"/>
          <a:lstStyle/>
          <a:p>
            <a:endParaRPr lang="zh-CN" altLang="en-US" dirty="0"/>
          </a:p>
        </p:txBody>
      </p:sp>
      <p:sp>
        <p:nvSpPr>
          <p:cNvPr id="1093634" name="文本占位符 1094658"/>
          <p:cNvSpPr>
            <a:spLocks noGrp="1"/>
          </p:cNvSpPr>
          <p:nvPr>
            <p:ph idx="1"/>
          </p:nvPr>
        </p:nvSpPr>
        <p:spPr/>
        <p:txBody>
          <a:bodyPr anchor="t"/>
          <a:lstStyle/>
          <a:p>
            <a:endParaRPr lang="zh-CN" altLang="en-US" dirty="0"/>
          </a:p>
        </p:txBody>
      </p:sp>
      <p:pic>
        <p:nvPicPr>
          <p:cNvPr id="1093635" name="图片 1094659"/>
          <p:cNvPicPr>
            <a:picLocks noChangeAspect="1"/>
          </p:cNvPicPr>
          <p:nvPr/>
        </p:nvPicPr>
        <p:blipFill>
          <a:blip r:embed="rId1"/>
          <a:stretch>
            <a:fillRect/>
          </a:stretch>
        </p:blipFill>
        <p:spPr>
          <a:xfrm>
            <a:off x="428625" y="1133475"/>
            <a:ext cx="8286750" cy="4591050"/>
          </a:xfrm>
          <a:prstGeom prst="rect">
            <a:avLst/>
          </a:prstGeom>
          <a:noFill/>
          <a:ln w="9525">
            <a:noFill/>
          </a:ln>
        </p:spPr>
      </p:pic>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7" name="标题 1095683"/>
          <p:cNvSpPr>
            <a:spLocks noGrp="1"/>
          </p:cNvSpPr>
          <p:nvPr>
            <p:ph type="title"/>
          </p:nvPr>
        </p:nvSpPr>
        <p:spPr>
          <a:xfrm>
            <a:off x="685800" y="152400"/>
            <a:ext cx="6870700" cy="755650"/>
          </a:xfrm>
        </p:spPr>
        <p:txBody>
          <a:bodyPr anchor="b"/>
          <a:lstStyle/>
          <a:p>
            <a:r>
              <a:rPr lang="zh-CN" altLang="en-US" sz="4000" dirty="0"/>
              <a:t>第一章         绪论</a:t>
            </a:r>
            <a:endParaRPr lang="zh-CN" altLang="en-US" sz="4000" dirty="0"/>
          </a:p>
        </p:txBody>
      </p:sp>
      <p:sp>
        <p:nvSpPr>
          <p:cNvPr id="1094658" name="文本占位符 1095684"/>
          <p:cNvSpPr>
            <a:spLocks noGrp="1"/>
          </p:cNvSpPr>
          <p:nvPr>
            <p:ph idx="1"/>
          </p:nvPr>
        </p:nvSpPr>
        <p:spPr>
          <a:xfrm>
            <a:off x="107950" y="1196975"/>
            <a:ext cx="9036050" cy="5400675"/>
          </a:xfrm>
        </p:spPr>
        <p:txBody>
          <a:bodyPr anchor="t"/>
          <a:lstStyle/>
          <a:p>
            <a:r>
              <a:rPr lang="zh-CN" altLang="en-US" dirty="0"/>
              <a:t>小结</a:t>
            </a:r>
            <a:endParaRPr lang="zh-CN" altLang="en-US" dirty="0"/>
          </a:p>
          <a:p>
            <a:r>
              <a:rPr lang="zh-CN" altLang="en-US" dirty="0"/>
              <a:t>� 数据库系统 概述</a:t>
            </a:r>
            <a:endParaRPr lang="zh-CN" altLang="en-US" dirty="0"/>
          </a:p>
          <a:p>
            <a:r>
              <a:rPr lang="zh-CN" altLang="en-US" dirty="0"/>
              <a:t>� 数据库的基本概念</a:t>
            </a:r>
            <a:endParaRPr lang="zh-CN" altLang="en-US" dirty="0"/>
          </a:p>
          <a:p>
            <a:r>
              <a:rPr lang="zh-CN" altLang="en-US" dirty="0"/>
              <a:t>� 数据管理的发展过程</a:t>
            </a:r>
            <a:endParaRPr lang="zh-CN" altLang="en-US" dirty="0"/>
          </a:p>
          <a:p>
            <a:r>
              <a:rPr lang="zh-CN" altLang="en-US" dirty="0"/>
              <a:t>� 数据模型</a:t>
            </a:r>
            <a:endParaRPr lang="zh-CN" altLang="en-US" dirty="0"/>
          </a:p>
          <a:p>
            <a:r>
              <a:rPr lang="zh-CN" altLang="en-US" dirty="0"/>
              <a:t>� 数据模型的三要素</a:t>
            </a:r>
            <a:endParaRPr lang="zh-CN" altLang="en-US" dirty="0"/>
          </a:p>
          <a:p>
            <a:r>
              <a:rPr lang="zh-CN" altLang="en-US" dirty="0"/>
              <a:t>� 概念模型，  </a:t>
            </a:r>
            <a:r>
              <a:rPr lang="en-US" altLang="zh-CN"/>
              <a:t>E-R  </a:t>
            </a:r>
            <a:r>
              <a:rPr lang="zh-CN" altLang="en-US" dirty="0"/>
              <a:t>模型</a:t>
            </a:r>
            <a:endParaRPr lang="zh-CN" altLang="en-US" dirty="0"/>
          </a:p>
          <a:p>
            <a:r>
              <a:rPr lang="zh-CN" altLang="en-US" dirty="0"/>
              <a:t>� 三种主要数据模型</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09569"/>
          <p:cNvSpPr>
            <a:spLocks noGrp="1"/>
          </p:cNvSpPr>
          <p:nvPr>
            <p:ph type="title"/>
          </p:nvPr>
        </p:nvSpPr>
        <p:spPr>
          <a:xfrm>
            <a:off x="685800" y="152400"/>
            <a:ext cx="6870700" cy="900113"/>
          </a:xfrm>
        </p:spPr>
        <p:txBody>
          <a:bodyPr anchor="b"/>
          <a:lstStyle/>
          <a:p>
            <a:r>
              <a:rPr lang="zh-CN" altLang="en-US"/>
              <a:t>数据库系统模式的概念</a:t>
            </a:r>
            <a:endParaRPr lang="zh-CN" altLang="en-US"/>
          </a:p>
        </p:txBody>
      </p:sp>
      <p:sp>
        <p:nvSpPr>
          <p:cNvPr id="110594" name="文本占位符 109570"/>
          <p:cNvSpPr>
            <a:spLocks noGrp="1"/>
          </p:cNvSpPr>
          <p:nvPr>
            <p:ph idx="1"/>
          </p:nvPr>
        </p:nvSpPr>
        <p:spPr>
          <a:xfrm>
            <a:off x="0" y="1341438"/>
            <a:ext cx="8964613" cy="5256212"/>
          </a:xfrm>
        </p:spPr>
        <p:txBody>
          <a:bodyPr anchor="t"/>
          <a:lstStyle/>
          <a:p>
            <a:pPr>
              <a:lnSpc>
                <a:spcPct val="90000"/>
              </a:lnSpc>
            </a:pPr>
            <a:r>
              <a:rPr lang="zh-CN" altLang="en-US" sz="2800"/>
              <a:t>数据库系统模式的概念</a:t>
            </a:r>
            <a:endParaRPr lang="zh-CN" altLang="en-US" sz="2800"/>
          </a:p>
          <a:p>
            <a:pPr>
              <a:lnSpc>
                <a:spcPct val="90000"/>
              </a:lnSpc>
              <a:buNone/>
            </a:pPr>
            <a:r>
              <a:rPr lang="zh-CN" altLang="en-US" sz="2800"/>
              <a:t> “ 型 ”   和 “ 值 ”   的概念</a:t>
            </a:r>
            <a:endParaRPr lang="zh-CN" altLang="en-US" sz="2800"/>
          </a:p>
          <a:p>
            <a:pPr>
              <a:lnSpc>
                <a:spcPct val="90000"/>
              </a:lnSpc>
            </a:pPr>
            <a:r>
              <a:rPr lang="zh-CN" altLang="en-US" sz="2800"/>
              <a:t> 型 （ </a:t>
            </a:r>
            <a:r>
              <a:rPr lang="en-US" altLang="zh-CN" sz="2800"/>
              <a:t>Type </a:t>
            </a:r>
            <a:r>
              <a:rPr lang="zh-CN" altLang="en-US" sz="2800"/>
              <a:t>）</a:t>
            </a:r>
            <a:endParaRPr lang="zh-CN" altLang="en-US" sz="2800"/>
          </a:p>
          <a:p>
            <a:pPr>
              <a:lnSpc>
                <a:spcPct val="90000"/>
              </a:lnSpc>
              <a:buNone/>
            </a:pPr>
            <a:r>
              <a:rPr lang="zh-CN" altLang="en-US" sz="2800"/>
              <a:t>对某一类数据的结构和属性的说明</a:t>
            </a:r>
            <a:endParaRPr lang="zh-CN" altLang="en-US" sz="2800"/>
          </a:p>
          <a:p>
            <a:pPr>
              <a:lnSpc>
                <a:spcPct val="90000"/>
              </a:lnSpc>
            </a:pPr>
            <a:r>
              <a:rPr lang="zh-CN" altLang="en-US" sz="2800"/>
              <a:t>值 （ </a:t>
            </a:r>
            <a:r>
              <a:rPr lang="en-US" altLang="zh-CN" sz="2800"/>
              <a:t>Value </a:t>
            </a:r>
            <a:r>
              <a:rPr lang="zh-CN" altLang="en-US" sz="2800"/>
              <a:t>）</a:t>
            </a:r>
            <a:endParaRPr lang="zh-CN" altLang="en-US" sz="2800"/>
          </a:p>
          <a:p>
            <a:pPr>
              <a:lnSpc>
                <a:spcPct val="90000"/>
              </a:lnSpc>
            </a:pPr>
            <a:r>
              <a:rPr lang="zh-CN" altLang="en-US" sz="2800"/>
              <a:t>是型的一个具体赋值</a:t>
            </a:r>
            <a:endParaRPr lang="zh-CN" altLang="en-US" sz="2800"/>
          </a:p>
          <a:p>
            <a:pPr>
              <a:lnSpc>
                <a:spcPct val="90000"/>
              </a:lnSpc>
            </a:pPr>
            <a:r>
              <a:rPr lang="zh-CN" altLang="en-US" sz="2800"/>
              <a:t>例如：学生记录</a:t>
            </a:r>
            <a:endParaRPr lang="zh-CN" altLang="en-US" sz="2800"/>
          </a:p>
          <a:p>
            <a:pPr>
              <a:lnSpc>
                <a:spcPct val="90000"/>
              </a:lnSpc>
            </a:pPr>
            <a:r>
              <a:rPr lang="zh-CN" altLang="en-US" sz="2800"/>
              <a:t>记录 型 ：</a:t>
            </a:r>
            <a:endParaRPr lang="zh-CN" altLang="en-US" sz="2800"/>
          </a:p>
          <a:p>
            <a:pPr>
              <a:lnSpc>
                <a:spcPct val="90000"/>
              </a:lnSpc>
              <a:buNone/>
            </a:pPr>
            <a:r>
              <a:rPr lang="zh-CN" altLang="en-US" sz="2800"/>
              <a:t>         （学号，姓名，性别，系别，年龄，籍贯）</a:t>
            </a:r>
            <a:endParaRPr lang="zh-CN" altLang="en-US" sz="2800"/>
          </a:p>
          <a:p>
            <a:pPr>
              <a:lnSpc>
                <a:spcPct val="90000"/>
              </a:lnSpc>
              <a:buNone/>
            </a:pPr>
            <a:r>
              <a:rPr lang="zh-CN" altLang="en-US" sz="2800"/>
              <a:t>该记录型的一个记录 值 </a:t>
            </a:r>
            <a:endParaRPr lang="zh-CN" altLang="en-US" sz="2800"/>
          </a:p>
          <a:p>
            <a:pPr>
              <a:lnSpc>
                <a:spcPct val="90000"/>
              </a:lnSpc>
            </a:pPr>
            <a:r>
              <a:rPr lang="zh-CN" altLang="en-US" sz="2800"/>
              <a:t> （</a:t>
            </a:r>
            <a:r>
              <a:rPr lang="en-US" altLang="zh-CN" sz="2800"/>
              <a:t>900201 </a:t>
            </a:r>
            <a:r>
              <a:rPr lang="zh-CN" altLang="en-US" sz="2800"/>
              <a:t>，李明，男，计算机， </a:t>
            </a:r>
            <a:r>
              <a:rPr lang="en-US" altLang="zh-CN" sz="2800"/>
              <a:t>22</a:t>
            </a:r>
            <a:r>
              <a:rPr lang="zh-CN" altLang="en-US" sz="2800"/>
              <a:t>，江苏）</a:t>
            </a:r>
            <a:endParaRPr lang="zh-CN" altLang="en-US" sz="2800"/>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1" name="标题 1098753"/>
          <p:cNvSpPr>
            <a:spLocks noGrp="1"/>
          </p:cNvSpPr>
          <p:nvPr>
            <p:ph type="title"/>
          </p:nvPr>
        </p:nvSpPr>
        <p:spPr/>
        <p:txBody>
          <a:bodyPr anchor="b"/>
          <a:lstStyle/>
          <a:p>
            <a:endParaRPr lang="zh-CN" altLang="en-US" dirty="0"/>
          </a:p>
        </p:txBody>
      </p:sp>
      <p:sp>
        <p:nvSpPr>
          <p:cNvPr id="1095682" name="文本占位符 1098754"/>
          <p:cNvSpPr>
            <a:spLocks noGrp="1"/>
          </p:cNvSpPr>
          <p:nvPr>
            <p:ph idx="1"/>
          </p:nvPr>
        </p:nvSpPr>
        <p:spPr/>
        <p:txBody>
          <a:bodyPr anchor="t"/>
          <a:lstStyle/>
          <a:p>
            <a:r>
              <a:rPr lang="en-US" altLang="zh-CN"/>
              <a:t>� </a:t>
            </a:r>
            <a:r>
              <a:rPr lang="zh-CN" altLang="en-US" dirty="0"/>
              <a:t>数据库系统的 结构</a:t>
            </a:r>
            <a:endParaRPr lang="zh-CN" altLang="en-US" dirty="0"/>
          </a:p>
          <a:p>
            <a:r>
              <a:rPr lang="zh-CN" altLang="en-US" dirty="0"/>
              <a:t>� 数据库系统三级模式结构</a:t>
            </a:r>
            <a:endParaRPr lang="zh-CN" altLang="en-US" dirty="0"/>
          </a:p>
          <a:p>
            <a:r>
              <a:rPr lang="zh-CN" altLang="en-US" dirty="0"/>
              <a:t>� 数据库系统的体系结构</a:t>
            </a:r>
            <a:endParaRPr lang="zh-CN" altLang="en-US" dirty="0"/>
          </a:p>
          <a:p>
            <a:r>
              <a:rPr lang="zh-CN" altLang="en-US" dirty="0"/>
              <a:t>� 数据库系统的 组成</a:t>
            </a:r>
            <a:endParaRPr lang="zh-CN" altLang="en-US" dirty="0"/>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5" name="标题 1097729"/>
          <p:cNvSpPr>
            <a:spLocks noGrp="1"/>
          </p:cNvSpPr>
          <p:nvPr>
            <p:ph type="title"/>
          </p:nvPr>
        </p:nvSpPr>
        <p:spPr>
          <a:xfrm>
            <a:off x="685800" y="152400"/>
            <a:ext cx="6870700" cy="468313"/>
          </a:xfrm>
        </p:spPr>
        <p:txBody>
          <a:bodyPr anchor="b"/>
          <a:lstStyle/>
          <a:p>
            <a:r>
              <a:rPr lang="zh-CN" altLang="en-US" sz="2800" dirty="0"/>
              <a:t>第二章</a:t>
            </a:r>
            <a:endParaRPr lang="zh-CN" altLang="en-US" sz="2800" dirty="0"/>
          </a:p>
        </p:txBody>
      </p:sp>
      <p:sp>
        <p:nvSpPr>
          <p:cNvPr id="1096706" name="文本占位符 1097730"/>
          <p:cNvSpPr>
            <a:spLocks noGrp="1"/>
          </p:cNvSpPr>
          <p:nvPr>
            <p:ph idx="1"/>
          </p:nvPr>
        </p:nvSpPr>
        <p:spPr>
          <a:xfrm>
            <a:off x="0" y="765175"/>
            <a:ext cx="9144000" cy="6092825"/>
          </a:xfrm>
        </p:spPr>
        <p:txBody>
          <a:bodyPr anchor="t"/>
          <a:lstStyle/>
          <a:p>
            <a:pPr>
              <a:lnSpc>
                <a:spcPct val="90000"/>
              </a:lnSpc>
            </a:pPr>
            <a:r>
              <a:rPr lang="zh-CN" altLang="en-US" dirty="0"/>
              <a:t>小结</a:t>
            </a:r>
            <a:endParaRPr lang="zh-CN" altLang="en-US" dirty="0"/>
          </a:p>
          <a:p>
            <a:pPr>
              <a:lnSpc>
                <a:spcPct val="90000"/>
              </a:lnSpc>
            </a:pPr>
            <a:r>
              <a:rPr lang="zh-CN" altLang="en-US" dirty="0"/>
              <a:t>   关系数据结构</a:t>
            </a:r>
            <a:endParaRPr lang="zh-CN" altLang="en-US" dirty="0"/>
          </a:p>
          <a:p>
            <a:pPr>
              <a:lnSpc>
                <a:spcPct val="90000"/>
              </a:lnSpc>
              <a:buNone/>
            </a:pPr>
            <a:r>
              <a:rPr lang="zh-CN" altLang="en-US" dirty="0"/>
              <a:t>        </a:t>
            </a:r>
            <a:r>
              <a:rPr lang="en-US" altLang="zh-CN"/>
              <a:t>1</a:t>
            </a:r>
            <a:r>
              <a:rPr lang="zh-CN" altLang="en-US" dirty="0"/>
              <a:t>、关系</a:t>
            </a:r>
            <a:endParaRPr lang="zh-CN" altLang="en-US" dirty="0"/>
          </a:p>
          <a:p>
            <a:pPr>
              <a:lnSpc>
                <a:spcPct val="90000"/>
              </a:lnSpc>
              <a:buNone/>
            </a:pPr>
            <a:r>
              <a:rPr lang="zh-CN" altLang="en-US" dirty="0"/>
              <a:t>           域</a:t>
            </a:r>
            <a:endParaRPr lang="zh-CN" altLang="en-US" dirty="0"/>
          </a:p>
          <a:p>
            <a:pPr>
              <a:lnSpc>
                <a:spcPct val="90000"/>
              </a:lnSpc>
              <a:buNone/>
            </a:pPr>
            <a:r>
              <a:rPr lang="zh-CN" altLang="en-US" dirty="0"/>
              <a:t>           笛卡尔积</a:t>
            </a:r>
            <a:endParaRPr lang="zh-CN" altLang="en-US" dirty="0"/>
          </a:p>
          <a:p>
            <a:pPr>
              <a:lnSpc>
                <a:spcPct val="90000"/>
              </a:lnSpc>
              <a:buNone/>
            </a:pPr>
            <a:r>
              <a:rPr lang="zh-CN" altLang="en-US" dirty="0"/>
              <a:t>           关系</a:t>
            </a:r>
            <a:endParaRPr lang="zh-CN" altLang="en-US" dirty="0"/>
          </a:p>
          <a:p>
            <a:pPr>
              <a:lnSpc>
                <a:spcPct val="90000"/>
              </a:lnSpc>
              <a:buNone/>
            </a:pPr>
            <a:r>
              <a:rPr lang="zh-CN" altLang="en-US" dirty="0"/>
              <a:t>               关系，属性，元组</a:t>
            </a:r>
            <a:endParaRPr lang="zh-CN" altLang="en-US" dirty="0"/>
          </a:p>
          <a:p>
            <a:pPr>
              <a:lnSpc>
                <a:spcPct val="90000"/>
              </a:lnSpc>
              <a:buNone/>
            </a:pPr>
            <a:r>
              <a:rPr lang="zh-CN" altLang="en-US" dirty="0"/>
              <a:t>               候选码，主码，主属性</a:t>
            </a:r>
            <a:endParaRPr lang="zh-CN" altLang="en-US" dirty="0"/>
          </a:p>
          <a:p>
            <a:pPr>
              <a:lnSpc>
                <a:spcPct val="90000"/>
              </a:lnSpc>
              <a:buNone/>
            </a:pPr>
            <a:r>
              <a:rPr lang="zh-CN" altLang="en-US" dirty="0"/>
              <a:t>              基本关系的性质</a:t>
            </a:r>
            <a:endParaRPr lang="zh-CN" altLang="en-US" dirty="0"/>
          </a:p>
          <a:p>
            <a:pPr>
              <a:lnSpc>
                <a:spcPct val="90000"/>
              </a:lnSpc>
              <a:buNone/>
            </a:pPr>
            <a:r>
              <a:rPr lang="zh-CN" altLang="en-US" dirty="0"/>
              <a:t>       </a:t>
            </a:r>
            <a:r>
              <a:rPr lang="en-US" altLang="zh-CN"/>
              <a:t>2</a:t>
            </a:r>
            <a:r>
              <a:rPr lang="zh-CN" altLang="en-US" dirty="0"/>
              <a:t>、关系模式</a:t>
            </a:r>
            <a:endParaRPr lang="zh-CN" altLang="en-US" dirty="0"/>
          </a:p>
          <a:p>
            <a:pPr>
              <a:lnSpc>
                <a:spcPct val="90000"/>
              </a:lnSpc>
              <a:buNone/>
            </a:pPr>
            <a:r>
              <a:rPr lang="zh-CN" altLang="en-US" dirty="0"/>
              <a:t>       </a:t>
            </a:r>
            <a:r>
              <a:rPr lang="en-US" altLang="zh-CN"/>
              <a:t>3</a:t>
            </a:r>
            <a:r>
              <a:rPr lang="zh-CN" altLang="en-US" dirty="0"/>
              <a:t>、关系数据库</a:t>
            </a:r>
            <a:endParaRPr lang="zh-CN" altLang="en-US" dirty="0"/>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29" name="标题 1102849"/>
          <p:cNvSpPr>
            <a:spLocks noGrp="1"/>
          </p:cNvSpPr>
          <p:nvPr>
            <p:ph type="title"/>
          </p:nvPr>
        </p:nvSpPr>
        <p:spPr/>
        <p:txBody>
          <a:bodyPr anchor="b"/>
          <a:lstStyle/>
          <a:p>
            <a:endParaRPr lang="zh-CN" altLang="en-US" dirty="0"/>
          </a:p>
        </p:txBody>
      </p:sp>
      <p:sp>
        <p:nvSpPr>
          <p:cNvPr id="1097730" name="文本占位符 1102850"/>
          <p:cNvSpPr>
            <a:spLocks noGrp="1"/>
          </p:cNvSpPr>
          <p:nvPr>
            <p:ph idx="1"/>
          </p:nvPr>
        </p:nvSpPr>
        <p:spPr/>
        <p:txBody>
          <a:bodyPr anchor="t"/>
          <a:lstStyle/>
          <a:p>
            <a:r>
              <a:rPr lang="zh-CN" altLang="en-US" dirty="0"/>
              <a:t>� 关系的数据操作集合</a:t>
            </a:r>
            <a:endParaRPr lang="zh-CN" altLang="en-US" dirty="0"/>
          </a:p>
          <a:p>
            <a:pPr>
              <a:buNone/>
            </a:pPr>
            <a:r>
              <a:rPr lang="zh-CN" altLang="en-US" dirty="0"/>
              <a:t>    </a:t>
            </a:r>
            <a:r>
              <a:rPr lang="en-US" altLang="zh-CN"/>
              <a:t>1</a:t>
            </a:r>
            <a:r>
              <a:rPr lang="zh-CN" altLang="en-US" dirty="0"/>
              <a:t>、查询</a:t>
            </a:r>
            <a:endParaRPr lang="zh-CN" altLang="en-US" dirty="0"/>
          </a:p>
          <a:p>
            <a:pPr>
              <a:buNone/>
            </a:pPr>
            <a:r>
              <a:rPr lang="zh-CN" altLang="en-US" dirty="0"/>
              <a:t>     选择、投影、连接、除、并、交、差</a:t>
            </a:r>
            <a:endParaRPr lang="zh-CN" altLang="en-US" dirty="0"/>
          </a:p>
          <a:p>
            <a:pPr>
              <a:buNone/>
            </a:pPr>
            <a:r>
              <a:rPr lang="zh-CN" altLang="en-US" dirty="0"/>
              <a:t>    </a:t>
            </a:r>
            <a:r>
              <a:rPr lang="en-US" altLang="zh-CN"/>
              <a:t>2</a:t>
            </a:r>
            <a:r>
              <a:rPr lang="zh-CN" altLang="en-US" dirty="0"/>
              <a:t>、数据更新</a:t>
            </a:r>
            <a:endParaRPr lang="zh-CN" altLang="en-US" dirty="0"/>
          </a:p>
          <a:p>
            <a:pPr>
              <a:buNone/>
            </a:pPr>
            <a:r>
              <a:rPr lang="zh-CN" altLang="en-US" dirty="0"/>
              <a:t>     插入、删除、修改</a:t>
            </a:r>
            <a:endParaRPr lang="zh-CN" altLang="en-US" dirty="0"/>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3" name="标题 1101825"/>
          <p:cNvSpPr>
            <a:spLocks noGrp="1"/>
          </p:cNvSpPr>
          <p:nvPr>
            <p:ph type="title"/>
          </p:nvPr>
        </p:nvSpPr>
        <p:spPr/>
        <p:txBody>
          <a:bodyPr anchor="b"/>
          <a:lstStyle/>
          <a:p>
            <a:endParaRPr lang="zh-CN" altLang="en-US" dirty="0"/>
          </a:p>
        </p:txBody>
      </p:sp>
      <p:sp>
        <p:nvSpPr>
          <p:cNvPr id="1098754" name="文本占位符 1101826"/>
          <p:cNvSpPr>
            <a:spLocks noGrp="1"/>
          </p:cNvSpPr>
          <p:nvPr>
            <p:ph idx="1"/>
          </p:nvPr>
        </p:nvSpPr>
        <p:spPr/>
        <p:txBody>
          <a:bodyPr anchor="t"/>
          <a:lstStyle/>
          <a:p>
            <a:r>
              <a:rPr lang="zh-CN" altLang="en-US" dirty="0"/>
              <a:t>� 关系的完整性约束</a:t>
            </a:r>
            <a:endParaRPr lang="zh-CN" altLang="en-US" dirty="0"/>
          </a:p>
          <a:p>
            <a:pPr>
              <a:buNone/>
            </a:pPr>
            <a:r>
              <a:rPr lang="en-US" altLang="zh-CN"/>
              <a:t>1</a:t>
            </a:r>
            <a:r>
              <a:rPr lang="zh-CN" altLang="en-US" dirty="0"/>
              <a:t>、实体完整性</a:t>
            </a:r>
            <a:endParaRPr lang="zh-CN" altLang="en-US" dirty="0"/>
          </a:p>
          <a:p>
            <a:pPr>
              <a:buNone/>
            </a:pPr>
            <a:r>
              <a:rPr lang="en-US" altLang="zh-CN"/>
              <a:t>2</a:t>
            </a:r>
            <a:r>
              <a:rPr lang="zh-CN" altLang="en-US" dirty="0"/>
              <a:t>、参照完整性</a:t>
            </a:r>
            <a:endParaRPr lang="zh-CN" altLang="en-US" dirty="0"/>
          </a:p>
          <a:p>
            <a:pPr>
              <a:buNone/>
            </a:pPr>
            <a:r>
              <a:rPr lang="zh-CN" altLang="en-US" dirty="0"/>
              <a:t> 外码</a:t>
            </a:r>
            <a:endParaRPr lang="zh-CN" altLang="en-US" dirty="0"/>
          </a:p>
          <a:p>
            <a:pPr>
              <a:buNone/>
            </a:pPr>
            <a:r>
              <a:rPr lang="en-US" altLang="zh-CN"/>
              <a:t>3</a:t>
            </a:r>
            <a:r>
              <a:rPr lang="zh-CN" altLang="en-US" dirty="0"/>
              <a:t>、用户定义的完整性</a:t>
            </a:r>
            <a:endParaRPr lang="zh-CN" altLang="en-US" dirty="0"/>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7" name="标题 1105921"/>
          <p:cNvSpPr>
            <a:spLocks noGrp="1"/>
          </p:cNvSpPr>
          <p:nvPr>
            <p:ph type="title"/>
          </p:nvPr>
        </p:nvSpPr>
        <p:spPr/>
        <p:txBody>
          <a:bodyPr anchor="b"/>
          <a:lstStyle/>
          <a:p>
            <a:endParaRPr lang="zh-CN" altLang="en-US" dirty="0"/>
          </a:p>
        </p:txBody>
      </p:sp>
      <p:sp>
        <p:nvSpPr>
          <p:cNvPr id="1099778" name="文本占位符 1105922"/>
          <p:cNvSpPr>
            <a:spLocks noGrp="1"/>
          </p:cNvSpPr>
          <p:nvPr>
            <p:ph idx="1"/>
          </p:nvPr>
        </p:nvSpPr>
        <p:spPr>
          <a:xfrm>
            <a:off x="685800" y="1828800"/>
            <a:ext cx="7696200" cy="4337050"/>
          </a:xfrm>
        </p:spPr>
        <p:txBody>
          <a:bodyPr anchor="t"/>
          <a:lstStyle/>
          <a:p>
            <a:pPr>
              <a:lnSpc>
                <a:spcPct val="80000"/>
              </a:lnSpc>
            </a:pPr>
            <a:r>
              <a:rPr lang="zh-CN" altLang="en-US" sz="2800" dirty="0"/>
              <a:t>小结        </a:t>
            </a:r>
            <a:endParaRPr lang="zh-CN" altLang="en-US" sz="2800" dirty="0"/>
          </a:p>
          <a:p>
            <a:pPr>
              <a:lnSpc>
                <a:spcPct val="80000"/>
              </a:lnSpc>
              <a:buNone/>
            </a:pPr>
            <a:r>
              <a:rPr lang="zh-CN" altLang="en-US" sz="2800" dirty="0"/>
              <a:t>  关系代数运算</a:t>
            </a:r>
            <a:endParaRPr lang="zh-CN" altLang="en-US" sz="2800" dirty="0"/>
          </a:p>
          <a:p>
            <a:pPr>
              <a:lnSpc>
                <a:spcPct val="80000"/>
              </a:lnSpc>
              <a:buNone/>
            </a:pPr>
            <a:r>
              <a:rPr lang="zh-CN" altLang="en-US" sz="2800" dirty="0"/>
              <a:t>  </a:t>
            </a:r>
            <a:r>
              <a:rPr lang="en-US" altLang="zh-CN" sz="2800"/>
              <a:t>1</a:t>
            </a:r>
            <a:r>
              <a:rPr lang="zh-CN" altLang="en-US" sz="2800" dirty="0"/>
              <a:t>、 关系代数运算</a:t>
            </a:r>
            <a:endParaRPr lang="zh-CN" altLang="en-US" sz="2800" dirty="0"/>
          </a:p>
          <a:p>
            <a:pPr>
              <a:lnSpc>
                <a:spcPct val="80000"/>
              </a:lnSpc>
              <a:buNone/>
            </a:pPr>
            <a:r>
              <a:rPr lang="zh-CN" altLang="en-US" sz="2800" dirty="0"/>
              <a:t>   并、差、交、笛卡尔积、投影、选择、连接、除</a:t>
            </a:r>
            <a:endParaRPr lang="zh-CN" altLang="en-US" sz="2800" dirty="0"/>
          </a:p>
          <a:p>
            <a:pPr>
              <a:lnSpc>
                <a:spcPct val="80000"/>
              </a:lnSpc>
              <a:buNone/>
            </a:pPr>
            <a:r>
              <a:rPr lang="zh-CN" altLang="en-US" sz="2800" dirty="0"/>
              <a:t>  </a:t>
            </a:r>
            <a:r>
              <a:rPr lang="en-US" altLang="zh-CN" sz="2800"/>
              <a:t>2</a:t>
            </a:r>
            <a:r>
              <a:rPr lang="zh-CN" altLang="en-US" sz="2800" dirty="0"/>
              <a:t>、基本运算</a:t>
            </a:r>
            <a:endParaRPr lang="zh-CN" altLang="en-US" sz="2800" dirty="0"/>
          </a:p>
          <a:p>
            <a:pPr>
              <a:lnSpc>
                <a:spcPct val="80000"/>
              </a:lnSpc>
              <a:buNone/>
            </a:pPr>
            <a:r>
              <a:rPr lang="zh-CN" altLang="en-US" sz="2800" dirty="0"/>
              <a:t>   并、差、笛卡尔积、投影、选择</a:t>
            </a:r>
            <a:endParaRPr lang="zh-CN" altLang="en-US" sz="2800" dirty="0"/>
          </a:p>
          <a:p>
            <a:pPr>
              <a:lnSpc>
                <a:spcPct val="80000"/>
              </a:lnSpc>
              <a:buNone/>
            </a:pPr>
            <a:r>
              <a:rPr lang="zh-CN" altLang="en-US" sz="2800" dirty="0"/>
              <a:t>  </a:t>
            </a:r>
            <a:r>
              <a:rPr lang="en-US" altLang="zh-CN" sz="2800"/>
              <a:t>3</a:t>
            </a:r>
            <a:r>
              <a:rPr lang="zh-CN" altLang="en-US" sz="2800" dirty="0"/>
              <a:t>、交、连接、除</a:t>
            </a:r>
            <a:endParaRPr lang="zh-CN" altLang="en-US" sz="2800" dirty="0"/>
          </a:p>
          <a:p>
            <a:pPr>
              <a:lnSpc>
                <a:spcPct val="80000"/>
              </a:lnSpc>
              <a:buNone/>
            </a:pPr>
            <a:r>
              <a:rPr lang="zh-CN" altLang="en-US" sz="2800" dirty="0"/>
              <a:t>可以用 </a:t>
            </a:r>
            <a:r>
              <a:rPr lang="en-US" altLang="zh-CN" sz="2800"/>
              <a:t>5 </a:t>
            </a:r>
            <a:r>
              <a:rPr lang="zh-CN" altLang="en-US" sz="2800" dirty="0"/>
              <a:t>种基本运算来表达    引进它们并不增加语言的能力，但可以简化表达</a:t>
            </a:r>
            <a:endParaRPr lang="zh-CN" altLang="en-US" sz="2800" dirty="0"/>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1" name="标题 1104897"/>
          <p:cNvSpPr>
            <a:spLocks noGrp="1"/>
          </p:cNvSpPr>
          <p:nvPr>
            <p:ph type="title"/>
          </p:nvPr>
        </p:nvSpPr>
        <p:spPr/>
        <p:txBody>
          <a:bodyPr anchor="b"/>
          <a:lstStyle/>
          <a:p>
            <a:endParaRPr lang="zh-CN" altLang="en-US" dirty="0"/>
          </a:p>
        </p:txBody>
      </p:sp>
      <p:sp>
        <p:nvSpPr>
          <p:cNvPr id="1100802" name="文本占位符 1104898"/>
          <p:cNvSpPr>
            <a:spLocks noGrp="1"/>
          </p:cNvSpPr>
          <p:nvPr>
            <p:ph idx="1"/>
          </p:nvPr>
        </p:nvSpPr>
        <p:spPr/>
        <p:txBody>
          <a:bodyPr anchor="t"/>
          <a:lstStyle/>
          <a:p>
            <a:pPr>
              <a:lnSpc>
                <a:spcPct val="80000"/>
              </a:lnSpc>
            </a:pPr>
            <a:r>
              <a:rPr lang="zh-CN" altLang="en-US" sz="2000" dirty="0"/>
              <a:t>小结        </a:t>
            </a:r>
            <a:endParaRPr lang="zh-CN" altLang="en-US" sz="2000" dirty="0"/>
          </a:p>
          <a:p>
            <a:pPr>
              <a:lnSpc>
                <a:spcPct val="80000"/>
              </a:lnSpc>
            </a:pPr>
            <a:r>
              <a:rPr lang="zh-CN" altLang="en-US" sz="2000" dirty="0"/>
              <a:t>�   关系代数运算</a:t>
            </a:r>
            <a:endParaRPr lang="zh-CN" altLang="en-US" sz="2000" dirty="0"/>
          </a:p>
          <a:p>
            <a:pPr>
              <a:lnSpc>
                <a:spcPct val="80000"/>
              </a:lnSpc>
            </a:pPr>
            <a:r>
              <a:rPr lang="zh-CN" altLang="en-US" sz="2000" dirty="0"/>
              <a:t>� 关系代数运算</a:t>
            </a:r>
            <a:endParaRPr lang="zh-CN" altLang="en-US" sz="2000" dirty="0"/>
          </a:p>
          <a:p>
            <a:pPr>
              <a:lnSpc>
                <a:spcPct val="80000"/>
              </a:lnSpc>
            </a:pPr>
            <a:r>
              <a:rPr lang="zh-CN" altLang="en-US" sz="2000" dirty="0"/>
              <a:t>并、差、交、笛卡尔积、投影、选择、连接、除</a:t>
            </a:r>
            <a:endParaRPr lang="zh-CN" altLang="en-US" sz="2000" dirty="0"/>
          </a:p>
          <a:p>
            <a:pPr>
              <a:lnSpc>
                <a:spcPct val="80000"/>
              </a:lnSpc>
            </a:pPr>
            <a:r>
              <a:rPr lang="zh-CN" altLang="en-US" sz="2000" dirty="0"/>
              <a:t>� 基本运算</a:t>
            </a:r>
            <a:endParaRPr lang="zh-CN" altLang="en-US" sz="2000" dirty="0"/>
          </a:p>
          <a:p>
            <a:pPr>
              <a:lnSpc>
                <a:spcPct val="80000"/>
              </a:lnSpc>
            </a:pPr>
            <a:r>
              <a:rPr lang="zh-CN" altLang="en-US" sz="2000" dirty="0"/>
              <a:t>并、差、笛卡尔积、投影、选择</a:t>
            </a:r>
            <a:endParaRPr lang="zh-CN" altLang="en-US" sz="2000" dirty="0"/>
          </a:p>
          <a:p>
            <a:pPr>
              <a:lnSpc>
                <a:spcPct val="80000"/>
              </a:lnSpc>
            </a:pPr>
            <a:r>
              <a:rPr lang="zh-CN" altLang="en-US" sz="2000" dirty="0"/>
              <a:t>� 交、连接、除</a:t>
            </a:r>
            <a:endParaRPr lang="zh-CN" altLang="en-US" sz="2000" dirty="0"/>
          </a:p>
          <a:p>
            <a:pPr>
              <a:lnSpc>
                <a:spcPct val="80000"/>
              </a:lnSpc>
            </a:pPr>
            <a:r>
              <a:rPr lang="zh-CN" altLang="en-US" sz="2000" dirty="0"/>
              <a:t>可以用 </a:t>
            </a:r>
            <a:r>
              <a:rPr lang="en-US" altLang="zh-CN" sz="2000"/>
              <a:t>5 </a:t>
            </a:r>
            <a:r>
              <a:rPr lang="zh-CN" altLang="en-US" sz="2000" dirty="0"/>
              <a:t>种基本运算来表达</a:t>
            </a:r>
            <a:endParaRPr lang="zh-CN" altLang="en-US" sz="2000" dirty="0"/>
          </a:p>
          <a:p>
            <a:pPr>
              <a:lnSpc>
                <a:spcPct val="80000"/>
              </a:lnSpc>
            </a:pPr>
            <a:r>
              <a:rPr lang="zh-CN" altLang="en-US" sz="2000" dirty="0"/>
              <a:t>    引进它们并不增加语言的能力，但可以简化表</a:t>
            </a:r>
            <a:endParaRPr lang="zh-CN" altLang="en-US" sz="2000" dirty="0"/>
          </a:p>
          <a:p>
            <a:pPr>
              <a:lnSpc>
                <a:spcPct val="80000"/>
              </a:lnSpc>
            </a:pPr>
            <a:r>
              <a:rPr lang="zh-CN" altLang="en-US" sz="2000" dirty="0"/>
              <a:t>达</a:t>
            </a:r>
            <a:endParaRPr lang="zh-CN" altLang="en-US" sz="2000" dirty="0"/>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5" name="标题 1110017"/>
          <p:cNvSpPr>
            <a:spLocks noGrp="1"/>
          </p:cNvSpPr>
          <p:nvPr>
            <p:ph type="title"/>
          </p:nvPr>
        </p:nvSpPr>
        <p:spPr/>
        <p:txBody>
          <a:bodyPr anchor="b"/>
          <a:lstStyle/>
          <a:p>
            <a:endParaRPr lang="zh-CN" altLang="en-US" dirty="0"/>
          </a:p>
        </p:txBody>
      </p:sp>
      <p:sp>
        <p:nvSpPr>
          <p:cNvPr id="1101826" name="文本占位符 1110018"/>
          <p:cNvSpPr>
            <a:spLocks noGrp="1"/>
          </p:cNvSpPr>
          <p:nvPr>
            <p:ph idx="1"/>
          </p:nvPr>
        </p:nvSpPr>
        <p:spPr/>
        <p:txBody>
          <a:bodyPr anchor="t"/>
          <a:lstStyle/>
          <a:p>
            <a:pPr>
              <a:lnSpc>
                <a:spcPct val="90000"/>
              </a:lnSpc>
            </a:pPr>
            <a:r>
              <a:rPr lang="zh-CN" altLang="en-US" sz="2800" dirty="0"/>
              <a:t>（ </a:t>
            </a:r>
            <a:r>
              <a:rPr lang="en-US" altLang="zh-CN" sz="2800"/>
              <a:t>2 </a:t>
            </a:r>
            <a:r>
              <a:rPr lang="zh-CN" altLang="en-US" sz="2800" dirty="0"/>
              <a:t>） “ 检索不学 </a:t>
            </a:r>
            <a:r>
              <a:rPr lang="en-US" altLang="zh-CN" sz="2800"/>
              <a:t>C2 </a:t>
            </a:r>
            <a:r>
              <a:rPr lang="zh-CN" altLang="en-US" sz="2800" dirty="0"/>
              <a:t>课的学生姓名 ” ，决不能用下式表示：</a:t>
            </a:r>
            <a:endParaRPr lang="zh-CN" altLang="en-US" sz="2800" dirty="0"/>
          </a:p>
          <a:p>
            <a:pPr>
              <a:lnSpc>
                <a:spcPct val="90000"/>
              </a:lnSpc>
            </a:pPr>
            <a:r>
              <a:rPr lang="zh-CN" altLang="en-US" sz="2800" dirty="0"/>
              <a:t>     </a:t>
            </a:r>
            <a:r>
              <a:rPr lang="en-US" altLang="zh-CN" sz="2800"/>
              <a:t>π SNAME </a:t>
            </a:r>
            <a:r>
              <a:rPr lang="zh-CN" altLang="en-US" sz="2800" dirty="0"/>
              <a:t>， </a:t>
            </a:r>
            <a:r>
              <a:rPr lang="en-US" altLang="zh-CN" sz="2800"/>
              <a:t>AGE </a:t>
            </a:r>
            <a:r>
              <a:rPr lang="zh-CN" altLang="en-US" sz="2800" dirty="0"/>
              <a:t>（ </a:t>
            </a:r>
            <a:r>
              <a:rPr lang="en-US" altLang="zh-CN" sz="2800"/>
              <a:t>σ C# ≠ 'C2'</a:t>
            </a:r>
            <a:endParaRPr lang="en-US" altLang="zh-CN" sz="2800"/>
          </a:p>
          <a:p>
            <a:pPr>
              <a:lnSpc>
                <a:spcPct val="90000"/>
              </a:lnSpc>
            </a:pPr>
            <a:r>
              <a:rPr lang="zh-CN" altLang="en-US" sz="2800" dirty="0"/>
              <a:t>（ </a:t>
            </a:r>
            <a:r>
              <a:rPr lang="en-US" altLang="zh-CN" sz="2800"/>
              <a:t>S   SC </a:t>
            </a:r>
            <a:r>
              <a:rPr lang="zh-CN" altLang="en-US" sz="2800" dirty="0"/>
              <a:t>））</a:t>
            </a:r>
            <a:endParaRPr lang="zh-CN" altLang="en-US" sz="2800" dirty="0"/>
          </a:p>
          <a:p>
            <a:pPr>
              <a:lnSpc>
                <a:spcPct val="90000"/>
              </a:lnSpc>
            </a:pPr>
            <a:r>
              <a:rPr lang="zh-CN" altLang="en-US" sz="2800" dirty="0"/>
              <a:t>一定要用 “ 差 ” 的形式：</a:t>
            </a:r>
            <a:endParaRPr lang="zh-CN" altLang="en-US" sz="2800" dirty="0"/>
          </a:p>
          <a:p>
            <a:pPr>
              <a:lnSpc>
                <a:spcPct val="90000"/>
              </a:lnSpc>
            </a:pPr>
            <a:r>
              <a:rPr lang="zh-CN" altLang="en-US" sz="2800" dirty="0"/>
              <a:t>     </a:t>
            </a:r>
            <a:r>
              <a:rPr lang="en-US" altLang="zh-CN" sz="2800"/>
              <a:t>π SNAME </a:t>
            </a:r>
            <a:r>
              <a:rPr lang="zh-CN" altLang="en-US" sz="2800" dirty="0"/>
              <a:t>， </a:t>
            </a:r>
            <a:r>
              <a:rPr lang="en-US" altLang="zh-CN" sz="2800"/>
              <a:t>AGE </a:t>
            </a:r>
            <a:r>
              <a:rPr lang="zh-CN" altLang="en-US" sz="2800" dirty="0"/>
              <a:t>（ </a:t>
            </a:r>
            <a:r>
              <a:rPr lang="en-US" altLang="zh-CN" sz="2800"/>
              <a:t>S </a:t>
            </a:r>
            <a:r>
              <a:rPr lang="zh-CN" altLang="en-US" sz="2800" dirty="0"/>
              <a:t>） － </a:t>
            </a:r>
            <a:r>
              <a:rPr lang="en-US" altLang="zh-CN" sz="2800"/>
              <a:t>π SNAME </a:t>
            </a:r>
            <a:r>
              <a:rPr lang="zh-CN" altLang="en-US" sz="2800" dirty="0"/>
              <a:t>， </a:t>
            </a:r>
            <a:r>
              <a:rPr lang="en-US" altLang="zh-CN" sz="2800"/>
              <a:t>AGE </a:t>
            </a:r>
            <a:r>
              <a:rPr lang="zh-CN" altLang="en-US" sz="2800" dirty="0"/>
              <a:t>（ </a:t>
            </a:r>
            <a:r>
              <a:rPr lang="en-US" altLang="zh-CN" sz="2800"/>
              <a:t>σ C#='C2'</a:t>
            </a:r>
            <a:endParaRPr lang="en-US" altLang="zh-CN" sz="2800"/>
          </a:p>
          <a:p>
            <a:pPr>
              <a:lnSpc>
                <a:spcPct val="90000"/>
              </a:lnSpc>
            </a:pPr>
            <a:r>
              <a:rPr lang="zh-CN" altLang="en-US" sz="2800" dirty="0"/>
              <a:t>（ </a:t>
            </a:r>
            <a:r>
              <a:rPr lang="en-US" altLang="zh-CN" sz="2800"/>
              <a:t>S   SC </a:t>
            </a:r>
            <a:r>
              <a:rPr lang="zh-CN" altLang="en-US" sz="2800" dirty="0"/>
              <a:t>））</a:t>
            </a:r>
            <a:endParaRPr lang="zh-CN" altLang="en-US" sz="2800" dirty="0"/>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49" name="标题 1108993"/>
          <p:cNvSpPr>
            <a:spLocks noGrp="1"/>
          </p:cNvSpPr>
          <p:nvPr>
            <p:ph type="title"/>
          </p:nvPr>
        </p:nvSpPr>
        <p:spPr>
          <a:xfrm>
            <a:off x="685800" y="152400"/>
            <a:ext cx="6870700" cy="828675"/>
          </a:xfrm>
        </p:spPr>
        <p:txBody>
          <a:bodyPr anchor="b"/>
          <a:lstStyle/>
          <a:p>
            <a:r>
              <a:rPr lang="zh-CN" altLang="en-US" dirty="0"/>
              <a:t>第三章</a:t>
            </a:r>
            <a:endParaRPr lang="zh-CN" altLang="en-US" dirty="0"/>
          </a:p>
        </p:txBody>
      </p:sp>
      <p:sp>
        <p:nvSpPr>
          <p:cNvPr id="1102850" name="文本占位符 1108994"/>
          <p:cNvSpPr>
            <a:spLocks noGrp="1"/>
          </p:cNvSpPr>
          <p:nvPr>
            <p:ph idx="1"/>
          </p:nvPr>
        </p:nvSpPr>
        <p:spPr>
          <a:xfrm>
            <a:off x="0" y="1052513"/>
            <a:ext cx="9144000" cy="5689600"/>
          </a:xfrm>
        </p:spPr>
        <p:txBody>
          <a:bodyPr anchor="t"/>
          <a:lstStyle/>
          <a:p>
            <a:pPr>
              <a:buNone/>
            </a:pPr>
            <a:r>
              <a:rPr lang="en-US" altLang="zh-CN"/>
              <a:t> </a:t>
            </a:r>
            <a:r>
              <a:rPr lang="zh-CN" altLang="en-US" dirty="0"/>
              <a:t>小结</a:t>
            </a:r>
            <a:endParaRPr lang="zh-CN" altLang="en-US" dirty="0"/>
          </a:p>
          <a:p>
            <a:r>
              <a:rPr lang="en-US" altLang="zh-CN"/>
              <a:t>SQL </a:t>
            </a:r>
            <a:r>
              <a:rPr lang="zh-CN" altLang="en-US" dirty="0"/>
              <a:t>的特点</a:t>
            </a:r>
            <a:endParaRPr lang="zh-CN" altLang="en-US" dirty="0"/>
          </a:p>
          <a:p>
            <a:r>
              <a:rPr lang="zh-CN" altLang="en-US" dirty="0"/>
              <a:t>� ⒈   综合统一</a:t>
            </a:r>
            <a:endParaRPr lang="zh-CN" altLang="en-US" dirty="0"/>
          </a:p>
          <a:p>
            <a:r>
              <a:rPr lang="zh-CN" altLang="en-US" dirty="0"/>
              <a:t>�  </a:t>
            </a:r>
            <a:r>
              <a:rPr lang="en-US" altLang="zh-CN"/>
              <a:t>2 .   </a:t>
            </a:r>
            <a:r>
              <a:rPr lang="zh-CN" altLang="en-US" dirty="0"/>
              <a:t>度非过程化</a:t>
            </a:r>
            <a:endParaRPr lang="zh-CN" altLang="en-US" dirty="0"/>
          </a:p>
          <a:p>
            <a:r>
              <a:rPr lang="zh-CN" altLang="en-US" dirty="0"/>
              <a:t>�  </a:t>
            </a:r>
            <a:r>
              <a:rPr lang="en-US" altLang="zh-CN"/>
              <a:t>3.  </a:t>
            </a:r>
            <a:r>
              <a:rPr lang="zh-CN" altLang="en-US" dirty="0"/>
              <a:t>面向集合的操作方式</a:t>
            </a:r>
            <a:endParaRPr lang="zh-CN" altLang="en-US" dirty="0"/>
          </a:p>
          <a:p>
            <a:r>
              <a:rPr lang="zh-CN" altLang="en-US" dirty="0"/>
              <a:t>�  </a:t>
            </a:r>
            <a:r>
              <a:rPr lang="en-US" altLang="zh-CN"/>
              <a:t>4 .   </a:t>
            </a:r>
            <a:r>
              <a:rPr lang="zh-CN" altLang="en-US" dirty="0"/>
              <a:t>同一种语法结构提供两种使用方式</a:t>
            </a:r>
            <a:endParaRPr lang="zh-CN" altLang="en-US" dirty="0"/>
          </a:p>
          <a:p>
            <a:r>
              <a:rPr lang="zh-CN" altLang="en-US" dirty="0"/>
              <a:t>�  </a:t>
            </a:r>
            <a:r>
              <a:rPr lang="en-US" altLang="zh-CN"/>
              <a:t>5 .   </a:t>
            </a:r>
            <a:r>
              <a:rPr lang="zh-CN" altLang="en-US" dirty="0"/>
              <a:t>语言简捷，易学易用</a:t>
            </a:r>
            <a:endParaRPr lang="zh-CN" altLang="en-US" dirty="0"/>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3" name="标题 1107969"/>
          <p:cNvSpPr>
            <a:spLocks noGrp="1"/>
          </p:cNvSpPr>
          <p:nvPr>
            <p:ph type="title"/>
          </p:nvPr>
        </p:nvSpPr>
        <p:spPr/>
        <p:txBody>
          <a:bodyPr anchor="b"/>
          <a:lstStyle/>
          <a:p>
            <a:endParaRPr lang="zh-CN" altLang="en-US" dirty="0"/>
          </a:p>
        </p:txBody>
      </p:sp>
      <p:sp>
        <p:nvSpPr>
          <p:cNvPr id="1103874" name="文本占位符 1107970"/>
          <p:cNvSpPr>
            <a:spLocks noGrp="1"/>
          </p:cNvSpPr>
          <p:nvPr>
            <p:ph idx="1"/>
          </p:nvPr>
        </p:nvSpPr>
        <p:spPr/>
        <p:txBody>
          <a:bodyPr anchor="t"/>
          <a:lstStyle/>
          <a:p>
            <a:pPr>
              <a:buNone/>
            </a:pPr>
            <a:endParaRPr lang="zh-CN" altLang="en-US" dirty="0"/>
          </a:p>
          <a:p>
            <a:r>
              <a:rPr lang="zh-CN" altLang="en-US" dirty="0"/>
              <a:t>交互式 </a:t>
            </a:r>
            <a:r>
              <a:rPr lang="en-US" altLang="zh-CN"/>
              <a:t>SQL</a:t>
            </a:r>
            <a:endParaRPr lang="en-US" altLang="zh-CN"/>
          </a:p>
          <a:p>
            <a:r>
              <a:rPr lang="en-US" altLang="zh-CN"/>
              <a:t>� </a:t>
            </a:r>
            <a:r>
              <a:rPr lang="zh-CN" altLang="en-US" dirty="0"/>
              <a:t>数据定义</a:t>
            </a:r>
            <a:endParaRPr lang="zh-CN" altLang="en-US" dirty="0"/>
          </a:p>
          <a:p>
            <a:r>
              <a:rPr lang="zh-CN" altLang="en-US" dirty="0"/>
              <a:t>� 查询</a:t>
            </a:r>
            <a:endParaRPr lang="zh-CN" altLang="en-US" dirty="0"/>
          </a:p>
          <a:p>
            <a:r>
              <a:rPr lang="zh-CN" altLang="en-US" dirty="0"/>
              <a:t>� 数据更新</a:t>
            </a:r>
            <a:endParaRPr lang="zh-CN" altLang="en-US" dirty="0"/>
          </a:p>
          <a:p>
            <a:r>
              <a:rPr lang="zh-CN" altLang="en-US" dirty="0"/>
              <a:t>� 数据控制</a:t>
            </a:r>
            <a:endParaRPr lang="zh-CN" altLang="en-US" dirty="0"/>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7" name="标题 1106945"/>
          <p:cNvSpPr>
            <a:spLocks noGrp="1"/>
          </p:cNvSpPr>
          <p:nvPr>
            <p:ph type="title"/>
          </p:nvPr>
        </p:nvSpPr>
        <p:spPr/>
        <p:txBody>
          <a:bodyPr anchor="b"/>
          <a:lstStyle/>
          <a:p>
            <a:endParaRPr lang="zh-CN" altLang="en-US" dirty="0"/>
          </a:p>
        </p:txBody>
      </p:sp>
      <p:pic>
        <p:nvPicPr>
          <p:cNvPr id="1104898" name="文本占位符 1106947"/>
          <p:cNvPicPr>
            <a:picLocks noGrp="1" noChangeAspect="1"/>
          </p:cNvPicPr>
          <p:nvPr>
            <p:ph idx="1"/>
          </p:nvPr>
        </p:nvPicPr>
        <p:blipFill>
          <a:blip r:embed="rId1"/>
          <a:stretch>
            <a:fillRect/>
          </a:stretch>
        </p:blip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10593"/>
          <p:cNvSpPr>
            <a:spLocks noGrp="1"/>
          </p:cNvSpPr>
          <p:nvPr>
            <p:ph type="title"/>
          </p:nvPr>
        </p:nvSpPr>
        <p:spPr>
          <a:xfrm>
            <a:off x="685800" y="152400"/>
            <a:ext cx="6870700" cy="828675"/>
          </a:xfrm>
        </p:spPr>
        <p:txBody>
          <a:bodyPr anchor="b"/>
          <a:lstStyle/>
          <a:p>
            <a:r>
              <a:rPr lang="zh-CN" altLang="en-US"/>
              <a:t>数据库系统模式的概念</a:t>
            </a:r>
            <a:endParaRPr lang="zh-CN" altLang="en-US"/>
          </a:p>
        </p:txBody>
      </p:sp>
      <p:sp>
        <p:nvSpPr>
          <p:cNvPr id="111618" name="文本占位符 110594"/>
          <p:cNvSpPr>
            <a:spLocks noGrp="1"/>
          </p:cNvSpPr>
          <p:nvPr>
            <p:ph idx="1"/>
          </p:nvPr>
        </p:nvSpPr>
        <p:spPr>
          <a:xfrm>
            <a:off x="0" y="1196975"/>
            <a:ext cx="9144000" cy="5661025"/>
          </a:xfrm>
        </p:spPr>
        <p:txBody>
          <a:bodyPr anchor="t"/>
          <a:lstStyle/>
          <a:p>
            <a:pPr>
              <a:lnSpc>
                <a:spcPct val="90000"/>
              </a:lnSpc>
            </a:pPr>
            <a:r>
              <a:rPr lang="zh-CN" altLang="en-US" dirty="0"/>
              <a:t> 模式（ </a:t>
            </a:r>
            <a:r>
              <a:rPr lang="en-US" altLang="zh-CN" dirty="0"/>
              <a:t>Schema </a:t>
            </a:r>
            <a:r>
              <a:rPr lang="zh-CN" altLang="en-US" dirty="0"/>
              <a:t>）－ 型</a:t>
            </a:r>
            <a:endParaRPr lang="zh-CN" altLang="en-US" dirty="0"/>
          </a:p>
          <a:p>
            <a:pPr>
              <a:lnSpc>
                <a:spcPct val="90000"/>
              </a:lnSpc>
              <a:buNone/>
            </a:pPr>
            <a:r>
              <a:rPr lang="zh-CN" altLang="en-US" dirty="0"/>
              <a:t>数据库 逻辑结构和特征的描述</a:t>
            </a:r>
            <a:endParaRPr lang="zh-CN" altLang="en-US" dirty="0"/>
          </a:p>
          <a:p>
            <a:pPr>
              <a:lnSpc>
                <a:spcPct val="90000"/>
              </a:lnSpc>
              <a:buNone/>
            </a:pPr>
            <a:r>
              <a:rPr lang="zh-CN" altLang="en-US" dirty="0"/>
              <a:t> 是型的描述</a:t>
            </a:r>
            <a:endParaRPr lang="zh-CN" altLang="en-US" dirty="0"/>
          </a:p>
          <a:p>
            <a:pPr>
              <a:lnSpc>
                <a:spcPct val="90000"/>
              </a:lnSpc>
              <a:buNone/>
            </a:pPr>
            <a:r>
              <a:rPr lang="zh-CN" altLang="en-US" dirty="0"/>
              <a:t> 反映的是数据的结构及其联系</a:t>
            </a:r>
            <a:endParaRPr lang="zh-CN" altLang="en-US" dirty="0"/>
          </a:p>
          <a:p>
            <a:pPr>
              <a:lnSpc>
                <a:spcPct val="90000"/>
              </a:lnSpc>
              <a:buNone/>
            </a:pPr>
            <a:r>
              <a:rPr lang="zh-CN" altLang="en-US" dirty="0"/>
              <a:t> 模式是相对稳定的</a:t>
            </a:r>
            <a:endParaRPr lang="zh-CN" altLang="en-US" dirty="0"/>
          </a:p>
          <a:p>
            <a:pPr>
              <a:lnSpc>
                <a:spcPct val="90000"/>
              </a:lnSpc>
            </a:pPr>
            <a:r>
              <a:rPr lang="zh-CN" altLang="en-US" dirty="0" smtClean="0"/>
              <a:t>模式</a:t>
            </a:r>
            <a:r>
              <a:rPr lang="zh-CN" altLang="en-US" dirty="0"/>
              <a:t>的一个实例（ </a:t>
            </a:r>
            <a:r>
              <a:rPr lang="en-US" altLang="zh-CN" dirty="0"/>
              <a:t>Instance </a:t>
            </a:r>
            <a:r>
              <a:rPr lang="zh-CN" altLang="en-US" dirty="0"/>
              <a:t>）－ 值</a:t>
            </a:r>
            <a:endParaRPr lang="zh-CN" altLang="en-US" dirty="0"/>
          </a:p>
          <a:p>
            <a:pPr>
              <a:lnSpc>
                <a:spcPct val="90000"/>
              </a:lnSpc>
              <a:buNone/>
            </a:pPr>
            <a:r>
              <a:rPr lang="zh-CN" altLang="en-US" dirty="0"/>
              <a:t>模式的一个具体值</a:t>
            </a:r>
            <a:endParaRPr lang="zh-CN" altLang="en-US" dirty="0"/>
          </a:p>
          <a:p>
            <a:pPr>
              <a:lnSpc>
                <a:spcPct val="90000"/>
              </a:lnSpc>
              <a:buNone/>
            </a:pPr>
            <a:r>
              <a:rPr lang="zh-CN" altLang="en-US" dirty="0"/>
              <a:t>反映数据库某一时刻的状态</a:t>
            </a:r>
            <a:endParaRPr lang="zh-CN" altLang="en-US" dirty="0"/>
          </a:p>
          <a:p>
            <a:pPr>
              <a:lnSpc>
                <a:spcPct val="90000"/>
              </a:lnSpc>
              <a:buNone/>
            </a:pPr>
            <a:r>
              <a:rPr lang="zh-CN" altLang="en-US" dirty="0"/>
              <a:t>同一个模式可以有很多实例</a:t>
            </a:r>
            <a:endParaRPr lang="zh-CN" altLang="en-US" dirty="0"/>
          </a:p>
          <a:p>
            <a:pPr>
              <a:lnSpc>
                <a:spcPct val="90000"/>
              </a:lnSpc>
              <a:buNone/>
            </a:pPr>
            <a:r>
              <a:rPr lang="zh-CN" altLang="en-US" dirty="0"/>
              <a:t> 实例随数据库中的数据的更新而变动</a:t>
            </a:r>
            <a:endParaRPr lang="zh-CN" altLang="en-US" dirty="0"/>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21" name="标题 1103873"/>
          <p:cNvPicPr>
            <a:picLocks noGrp="1" noChangeAspect="1"/>
          </p:cNvPicPr>
          <p:nvPr>
            <p:ph type="title"/>
          </p:nvPr>
        </p:nvPicPr>
        <p:blipFill>
          <a:blip r:embed="rId1"/>
          <a:stretch>
            <a:fillRect/>
          </a:stretch>
        </p:blipFill>
        <p:spPr/>
      </p:pic>
      <p:sp>
        <p:nvSpPr>
          <p:cNvPr id="1105922" name="文本占位符 1103874"/>
          <p:cNvSpPr>
            <a:spLocks noGrp="1"/>
          </p:cNvSpPr>
          <p:nvPr>
            <p:ph idx="1"/>
          </p:nvPr>
        </p:nvSpPr>
        <p:spPr>
          <a:xfrm>
            <a:off x="685800" y="1828800"/>
            <a:ext cx="7696200" cy="4479925"/>
          </a:xfrm>
        </p:spPr>
        <p:txBody>
          <a:bodyPr anchor="t"/>
          <a:lstStyle/>
          <a:p>
            <a:endParaRPr lang="zh-CN" altLang="en-US" dirty="0"/>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5" name="标题 1100801"/>
          <p:cNvSpPr>
            <a:spLocks noGrp="1"/>
          </p:cNvSpPr>
          <p:nvPr>
            <p:ph type="title"/>
          </p:nvPr>
        </p:nvSpPr>
        <p:spPr/>
        <p:txBody>
          <a:bodyPr anchor="b"/>
          <a:lstStyle/>
          <a:p>
            <a:endParaRPr lang="zh-CN" altLang="en-US" dirty="0"/>
          </a:p>
        </p:txBody>
      </p:sp>
      <p:pic>
        <p:nvPicPr>
          <p:cNvPr id="1106946" name="文本占位符 1100802"/>
          <p:cNvPicPr>
            <a:picLocks noGrp="1" noChangeAspect="1"/>
          </p:cNvPicPr>
          <p:nvPr>
            <p:ph idx="1"/>
          </p:nvPr>
        </p:nvPicPr>
        <p:blipFill>
          <a:blip r:embed="rId1"/>
          <a:stretch>
            <a:fillRect/>
          </a:stretch>
        </p:blipFill>
        <p:spPr/>
      </p:pic>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69" name="标题 1099777"/>
          <p:cNvSpPr>
            <a:spLocks noGrp="1"/>
          </p:cNvSpPr>
          <p:nvPr>
            <p:ph type="title"/>
          </p:nvPr>
        </p:nvSpPr>
        <p:spPr/>
        <p:txBody>
          <a:bodyPr anchor="b"/>
          <a:lstStyle/>
          <a:p>
            <a:endParaRPr lang="zh-CN" altLang="en-US" dirty="0"/>
          </a:p>
        </p:txBody>
      </p:sp>
      <p:pic>
        <p:nvPicPr>
          <p:cNvPr id="1107970" name="文本占位符 1099778"/>
          <p:cNvPicPr>
            <a:picLocks noGrp="1" noChangeAspect="1"/>
          </p:cNvPicPr>
          <p:nvPr>
            <p:ph idx="1"/>
          </p:nvPr>
        </p:nvPicPr>
        <p:blipFill>
          <a:blip r:embed="rId1"/>
          <a:stretch>
            <a:fillRect/>
          </a:stretch>
        </p:blipFill>
        <p:spPr>
          <a:xfrm>
            <a:off x="685800" y="1828800"/>
            <a:ext cx="7696200" cy="4048125"/>
          </a:xfrm>
        </p:spPr>
      </p:pic>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3" name="标题 1115137"/>
          <p:cNvSpPr>
            <a:spLocks noGrp="1"/>
          </p:cNvSpPr>
          <p:nvPr>
            <p:ph type="title"/>
          </p:nvPr>
        </p:nvSpPr>
        <p:spPr/>
        <p:txBody>
          <a:bodyPr anchor="b"/>
          <a:lstStyle/>
          <a:p>
            <a:endParaRPr lang="zh-CN" altLang="en-US" dirty="0"/>
          </a:p>
        </p:txBody>
      </p:sp>
      <p:pic>
        <p:nvPicPr>
          <p:cNvPr id="1108994" name="文本占位符 1115138"/>
          <p:cNvPicPr>
            <a:picLocks noGrp="1" noChangeAspect="1"/>
          </p:cNvPicPr>
          <p:nvPr>
            <p:ph idx="1"/>
          </p:nvPr>
        </p:nvPicPr>
        <p:blipFill>
          <a:blip r:embed="rId1"/>
          <a:stretch>
            <a:fillRect/>
          </a:stretch>
        </p:blipFill>
        <p:spPr>
          <a:xfrm>
            <a:off x="685800" y="1828800"/>
            <a:ext cx="7696200" cy="4048125"/>
          </a:xfrm>
        </p:spPr>
      </p:pic>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7" name="标题 1114113"/>
          <p:cNvSpPr>
            <a:spLocks noGrp="1"/>
          </p:cNvSpPr>
          <p:nvPr>
            <p:ph type="title"/>
          </p:nvPr>
        </p:nvSpPr>
        <p:spPr/>
        <p:txBody>
          <a:bodyPr anchor="b"/>
          <a:lstStyle/>
          <a:p>
            <a:endParaRPr lang="zh-CN" altLang="en-US" dirty="0"/>
          </a:p>
        </p:txBody>
      </p:sp>
      <p:pic>
        <p:nvPicPr>
          <p:cNvPr id="1110018" name="文本占位符 1114114"/>
          <p:cNvPicPr>
            <a:picLocks noGrp="1" noChangeAspect="1"/>
          </p:cNvPicPr>
          <p:nvPr>
            <p:ph idx="1"/>
          </p:nvPr>
        </p:nvPicPr>
        <p:blipFill>
          <a:blip r:embed="rId1"/>
          <a:stretch>
            <a:fillRect/>
          </a:stretch>
        </p:blipFill>
        <p:spPr/>
      </p:pic>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1" name="标题 1113089"/>
          <p:cNvSpPr>
            <a:spLocks noGrp="1"/>
          </p:cNvSpPr>
          <p:nvPr>
            <p:ph type="title"/>
          </p:nvPr>
        </p:nvSpPr>
        <p:spPr/>
        <p:txBody>
          <a:bodyPr anchor="b"/>
          <a:lstStyle/>
          <a:p>
            <a:endParaRPr lang="zh-CN" altLang="en-US" dirty="0"/>
          </a:p>
        </p:txBody>
      </p:sp>
      <p:pic>
        <p:nvPicPr>
          <p:cNvPr id="1111042" name="文本占位符 1113090"/>
          <p:cNvPicPr>
            <a:picLocks noGrp="1" noChangeAspect="1"/>
          </p:cNvPicPr>
          <p:nvPr>
            <p:ph idx="1"/>
          </p:nvPr>
        </p:nvPicPr>
        <p:blipFill>
          <a:blip r:embed="rId1"/>
          <a:stretch>
            <a:fillRect/>
          </a:stretch>
        </p:blipFill>
        <p:spPr/>
      </p:pic>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5" name="标题 1118209"/>
          <p:cNvSpPr>
            <a:spLocks noGrp="1"/>
          </p:cNvSpPr>
          <p:nvPr>
            <p:ph type="title"/>
          </p:nvPr>
        </p:nvSpPr>
        <p:spPr/>
        <p:txBody>
          <a:bodyPr anchor="b"/>
          <a:lstStyle/>
          <a:p>
            <a:endParaRPr lang="zh-CN" altLang="en-US" dirty="0"/>
          </a:p>
        </p:txBody>
      </p:sp>
      <p:pic>
        <p:nvPicPr>
          <p:cNvPr id="1112066" name="文本占位符 1118210"/>
          <p:cNvPicPr>
            <a:picLocks noGrp="1" noChangeAspect="1"/>
          </p:cNvPicPr>
          <p:nvPr>
            <p:ph idx="1"/>
          </p:nvPr>
        </p:nvPicPr>
        <p:blipFill>
          <a:blip r:embed="rId1"/>
          <a:stretch>
            <a:fillRect/>
          </a:stretch>
        </p:blipFill>
        <p:spPr/>
      </p:pic>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89" name="标题 1117185"/>
          <p:cNvSpPr>
            <a:spLocks noGrp="1"/>
          </p:cNvSpPr>
          <p:nvPr>
            <p:ph type="title"/>
          </p:nvPr>
        </p:nvSpPr>
        <p:spPr/>
        <p:txBody>
          <a:bodyPr anchor="b"/>
          <a:lstStyle/>
          <a:p>
            <a:endParaRPr lang="zh-CN" altLang="en-US" dirty="0"/>
          </a:p>
        </p:txBody>
      </p:sp>
      <p:pic>
        <p:nvPicPr>
          <p:cNvPr id="1113090" name="文本占位符 1117186"/>
          <p:cNvPicPr>
            <a:picLocks noGrp="1" noChangeAspect="1"/>
          </p:cNvPicPr>
          <p:nvPr>
            <p:ph idx="1"/>
          </p:nvPr>
        </p:nvPicPr>
        <p:blipFill>
          <a:blip r:embed="rId1"/>
          <a:stretch>
            <a:fillRect/>
          </a:stretch>
        </p:blipFill>
        <p:spPr/>
      </p:pic>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3" name="标题 1116161"/>
          <p:cNvSpPr>
            <a:spLocks noGrp="1"/>
          </p:cNvSpPr>
          <p:nvPr>
            <p:ph type="title"/>
          </p:nvPr>
        </p:nvSpPr>
        <p:spPr/>
        <p:txBody>
          <a:bodyPr anchor="b"/>
          <a:lstStyle/>
          <a:p>
            <a:endParaRPr lang="zh-CN" altLang="en-US" dirty="0"/>
          </a:p>
        </p:txBody>
      </p:sp>
      <p:pic>
        <p:nvPicPr>
          <p:cNvPr id="1114114" name="文本占位符 1116162"/>
          <p:cNvPicPr>
            <a:picLocks noGrp="1" noChangeAspect="1"/>
          </p:cNvPicPr>
          <p:nvPr>
            <p:ph idx="1"/>
          </p:nvPr>
        </p:nvPicPr>
        <p:blipFill>
          <a:blip r:embed="rId1"/>
          <a:stretch>
            <a:fillRect/>
          </a:stretch>
        </p:blipFill>
        <p:spPr/>
      </p:pic>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7" name="标题 1112065"/>
          <p:cNvSpPr>
            <a:spLocks noGrp="1"/>
          </p:cNvSpPr>
          <p:nvPr>
            <p:ph type="title"/>
          </p:nvPr>
        </p:nvSpPr>
        <p:spPr/>
        <p:txBody>
          <a:bodyPr anchor="b"/>
          <a:lstStyle/>
          <a:p>
            <a:endParaRPr lang="zh-CN" altLang="en-US" dirty="0"/>
          </a:p>
        </p:txBody>
      </p:sp>
      <p:pic>
        <p:nvPicPr>
          <p:cNvPr id="1115138" name="文本占位符 1112066"/>
          <p:cNvPicPr>
            <a:picLocks noGrp="1" noChangeAspect="1"/>
          </p:cNvPicPr>
          <p:nvPr>
            <p:ph idx="1"/>
          </p:nvPr>
        </p:nvPicPr>
        <p:blipFill>
          <a:blip r:embed="rId1"/>
          <a:stretch>
            <a:fillRect/>
          </a:stretch>
        </p:blip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11617"/>
          <p:cNvSpPr>
            <a:spLocks noGrp="1"/>
          </p:cNvSpPr>
          <p:nvPr>
            <p:ph type="title"/>
          </p:nvPr>
        </p:nvSpPr>
        <p:spPr>
          <a:xfrm>
            <a:off x="685800" y="152400"/>
            <a:ext cx="6870700" cy="755650"/>
          </a:xfrm>
        </p:spPr>
        <p:txBody>
          <a:bodyPr anchor="b"/>
          <a:lstStyle/>
          <a:p>
            <a:r>
              <a:rPr lang="en-US" altLang="zh-CN" sz="4000"/>
              <a:t>1.3  </a:t>
            </a:r>
            <a:r>
              <a:rPr lang="zh-CN" altLang="en-US" sz="4000"/>
              <a:t>数据库系统的模式结构</a:t>
            </a:r>
            <a:endParaRPr lang="zh-CN" altLang="en-US" sz="4000"/>
          </a:p>
        </p:txBody>
      </p:sp>
      <p:sp>
        <p:nvSpPr>
          <p:cNvPr id="112642" name="文本占位符 111618"/>
          <p:cNvSpPr>
            <a:spLocks noGrp="1"/>
          </p:cNvSpPr>
          <p:nvPr>
            <p:ph idx="1"/>
          </p:nvPr>
        </p:nvSpPr>
        <p:spPr>
          <a:xfrm>
            <a:off x="0" y="1125538"/>
            <a:ext cx="8893175" cy="5399087"/>
          </a:xfrm>
        </p:spPr>
        <p:txBody>
          <a:bodyPr anchor="t"/>
          <a:lstStyle/>
          <a:p>
            <a:r>
              <a:rPr lang="en-US" altLang="zh-CN" dirty="0"/>
              <a:t>1.3.1   </a:t>
            </a:r>
            <a:r>
              <a:rPr lang="zh-CN" altLang="en-US" dirty="0"/>
              <a:t>数据库系统的模式结构</a:t>
            </a:r>
            <a:endParaRPr lang="zh-CN" altLang="en-US" dirty="0"/>
          </a:p>
          <a:p>
            <a:r>
              <a:rPr lang="zh-CN" altLang="en-US" dirty="0" smtClean="0"/>
              <a:t> </a:t>
            </a:r>
            <a:r>
              <a:rPr lang="zh-CN" altLang="en-US" dirty="0"/>
              <a:t>数据库系统模式的概念</a:t>
            </a:r>
            <a:endParaRPr lang="zh-CN" altLang="en-US" dirty="0"/>
          </a:p>
          <a:p>
            <a:r>
              <a:rPr lang="zh-CN" altLang="en-US" dirty="0" smtClean="0"/>
              <a:t>数据库系统</a:t>
            </a:r>
            <a:r>
              <a:rPr lang="zh-CN" altLang="en-US" dirty="0"/>
              <a:t>的三级模式结构</a:t>
            </a:r>
            <a:endParaRPr lang="zh-CN" altLang="en-US" dirty="0"/>
          </a:p>
          <a:p>
            <a:r>
              <a:rPr lang="zh-CN" altLang="en-US" dirty="0" smtClean="0"/>
              <a:t>数据库</a:t>
            </a:r>
            <a:r>
              <a:rPr lang="zh-CN" altLang="en-US" dirty="0"/>
              <a:t>的二级映象功能与数据独立性</a:t>
            </a:r>
            <a:endParaRPr lang="zh-CN" altLang="en-US" dirty="0"/>
          </a:p>
          <a:p>
            <a:r>
              <a:rPr lang="zh-CN" altLang="en-US" dirty="0" smtClean="0"/>
              <a:t> </a:t>
            </a:r>
            <a:r>
              <a:rPr lang="zh-CN" altLang="en-US" dirty="0"/>
              <a:t>小结</a:t>
            </a:r>
            <a:endParaRPr lang="zh-CN" altLang="en-US" dirty="0"/>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1" name="标题 1111041"/>
          <p:cNvSpPr>
            <a:spLocks noGrp="1"/>
          </p:cNvSpPr>
          <p:nvPr>
            <p:ph type="title"/>
          </p:nvPr>
        </p:nvSpPr>
        <p:spPr/>
        <p:txBody>
          <a:bodyPr anchor="b"/>
          <a:lstStyle/>
          <a:p>
            <a:endParaRPr lang="zh-CN" altLang="en-US" dirty="0"/>
          </a:p>
        </p:txBody>
      </p:sp>
      <p:pic>
        <p:nvPicPr>
          <p:cNvPr id="1116162" name="文本占位符 1111042"/>
          <p:cNvPicPr>
            <a:picLocks noGrp="1" noChangeAspect="1"/>
          </p:cNvPicPr>
          <p:nvPr>
            <p:ph idx="1"/>
          </p:nvPr>
        </p:nvPicPr>
        <p:blipFill>
          <a:blip r:embed="rId1"/>
          <a:stretch>
            <a:fillRect/>
          </a:stretch>
        </p:blipFill>
        <p:spPr/>
      </p:pic>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5" name="标题 1096705"/>
          <p:cNvSpPr>
            <a:spLocks noGrp="1"/>
          </p:cNvSpPr>
          <p:nvPr>
            <p:ph type="title"/>
          </p:nvPr>
        </p:nvSpPr>
        <p:spPr/>
        <p:txBody>
          <a:bodyPr anchor="b"/>
          <a:lstStyle/>
          <a:p>
            <a:endParaRPr lang="zh-CN" altLang="en-US" dirty="0"/>
          </a:p>
        </p:txBody>
      </p:sp>
      <p:pic>
        <p:nvPicPr>
          <p:cNvPr id="1117186" name="文本占位符 1096706"/>
          <p:cNvPicPr>
            <a:picLocks noGrp="1" noChangeAspect="1"/>
          </p:cNvPicPr>
          <p:nvPr>
            <p:ph idx="1"/>
          </p:nvPr>
        </p:nvPicPr>
        <p:blipFill>
          <a:blip r:embed="rId1"/>
          <a:stretch>
            <a:fillRect/>
          </a:stretch>
        </p:blipFill>
        <p:spPr/>
      </p:pic>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09" name="标题 1123329"/>
          <p:cNvSpPr>
            <a:spLocks noGrp="1"/>
          </p:cNvSpPr>
          <p:nvPr>
            <p:ph type="title"/>
          </p:nvPr>
        </p:nvSpPr>
        <p:spPr/>
        <p:txBody>
          <a:bodyPr anchor="b"/>
          <a:lstStyle/>
          <a:p>
            <a:endParaRPr lang="zh-CN" altLang="en-US" dirty="0"/>
          </a:p>
        </p:txBody>
      </p:sp>
      <p:pic>
        <p:nvPicPr>
          <p:cNvPr id="1118210" name="文本占位符 1123330"/>
          <p:cNvPicPr>
            <a:picLocks noGrp="1" noChangeAspect="1"/>
          </p:cNvPicPr>
          <p:nvPr>
            <p:ph idx="1"/>
          </p:nvPr>
        </p:nvPicPr>
        <p:blipFill>
          <a:blip r:embed="rId1"/>
          <a:stretch>
            <a:fillRect/>
          </a:stretch>
        </p:blipFill>
        <p:spPr/>
      </p:pic>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3" name="标题 1122305"/>
          <p:cNvSpPr>
            <a:spLocks noGrp="1"/>
          </p:cNvSpPr>
          <p:nvPr>
            <p:ph type="title"/>
          </p:nvPr>
        </p:nvSpPr>
        <p:spPr/>
        <p:txBody>
          <a:bodyPr anchor="b"/>
          <a:lstStyle/>
          <a:p>
            <a:endParaRPr lang="zh-CN" altLang="en-US" dirty="0"/>
          </a:p>
        </p:txBody>
      </p:sp>
      <p:pic>
        <p:nvPicPr>
          <p:cNvPr id="1119234" name="文本占位符 1122306"/>
          <p:cNvPicPr>
            <a:picLocks noGrp="1" noChangeAspect="1"/>
          </p:cNvPicPr>
          <p:nvPr>
            <p:ph idx="1"/>
          </p:nvPr>
        </p:nvPicPr>
        <p:blipFill>
          <a:blip r:embed="rId1"/>
          <a:stretch>
            <a:fillRect/>
          </a:stretch>
        </p:blipFill>
        <p:spPr/>
      </p:pic>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7" name="标题 1125377"/>
          <p:cNvSpPr>
            <a:spLocks noGrp="1"/>
          </p:cNvSpPr>
          <p:nvPr>
            <p:ph type="title"/>
          </p:nvPr>
        </p:nvSpPr>
        <p:spPr/>
        <p:txBody>
          <a:bodyPr anchor="b"/>
          <a:lstStyle/>
          <a:p>
            <a:endParaRPr lang="zh-CN" altLang="en-US" dirty="0"/>
          </a:p>
        </p:txBody>
      </p:sp>
      <p:pic>
        <p:nvPicPr>
          <p:cNvPr id="1120258" name="文本占位符 1125378"/>
          <p:cNvPicPr>
            <a:picLocks noGrp="1" noChangeAspect="1"/>
          </p:cNvPicPr>
          <p:nvPr>
            <p:ph idx="1"/>
          </p:nvPr>
        </p:nvPicPr>
        <p:blipFill>
          <a:blip r:embed="rId1"/>
          <a:stretch>
            <a:fillRect/>
          </a:stretch>
        </p:blipFill>
        <p:spPr/>
      </p:pic>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1" name="标题 1124353"/>
          <p:cNvSpPr>
            <a:spLocks noGrp="1"/>
          </p:cNvSpPr>
          <p:nvPr>
            <p:ph type="title"/>
          </p:nvPr>
        </p:nvSpPr>
        <p:spPr/>
        <p:txBody>
          <a:bodyPr anchor="b"/>
          <a:lstStyle/>
          <a:p>
            <a:endParaRPr lang="zh-CN" altLang="en-US" dirty="0"/>
          </a:p>
        </p:txBody>
      </p:sp>
      <p:pic>
        <p:nvPicPr>
          <p:cNvPr id="1121282" name="文本占位符 1124354"/>
          <p:cNvPicPr>
            <a:picLocks noGrp="1" noChangeAspect="1"/>
          </p:cNvPicPr>
          <p:nvPr>
            <p:ph idx="1"/>
          </p:nvPr>
        </p:nvPicPr>
        <p:blipFill>
          <a:blip r:embed="rId1"/>
          <a:stretch>
            <a:fillRect/>
          </a:stretch>
        </p:blipFill>
        <p:spPr/>
      </p:pic>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5" name="标题 1121281"/>
          <p:cNvSpPr>
            <a:spLocks noGrp="1"/>
          </p:cNvSpPr>
          <p:nvPr>
            <p:ph type="title"/>
          </p:nvPr>
        </p:nvSpPr>
        <p:spPr/>
        <p:txBody>
          <a:bodyPr anchor="b"/>
          <a:lstStyle/>
          <a:p>
            <a:endParaRPr lang="zh-CN" altLang="en-US" dirty="0"/>
          </a:p>
        </p:txBody>
      </p:sp>
      <p:pic>
        <p:nvPicPr>
          <p:cNvPr id="1122306" name="文本占位符 1121282"/>
          <p:cNvPicPr>
            <a:picLocks noGrp="1" noChangeAspect="1"/>
          </p:cNvPicPr>
          <p:nvPr>
            <p:ph idx="1"/>
          </p:nvPr>
        </p:nvPicPr>
        <p:blipFill>
          <a:blip r:embed="rId1"/>
          <a:stretch>
            <a:fillRect/>
          </a:stretch>
        </p:blipFill>
        <p:spPr/>
      </p:pic>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29" name="标题 1126401"/>
          <p:cNvSpPr>
            <a:spLocks noGrp="1"/>
          </p:cNvSpPr>
          <p:nvPr>
            <p:ph type="title"/>
          </p:nvPr>
        </p:nvSpPr>
        <p:spPr/>
        <p:txBody>
          <a:bodyPr anchor="b"/>
          <a:lstStyle/>
          <a:p>
            <a:endParaRPr lang="zh-CN" altLang="en-US" dirty="0"/>
          </a:p>
        </p:txBody>
      </p:sp>
      <p:pic>
        <p:nvPicPr>
          <p:cNvPr id="1123330" name="文本占位符 1126402"/>
          <p:cNvPicPr>
            <a:picLocks noGrp="1" noChangeAspect="1"/>
          </p:cNvPicPr>
          <p:nvPr>
            <p:ph idx="1"/>
          </p:nvPr>
        </p:nvPicPr>
        <p:blipFill>
          <a:blip r:embed="rId1"/>
          <a:stretch>
            <a:fillRect/>
          </a:stretch>
        </p:blipFill>
        <p:spPr/>
      </p:pic>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3" name="标题 1120257"/>
          <p:cNvSpPr>
            <a:spLocks noGrp="1"/>
          </p:cNvSpPr>
          <p:nvPr>
            <p:ph type="title"/>
          </p:nvPr>
        </p:nvSpPr>
        <p:spPr/>
        <p:txBody>
          <a:bodyPr anchor="b"/>
          <a:lstStyle/>
          <a:p>
            <a:endParaRPr lang="zh-CN" altLang="en-US" dirty="0"/>
          </a:p>
        </p:txBody>
      </p:sp>
      <p:pic>
        <p:nvPicPr>
          <p:cNvPr id="1124354" name="文本占位符 1120258"/>
          <p:cNvPicPr>
            <a:picLocks noGrp="1" noChangeAspect="1"/>
          </p:cNvPicPr>
          <p:nvPr>
            <p:ph idx="1"/>
          </p:nvPr>
        </p:nvPicPr>
        <p:blipFill>
          <a:blip r:embed="rId1"/>
          <a:stretch>
            <a:fillRect/>
          </a:stretch>
        </p:blipFill>
        <p:spPr/>
      </p:pic>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7" name="标题 1130497"/>
          <p:cNvSpPr>
            <a:spLocks noGrp="1"/>
          </p:cNvSpPr>
          <p:nvPr>
            <p:ph type="title"/>
          </p:nvPr>
        </p:nvSpPr>
        <p:spPr/>
        <p:txBody>
          <a:bodyPr anchor="b"/>
          <a:lstStyle/>
          <a:p>
            <a:endParaRPr lang="zh-CN" altLang="en-US" dirty="0"/>
          </a:p>
        </p:txBody>
      </p:sp>
      <p:pic>
        <p:nvPicPr>
          <p:cNvPr id="1125378" name="文本占位符 1130498"/>
          <p:cNvPicPr>
            <a:picLocks noGrp="1" noChangeAspect="1"/>
          </p:cNvPicPr>
          <p:nvPr>
            <p:ph idx="1"/>
          </p:nvPr>
        </p:nvPicPr>
        <p:blipFill>
          <a:blip r:embed="rId1"/>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1265"/>
          <p:cNvSpPr>
            <a:spLocks noGrp="1"/>
          </p:cNvSpPr>
          <p:nvPr>
            <p:ph type="title"/>
          </p:nvPr>
        </p:nvSpPr>
        <p:spPr>
          <a:xfrm>
            <a:off x="685800" y="152400"/>
            <a:ext cx="6870700" cy="900113"/>
          </a:xfrm>
        </p:spPr>
        <p:txBody>
          <a:bodyPr anchor="b"/>
          <a:lstStyle/>
          <a:p>
            <a:r>
              <a:rPr lang="zh-CN" altLang="en-US"/>
              <a:t>数据库</a:t>
            </a:r>
            <a:endParaRPr lang="zh-CN" altLang="en-US"/>
          </a:p>
        </p:txBody>
      </p:sp>
      <p:sp>
        <p:nvSpPr>
          <p:cNvPr id="12290" name="文本占位符 11266"/>
          <p:cNvSpPr>
            <a:spLocks noGrp="1"/>
          </p:cNvSpPr>
          <p:nvPr>
            <p:ph idx="1"/>
          </p:nvPr>
        </p:nvSpPr>
        <p:spPr>
          <a:xfrm>
            <a:off x="0" y="1125538"/>
            <a:ext cx="9144000" cy="5732462"/>
          </a:xfrm>
        </p:spPr>
        <p:txBody>
          <a:bodyPr anchor="t"/>
          <a:lstStyle/>
          <a:p>
            <a:r>
              <a:rPr lang="zh-CN" altLang="en-US"/>
              <a:t>数据库的特征</a:t>
            </a:r>
            <a:endParaRPr lang="zh-CN" altLang="en-US"/>
          </a:p>
          <a:p>
            <a:pPr>
              <a:buNone/>
            </a:pPr>
            <a:r>
              <a:rPr lang="zh-CN" altLang="en-US"/>
              <a:t>   数据按一定的数据模型组织、描述和储存</a:t>
            </a:r>
            <a:endParaRPr lang="zh-CN" altLang="en-US"/>
          </a:p>
          <a:p>
            <a:pPr>
              <a:buNone/>
            </a:pPr>
            <a:r>
              <a:rPr lang="zh-CN" altLang="en-US"/>
              <a:t>   可为各种用户共享</a:t>
            </a:r>
            <a:endParaRPr lang="zh-CN" altLang="en-US"/>
          </a:p>
          <a:p>
            <a:pPr>
              <a:buNone/>
            </a:pPr>
            <a:r>
              <a:rPr lang="zh-CN" altLang="en-US"/>
              <a:t>   冗余度较小</a:t>
            </a:r>
            <a:endParaRPr lang="zh-CN" altLang="en-US"/>
          </a:p>
          <a:p>
            <a:pPr>
              <a:buNone/>
            </a:pPr>
            <a:r>
              <a:rPr lang="zh-CN" altLang="en-US"/>
              <a:t>   数据独立性较高</a:t>
            </a:r>
            <a:endParaRPr lang="zh-CN" altLang="en-US"/>
          </a:p>
          <a:p>
            <a:pPr>
              <a:buNone/>
            </a:pPr>
            <a:r>
              <a:rPr lang="zh-CN" altLang="en-US"/>
              <a:t>   易扩展</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12641"/>
          <p:cNvSpPr>
            <a:spLocks noGrp="1"/>
          </p:cNvSpPr>
          <p:nvPr>
            <p:ph type="title"/>
          </p:nvPr>
        </p:nvSpPr>
        <p:spPr>
          <a:xfrm>
            <a:off x="685800" y="152400"/>
            <a:ext cx="6870700" cy="1116013"/>
          </a:xfrm>
        </p:spPr>
        <p:txBody>
          <a:bodyPr anchor="b"/>
          <a:lstStyle/>
          <a:p>
            <a:r>
              <a:rPr lang="zh-CN" altLang="en-US" sz="4000"/>
              <a:t>数据库系统的三级模式结构 </a:t>
            </a:r>
            <a:endParaRPr lang="zh-CN" altLang="en-US" sz="4000"/>
          </a:p>
        </p:txBody>
      </p:sp>
      <p:pic>
        <p:nvPicPr>
          <p:cNvPr id="113666" name="文本占位符 112642"/>
          <p:cNvPicPr>
            <a:picLocks noGrp="1" noChangeAspect="1"/>
          </p:cNvPicPr>
          <p:nvPr>
            <p:ph idx="1"/>
          </p:nvPr>
        </p:nvPicPr>
        <p:blipFill>
          <a:blip r:embed="rId1"/>
          <a:stretch>
            <a:fillRect/>
          </a:stretch>
        </p:blipFill>
        <p:spPr>
          <a:xfrm>
            <a:off x="0" y="1268413"/>
            <a:ext cx="8964613" cy="5589587"/>
          </a:xfrm>
        </p:spPr>
      </p:pic>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1" name="标题 1129473"/>
          <p:cNvSpPr>
            <a:spLocks noGrp="1"/>
          </p:cNvSpPr>
          <p:nvPr>
            <p:ph type="title"/>
          </p:nvPr>
        </p:nvSpPr>
        <p:spPr/>
        <p:txBody>
          <a:bodyPr anchor="b"/>
          <a:lstStyle/>
          <a:p>
            <a:endParaRPr lang="zh-CN" altLang="en-US" dirty="0"/>
          </a:p>
        </p:txBody>
      </p:sp>
      <p:pic>
        <p:nvPicPr>
          <p:cNvPr id="1126402" name="文本占位符 1129474"/>
          <p:cNvPicPr>
            <a:picLocks noGrp="1" noChangeAspect="1"/>
          </p:cNvPicPr>
          <p:nvPr>
            <p:ph idx="1"/>
          </p:nvPr>
        </p:nvPicPr>
        <p:blipFill>
          <a:blip r:embed="rId1"/>
          <a:stretch>
            <a:fillRect/>
          </a:stretch>
        </p:blipFill>
        <p:spPr/>
      </p:pic>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5" name="标题 1131521"/>
          <p:cNvSpPr>
            <a:spLocks noGrp="1"/>
          </p:cNvSpPr>
          <p:nvPr>
            <p:ph type="title"/>
          </p:nvPr>
        </p:nvSpPr>
        <p:spPr/>
        <p:txBody>
          <a:bodyPr anchor="b"/>
          <a:lstStyle/>
          <a:p>
            <a:endParaRPr lang="zh-CN" altLang="en-US" dirty="0"/>
          </a:p>
        </p:txBody>
      </p:sp>
      <p:pic>
        <p:nvPicPr>
          <p:cNvPr id="1127426" name="文本占位符 1131522"/>
          <p:cNvPicPr>
            <a:picLocks noGrp="1" noChangeAspect="1"/>
          </p:cNvPicPr>
          <p:nvPr>
            <p:ph idx="1"/>
          </p:nvPr>
        </p:nvPicPr>
        <p:blipFill>
          <a:blip r:embed="rId1"/>
          <a:stretch>
            <a:fillRect/>
          </a:stretch>
        </p:blipFill>
        <p:spPr/>
      </p:pic>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49" name="标题 1128449"/>
          <p:cNvSpPr>
            <a:spLocks noGrp="1"/>
          </p:cNvSpPr>
          <p:nvPr>
            <p:ph type="title"/>
          </p:nvPr>
        </p:nvSpPr>
        <p:spPr/>
        <p:txBody>
          <a:bodyPr anchor="b"/>
          <a:lstStyle/>
          <a:p>
            <a:endParaRPr lang="zh-CN" altLang="en-US" dirty="0"/>
          </a:p>
        </p:txBody>
      </p:sp>
      <p:pic>
        <p:nvPicPr>
          <p:cNvPr id="1128450" name="文本占位符 1128450"/>
          <p:cNvPicPr>
            <a:picLocks noGrp="1" noChangeAspect="1"/>
          </p:cNvPicPr>
          <p:nvPr>
            <p:ph idx="1"/>
          </p:nvPr>
        </p:nvPicPr>
        <p:blipFill>
          <a:blip r:embed="rId1"/>
          <a:stretch>
            <a:fillRect/>
          </a:stretch>
        </p:blipFill>
        <p:spPr/>
      </p:pic>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3" name="标题 1133569"/>
          <p:cNvSpPr>
            <a:spLocks noGrp="1"/>
          </p:cNvSpPr>
          <p:nvPr>
            <p:ph type="title"/>
          </p:nvPr>
        </p:nvSpPr>
        <p:spPr/>
        <p:txBody>
          <a:bodyPr anchor="b"/>
          <a:lstStyle/>
          <a:p>
            <a:endParaRPr lang="zh-CN" altLang="en-US" dirty="0"/>
          </a:p>
        </p:txBody>
      </p:sp>
      <p:pic>
        <p:nvPicPr>
          <p:cNvPr id="1129474" name="文本占位符 1133570"/>
          <p:cNvPicPr>
            <a:picLocks noGrp="1" noChangeAspect="1"/>
          </p:cNvPicPr>
          <p:nvPr>
            <p:ph idx="1"/>
          </p:nvPr>
        </p:nvPicPr>
        <p:blipFill>
          <a:blip r:embed="rId1"/>
          <a:stretch>
            <a:fillRect/>
          </a:stretch>
        </p:blipFill>
        <p:spPr/>
      </p:pic>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7" name="标题 1132545"/>
          <p:cNvSpPr>
            <a:spLocks noGrp="1"/>
          </p:cNvSpPr>
          <p:nvPr>
            <p:ph type="title"/>
          </p:nvPr>
        </p:nvSpPr>
        <p:spPr/>
        <p:txBody>
          <a:bodyPr anchor="b"/>
          <a:lstStyle/>
          <a:p>
            <a:endParaRPr lang="zh-CN" altLang="en-US" dirty="0"/>
          </a:p>
        </p:txBody>
      </p:sp>
      <p:pic>
        <p:nvPicPr>
          <p:cNvPr id="1130498" name="文本占位符 1132546"/>
          <p:cNvPicPr>
            <a:picLocks noGrp="1" noChangeAspect="1"/>
          </p:cNvPicPr>
          <p:nvPr>
            <p:ph idx="1"/>
          </p:nvPr>
        </p:nvPicPr>
        <p:blipFill>
          <a:blip r:embed="rId1"/>
          <a:stretch>
            <a:fillRect/>
          </a:stretch>
        </p:blipFill>
        <p:spPr/>
      </p:pic>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1" name="标题 1127425"/>
          <p:cNvSpPr>
            <a:spLocks noGrp="1"/>
          </p:cNvSpPr>
          <p:nvPr>
            <p:ph type="title"/>
          </p:nvPr>
        </p:nvSpPr>
        <p:spPr/>
        <p:txBody>
          <a:bodyPr anchor="b"/>
          <a:lstStyle/>
          <a:p>
            <a:endParaRPr lang="zh-CN" altLang="en-US" dirty="0"/>
          </a:p>
        </p:txBody>
      </p:sp>
      <p:pic>
        <p:nvPicPr>
          <p:cNvPr id="1131522" name="文本占位符 1127426"/>
          <p:cNvPicPr>
            <a:picLocks noGrp="1" noChangeAspect="1"/>
          </p:cNvPicPr>
          <p:nvPr>
            <p:ph idx="1"/>
          </p:nvPr>
        </p:nvPicPr>
        <p:blipFill>
          <a:blip r:embed="rId1"/>
          <a:stretch>
            <a:fillRect/>
          </a:stretch>
        </p:blipFill>
        <p:spPr/>
      </p:pic>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5" name="标题 1119233"/>
          <p:cNvSpPr>
            <a:spLocks noGrp="1"/>
          </p:cNvSpPr>
          <p:nvPr>
            <p:ph type="title"/>
          </p:nvPr>
        </p:nvSpPr>
        <p:spPr/>
        <p:txBody>
          <a:bodyPr anchor="b"/>
          <a:lstStyle/>
          <a:p>
            <a:endParaRPr lang="zh-CN" altLang="en-US" dirty="0"/>
          </a:p>
        </p:txBody>
      </p:sp>
      <p:pic>
        <p:nvPicPr>
          <p:cNvPr id="1132546" name="文本占位符 1119234"/>
          <p:cNvPicPr>
            <a:picLocks noGrp="1" noChangeAspect="1"/>
          </p:cNvPicPr>
          <p:nvPr>
            <p:ph idx="1"/>
          </p:nvPr>
        </p:nvPicPr>
        <p:blipFill>
          <a:blip r:embed="rId1"/>
          <a:stretch>
            <a:fillRect/>
          </a:stretch>
        </p:blipFill>
        <p:spPr/>
      </p:pic>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69" name="标题 1136641"/>
          <p:cNvSpPr>
            <a:spLocks noGrp="1"/>
          </p:cNvSpPr>
          <p:nvPr>
            <p:ph type="title"/>
          </p:nvPr>
        </p:nvSpPr>
        <p:spPr/>
        <p:txBody>
          <a:bodyPr anchor="b"/>
          <a:lstStyle/>
          <a:p>
            <a:endParaRPr lang="zh-CN" altLang="en-US" dirty="0"/>
          </a:p>
        </p:txBody>
      </p:sp>
      <p:pic>
        <p:nvPicPr>
          <p:cNvPr id="1133570" name="文本占位符 1136642"/>
          <p:cNvPicPr>
            <a:picLocks noGrp="1" noChangeAspect="1"/>
          </p:cNvPicPr>
          <p:nvPr>
            <p:ph idx="1"/>
          </p:nvPr>
        </p:nvPicPr>
        <p:blipFill>
          <a:blip r:embed="rId1"/>
          <a:stretch>
            <a:fillRect/>
          </a:stretch>
        </p:blipFill>
        <p:spPr/>
      </p:pic>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3" name="标题 1139713"/>
          <p:cNvSpPr>
            <a:spLocks noGrp="1"/>
          </p:cNvSpPr>
          <p:nvPr>
            <p:ph type="title"/>
          </p:nvPr>
        </p:nvSpPr>
        <p:spPr/>
        <p:txBody>
          <a:bodyPr anchor="b"/>
          <a:lstStyle/>
          <a:p>
            <a:endParaRPr lang="zh-CN" altLang="en-US" dirty="0"/>
          </a:p>
        </p:txBody>
      </p:sp>
      <p:pic>
        <p:nvPicPr>
          <p:cNvPr id="1134594" name="文本占位符 1139714"/>
          <p:cNvPicPr>
            <a:picLocks noGrp="1" noChangeAspect="1"/>
          </p:cNvPicPr>
          <p:nvPr>
            <p:ph idx="1"/>
          </p:nvPr>
        </p:nvPicPr>
        <p:blipFill>
          <a:blip r:embed="rId1"/>
          <a:stretch>
            <a:fillRect/>
          </a:stretch>
        </p:blipFill>
        <p:spPr/>
      </p:pic>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7" name="标题 1137665"/>
          <p:cNvSpPr>
            <a:spLocks noGrp="1"/>
          </p:cNvSpPr>
          <p:nvPr>
            <p:ph type="title"/>
          </p:nvPr>
        </p:nvSpPr>
        <p:spPr/>
        <p:txBody>
          <a:bodyPr anchor="b"/>
          <a:lstStyle/>
          <a:p>
            <a:endParaRPr lang="zh-CN" altLang="en-US" dirty="0"/>
          </a:p>
        </p:txBody>
      </p:sp>
      <p:sp>
        <p:nvSpPr>
          <p:cNvPr id="1135618" name="文本占位符 1137666"/>
          <p:cNvSpPr>
            <a:spLocks noGrp="1"/>
          </p:cNvSpPr>
          <p:nvPr>
            <p:ph idx="1"/>
          </p:nvPr>
        </p:nvSpPr>
        <p:spPr/>
        <p:txBody>
          <a:bodyPr anchor="t"/>
          <a:lstStyle/>
          <a:p>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13665"/>
          <p:cNvSpPr>
            <a:spLocks noGrp="1"/>
          </p:cNvSpPr>
          <p:nvPr>
            <p:ph type="title"/>
          </p:nvPr>
        </p:nvSpPr>
        <p:spPr>
          <a:xfrm>
            <a:off x="685800" y="152400"/>
            <a:ext cx="6870700" cy="755650"/>
          </a:xfrm>
        </p:spPr>
        <p:txBody>
          <a:bodyPr anchor="b"/>
          <a:lstStyle/>
          <a:p>
            <a:r>
              <a:rPr lang="en-US" altLang="zh-CN" sz="4000"/>
              <a:t>1 </a:t>
            </a:r>
            <a:r>
              <a:rPr lang="zh-CN" altLang="en-US" sz="4000"/>
              <a:t>．模式（ </a:t>
            </a:r>
            <a:r>
              <a:rPr lang="en-US" altLang="zh-CN" sz="4000"/>
              <a:t>Schema </a:t>
            </a:r>
            <a:r>
              <a:rPr lang="zh-CN" altLang="en-US" sz="4000"/>
              <a:t>）</a:t>
            </a:r>
            <a:endParaRPr lang="zh-CN" altLang="en-US" sz="4000"/>
          </a:p>
        </p:txBody>
      </p:sp>
      <p:sp>
        <p:nvSpPr>
          <p:cNvPr id="114690" name="文本占位符 113666"/>
          <p:cNvSpPr>
            <a:spLocks noGrp="1"/>
          </p:cNvSpPr>
          <p:nvPr>
            <p:ph idx="1"/>
          </p:nvPr>
        </p:nvSpPr>
        <p:spPr>
          <a:xfrm>
            <a:off x="0" y="1052513"/>
            <a:ext cx="9144000" cy="5805487"/>
          </a:xfrm>
        </p:spPr>
        <p:txBody>
          <a:bodyPr anchor="t"/>
          <a:lstStyle/>
          <a:p>
            <a:pPr>
              <a:buNone/>
            </a:pPr>
            <a:r>
              <a:rPr lang="zh-CN" altLang="en-US" dirty="0" smtClean="0"/>
              <a:t> </a:t>
            </a:r>
            <a:r>
              <a:rPr lang="zh-CN" altLang="en-US" dirty="0"/>
              <a:t>模式（也称逻辑模式）</a:t>
            </a:r>
            <a:endParaRPr lang="zh-CN" altLang="en-US" dirty="0"/>
          </a:p>
          <a:p>
            <a:r>
              <a:rPr lang="zh-CN" altLang="en-US" dirty="0"/>
              <a:t>数据库中 全体 数据的逻辑结构和特征的描述</a:t>
            </a:r>
            <a:endParaRPr lang="zh-CN" altLang="en-US" dirty="0"/>
          </a:p>
          <a:p>
            <a:r>
              <a:rPr lang="zh-CN" altLang="en-US" dirty="0"/>
              <a:t>所有用户 的公共数据视图，综合了所有用户</a:t>
            </a:r>
            <a:endParaRPr lang="zh-CN" altLang="en-US" dirty="0"/>
          </a:p>
          <a:p>
            <a:pPr>
              <a:buNone/>
            </a:pPr>
            <a:r>
              <a:rPr lang="zh-CN" altLang="en-US" dirty="0"/>
              <a:t>的需求</a:t>
            </a:r>
            <a:endParaRPr lang="zh-CN" altLang="en-US" dirty="0"/>
          </a:p>
          <a:p>
            <a:r>
              <a:rPr lang="zh-CN" altLang="en-US" dirty="0"/>
              <a:t>一个数据库只有 一 个模式</a:t>
            </a:r>
            <a:endParaRPr lang="zh-CN" altLang="en-US" dirty="0"/>
          </a:p>
          <a:p>
            <a:pPr>
              <a:buNone/>
            </a:pPr>
            <a:r>
              <a:rPr lang="zh-CN" altLang="en-US" dirty="0"/>
              <a:t> 模式的地位：是数据库系统模式结构的 中间 层</a:t>
            </a:r>
            <a:endParaRPr lang="zh-CN" altLang="en-US" dirty="0"/>
          </a:p>
          <a:p>
            <a:r>
              <a:rPr lang="zh-CN" altLang="en-US" dirty="0"/>
              <a:t> 与数据的物理存储细节和硬件环境 无关</a:t>
            </a:r>
            <a:endParaRPr lang="zh-CN" altLang="en-US" dirty="0"/>
          </a:p>
          <a:p>
            <a:r>
              <a:rPr lang="zh-CN" altLang="en-US" dirty="0"/>
              <a:t> 与具体的应用程序、开发工具及高级程序设</a:t>
            </a:r>
            <a:endParaRPr lang="zh-CN" altLang="en-US" dirty="0"/>
          </a:p>
          <a:p>
            <a:pPr>
              <a:buNone/>
            </a:pPr>
            <a:r>
              <a:rPr lang="zh-CN" altLang="en-US" dirty="0"/>
              <a:t>计语言 无关</a:t>
            </a:r>
            <a:endParaRPr lang="zh-CN" altLang="en-US" dirty="0"/>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1" name="标题 1138689"/>
          <p:cNvSpPr>
            <a:spLocks noGrp="1"/>
          </p:cNvSpPr>
          <p:nvPr>
            <p:ph type="title"/>
          </p:nvPr>
        </p:nvSpPr>
        <p:spPr/>
        <p:txBody>
          <a:bodyPr anchor="b"/>
          <a:lstStyle/>
          <a:p>
            <a:endParaRPr lang="zh-CN" altLang="en-US" dirty="0"/>
          </a:p>
        </p:txBody>
      </p:sp>
      <p:sp>
        <p:nvSpPr>
          <p:cNvPr id="1136642" name="文本占位符 1138690"/>
          <p:cNvSpPr>
            <a:spLocks noGrp="1"/>
          </p:cNvSpPr>
          <p:nvPr>
            <p:ph idx="1"/>
          </p:nvPr>
        </p:nvSpPr>
        <p:spPr/>
        <p:txBody>
          <a:bodyPr anchor="t"/>
          <a:lstStyle/>
          <a:p>
            <a:endParaRPr lang="zh-CN" altLang="en-US" dirty="0"/>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5" name="标题 1135617"/>
          <p:cNvSpPr>
            <a:spLocks noGrp="1"/>
          </p:cNvSpPr>
          <p:nvPr>
            <p:ph type="title"/>
          </p:nvPr>
        </p:nvSpPr>
        <p:spPr/>
        <p:txBody>
          <a:bodyPr anchor="b"/>
          <a:lstStyle/>
          <a:p>
            <a:endParaRPr lang="zh-CN" altLang="en-US" dirty="0"/>
          </a:p>
        </p:txBody>
      </p:sp>
      <p:sp>
        <p:nvSpPr>
          <p:cNvPr id="1137666" name="文本占位符 1135618"/>
          <p:cNvSpPr>
            <a:spLocks noGrp="1"/>
          </p:cNvSpPr>
          <p:nvPr>
            <p:ph idx="1"/>
          </p:nvPr>
        </p:nvSpPr>
        <p:spPr/>
        <p:txBody>
          <a:bodyPr anchor="t"/>
          <a:lstStyle/>
          <a:p>
            <a:endParaRPr lang="zh-CN" altLang="en-US" dirty="0"/>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89" name="标题 1134593"/>
          <p:cNvSpPr>
            <a:spLocks noGrp="1"/>
          </p:cNvSpPr>
          <p:nvPr>
            <p:ph type="title"/>
          </p:nvPr>
        </p:nvSpPr>
        <p:spPr/>
        <p:txBody>
          <a:bodyPr anchor="b"/>
          <a:lstStyle/>
          <a:p>
            <a:endParaRPr lang="zh-CN" altLang="en-US" dirty="0"/>
          </a:p>
        </p:txBody>
      </p:sp>
      <p:sp>
        <p:nvSpPr>
          <p:cNvPr id="1138690" name="文本占位符 1134594"/>
          <p:cNvSpPr>
            <a:spLocks noGrp="1"/>
          </p:cNvSpPr>
          <p:nvPr>
            <p:ph idx="1"/>
          </p:nvPr>
        </p:nvSpPr>
        <p:spPr/>
        <p:txBody>
          <a:bodyPr anchor="t"/>
          <a:lstStyle/>
          <a:p>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14689"/>
          <p:cNvSpPr>
            <a:spLocks noGrp="1"/>
          </p:cNvSpPr>
          <p:nvPr>
            <p:ph type="title"/>
          </p:nvPr>
        </p:nvSpPr>
        <p:spPr>
          <a:xfrm>
            <a:off x="685800" y="152400"/>
            <a:ext cx="6870700" cy="973138"/>
          </a:xfrm>
        </p:spPr>
        <p:txBody>
          <a:bodyPr anchor="b"/>
          <a:lstStyle/>
          <a:p>
            <a:endParaRPr lang="zh-CN" altLang="en-US" dirty="0"/>
          </a:p>
        </p:txBody>
      </p:sp>
      <p:sp>
        <p:nvSpPr>
          <p:cNvPr id="115714" name="文本占位符 114690"/>
          <p:cNvSpPr>
            <a:spLocks noGrp="1"/>
          </p:cNvSpPr>
          <p:nvPr>
            <p:ph idx="1"/>
          </p:nvPr>
        </p:nvSpPr>
        <p:spPr>
          <a:xfrm>
            <a:off x="0" y="1341438"/>
            <a:ext cx="9144000" cy="5516562"/>
          </a:xfrm>
        </p:spPr>
        <p:txBody>
          <a:bodyPr anchor="t"/>
          <a:lstStyle/>
          <a:p>
            <a:r>
              <a:rPr lang="zh-CN" altLang="en-US" dirty="0" smtClean="0"/>
              <a:t> </a:t>
            </a:r>
            <a:r>
              <a:rPr lang="zh-CN" altLang="en-US" dirty="0"/>
              <a:t>模式的定义－内容</a:t>
            </a:r>
            <a:endParaRPr lang="zh-CN" altLang="en-US" dirty="0"/>
          </a:p>
          <a:p>
            <a:pPr>
              <a:buNone/>
            </a:pPr>
            <a:r>
              <a:rPr lang="zh-CN" altLang="en-US" dirty="0"/>
              <a:t> 数据的逻辑结构（数据项的名字、类型、</a:t>
            </a:r>
            <a:endParaRPr lang="zh-CN" altLang="en-US" dirty="0"/>
          </a:p>
          <a:p>
            <a:pPr>
              <a:buNone/>
            </a:pPr>
            <a:r>
              <a:rPr lang="zh-CN" altLang="en-US" dirty="0"/>
              <a:t>取值范围等）</a:t>
            </a:r>
            <a:endParaRPr lang="zh-CN" altLang="en-US" dirty="0"/>
          </a:p>
          <a:p>
            <a:pPr>
              <a:buNone/>
            </a:pPr>
            <a:r>
              <a:rPr lang="zh-CN" altLang="en-US" dirty="0"/>
              <a:t> 数据之间的联系</a:t>
            </a:r>
            <a:endParaRPr lang="zh-CN" altLang="en-US" dirty="0"/>
          </a:p>
          <a:p>
            <a:pPr>
              <a:buNone/>
            </a:pPr>
            <a:r>
              <a:rPr lang="zh-CN" altLang="en-US" dirty="0"/>
              <a:t> 数据有关的安全性、完整性要求</a:t>
            </a:r>
            <a:endParaRPr lang="zh-CN" altLang="en-US" dirty="0"/>
          </a:p>
          <a:p>
            <a:r>
              <a:rPr lang="zh-CN" altLang="en-US" dirty="0" smtClean="0"/>
              <a:t> </a:t>
            </a:r>
            <a:r>
              <a:rPr lang="zh-CN" altLang="en-US" dirty="0"/>
              <a:t>模式描述语言（模式 </a:t>
            </a:r>
            <a:r>
              <a:rPr lang="en-US" altLang="zh-CN" dirty="0"/>
              <a:t>DDL </a:t>
            </a:r>
            <a:r>
              <a:rPr lang="zh-CN" altLang="en-US" dirty="0"/>
              <a:t>）</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15713"/>
          <p:cNvSpPr>
            <a:spLocks noGrp="1"/>
          </p:cNvSpPr>
          <p:nvPr>
            <p:ph type="title"/>
          </p:nvPr>
        </p:nvSpPr>
        <p:spPr>
          <a:xfrm>
            <a:off x="685800" y="152400"/>
            <a:ext cx="6870700" cy="755650"/>
          </a:xfrm>
        </p:spPr>
        <p:txBody>
          <a:bodyPr anchor="b"/>
          <a:lstStyle/>
          <a:p>
            <a:r>
              <a:rPr lang="en-US" altLang="zh-CN" sz="4000"/>
              <a:t>2.   </a:t>
            </a:r>
            <a:r>
              <a:rPr lang="zh-CN" altLang="en-US" sz="4000"/>
              <a:t>外模式</a:t>
            </a:r>
            <a:endParaRPr lang="zh-CN" altLang="en-US" sz="4000"/>
          </a:p>
        </p:txBody>
      </p:sp>
      <p:sp>
        <p:nvSpPr>
          <p:cNvPr id="116738" name="文本占位符 115714"/>
          <p:cNvSpPr>
            <a:spLocks noGrp="1"/>
          </p:cNvSpPr>
          <p:nvPr>
            <p:ph idx="1"/>
          </p:nvPr>
        </p:nvSpPr>
        <p:spPr>
          <a:xfrm>
            <a:off x="0" y="1196975"/>
            <a:ext cx="9144000" cy="5472113"/>
          </a:xfrm>
        </p:spPr>
        <p:txBody>
          <a:bodyPr anchor="t"/>
          <a:lstStyle/>
          <a:p>
            <a:r>
              <a:rPr lang="zh-CN" altLang="en-US" dirty="0" smtClean="0"/>
              <a:t>外模式</a:t>
            </a:r>
            <a:r>
              <a:rPr lang="zh-CN" altLang="en-US" dirty="0"/>
              <a:t>（也称子模式或用户模式）</a:t>
            </a:r>
            <a:endParaRPr lang="zh-CN" altLang="en-US" dirty="0"/>
          </a:p>
          <a:p>
            <a:r>
              <a:rPr lang="zh-CN" altLang="en-US" dirty="0"/>
              <a:t>数据库 用户 （包括应用程序员和最终用户）使用的局部 数据的逻辑结构和特征的描述</a:t>
            </a:r>
            <a:endParaRPr lang="zh-CN" altLang="en-US" dirty="0"/>
          </a:p>
          <a:p>
            <a:r>
              <a:rPr lang="zh-CN" altLang="en-US" dirty="0"/>
              <a:t> 数据库用户的数据视图，是与某一应用有关的数据的逻辑表示</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16737"/>
          <p:cNvSpPr>
            <a:spLocks noGrp="1"/>
          </p:cNvSpPr>
          <p:nvPr>
            <p:ph type="title"/>
          </p:nvPr>
        </p:nvSpPr>
        <p:spPr>
          <a:xfrm>
            <a:off x="685800" y="152400"/>
            <a:ext cx="6870700" cy="900113"/>
          </a:xfrm>
        </p:spPr>
        <p:txBody>
          <a:bodyPr anchor="b"/>
          <a:lstStyle/>
          <a:p>
            <a:r>
              <a:rPr lang="zh-CN" altLang="en-US"/>
              <a:t>外模式</a:t>
            </a:r>
            <a:endParaRPr lang="zh-CN" altLang="en-US"/>
          </a:p>
        </p:txBody>
      </p:sp>
      <p:sp>
        <p:nvSpPr>
          <p:cNvPr id="117762" name="文本占位符 116738"/>
          <p:cNvSpPr>
            <a:spLocks noGrp="1"/>
          </p:cNvSpPr>
          <p:nvPr>
            <p:ph idx="1"/>
          </p:nvPr>
        </p:nvSpPr>
        <p:spPr>
          <a:xfrm>
            <a:off x="0" y="1052513"/>
            <a:ext cx="9144000" cy="5545137"/>
          </a:xfrm>
        </p:spPr>
        <p:txBody>
          <a:bodyPr anchor="t"/>
          <a:lstStyle/>
          <a:p>
            <a:r>
              <a:rPr lang="zh-CN" altLang="en-US" dirty="0" smtClean="0"/>
              <a:t>外模式</a:t>
            </a:r>
            <a:r>
              <a:rPr lang="zh-CN" altLang="en-US" dirty="0"/>
              <a:t>的 地位 ：介于模式与应用之间</a:t>
            </a:r>
            <a:endParaRPr lang="zh-CN" altLang="en-US" dirty="0"/>
          </a:p>
          <a:p>
            <a:r>
              <a:rPr lang="zh-CN" altLang="en-US" dirty="0" smtClean="0"/>
              <a:t> </a:t>
            </a:r>
            <a:r>
              <a:rPr lang="zh-CN" altLang="en-US" dirty="0"/>
              <a:t>模式与外模式的关系： 一对多</a:t>
            </a:r>
            <a:endParaRPr lang="zh-CN" altLang="en-US" dirty="0"/>
          </a:p>
          <a:p>
            <a:pPr>
              <a:buNone/>
            </a:pPr>
            <a:r>
              <a:rPr lang="zh-CN" altLang="en-US" dirty="0"/>
              <a:t>   外模式通常是模式的子集</a:t>
            </a:r>
            <a:endParaRPr lang="zh-CN" altLang="en-US" dirty="0"/>
          </a:p>
          <a:p>
            <a:pPr>
              <a:buNone/>
            </a:pPr>
            <a:r>
              <a:rPr lang="zh-CN" altLang="en-US" dirty="0"/>
              <a:t>一个数据库可以有多个外模式。反映了不</a:t>
            </a:r>
            <a:endParaRPr lang="zh-CN" altLang="en-US" dirty="0"/>
          </a:p>
          <a:p>
            <a:pPr>
              <a:buNone/>
            </a:pPr>
            <a:r>
              <a:rPr lang="zh-CN" altLang="en-US" dirty="0"/>
              <a:t>同的用户的应用需求、看待数据的方式、对数据保密的要求。</a:t>
            </a:r>
            <a:endParaRPr lang="zh-CN" altLang="en-US" dirty="0"/>
          </a:p>
          <a:p>
            <a:pPr>
              <a:buNone/>
            </a:pPr>
            <a:r>
              <a:rPr lang="zh-CN" altLang="en-US" dirty="0"/>
              <a:t> 对模式中同一数据，在外模式中的结构、</a:t>
            </a:r>
            <a:endParaRPr lang="zh-CN" altLang="en-US" dirty="0"/>
          </a:p>
          <a:p>
            <a:pPr>
              <a:buNone/>
            </a:pPr>
            <a:r>
              <a:rPr lang="zh-CN" altLang="en-US" dirty="0"/>
              <a:t>类型、长度、保密级别等都可以不同</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17761"/>
          <p:cNvSpPr>
            <a:spLocks noGrp="1"/>
          </p:cNvSpPr>
          <p:nvPr>
            <p:ph type="title"/>
          </p:nvPr>
        </p:nvSpPr>
        <p:spPr/>
        <p:txBody>
          <a:bodyPr anchor="b"/>
          <a:lstStyle/>
          <a:p>
            <a:endParaRPr lang="zh-CN" altLang="en-US" dirty="0"/>
          </a:p>
        </p:txBody>
      </p:sp>
      <p:sp>
        <p:nvSpPr>
          <p:cNvPr id="118786" name="文本占位符 117762"/>
          <p:cNvSpPr>
            <a:spLocks noGrp="1"/>
          </p:cNvSpPr>
          <p:nvPr>
            <p:ph idx="1"/>
          </p:nvPr>
        </p:nvSpPr>
        <p:spPr/>
        <p:txBody>
          <a:bodyPr anchor="t"/>
          <a:lstStyle/>
          <a:p>
            <a:r>
              <a:rPr lang="zh-CN" altLang="en-US" dirty="0" smtClean="0"/>
              <a:t>外模式</a:t>
            </a:r>
            <a:r>
              <a:rPr lang="zh-CN" altLang="en-US" dirty="0"/>
              <a:t>与应用的关系： 一对多</a:t>
            </a:r>
            <a:endParaRPr lang="zh-CN" altLang="en-US" dirty="0"/>
          </a:p>
          <a:p>
            <a:r>
              <a:rPr lang="zh-CN" altLang="en-US" dirty="0"/>
              <a:t>同一外模式也可以为某一用户的多个应用系统所使用，</a:t>
            </a:r>
            <a:endParaRPr lang="zh-CN" altLang="en-US" dirty="0"/>
          </a:p>
          <a:p>
            <a:r>
              <a:rPr lang="zh-CN" altLang="en-US" dirty="0"/>
              <a:t>但一个应用程序只能使用一个外模式 。</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18785"/>
          <p:cNvSpPr>
            <a:spLocks noGrp="1"/>
          </p:cNvSpPr>
          <p:nvPr>
            <p:ph type="title"/>
          </p:nvPr>
        </p:nvSpPr>
        <p:spPr>
          <a:xfrm>
            <a:off x="685800" y="152400"/>
            <a:ext cx="6870700" cy="684213"/>
          </a:xfrm>
        </p:spPr>
        <p:txBody>
          <a:bodyPr anchor="b"/>
          <a:lstStyle/>
          <a:p>
            <a:r>
              <a:rPr lang="zh-CN" altLang="en-US" sz="4000"/>
              <a:t>外模式</a:t>
            </a:r>
            <a:endParaRPr lang="zh-CN" altLang="en-US" sz="4000"/>
          </a:p>
        </p:txBody>
      </p:sp>
      <p:sp>
        <p:nvSpPr>
          <p:cNvPr id="119810" name="文本占位符 118786"/>
          <p:cNvSpPr>
            <a:spLocks noGrp="1"/>
          </p:cNvSpPr>
          <p:nvPr>
            <p:ph idx="1"/>
          </p:nvPr>
        </p:nvSpPr>
        <p:spPr>
          <a:xfrm>
            <a:off x="0" y="1052513"/>
            <a:ext cx="9144000" cy="5616575"/>
          </a:xfrm>
        </p:spPr>
        <p:txBody>
          <a:bodyPr anchor="t"/>
          <a:lstStyle/>
          <a:p>
            <a:r>
              <a:rPr lang="zh-CN" altLang="en-US" dirty="0" smtClean="0"/>
              <a:t>外模式</a:t>
            </a:r>
            <a:r>
              <a:rPr lang="zh-CN" altLang="en-US" dirty="0"/>
              <a:t>的用途</a:t>
            </a:r>
            <a:endParaRPr lang="zh-CN" altLang="en-US" dirty="0"/>
          </a:p>
          <a:p>
            <a:r>
              <a:rPr lang="zh-CN" altLang="en-US" dirty="0"/>
              <a:t>保证数据库 安全性 的一个有力措施。</a:t>
            </a:r>
            <a:endParaRPr lang="zh-CN" altLang="en-US" dirty="0"/>
          </a:p>
          <a:p>
            <a:r>
              <a:rPr lang="zh-CN" altLang="en-US" dirty="0"/>
              <a:t>每个用户只能看见和访问所对应的外模式中的数据</a:t>
            </a:r>
            <a:endParaRPr lang="zh-CN" altLang="en-US" dirty="0"/>
          </a:p>
          <a:p>
            <a:r>
              <a:rPr lang="zh-CN" altLang="en-US" dirty="0" smtClean="0"/>
              <a:t>子模式</a:t>
            </a:r>
            <a:r>
              <a:rPr lang="zh-CN" altLang="en-US" dirty="0"/>
              <a:t>描述语言（子模式 </a:t>
            </a:r>
            <a:r>
              <a:rPr lang="en-US" altLang="zh-CN" dirty="0"/>
              <a:t>DDL </a:t>
            </a:r>
            <a:r>
              <a:rPr lang="zh-CN" altLang="en-US" dirty="0"/>
              <a:t>）</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19809"/>
          <p:cNvSpPr>
            <a:spLocks noGrp="1"/>
          </p:cNvSpPr>
          <p:nvPr>
            <p:ph type="title"/>
          </p:nvPr>
        </p:nvSpPr>
        <p:spPr>
          <a:xfrm>
            <a:off x="685800" y="152400"/>
            <a:ext cx="6870700" cy="900113"/>
          </a:xfrm>
        </p:spPr>
        <p:txBody>
          <a:bodyPr anchor="b"/>
          <a:lstStyle/>
          <a:p>
            <a:r>
              <a:rPr lang="en-US" altLang="zh-CN"/>
              <a:t>3 </a:t>
            </a:r>
            <a:r>
              <a:rPr lang="zh-CN" altLang="en-US"/>
              <a:t>．内模式</a:t>
            </a:r>
            <a:endParaRPr lang="zh-CN" altLang="en-US"/>
          </a:p>
        </p:txBody>
      </p:sp>
      <p:sp>
        <p:nvSpPr>
          <p:cNvPr id="120834" name="文本占位符 119810"/>
          <p:cNvSpPr>
            <a:spLocks noGrp="1"/>
          </p:cNvSpPr>
          <p:nvPr>
            <p:ph idx="1"/>
          </p:nvPr>
        </p:nvSpPr>
        <p:spPr>
          <a:xfrm>
            <a:off x="0" y="1125538"/>
            <a:ext cx="9144000" cy="5732462"/>
          </a:xfrm>
        </p:spPr>
        <p:txBody>
          <a:bodyPr anchor="t"/>
          <a:lstStyle/>
          <a:p>
            <a:pPr>
              <a:lnSpc>
                <a:spcPct val="90000"/>
              </a:lnSpc>
            </a:pPr>
            <a:r>
              <a:rPr lang="zh-CN" altLang="en-US" dirty="0" smtClean="0"/>
              <a:t> </a:t>
            </a:r>
            <a:r>
              <a:rPr lang="zh-CN" altLang="en-US" dirty="0"/>
              <a:t>内模式（也称存储模式）</a:t>
            </a:r>
            <a:endParaRPr lang="zh-CN" altLang="en-US" dirty="0"/>
          </a:p>
          <a:p>
            <a:pPr>
              <a:lnSpc>
                <a:spcPct val="90000"/>
              </a:lnSpc>
            </a:pPr>
            <a:r>
              <a:rPr lang="zh-CN" altLang="en-US" dirty="0"/>
              <a:t>是数据物理结构和存储方式的描述</a:t>
            </a:r>
            <a:endParaRPr lang="zh-CN" altLang="en-US" dirty="0"/>
          </a:p>
          <a:p>
            <a:pPr>
              <a:lnSpc>
                <a:spcPct val="90000"/>
              </a:lnSpc>
            </a:pPr>
            <a:r>
              <a:rPr lang="zh-CN" altLang="en-US" dirty="0"/>
              <a:t>是数据在数据库内部的表示方式</a:t>
            </a:r>
            <a:endParaRPr lang="zh-CN" altLang="en-US" dirty="0"/>
          </a:p>
          <a:p>
            <a:pPr>
              <a:lnSpc>
                <a:spcPct val="90000"/>
              </a:lnSpc>
              <a:buNone/>
            </a:pPr>
            <a:r>
              <a:rPr lang="zh-CN" altLang="en-US" dirty="0"/>
              <a:t>记录的存储方式（顺序存储，按照 </a:t>
            </a:r>
            <a:r>
              <a:rPr lang="en-US" altLang="zh-CN" dirty="0"/>
              <a:t>B </a:t>
            </a:r>
            <a:r>
              <a:rPr lang="zh-CN" altLang="en-US" dirty="0"/>
              <a:t>树结构存</a:t>
            </a:r>
            <a:endParaRPr lang="zh-CN" altLang="en-US" dirty="0"/>
          </a:p>
          <a:p>
            <a:pPr>
              <a:lnSpc>
                <a:spcPct val="90000"/>
              </a:lnSpc>
              <a:buNone/>
            </a:pPr>
            <a:r>
              <a:rPr lang="zh-CN" altLang="en-US" dirty="0"/>
              <a:t>储，按 </a:t>
            </a:r>
            <a:r>
              <a:rPr lang="en-US" altLang="zh-CN" dirty="0"/>
              <a:t>hash </a:t>
            </a:r>
            <a:r>
              <a:rPr lang="zh-CN" altLang="en-US" dirty="0"/>
              <a:t>方法存储）</a:t>
            </a:r>
            <a:endParaRPr lang="zh-CN" altLang="en-US" dirty="0"/>
          </a:p>
          <a:p>
            <a:pPr>
              <a:lnSpc>
                <a:spcPct val="90000"/>
              </a:lnSpc>
              <a:buNone/>
            </a:pPr>
            <a:r>
              <a:rPr lang="zh-CN" altLang="en-US" dirty="0"/>
              <a:t> 索引的组织方式</a:t>
            </a:r>
            <a:endParaRPr lang="zh-CN" altLang="en-US" dirty="0"/>
          </a:p>
          <a:p>
            <a:pPr>
              <a:lnSpc>
                <a:spcPct val="90000"/>
              </a:lnSpc>
              <a:buNone/>
            </a:pPr>
            <a:r>
              <a:rPr lang="zh-CN" altLang="en-US" dirty="0"/>
              <a:t>数据是否压缩存储</a:t>
            </a:r>
            <a:endParaRPr lang="zh-CN" altLang="en-US" dirty="0"/>
          </a:p>
          <a:p>
            <a:pPr>
              <a:lnSpc>
                <a:spcPct val="90000"/>
              </a:lnSpc>
              <a:buNone/>
            </a:pPr>
            <a:r>
              <a:rPr lang="zh-CN" altLang="en-US" dirty="0"/>
              <a:t> 数据是否加密</a:t>
            </a:r>
            <a:endParaRPr lang="zh-CN" altLang="en-US" dirty="0"/>
          </a:p>
          <a:p>
            <a:pPr>
              <a:lnSpc>
                <a:spcPct val="90000"/>
              </a:lnSpc>
              <a:buNone/>
            </a:pPr>
            <a:r>
              <a:rPr lang="zh-CN" altLang="en-US" dirty="0"/>
              <a:t>数据存储记录结构的规定</a:t>
            </a:r>
            <a:endParaRPr lang="zh-CN" altLang="en-US" dirty="0"/>
          </a:p>
          <a:p>
            <a:pPr>
              <a:lnSpc>
                <a:spcPct val="90000"/>
              </a:lnSpc>
            </a:pPr>
            <a:r>
              <a:rPr lang="zh-CN" altLang="en-US" dirty="0"/>
              <a:t>� 一个数据库只有 一 个内模式</a:t>
            </a:r>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20833"/>
          <p:cNvSpPr>
            <a:spLocks noGrp="1"/>
          </p:cNvSpPr>
          <p:nvPr>
            <p:ph type="title"/>
          </p:nvPr>
        </p:nvSpPr>
        <p:spPr>
          <a:xfrm>
            <a:off x="684213" y="-452437"/>
            <a:ext cx="6870700" cy="1593850"/>
          </a:xfrm>
        </p:spPr>
        <p:txBody>
          <a:bodyPr anchor="b"/>
          <a:lstStyle/>
          <a:p>
            <a:endParaRPr lang="zh-CN" altLang="en-US" dirty="0"/>
          </a:p>
        </p:txBody>
      </p:sp>
      <p:sp>
        <p:nvSpPr>
          <p:cNvPr id="121858" name="文本占位符 120834"/>
          <p:cNvSpPr>
            <a:spLocks noGrp="1"/>
          </p:cNvSpPr>
          <p:nvPr>
            <p:ph idx="1"/>
          </p:nvPr>
        </p:nvSpPr>
        <p:spPr>
          <a:xfrm>
            <a:off x="179388" y="1196975"/>
            <a:ext cx="7912100" cy="4392613"/>
          </a:xfrm>
        </p:spPr>
        <p:txBody>
          <a:bodyPr anchor="t"/>
          <a:lstStyle/>
          <a:p>
            <a:r>
              <a:rPr lang="zh-CN" altLang="en-US" dirty="0" smtClean="0"/>
              <a:t>注意</a:t>
            </a:r>
            <a:r>
              <a:rPr lang="zh-CN" altLang="en-US" dirty="0"/>
              <a:t>：内部记录并不涉及到物理设备的约束。比内模式更接近物理存储和访问的那些软件机制是操作系统的一部分（文件系统），例如从磁盘读数据或写数据到磁盘上的操作等。</a:t>
            </a:r>
            <a:endParaRPr lang="zh-CN" altLang="en-US" dirty="0"/>
          </a:p>
          <a:p>
            <a:r>
              <a:rPr lang="zh-CN" altLang="en-US" dirty="0" smtClean="0"/>
              <a:t> </a:t>
            </a:r>
            <a:r>
              <a:rPr lang="zh-CN" altLang="en-US" dirty="0"/>
              <a:t>内模式描述语言（内模式 </a:t>
            </a:r>
            <a:r>
              <a:rPr lang="en-US" altLang="zh-CN" dirty="0"/>
              <a:t>DDL </a:t>
            </a:r>
            <a:r>
              <a:rPr lang="zh-CN" altLang="en-US" dirty="0"/>
              <a:t>、存储 </a:t>
            </a:r>
            <a:r>
              <a:rPr lang="en-US" altLang="zh-CN" dirty="0"/>
              <a:t>DDL </a:t>
            </a:r>
            <a:r>
              <a:rPr lang="zh-CN" altLang="en-US" dirty="0"/>
              <a:t>）</a:t>
            </a: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21857"/>
          <p:cNvSpPr>
            <a:spLocks noGrp="1"/>
          </p:cNvSpPr>
          <p:nvPr>
            <p:ph type="title"/>
          </p:nvPr>
        </p:nvSpPr>
        <p:spPr/>
        <p:txBody>
          <a:bodyPr anchor="b"/>
          <a:lstStyle/>
          <a:p>
            <a:endParaRPr lang="zh-CN" altLang="en-US" dirty="0"/>
          </a:p>
        </p:txBody>
      </p:sp>
      <p:sp>
        <p:nvSpPr>
          <p:cNvPr id="122882" name="文本占位符 121858"/>
          <p:cNvSpPr>
            <a:spLocks noGrp="1"/>
          </p:cNvSpPr>
          <p:nvPr>
            <p:ph idx="1"/>
          </p:nvPr>
        </p:nvSpPr>
        <p:spPr/>
        <p:txBody>
          <a:bodyPr anchor="t"/>
          <a:lstStyle/>
          <a:p>
            <a:r>
              <a:rPr lang="zh-CN" altLang="en-US" dirty="0" smtClean="0"/>
              <a:t>数据</a:t>
            </a:r>
            <a:r>
              <a:rPr lang="zh-CN" altLang="en-US" dirty="0"/>
              <a:t>按 外模式 的描述提供给 用户 ，</a:t>
            </a:r>
            <a:endParaRPr lang="zh-CN" altLang="en-US" dirty="0"/>
          </a:p>
          <a:p>
            <a:r>
              <a:rPr lang="zh-CN" altLang="en-US" dirty="0" smtClean="0"/>
              <a:t>按 </a:t>
            </a:r>
            <a:r>
              <a:rPr lang="zh-CN" altLang="en-US" dirty="0"/>
              <a:t>内模式 的描述 存储 在磁盘中，</a:t>
            </a:r>
            <a:endParaRPr lang="zh-CN" altLang="en-US" dirty="0"/>
          </a:p>
          <a:p>
            <a:r>
              <a:rPr lang="zh-CN" altLang="en-US" dirty="0" smtClean="0"/>
              <a:t> </a:t>
            </a:r>
            <a:r>
              <a:rPr lang="zh-CN" altLang="en-US" dirty="0"/>
              <a:t>而 模式 提供了连接这两级的相对稳定的中间 观点，并使得两级中任何一级的改变不受另一级的牵制。</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2289"/>
          <p:cNvSpPr>
            <a:spLocks noGrp="1"/>
          </p:cNvSpPr>
          <p:nvPr>
            <p:ph type="title"/>
          </p:nvPr>
        </p:nvSpPr>
        <p:spPr>
          <a:xfrm>
            <a:off x="685800" y="152400"/>
            <a:ext cx="6870700" cy="684213"/>
          </a:xfrm>
        </p:spPr>
        <p:txBody>
          <a:bodyPr anchor="b"/>
          <a:lstStyle/>
          <a:p>
            <a:r>
              <a:rPr lang="zh-CN" altLang="en-US" sz="4000"/>
              <a:t>数据库（举例）</a:t>
            </a:r>
            <a:endParaRPr lang="zh-CN" altLang="en-US" sz="4000"/>
          </a:p>
        </p:txBody>
      </p:sp>
      <p:pic>
        <p:nvPicPr>
          <p:cNvPr id="13314" name="文本占位符 12290"/>
          <p:cNvPicPr>
            <a:picLocks noGrp="1" noChangeAspect="1"/>
          </p:cNvPicPr>
          <p:nvPr>
            <p:ph idx="1"/>
          </p:nvPr>
        </p:nvPicPr>
        <p:blipFill>
          <a:blip r:embed="rId1"/>
          <a:stretch>
            <a:fillRect/>
          </a:stretch>
        </p:blipFill>
        <p:spPr>
          <a:xfrm>
            <a:off x="250825" y="981075"/>
            <a:ext cx="8893175" cy="5589588"/>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22881"/>
          <p:cNvSpPr>
            <a:spLocks noGrp="1"/>
          </p:cNvSpPr>
          <p:nvPr>
            <p:ph type="title"/>
          </p:nvPr>
        </p:nvSpPr>
        <p:spPr>
          <a:xfrm>
            <a:off x="685800" y="152400"/>
            <a:ext cx="6870700" cy="828675"/>
          </a:xfrm>
        </p:spPr>
        <p:txBody>
          <a:bodyPr anchor="b"/>
          <a:lstStyle/>
          <a:p>
            <a:r>
              <a:rPr lang="zh-CN" altLang="en-US"/>
              <a:t>三级模式与二级映象</a:t>
            </a:r>
            <a:endParaRPr lang="zh-CN" altLang="en-US"/>
          </a:p>
        </p:txBody>
      </p:sp>
      <p:sp>
        <p:nvSpPr>
          <p:cNvPr id="123906" name="文本占位符 122882"/>
          <p:cNvSpPr>
            <a:spLocks noGrp="1"/>
          </p:cNvSpPr>
          <p:nvPr>
            <p:ph idx="1"/>
          </p:nvPr>
        </p:nvSpPr>
        <p:spPr>
          <a:xfrm>
            <a:off x="0" y="1125538"/>
            <a:ext cx="9144000" cy="5543550"/>
          </a:xfrm>
        </p:spPr>
        <p:txBody>
          <a:bodyPr anchor="t"/>
          <a:lstStyle/>
          <a:p>
            <a:r>
              <a:rPr lang="zh-CN" altLang="en-US" dirty="0" smtClean="0"/>
              <a:t>三</a:t>
            </a:r>
            <a:r>
              <a:rPr lang="zh-CN" altLang="en-US" dirty="0"/>
              <a:t>级模式是对数据的三个抽象级别</a:t>
            </a:r>
            <a:endParaRPr lang="zh-CN" altLang="en-US" dirty="0"/>
          </a:p>
          <a:p>
            <a:r>
              <a:rPr lang="zh-CN" altLang="en-US" dirty="0" smtClean="0"/>
              <a:t> </a:t>
            </a:r>
            <a:r>
              <a:rPr lang="zh-CN" altLang="en-US" dirty="0"/>
              <a:t>二级映象在 </a:t>
            </a:r>
            <a:r>
              <a:rPr lang="en-US" altLang="zh-CN" dirty="0"/>
              <a:t>DBMS </a:t>
            </a:r>
            <a:r>
              <a:rPr lang="zh-CN" altLang="en-US" dirty="0"/>
              <a:t>内部实现这三个抽象层</a:t>
            </a:r>
            <a:endParaRPr lang="zh-CN" altLang="en-US" dirty="0"/>
          </a:p>
          <a:p>
            <a:pPr>
              <a:buNone/>
            </a:pPr>
            <a:r>
              <a:rPr lang="zh-CN" altLang="en-US" dirty="0"/>
              <a:t>次的联系和转换</a:t>
            </a:r>
            <a:endParaRPr lang="zh-CN" altLang="en-US" dirty="0"/>
          </a:p>
          <a:p>
            <a:r>
              <a:rPr lang="zh-CN" altLang="en-US" dirty="0" smtClean="0"/>
              <a:t>数据独立性</a:t>
            </a:r>
            <a:r>
              <a:rPr lang="zh-CN" altLang="en-US" dirty="0"/>
              <a:t>：是指应用程序和数据库的</a:t>
            </a:r>
            <a:endParaRPr lang="zh-CN" altLang="en-US" dirty="0"/>
          </a:p>
          <a:p>
            <a:pPr>
              <a:buNone/>
            </a:pPr>
            <a:r>
              <a:rPr lang="zh-CN" altLang="en-US" dirty="0"/>
              <a:t>数据结构之间相互独立，不受影响。</a:t>
            </a:r>
            <a:endParaRPr lang="zh-CN" altLang="en-US" dirty="0"/>
          </a:p>
          <a:p>
            <a:pPr>
              <a:buNone/>
            </a:pPr>
            <a:r>
              <a:rPr lang="zh-CN" altLang="en-US" dirty="0"/>
              <a:t>数据独立性     物理数据独立性</a:t>
            </a:r>
            <a:endParaRPr lang="zh-CN" altLang="en-US" dirty="0"/>
          </a:p>
          <a:p>
            <a:pPr>
              <a:buNone/>
            </a:pPr>
            <a:r>
              <a:rPr lang="zh-CN" altLang="en-US" dirty="0"/>
              <a:t>                     逻辑数据独立性</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23905"/>
          <p:cNvSpPr>
            <a:spLocks noGrp="1"/>
          </p:cNvSpPr>
          <p:nvPr>
            <p:ph type="title"/>
          </p:nvPr>
        </p:nvSpPr>
        <p:spPr>
          <a:xfrm>
            <a:off x="685800" y="152400"/>
            <a:ext cx="6870700" cy="1260475"/>
          </a:xfrm>
        </p:spPr>
        <p:txBody>
          <a:bodyPr anchor="b"/>
          <a:lstStyle/>
          <a:p>
            <a:r>
              <a:rPr lang="zh-CN" altLang="en-US" sz="4000"/>
              <a:t>数据库系统的三级模式结构</a:t>
            </a:r>
            <a:endParaRPr lang="zh-CN" altLang="en-US" sz="4000"/>
          </a:p>
        </p:txBody>
      </p:sp>
      <p:pic>
        <p:nvPicPr>
          <p:cNvPr id="124930" name="文本占位符 123906"/>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24929"/>
          <p:cNvSpPr>
            <a:spLocks noGrp="1"/>
          </p:cNvSpPr>
          <p:nvPr>
            <p:ph type="title"/>
          </p:nvPr>
        </p:nvSpPr>
        <p:spPr>
          <a:xfrm>
            <a:off x="685800" y="152400"/>
            <a:ext cx="6870700" cy="1189038"/>
          </a:xfrm>
        </p:spPr>
        <p:txBody>
          <a:bodyPr anchor="b"/>
          <a:lstStyle/>
          <a:p>
            <a:r>
              <a:rPr lang="en-US" altLang="zh-CN"/>
              <a:t>1  </a:t>
            </a:r>
            <a:r>
              <a:rPr lang="zh-CN" altLang="en-US"/>
              <a:t>．外模式／模式映象</a:t>
            </a:r>
            <a:endParaRPr lang="zh-CN" altLang="en-US"/>
          </a:p>
        </p:txBody>
      </p:sp>
      <p:sp>
        <p:nvSpPr>
          <p:cNvPr id="125954" name="文本占位符 124930"/>
          <p:cNvSpPr>
            <a:spLocks noGrp="1"/>
          </p:cNvSpPr>
          <p:nvPr>
            <p:ph idx="1"/>
          </p:nvPr>
        </p:nvSpPr>
        <p:spPr>
          <a:xfrm>
            <a:off x="179388" y="1341438"/>
            <a:ext cx="8964612" cy="5516562"/>
          </a:xfrm>
        </p:spPr>
        <p:txBody>
          <a:bodyPr anchor="t"/>
          <a:lstStyle/>
          <a:p>
            <a:pPr marL="0" indent="0">
              <a:buNone/>
            </a:pPr>
            <a:r>
              <a:rPr lang="en-US" altLang="zh-CN" dirty="0" smtClean="0"/>
              <a:t>1 </a:t>
            </a:r>
            <a:r>
              <a:rPr lang="zh-CN" altLang="en-US" dirty="0"/>
              <a:t>、定义外模式与模式之间的对应关系</a:t>
            </a:r>
            <a:endParaRPr lang="zh-CN" altLang="en-US" dirty="0"/>
          </a:p>
          <a:p>
            <a:pPr marL="0" indent="0">
              <a:buNone/>
            </a:pPr>
            <a:r>
              <a:rPr lang="en-US" altLang="zh-CN" dirty="0" smtClean="0"/>
              <a:t>2 </a:t>
            </a:r>
            <a:r>
              <a:rPr lang="zh-CN" altLang="en-US" dirty="0"/>
              <a:t>、每一个外模式都对应一个外模式／模式映象</a:t>
            </a:r>
            <a:endParaRPr lang="zh-CN" altLang="en-US" dirty="0"/>
          </a:p>
          <a:p>
            <a:pPr marL="0" indent="0">
              <a:buNone/>
            </a:pPr>
            <a:r>
              <a:rPr lang="zh-CN" altLang="en-US" dirty="0" smtClean="0"/>
              <a:t> </a:t>
            </a:r>
            <a:r>
              <a:rPr lang="en-US" altLang="zh-CN" dirty="0"/>
              <a:t>3 </a:t>
            </a:r>
            <a:r>
              <a:rPr lang="zh-CN" altLang="en-US" dirty="0"/>
              <a:t>、映象定义通常包含在各自外模式的描述中</a:t>
            </a:r>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26977"/>
          <p:cNvSpPr>
            <a:spLocks noGrp="1"/>
          </p:cNvSpPr>
          <p:nvPr>
            <p:ph type="title"/>
          </p:nvPr>
        </p:nvSpPr>
        <p:spPr>
          <a:xfrm>
            <a:off x="685800" y="152400"/>
            <a:ext cx="6870700" cy="973138"/>
          </a:xfrm>
        </p:spPr>
        <p:txBody>
          <a:bodyPr anchor="b"/>
          <a:lstStyle/>
          <a:p>
            <a:r>
              <a:rPr lang="zh-CN" altLang="en-US" sz="4000"/>
              <a:t>数据库系统的三级模式结构 </a:t>
            </a:r>
            <a:endParaRPr lang="zh-CN" altLang="en-US" sz="4000"/>
          </a:p>
        </p:txBody>
      </p:sp>
      <p:pic>
        <p:nvPicPr>
          <p:cNvPr id="128002" name="文本占位符 126978"/>
          <p:cNvPicPr>
            <a:picLocks noGrp="1" noChangeAspect="1"/>
          </p:cNvPicPr>
          <p:nvPr>
            <p:ph idx="1"/>
          </p:nvPr>
        </p:nvPicPr>
        <p:blipFill>
          <a:blip r:embed="rId1"/>
          <a:stretch>
            <a:fillRect/>
          </a:stretch>
        </p:blipFill>
        <p:spPr>
          <a:xfrm>
            <a:off x="0" y="1196975"/>
            <a:ext cx="8964613" cy="5661025"/>
          </a:xfr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28001"/>
          <p:cNvSpPr>
            <a:spLocks noGrp="1"/>
          </p:cNvSpPr>
          <p:nvPr>
            <p:ph type="title"/>
          </p:nvPr>
        </p:nvSpPr>
        <p:spPr>
          <a:xfrm>
            <a:off x="685800" y="152400"/>
            <a:ext cx="6870700" cy="828675"/>
          </a:xfrm>
        </p:spPr>
        <p:txBody>
          <a:bodyPr anchor="b"/>
          <a:lstStyle/>
          <a:p>
            <a:r>
              <a:rPr lang="en-US" altLang="zh-CN"/>
              <a:t>2</a:t>
            </a:r>
            <a:r>
              <a:rPr lang="zh-CN" altLang="en-US"/>
              <a:t>．模式／内模式映象</a:t>
            </a:r>
            <a:endParaRPr lang="zh-CN" altLang="en-US"/>
          </a:p>
        </p:txBody>
      </p:sp>
      <p:sp>
        <p:nvSpPr>
          <p:cNvPr id="129026" name="文本占位符 128002"/>
          <p:cNvSpPr>
            <a:spLocks noGrp="1"/>
          </p:cNvSpPr>
          <p:nvPr>
            <p:ph idx="1"/>
          </p:nvPr>
        </p:nvSpPr>
        <p:spPr>
          <a:xfrm>
            <a:off x="0" y="1125538"/>
            <a:ext cx="8964613" cy="5732462"/>
          </a:xfrm>
        </p:spPr>
        <p:txBody>
          <a:bodyPr anchor="t"/>
          <a:lstStyle/>
          <a:p>
            <a:r>
              <a:rPr lang="zh-CN" altLang="en-US" dirty="0" smtClean="0"/>
              <a:t>模式</a:t>
            </a:r>
            <a:r>
              <a:rPr lang="zh-CN" altLang="en-US" dirty="0"/>
              <a:t>／内模式映象定义了数据全局逻辑结构与存储结构之间的对应关系。例如，说明逻辑记录和字段在内部是如何表示的</a:t>
            </a:r>
            <a:endParaRPr lang="zh-CN" altLang="en-US" dirty="0"/>
          </a:p>
          <a:p>
            <a:r>
              <a:rPr lang="zh-CN" altLang="en-US" dirty="0" smtClean="0"/>
              <a:t> </a:t>
            </a:r>
            <a:r>
              <a:rPr lang="zh-CN" altLang="en-US" dirty="0"/>
              <a:t>数据库中模式／内模式映象是唯一的</a:t>
            </a:r>
            <a:endParaRPr lang="zh-CN" altLang="en-US" dirty="0"/>
          </a:p>
          <a:p>
            <a:r>
              <a:rPr lang="zh-CN" altLang="en-US" dirty="0" smtClean="0"/>
              <a:t> </a:t>
            </a:r>
            <a:r>
              <a:rPr lang="zh-CN" altLang="en-US" dirty="0"/>
              <a:t>该映象定义通常包含在模式描述中</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rPr>
              <a:t>模式／内模式映象的用途</a:t>
            </a:r>
            <a:endParaRPr lang="zh-CN" altLang="en-US" dirty="0"/>
          </a:p>
        </p:txBody>
      </p:sp>
      <p:sp>
        <p:nvSpPr>
          <p:cNvPr id="3" name="内容占位符 2"/>
          <p:cNvSpPr>
            <a:spLocks noGrp="1"/>
          </p:cNvSpPr>
          <p:nvPr>
            <p:ph idx="1"/>
          </p:nvPr>
        </p:nvSpPr>
        <p:spPr/>
        <p:txBody>
          <a:bodyPr/>
          <a:lstStyle/>
          <a:p>
            <a:pPr lvl="0"/>
            <a:r>
              <a:rPr lang="zh-CN" altLang="en-US" dirty="0">
                <a:solidFill>
                  <a:srgbClr val="000000"/>
                </a:solidFill>
              </a:rPr>
              <a:t>保证数据的 逻辑独立性</a:t>
            </a:r>
            <a:endParaRPr lang="zh-CN" altLang="en-US" dirty="0">
              <a:solidFill>
                <a:srgbClr val="000000"/>
              </a:solidFill>
            </a:endParaRPr>
          </a:p>
          <a:p>
            <a:pPr lvl="0"/>
            <a:r>
              <a:rPr lang="zh-CN" altLang="en-US" dirty="0">
                <a:solidFill>
                  <a:srgbClr val="000000"/>
                </a:solidFill>
              </a:rPr>
              <a:t> 当 模式 改变时，数据库管理员修改有关的外</a:t>
            </a:r>
            <a:endParaRPr lang="zh-CN" altLang="en-US" dirty="0">
              <a:solidFill>
                <a:srgbClr val="000000"/>
              </a:solidFill>
            </a:endParaRPr>
          </a:p>
          <a:p>
            <a:pPr lvl="0">
              <a:buNone/>
            </a:pPr>
            <a:r>
              <a:rPr lang="zh-CN" altLang="en-US" dirty="0">
                <a:solidFill>
                  <a:srgbClr val="000000"/>
                </a:solidFill>
              </a:rPr>
              <a:t>模式／模式映象，使外模式保持不变</a:t>
            </a:r>
            <a:endParaRPr lang="zh-CN" altLang="en-US" dirty="0">
              <a:solidFill>
                <a:srgbClr val="000000"/>
              </a:solidFill>
            </a:endParaRPr>
          </a:p>
          <a:p>
            <a:pPr lvl="0"/>
            <a:r>
              <a:rPr lang="zh-CN" altLang="en-US" dirty="0">
                <a:solidFill>
                  <a:srgbClr val="000000"/>
                </a:solidFill>
              </a:rPr>
              <a:t>应用程序是依据数据的外模式编写的，从而</a:t>
            </a:r>
            <a:endParaRPr lang="zh-CN" altLang="en-US" dirty="0">
              <a:solidFill>
                <a:srgbClr val="000000"/>
              </a:solidFill>
            </a:endParaRPr>
          </a:p>
          <a:p>
            <a:pPr lvl="0">
              <a:buNone/>
            </a:pPr>
            <a:r>
              <a:rPr lang="zh-CN" altLang="en-US" dirty="0">
                <a:solidFill>
                  <a:srgbClr val="000000"/>
                </a:solidFill>
              </a:rPr>
              <a:t>应用程序不必修改，保证了数据与程序的逻辑独立性，简称数据的逻辑独立性 。</a:t>
            </a:r>
            <a:endParaRPr lang="zh-CN" altLang="en-US" dirty="0">
              <a:solidFill>
                <a:srgbClr val="000000"/>
              </a:solidFill>
            </a:endParaRPr>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29025"/>
          <p:cNvSpPr>
            <a:spLocks noGrp="1"/>
          </p:cNvSpPr>
          <p:nvPr>
            <p:ph type="title"/>
          </p:nvPr>
        </p:nvSpPr>
        <p:spPr>
          <a:xfrm>
            <a:off x="685800" y="152400"/>
            <a:ext cx="6870700" cy="1044575"/>
          </a:xfrm>
        </p:spPr>
        <p:txBody>
          <a:bodyPr anchor="b"/>
          <a:lstStyle/>
          <a:p>
            <a:r>
              <a:rPr lang="zh-CN" altLang="en-US" dirty="0"/>
              <a:t>模式／内模式映象的用途</a:t>
            </a:r>
            <a:endParaRPr lang="zh-CN" altLang="en-US" dirty="0"/>
          </a:p>
        </p:txBody>
      </p:sp>
      <p:sp>
        <p:nvSpPr>
          <p:cNvPr id="130050" name="文本占位符 129026"/>
          <p:cNvSpPr>
            <a:spLocks noGrp="1"/>
          </p:cNvSpPr>
          <p:nvPr>
            <p:ph idx="1"/>
          </p:nvPr>
        </p:nvSpPr>
        <p:spPr>
          <a:xfrm>
            <a:off x="179388" y="1196975"/>
            <a:ext cx="8713787" cy="5327650"/>
          </a:xfrm>
        </p:spPr>
        <p:txBody>
          <a:bodyPr anchor="t"/>
          <a:lstStyle/>
          <a:p>
            <a:r>
              <a:rPr lang="zh-CN" altLang="en-US"/>
              <a:t>保证数据的 物理独立性</a:t>
            </a:r>
            <a:endParaRPr lang="zh-CN" altLang="en-US"/>
          </a:p>
          <a:p>
            <a:pPr>
              <a:buNone/>
            </a:pPr>
            <a:r>
              <a:rPr lang="zh-CN" altLang="en-US"/>
              <a:t> 当数据库的存储结构改变了（例如选用了另一种存储结构），数据库管理员修改模式／内模式映象，使模式保持不变</a:t>
            </a:r>
            <a:endParaRPr lang="zh-CN" altLang="en-US"/>
          </a:p>
          <a:p>
            <a:pPr>
              <a:buNone/>
            </a:pPr>
            <a:r>
              <a:rPr lang="zh-CN" altLang="en-US"/>
              <a:t> 应用程序不受影响。保证了数据与程序的物理独立性，简称数据的物理独立性。</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30049"/>
          <p:cNvSpPr>
            <a:spLocks noGrp="1"/>
          </p:cNvSpPr>
          <p:nvPr>
            <p:ph type="title"/>
          </p:nvPr>
        </p:nvSpPr>
        <p:spPr>
          <a:xfrm>
            <a:off x="685800" y="152400"/>
            <a:ext cx="6870700" cy="1116013"/>
          </a:xfrm>
        </p:spPr>
        <p:txBody>
          <a:bodyPr anchor="b"/>
          <a:lstStyle/>
          <a:p>
            <a:r>
              <a:rPr lang="zh-CN" altLang="en-US" sz="4000"/>
              <a:t>数据库系统的三级模式结构 </a:t>
            </a:r>
            <a:endParaRPr lang="zh-CN" altLang="en-US" sz="4000"/>
          </a:p>
        </p:txBody>
      </p:sp>
      <p:pic>
        <p:nvPicPr>
          <p:cNvPr id="131074" name="文本占位符 130050"/>
          <p:cNvPicPr>
            <a:picLocks noGrp="1" noChangeAspect="1"/>
          </p:cNvPicPr>
          <p:nvPr>
            <p:ph idx="1"/>
          </p:nvPr>
        </p:nvPicPr>
        <p:blipFill>
          <a:blip r:embed="rId1"/>
          <a:stretch>
            <a:fillRect/>
          </a:stretch>
        </p:blipFill>
        <p:spPr>
          <a:xfrm>
            <a:off x="0" y="1196975"/>
            <a:ext cx="8964613" cy="5472113"/>
          </a:xfr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31073"/>
          <p:cNvSpPr>
            <a:spLocks noGrp="1"/>
          </p:cNvSpPr>
          <p:nvPr>
            <p:ph type="title"/>
          </p:nvPr>
        </p:nvSpPr>
        <p:spPr>
          <a:xfrm>
            <a:off x="685800" y="152400"/>
            <a:ext cx="6870700" cy="973138"/>
          </a:xfrm>
        </p:spPr>
        <p:txBody>
          <a:bodyPr anchor="b"/>
          <a:lstStyle/>
          <a:p>
            <a:r>
              <a:rPr lang="zh-CN" altLang="en-US"/>
              <a:t>数据库的三级体系结构</a:t>
            </a:r>
            <a:endParaRPr lang="zh-CN" altLang="en-US"/>
          </a:p>
        </p:txBody>
      </p:sp>
      <p:pic>
        <p:nvPicPr>
          <p:cNvPr id="132098" name="文本占位符 131074"/>
          <p:cNvPicPr>
            <a:picLocks noGrp="1" noChangeAspect="1"/>
          </p:cNvPicPr>
          <p:nvPr>
            <p:ph idx="1"/>
          </p:nvPr>
        </p:nvPicPr>
        <p:blipFill>
          <a:blip r:embed="rId1"/>
          <a:stretch>
            <a:fillRect/>
          </a:stretch>
        </p:blipFill>
        <p:spPr>
          <a:xfrm>
            <a:off x="0" y="1125538"/>
            <a:ext cx="9144000" cy="5732462"/>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32097"/>
          <p:cNvSpPr>
            <a:spLocks noGrp="1"/>
          </p:cNvSpPr>
          <p:nvPr>
            <p:ph type="title"/>
          </p:nvPr>
        </p:nvSpPr>
        <p:spPr>
          <a:xfrm>
            <a:off x="685800" y="152400"/>
            <a:ext cx="6870700" cy="1189038"/>
          </a:xfrm>
        </p:spPr>
        <p:txBody>
          <a:bodyPr anchor="b"/>
          <a:lstStyle/>
          <a:p>
            <a:r>
              <a:rPr lang="en-US" altLang="zh-CN" sz="4000"/>
              <a:t>1.3.1 </a:t>
            </a:r>
            <a:r>
              <a:rPr lang="zh-CN" altLang="en-US" sz="4000"/>
              <a:t>数据库系统的模式结构</a:t>
            </a:r>
            <a:endParaRPr lang="zh-CN" altLang="en-US" sz="4000"/>
          </a:p>
        </p:txBody>
      </p:sp>
      <p:sp>
        <p:nvSpPr>
          <p:cNvPr id="133122" name="文本占位符 132098"/>
          <p:cNvSpPr>
            <a:spLocks noGrp="1"/>
          </p:cNvSpPr>
          <p:nvPr>
            <p:ph idx="1"/>
          </p:nvPr>
        </p:nvSpPr>
        <p:spPr>
          <a:xfrm>
            <a:off x="0" y="1341438"/>
            <a:ext cx="9144000" cy="5516562"/>
          </a:xfrm>
        </p:spPr>
        <p:txBody>
          <a:bodyPr anchor="t"/>
          <a:lstStyle/>
          <a:p>
            <a:pPr marL="0" indent="0">
              <a:buNone/>
            </a:pPr>
            <a:r>
              <a:rPr lang="zh-CN" altLang="en-US" dirty="0" smtClean="0"/>
              <a:t> 小结</a:t>
            </a:r>
            <a:endParaRPr lang="zh-CN" altLang="en-US" dirty="0"/>
          </a:p>
          <a:p>
            <a:pPr marL="0" indent="0">
              <a:buNone/>
            </a:pPr>
            <a:r>
              <a:rPr lang="zh-CN" altLang="en-US" dirty="0"/>
              <a:t>模式</a:t>
            </a:r>
            <a:endParaRPr lang="zh-CN" altLang="en-US" dirty="0"/>
          </a:p>
          <a:p>
            <a:r>
              <a:rPr lang="zh-CN" altLang="en-US" dirty="0" smtClean="0"/>
              <a:t>是</a:t>
            </a:r>
            <a:r>
              <a:rPr lang="zh-CN" altLang="en-US" dirty="0"/>
              <a:t>数据库的中心与关键</a:t>
            </a:r>
            <a:endParaRPr lang="zh-CN" altLang="en-US" dirty="0"/>
          </a:p>
          <a:p>
            <a:r>
              <a:rPr lang="zh-CN" altLang="en-US" dirty="0" smtClean="0"/>
              <a:t>独立</a:t>
            </a:r>
            <a:r>
              <a:rPr lang="zh-CN" altLang="en-US" dirty="0"/>
              <a:t>于数据库的其它层次</a:t>
            </a:r>
            <a:endParaRPr lang="zh-CN" altLang="en-US" dirty="0"/>
          </a:p>
          <a:p>
            <a:r>
              <a:rPr lang="zh-CN" altLang="en-US" dirty="0" smtClean="0"/>
              <a:t> </a:t>
            </a:r>
            <a:r>
              <a:rPr lang="zh-CN" altLang="en-US" dirty="0"/>
              <a:t>设计数据库模式结构时应首先确定数据库的</a:t>
            </a:r>
            <a:endParaRPr lang="zh-CN" altLang="en-US" dirty="0"/>
          </a:p>
          <a:p>
            <a:pPr>
              <a:buNone/>
            </a:pPr>
            <a:r>
              <a:rPr lang="zh-CN" altLang="en-US" dirty="0"/>
              <a:t>逻辑模式</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3313"/>
          <p:cNvSpPr>
            <a:spLocks noGrp="1"/>
          </p:cNvSpPr>
          <p:nvPr>
            <p:ph type="title"/>
          </p:nvPr>
        </p:nvSpPr>
        <p:spPr>
          <a:xfrm>
            <a:off x="685800" y="152400"/>
            <a:ext cx="6623050" cy="755650"/>
          </a:xfrm>
        </p:spPr>
        <p:txBody>
          <a:bodyPr anchor="b"/>
          <a:lstStyle/>
          <a:p>
            <a:r>
              <a:rPr lang="zh-CN" altLang="en-US" sz="4000"/>
              <a:t>数据库管理系统</a:t>
            </a:r>
            <a:endParaRPr lang="zh-CN" altLang="en-US" sz="4000"/>
          </a:p>
        </p:txBody>
      </p:sp>
      <p:sp>
        <p:nvSpPr>
          <p:cNvPr id="14338" name="文本占位符 13314"/>
          <p:cNvSpPr>
            <a:spLocks noGrp="1"/>
          </p:cNvSpPr>
          <p:nvPr>
            <p:ph idx="1"/>
          </p:nvPr>
        </p:nvSpPr>
        <p:spPr>
          <a:xfrm>
            <a:off x="0" y="1268413"/>
            <a:ext cx="8964613" cy="5589587"/>
          </a:xfrm>
        </p:spPr>
        <p:txBody>
          <a:bodyPr anchor="t"/>
          <a:lstStyle/>
          <a:p>
            <a:r>
              <a:rPr lang="zh-CN" altLang="en-US"/>
              <a:t>什么是 </a:t>
            </a:r>
            <a:r>
              <a:rPr lang="en-US" altLang="zh-CN"/>
              <a:t>DBMS</a:t>
            </a:r>
            <a:endParaRPr lang="en-US" altLang="zh-CN"/>
          </a:p>
          <a:p>
            <a:pPr>
              <a:buNone/>
            </a:pPr>
            <a:r>
              <a:rPr lang="en-US" altLang="zh-CN"/>
              <a:t>   </a:t>
            </a:r>
            <a:r>
              <a:rPr lang="zh-CN" altLang="en-US"/>
              <a:t>数 据 库 管 理 系 统 （ </a:t>
            </a:r>
            <a:r>
              <a:rPr lang="en-US" altLang="zh-CN"/>
              <a:t>Database  </a:t>
            </a:r>
            <a:endParaRPr lang="en-US" altLang="zh-CN"/>
          </a:p>
          <a:p>
            <a:pPr>
              <a:buNone/>
            </a:pPr>
            <a:r>
              <a:rPr lang="en-US" altLang="zh-CN"/>
              <a:t>Management System </a:t>
            </a:r>
            <a:r>
              <a:rPr lang="zh-CN" altLang="en-US"/>
              <a:t>，简称 </a:t>
            </a:r>
            <a:r>
              <a:rPr lang="en-US" altLang="zh-CN"/>
              <a:t>DBMS </a:t>
            </a:r>
            <a:r>
              <a:rPr lang="zh-CN" altLang="en-US"/>
              <a:t>）是位</a:t>
            </a:r>
            <a:endParaRPr lang="zh-CN" altLang="en-US"/>
          </a:p>
          <a:p>
            <a:pPr>
              <a:buNone/>
            </a:pPr>
            <a:r>
              <a:rPr lang="zh-CN" altLang="en-US"/>
              <a:t>于用户与操作系统之间的一层数据管理软件。</a:t>
            </a:r>
            <a:endParaRPr lang="zh-CN" altLang="en-US"/>
          </a:p>
          <a:p>
            <a:r>
              <a:rPr lang="en-US" altLang="zh-CN"/>
              <a:t>DBMS </a:t>
            </a:r>
            <a:r>
              <a:rPr lang="zh-CN" altLang="en-US"/>
              <a:t>的用途</a:t>
            </a:r>
            <a:endParaRPr lang="zh-CN" altLang="en-US"/>
          </a:p>
          <a:p>
            <a:pPr>
              <a:buNone/>
            </a:pPr>
            <a:r>
              <a:rPr lang="zh-CN" altLang="en-US"/>
              <a:t>  科学地组织和存储数据、高效地获取和维</a:t>
            </a:r>
            <a:endParaRPr lang="zh-CN" altLang="en-US"/>
          </a:p>
          <a:p>
            <a:pPr>
              <a:buNone/>
            </a:pPr>
            <a:r>
              <a:rPr lang="zh-CN" altLang="en-US"/>
              <a:t>  护数据</a:t>
            </a:r>
            <a:endParaRPr lang="zh-CN" altLang="en-US"/>
          </a:p>
          <a:p>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33121"/>
          <p:cNvSpPr>
            <a:spLocks noGrp="1"/>
          </p:cNvSpPr>
          <p:nvPr>
            <p:ph type="title"/>
          </p:nvPr>
        </p:nvSpPr>
        <p:spPr/>
        <p:txBody>
          <a:bodyPr anchor="b"/>
          <a:lstStyle/>
          <a:p>
            <a:endParaRPr lang="zh-CN" altLang="en-US" dirty="0"/>
          </a:p>
        </p:txBody>
      </p:sp>
      <p:sp>
        <p:nvSpPr>
          <p:cNvPr id="134146" name="文本占位符 133122"/>
          <p:cNvSpPr>
            <a:spLocks noGrp="1"/>
          </p:cNvSpPr>
          <p:nvPr>
            <p:ph idx="1"/>
          </p:nvPr>
        </p:nvSpPr>
        <p:spPr>
          <a:xfrm>
            <a:off x="685800" y="1828800"/>
            <a:ext cx="8458200" cy="5029200"/>
          </a:xfrm>
        </p:spPr>
        <p:txBody>
          <a:bodyPr anchor="t"/>
          <a:lstStyle/>
          <a:p>
            <a:pPr marL="0" indent="0">
              <a:buNone/>
            </a:pPr>
            <a:r>
              <a:rPr lang="zh-CN" altLang="en-US" dirty="0"/>
              <a:t>小结（续）</a:t>
            </a:r>
            <a:endParaRPr lang="zh-CN" altLang="en-US" dirty="0"/>
          </a:p>
          <a:p>
            <a:pPr marL="0" indent="0">
              <a:buNone/>
            </a:pPr>
            <a:r>
              <a:rPr lang="zh-CN" altLang="en-US" dirty="0" smtClean="0"/>
              <a:t> </a:t>
            </a:r>
            <a:r>
              <a:rPr lang="zh-CN" altLang="en-US" dirty="0"/>
              <a:t>内模式</a:t>
            </a:r>
            <a:endParaRPr lang="zh-CN" altLang="en-US" dirty="0"/>
          </a:p>
          <a:p>
            <a:r>
              <a:rPr lang="zh-CN" altLang="en-US" dirty="0"/>
              <a:t> 依赖于全局逻辑结构，但独立于数据库的</a:t>
            </a:r>
            <a:endParaRPr lang="zh-CN" altLang="en-US" dirty="0"/>
          </a:p>
          <a:p>
            <a:pPr>
              <a:buNone/>
            </a:pPr>
            <a:r>
              <a:rPr lang="zh-CN" altLang="en-US" dirty="0"/>
              <a:t>用户视图即外模式，也独立于具体的存储设备。</a:t>
            </a:r>
            <a:endParaRPr lang="zh-CN" altLang="en-US" dirty="0"/>
          </a:p>
          <a:p>
            <a:r>
              <a:rPr lang="zh-CN" altLang="en-US" dirty="0"/>
              <a:t> 它将全局逻辑结构中所定义的数据结构及</a:t>
            </a:r>
            <a:endParaRPr lang="zh-CN" altLang="en-US" dirty="0"/>
          </a:p>
          <a:p>
            <a:pPr>
              <a:buNone/>
            </a:pPr>
            <a:r>
              <a:rPr lang="zh-CN" altLang="en-US" dirty="0"/>
              <a:t>其联系按照一定的物理存储策略进行组织，以达到较好的时间与空间效率。</a:t>
            </a:r>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34145"/>
          <p:cNvSpPr>
            <a:spLocks noGrp="1"/>
          </p:cNvSpPr>
          <p:nvPr>
            <p:ph type="title"/>
          </p:nvPr>
        </p:nvSpPr>
        <p:spPr/>
        <p:txBody>
          <a:bodyPr anchor="b"/>
          <a:lstStyle/>
          <a:p>
            <a:endParaRPr lang="zh-CN" altLang="en-US" dirty="0"/>
          </a:p>
        </p:txBody>
      </p:sp>
      <p:sp>
        <p:nvSpPr>
          <p:cNvPr id="135170" name="文本占位符 134146"/>
          <p:cNvSpPr>
            <a:spLocks noGrp="1"/>
          </p:cNvSpPr>
          <p:nvPr>
            <p:ph idx="1"/>
          </p:nvPr>
        </p:nvSpPr>
        <p:spPr>
          <a:xfrm>
            <a:off x="685800" y="1828800"/>
            <a:ext cx="8278813" cy="4840288"/>
          </a:xfrm>
        </p:spPr>
        <p:txBody>
          <a:bodyPr anchor="t"/>
          <a:lstStyle/>
          <a:p>
            <a:pPr>
              <a:buNone/>
            </a:pPr>
            <a:endParaRPr lang="zh-CN" altLang="en-US" dirty="0"/>
          </a:p>
          <a:p>
            <a:pPr marL="0" indent="0">
              <a:buNone/>
            </a:pPr>
            <a:r>
              <a:rPr lang="zh-CN" altLang="en-US" dirty="0" smtClean="0"/>
              <a:t> </a:t>
            </a:r>
            <a:r>
              <a:rPr lang="zh-CN" altLang="en-US" dirty="0"/>
              <a:t>外模式</a:t>
            </a:r>
            <a:endParaRPr lang="zh-CN" altLang="en-US" dirty="0"/>
          </a:p>
          <a:p>
            <a:r>
              <a:rPr lang="zh-CN" altLang="en-US" dirty="0"/>
              <a:t> 面向具体的应用程序，定义在逻辑模式之</a:t>
            </a:r>
            <a:endParaRPr lang="zh-CN" altLang="en-US" dirty="0"/>
          </a:p>
          <a:p>
            <a:pPr>
              <a:buNone/>
            </a:pPr>
            <a:r>
              <a:rPr lang="zh-CN" altLang="en-US" dirty="0"/>
              <a:t>上，但独立于存储模式和存储设备</a:t>
            </a:r>
            <a:endParaRPr lang="zh-CN" altLang="en-US" dirty="0"/>
          </a:p>
          <a:p>
            <a:r>
              <a:rPr lang="zh-CN" altLang="en-US" dirty="0"/>
              <a:t> 设计外模式时应充分考虑到应用的扩充性。</a:t>
            </a:r>
            <a:endParaRPr lang="zh-CN" altLang="en-US" dirty="0"/>
          </a:p>
          <a:p>
            <a:pPr>
              <a:buNone/>
            </a:pPr>
            <a:r>
              <a:rPr lang="zh-CN" altLang="en-US" dirty="0"/>
              <a:t>当应用需求发生较大变化，相应外模式不</a:t>
            </a:r>
            <a:endParaRPr lang="zh-CN" altLang="en-US" dirty="0"/>
          </a:p>
          <a:p>
            <a:pPr>
              <a:buNone/>
            </a:pPr>
            <a:r>
              <a:rPr lang="zh-CN" altLang="en-US" dirty="0"/>
              <a:t>能满足其视图要求时，该外模式就得做相</a:t>
            </a:r>
            <a:endParaRPr lang="zh-CN" altLang="en-US" dirty="0"/>
          </a:p>
          <a:p>
            <a:pPr>
              <a:buNone/>
            </a:pPr>
            <a:r>
              <a:rPr lang="zh-CN" altLang="en-US" dirty="0"/>
              <a:t>应改动</a:t>
            </a:r>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35169"/>
          <p:cNvSpPr>
            <a:spLocks noGrp="1"/>
          </p:cNvSpPr>
          <p:nvPr>
            <p:ph type="title"/>
          </p:nvPr>
        </p:nvSpPr>
        <p:spPr/>
        <p:txBody>
          <a:bodyPr anchor="b"/>
          <a:lstStyle/>
          <a:p>
            <a:endParaRPr lang="zh-CN" altLang="en-US" dirty="0"/>
          </a:p>
        </p:txBody>
      </p:sp>
      <p:sp>
        <p:nvSpPr>
          <p:cNvPr id="136194" name="文本占位符 135170"/>
          <p:cNvSpPr>
            <a:spLocks noGrp="1"/>
          </p:cNvSpPr>
          <p:nvPr>
            <p:ph idx="1"/>
          </p:nvPr>
        </p:nvSpPr>
        <p:spPr>
          <a:xfrm>
            <a:off x="685800" y="1828800"/>
            <a:ext cx="8278813" cy="4840288"/>
          </a:xfrm>
        </p:spPr>
        <p:txBody>
          <a:bodyPr anchor="t"/>
          <a:lstStyle/>
          <a:p>
            <a:pPr>
              <a:buNone/>
            </a:pPr>
            <a:endParaRPr lang="zh-CN" altLang="en-US" dirty="0"/>
          </a:p>
          <a:p>
            <a:pPr marL="0" indent="0">
              <a:buNone/>
            </a:pPr>
            <a:r>
              <a:rPr lang="zh-CN" altLang="en-US" dirty="0" smtClean="0"/>
              <a:t>应用程序</a:t>
            </a:r>
            <a:endParaRPr lang="zh-CN" altLang="en-US" dirty="0"/>
          </a:p>
          <a:p>
            <a:r>
              <a:rPr lang="zh-CN" altLang="en-US" dirty="0"/>
              <a:t>在外模式描述的数据结构上编制的，它依</a:t>
            </a:r>
            <a:endParaRPr lang="zh-CN" altLang="en-US" dirty="0"/>
          </a:p>
          <a:p>
            <a:pPr>
              <a:buNone/>
            </a:pPr>
            <a:r>
              <a:rPr lang="zh-CN" altLang="en-US" dirty="0"/>
              <a:t>赖于特定的外模式，与数据库的模式和存</a:t>
            </a:r>
            <a:endParaRPr lang="zh-CN" altLang="en-US" dirty="0"/>
          </a:p>
          <a:p>
            <a:pPr>
              <a:buNone/>
            </a:pPr>
            <a:r>
              <a:rPr lang="zh-CN" altLang="en-US" dirty="0"/>
              <a:t>储结构独立。</a:t>
            </a:r>
            <a:endParaRPr lang="zh-CN" altLang="en-US" dirty="0"/>
          </a:p>
          <a:p>
            <a:r>
              <a:rPr lang="zh-CN" altLang="en-US" dirty="0"/>
              <a:t> 不同的应用程序有时可以共用同一个外模</a:t>
            </a:r>
            <a:endParaRPr lang="zh-CN" altLang="en-US" dirty="0"/>
          </a:p>
          <a:p>
            <a:pPr>
              <a:buNone/>
            </a:pPr>
            <a:r>
              <a:rPr lang="zh-CN" altLang="en-US" dirty="0"/>
              <a:t>式。</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36193"/>
          <p:cNvSpPr>
            <a:spLocks noGrp="1"/>
          </p:cNvSpPr>
          <p:nvPr>
            <p:ph type="title"/>
          </p:nvPr>
        </p:nvSpPr>
        <p:spPr/>
        <p:txBody>
          <a:bodyPr anchor="b"/>
          <a:lstStyle/>
          <a:p>
            <a:endParaRPr lang="zh-CN" altLang="en-US" dirty="0"/>
          </a:p>
        </p:txBody>
      </p:sp>
      <p:sp>
        <p:nvSpPr>
          <p:cNvPr id="137218" name="文本占位符 136194"/>
          <p:cNvSpPr>
            <a:spLocks noGrp="1"/>
          </p:cNvSpPr>
          <p:nvPr>
            <p:ph idx="1"/>
          </p:nvPr>
        </p:nvSpPr>
        <p:spPr>
          <a:xfrm>
            <a:off x="685800" y="1828800"/>
            <a:ext cx="8458200" cy="4768850"/>
          </a:xfrm>
        </p:spPr>
        <p:txBody>
          <a:bodyPr anchor="t"/>
          <a:lstStyle/>
          <a:p>
            <a:pPr marL="0" indent="0">
              <a:buNone/>
            </a:pPr>
            <a:r>
              <a:rPr lang="zh-CN" altLang="en-US" dirty="0"/>
              <a:t>小结（续）</a:t>
            </a:r>
            <a:endParaRPr lang="zh-CN" altLang="en-US" dirty="0"/>
          </a:p>
          <a:p>
            <a:pPr marL="0" indent="0">
              <a:buNone/>
            </a:pPr>
            <a:r>
              <a:rPr lang="zh-CN" altLang="en-US" dirty="0" smtClean="0"/>
              <a:t> </a:t>
            </a:r>
            <a:r>
              <a:rPr lang="zh-CN" altLang="en-US" dirty="0"/>
              <a:t>二级映象</a:t>
            </a:r>
            <a:endParaRPr lang="zh-CN" altLang="en-US" dirty="0"/>
          </a:p>
          <a:p>
            <a:r>
              <a:rPr lang="zh-CN" altLang="en-US" dirty="0"/>
              <a:t> 保证了数据库外模式的稳定性，从而从底</a:t>
            </a:r>
            <a:endParaRPr lang="zh-CN" altLang="en-US" dirty="0"/>
          </a:p>
          <a:p>
            <a:pPr>
              <a:buNone/>
            </a:pPr>
            <a:r>
              <a:rPr lang="zh-CN" altLang="en-US" dirty="0"/>
              <a:t>层保证了应用程序的稳定性，除非应用需</a:t>
            </a:r>
            <a:endParaRPr lang="zh-CN" altLang="en-US" dirty="0"/>
          </a:p>
          <a:p>
            <a:pPr>
              <a:buNone/>
            </a:pPr>
            <a:r>
              <a:rPr lang="zh-CN" altLang="en-US" dirty="0"/>
              <a:t>求本身发生变化，否则应用程序一般不需</a:t>
            </a:r>
            <a:endParaRPr lang="zh-CN" altLang="en-US" dirty="0"/>
          </a:p>
          <a:p>
            <a:pPr>
              <a:buNone/>
            </a:pPr>
            <a:r>
              <a:rPr lang="zh-CN" altLang="en-US" dirty="0"/>
              <a:t>要修改。</a:t>
            </a:r>
            <a:endParaRPr lang="zh-CN" altLang="en-US" dirty="0"/>
          </a:p>
          <a:p>
            <a:r>
              <a:rPr lang="zh-CN" altLang="en-US" dirty="0"/>
              <a:t> 数据与程序之间的独立性，使得数据的定</a:t>
            </a:r>
            <a:endParaRPr lang="zh-CN" altLang="en-US" dirty="0"/>
          </a:p>
          <a:p>
            <a:pPr>
              <a:buNone/>
            </a:pPr>
            <a:r>
              <a:rPr lang="zh-CN" altLang="en-US" dirty="0"/>
              <a:t>义和描述可以从应用程序中分离出去。</a:t>
            </a: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37217"/>
          <p:cNvSpPr>
            <a:spLocks noGrp="1"/>
          </p:cNvSpPr>
          <p:nvPr>
            <p:ph type="title"/>
          </p:nvPr>
        </p:nvSpPr>
        <p:spPr>
          <a:xfrm>
            <a:off x="685800" y="152400"/>
            <a:ext cx="6870700" cy="1260475"/>
          </a:xfrm>
        </p:spPr>
        <p:txBody>
          <a:bodyPr anchor="b"/>
          <a:lstStyle/>
          <a:p>
            <a:r>
              <a:rPr lang="en-US" altLang="zh-CN" sz="4000"/>
              <a:t>1.3.2   </a:t>
            </a:r>
            <a:r>
              <a:rPr lang="zh-CN" altLang="en-US" sz="4000"/>
              <a:t>数据库系统外部的体系结构</a:t>
            </a:r>
            <a:endParaRPr lang="zh-CN" altLang="en-US" sz="4000"/>
          </a:p>
        </p:txBody>
      </p:sp>
      <p:sp>
        <p:nvSpPr>
          <p:cNvPr id="138242" name="文本占位符 137218"/>
          <p:cNvSpPr>
            <a:spLocks noGrp="1"/>
          </p:cNvSpPr>
          <p:nvPr>
            <p:ph idx="1"/>
          </p:nvPr>
        </p:nvSpPr>
        <p:spPr>
          <a:xfrm>
            <a:off x="0" y="1412875"/>
            <a:ext cx="9144000" cy="5256213"/>
          </a:xfrm>
        </p:spPr>
        <p:txBody>
          <a:bodyPr anchor="t"/>
          <a:lstStyle/>
          <a:p>
            <a:r>
              <a:rPr lang="zh-CN" altLang="en-US" dirty="0" smtClean="0"/>
              <a:t> </a:t>
            </a:r>
            <a:r>
              <a:rPr lang="zh-CN" altLang="en-US" dirty="0"/>
              <a:t>单用户结构</a:t>
            </a:r>
            <a:endParaRPr lang="zh-CN" altLang="en-US" dirty="0"/>
          </a:p>
          <a:p>
            <a:r>
              <a:rPr lang="zh-CN" altLang="en-US" dirty="0" smtClean="0"/>
              <a:t> </a:t>
            </a:r>
            <a:r>
              <a:rPr lang="zh-CN" altLang="en-US" dirty="0"/>
              <a:t>主从式结构</a:t>
            </a:r>
            <a:endParaRPr lang="zh-CN" altLang="en-US" dirty="0"/>
          </a:p>
          <a:p>
            <a:r>
              <a:rPr lang="zh-CN" altLang="en-US" dirty="0" smtClean="0"/>
              <a:t> </a:t>
            </a:r>
            <a:r>
              <a:rPr lang="zh-CN" altLang="en-US" dirty="0"/>
              <a:t>分布式结构</a:t>
            </a:r>
            <a:endParaRPr lang="zh-CN" altLang="en-US" dirty="0"/>
          </a:p>
          <a:p>
            <a:r>
              <a:rPr lang="zh-CN" altLang="en-US" dirty="0" smtClean="0"/>
              <a:t> </a:t>
            </a:r>
            <a:r>
              <a:rPr lang="zh-CN" altLang="en-US" dirty="0"/>
              <a:t>客户 </a:t>
            </a:r>
            <a:r>
              <a:rPr lang="en-US" altLang="zh-CN" dirty="0"/>
              <a:t>/ </a:t>
            </a:r>
            <a:r>
              <a:rPr lang="zh-CN" altLang="en-US" dirty="0"/>
              <a:t>服务器结构</a:t>
            </a:r>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38241"/>
          <p:cNvSpPr>
            <a:spLocks noGrp="1"/>
          </p:cNvSpPr>
          <p:nvPr>
            <p:ph type="title"/>
          </p:nvPr>
        </p:nvSpPr>
        <p:spPr>
          <a:xfrm>
            <a:off x="685800" y="152400"/>
            <a:ext cx="6870700" cy="828675"/>
          </a:xfrm>
        </p:spPr>
        <p:txBody>
          <a:bodyPr anchor="b"/>
          <a:lstStyle/>
          <a:p>
            <a:r>
              <a:rPr lang="en-US" altLang="zh-CN"/>
              <a:t>1.4  </a:t>
            </a:r>
            <a:r>
              <a:rPr lang="zh-CN" altLang="en-US"/>
              <a:t>数据库系统的组成</a:t>
            </a:r>
            <a:endParaRPr lang="zh-CN" altLang="en-US"/>
          </a:p>
        </p:txBody>
      </p:sp>
      <p:sp>
        <p:nvSpPr>
          <p:cNvPr id="139266" name="文本占位符 138242"/>
          <p:cNvSpPr>
            <a:spLocks noGrp="1"/>
          </p:cNvSpPr>
          <p:nvPr>
            <p:ph idx="1"/>
          </p:nvPr>
        </p:nvSpPr>
        <p:spPr>
          <a:xfrm>
            <a:off x="0" y="1125538"/>
            <a:ext cx="9144000" cy="5732462"/>
          </a:xfrm>
        </p:spPr>
        <p:txBody>
          <a:bodyPr anchor="t"/>
          <a:lstStyle/>
          <a:p>
            <a:r>
              <a:rPr lang="zh-CN" altLang="en-US" dirty="0" smtClean="0"/>
              <a:t> </a:t>
            </a:r>
            <a:r>
              <a:rPr lang="zh-CN" altLang="en-US" dirty="0"/>
              <a:t>数据库－ 仓库</a:t>
            </a:r>
            <a:endParaRPr lang="zh-CN" altLang="en-US" dirty="0"/>
          </a:p>
          <a:p>
            <a:r>
              <a:rPr lang="zh-CN" altLang="en-US" dirty="0" smtClean="0"/>
              <a:t> </a:t>
            </a:r>
            <a:r>
              <a:rPr lang="zh-CN" altLang="en-US" dirty="0"/>
              <a:t>数据库管理系统（及其开发工具）－ 管</a:t>
            </a:r>
            <a:endParaRPr lang="zh-CN" altLang="en-US" dirty="0"/>
          </a:p>
          <a:p>
            <a:pPr marL="0" indent="0">
              <a:buNone/>
            </a:pPr>
            <a:r>
              <a:rPr lang="zh-CN" altLang="en-US" dirty="0" smtClean="0"/>
              <a:t>  理</a:t>
            </a:r>
            <a:r>
              <a:rPr lang="zh-CN" altLang="en-US" dirty="0"/>
              <a:t>制度、运行规则</a:t>
            </a:r>
            <a:endParaRPr lang="zh-CN" altLang="en-US" dirty="0"/>
          </a:p>
          <a:p>
            <a:r>
              <a:rPr lang="zh-CN" altLang="en-US" dirty="0" smtClean="0"/>
              <a:t> </a:t>
            </a:r>
            <a:r>
              <a:rPr lang="zh-CN" altLang="en-US" dirty="0"/>
              <a:t>应用系统－ 使用仓库的公司</a:t>
            </a:r>
            <a:endParaRPr lang="zh-CN" altLang="en-US" dirty="0"/>
          </a:p>
          <a:p>
            <a:r>
              <a:rPr lang="zh-CN" altLang="en-US" dirty="0" smtClean="0"/>
              <a:t> </a:t>
            </a:r>
            <a:r>
              <a:rPr lang="zh-CN" altLang="en-US" dirty="0"/>
              <a:t>数据库管理员－ 仓库管理员</a:t>
            </a:r>
            <a:endParaRPr lang="zh-CN" altLang="en-US" dirty="0"/>
          </a:p>
          <a:p>
            <a:r>
              <a:rPr lang="zh-CN" altLang="en-US" dirty="0" smtClean="0"/>
              <a:t> </a:t>
            </a:r>
            <a:r>
              <a:rPr lang="zh-CN" altLang="en-US" dirty="0"/>
              <a:t>（用户）－ 使用仓库的公司的人员</a:t>
            </a:r>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139265"/>
          <p:cNvSpPr>
            <a:spLocks noGrp="1"/>
          </p:cNvSpPr>
          <p:nvPr>
            <p:ph type="title"/>
          </p:nvPr>
        </p:nvSpPr>
        <p:spPr>
          <a:xfrm>
            <a:off x="755650" y="-525462"/>
            <a:ext cx="6870700" cy="1593850"/>
          </a:xfrm>
        </p:spPr>
        <p:txBody>
          <a:bodyPr anchor="b"/>
          <a:lstStyle/>
          <a:p>
            <a:r>
              <a:rPr lang="zh-CN" altLang="en-US"/>
              <a:t>一、硬件平台及数据库</a:t>
            </a:r>
            <a:endParaRPr lang="zh-CN" altLang="en-US"/>
          </a:p>
        </p:txBody>
      </p:sp>
      <p:sp>
        <p:nvSpPr>
          <p:cNvPr id="140290" name="文本占位符 139266"/>
          <p:cNvSpPr>
            <a:spLocks noGrp="1"/>
          </p:cNvSpPr>
          <p:nvPr>
            <p:ph idx="1"/>
          </p:nvPr>
        </p:nvSpPr>
        <p:spPr>
          <a:xfrm>
            <a:off x="179388" y="1557338"/>
            <a:ext cx="8785225" cy="5300662"/>
          </a:xfrm>
        </p:spPr>
        <p:txBody>
          <a:bodyPr anchor="t"/>
          <a:lstStyle/>
          <a:p>
            <a:r>
              <a:rPr lang="zh-CN" altLang="en-US" dirty="0" smtClean="0"/>
              <a:t> </a:t>
            </a:r>
            <a:r>
              <a:rPr lang="zh-CN" altLang="en-US" dirty="0"/>
              <a:t>数据库系统对硬件资源的要求</a:t>
            </a:r>
            <a:endParaRPr lang="zh-CN" altLang="en-US" dirty="0"/>
          </a:p>
          <a:p>
            <a:pPr marL="0" indent="0">
              <a:buNone/>
            </a:pPr>
            <a:r>
              <a:rPr lang="en-US" altLang="zh-CN" dirty="0" smtClean="0"/>
              <a:t>(1)  </a:t>
            </a:r>
            <a:r>
              <a:rPr lang="zh-CN" altLang="en-US" dirty="0"/>
              <a:t>足够大的内存－ 运行</a:t>
            </a:r>
            <a:endParaRPr lang="zh-CN" altLang="en-US" dirty="0"/>
          </a:p>
          <a:p>
            <a:r>
              <a:rPr lang="zh-CN" altLang="en-US" dirty="0" smtClean="0"/>
              <a:t>操作系统</a:t>
            </a:r>
            <a:endParaRPr lang="zh-CN" altLang="en-US" dirty="0"/>
          </a:p>
          <a:p>
            <a:r>
              <a:rPr lang="zh-CN" altLang="en-US" dirty="0" smtClean="0"/>
              <a:t> </a:t>
            </a:r>
            <a:r>
              <a:rPr lang="en-US" altLang="zh-CN" dirty="0"/>
              <a:t>DBMS  </a:t>
            </a:r>
            <a:r>
              <a:rPr lang="zh-CN" altLang="en-US" dirty="0"/>
              <a:t>的核心模块</a:t>
            </a:r>
            <a:endParaRPr lang="zh-CN" altLang="en-US" dirty="0"/>
          </a:p>
          <a:p>
            <a:r>
              <a:rPr lang="zh-CN" altLang="en-US" dirty="0" smtClean="0"/>
              <a:t> 数据</a:t>
            </a:r>
            <a:r>
              <a:rPr lang="zh-CN" altLang="en-US" dirty="0"/>
              <a:t>缓冲区</a:t>
            </a:r>
            <a:endParaRPr lang="zh-CN" altLang="en-US" dirty="0"/>
          </a:p>
          <a:p>
            <a:r>
              <a:rPr lang="zh-CN" altLang="en-US" dirty="0" smtClean="0"/>
              <a:t>应用程序</a:t>
            </a:r>
            <a:endParaRPr lang="zh-CN"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40289"/>
          <p:cNvSpPr>
            <a:spLocks noGrp="1"/>
          </p:cNvSpPr>
          <p:nvPr>
            <p:ph type="title"/>
          </p:nvPr>
        </p:nvSpPr>
        <p:spPr>
          <a:xfrm>
            <a:off x="685800" y="152400"/>
            <a:ext cx="6870700" cy="755650"/>
          </a:xfrm>
        </p:spPr>
        <p:txBody>
          <a:bodyPr anchor="b"/>
          <a:lstStyle/>
          <a:p>
            <a:r>
              <a:rPr lang="zh-CN" altLang="en-US" sz="4000"/>
              <a:t>数据库系统对硬件资源的要求</a:t>
            </a:r>
            <a:endParaRPr lang="zh-CN" altLang="en-US" sz="4000"/>
          </a:p>
        </p:txBody>
      </p:sp>
      <p:sp>
        <p:nvSpPr>
          <p:cNvPr id="141314" name="文本占位符 140290"/>
          <p:cNvSpPr>
            <a:spLocks noGrp="1"/>
          </p:cNvSpPr>
          <p:nvPr>
            <p:ph idx="1"/>
          </p:nvPr>
        </p:nvSpPr>
        <p:spPr>
          <a:xfrm>
            <a:off x="0" y="1412875"/>
            <a:ext cx="9144000" cy="5445125"/>
          </a:xfrm>
        </p:spPr>
        <p:txBody>
          <a:bodyPr anchor="t"/>
          <a:lstStyle/>
          <a:p>
            <a:pPr marL="0" indent="0">
              <a:buNone/>
            </a:pPr>
            <a:r>
              <a:rPr lang="zh-CN" altLang="en-US" dirty="0"/>
              <a:t> </a:t>
            </a:r>
            <a:r>
              <a:rPr lang="en-US" altLang="zh-CN" dirty="0"/>
              <a:t>(2)  </a:t>
            </a:r>
            <a:r>
              <a:rPr lang="zh-CN" altLang="en-US" dirty="0"/>
              <a:t>足够大的外存－ 存储</a:t>
            </a:r>
            <a:endParaRPr lang="zh-CN" altLang="en-US" dirty="0"/>
          </a:p>
          <a:p>
            <a:r>
              <a:rPr lang="zh-CN" altLang="en-US" dirty="0" smtClean="0"/>
              <a:t>  </a:t>
            </a:r>
            <a:r>
              <a:rPr lang="zh-CN" altLang="en-US" dirty="0"/>
              <a:t>磁盘</a:t>
            </a:r>
            <a:endParaRPr lang="zh-CN" altLang="en-US" dirty="0"/>
          </a:p>
          <a:p>
            <a:r>
              <a:rPr lang="zh-CN" altLang="en-US" dirty="0" smtClean="0"/>
              <a:t> </a:t>
            </a:r>
            <a:r>
              <a:rPr lang="zh-CN" altLang="en-US" dirty="0"/>
              <a:t>操作系统</a:t>
            </a:r>
            <a:endParaRPr lang="zh-CN" altLang="en-US" dirty="0"/>
          </a:p>
          <a:p>
            <a:r>
              <a:rPr lang="zh-CN" altLang="en-US" dirty="0" smtClean="0"/>
              <a:t> </a:t>
            </a:r>
            <a:r>
              <a:rPr lang="en-US" altLang="zh-CN" dirty="0"/>
              <a:t>DBMS </a:t>
            </a:r>
            <a:r>
              <a:rPr lang="zh-CN" altLang="en-US" dirty="0" smtClean="0"/>
              <a:t>应用程序</a:t>
            </a:r>
            <a:endParaRPr lang="zh-CN" altLang="en-US" dirty="0"/>
          </a:p>
          <a:p>
            <a:r>
              <a:rPr lang="zh-CN" altLang="en-US" dirty="0" smtClean="0"/>
              <a:t> </a:t>
            </a:r>
            <a:r>
              <a:rPr lang="zh-CN" altLang="en-US" dirty="0"/>
              <a:t>数据库及其备份</a:t>
            </a:r>
            <a:endParaRPr lang="zh-CN" altLang="en-US" dirty="0"/>
          </a:p>
          <a:p>
            <a:r>
              <a:rPr lang="zh-CN" altLang="en-US" dirty="0" smtClean="0"/>
              <a:t>  </a:t>
            </a:r>
            <a:r>
              <a:rPr lang="zh-CN" altLang="en-US" dirty="0"/>
              <a:t>光盘、磁带、软盘</a:t>
            </a:r>
            <a:endParaRPr lang="zh-CN" altLang="en-US" dirty="0"/>
          </a:p>
          <a:p>
            <a:r>
              <a:rPr lang="zh-CN" altLang="en-US" dirty="0" smtClean="0"/>
              <a:t> </a:t>
            </a:r>
            <a:r>
              <a:rPr lang="zh-CN" altLang="en-US" dirty="0"/>
              <a:t>数据备份</a:t>
            </a:r>
            <a:endParaRPr lang="zh-CN" altLang="en-US" dirty="0"/>
          </a:p>
          <a:p>
            <a:r>
              <a:rPr lang="en-US" altLang="zh-CN" dirty="0"/>
              <a:t>(3)  </a:t>
            </a:r>
            <a:r>
              <a:rPr lang="zh-CN" altLang="en-US" dirty="0"/>
              <a:t>较高的通道能力，提高数据传送率－ 传输</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41313"/>
          <p:cNvSpPr>
            <a:spLocks noGrp="1"/>
          </p:cNvSpPr>
          <p:nvPr>
            <p:ph type="title"/>
          </p:nvPr>
        </p:nvSpPr>
        <p:spPr>
          <a:xfrm>
            <a:off x="685800" y="152400"/>
            <a:ext cx="6870700" cy="1044575"/>
          </a:xfrm>
        </p:spPr>
        <p:txBody>
          <a:bodyPr anchor="b"/>
          <a:lstStyle/>
          <a:p>
            <a:r>
              <a:rPr lang="zh-CN" altLang="en-US"/>
              <a:t>二、软件</a:t>
            </a:r>
            <a:endParaRPr lang="zh-CN" altLang="en-US"/>
          </a:p>
        </p:txBody>
      </p:sp>
      <p:sp>
        <p:nvSpPr>
          <p:cNvPr id="142338" name="文本占位符 141314"/>
          <p:cNvSpPr>
            <a:spLocks noGrp="1"/>
          </p:cNvSpPr>
          <p:nvPr>
            <p:ph idx="1"/>
          </p:nvPr>
        </p:nvSpPr>
        <p:spPr>
          <a:xfrm>
            <a:off x="179388" y="1341438"/>
            <a:ext cx="8964612" cy="5516562"/>
          </a:xfrm>
        </p:spPr>
        <p:txBody>
          <a:bodyPr anchor="t"/>
          <a:lstStyle/>
          <a:p>
            <a:r>
              <a:rPr lang="zh-CN" altLang="en-US" dirty="0" smtClean="0"/>
              <a:t> </a:t>
            </a:r>
            <a:r>
              <a:rPr lang="en-US" altLang="zh-CN" dirty="0"/>
              <a:t>DBMS</a:t>
            </a:r>
            <a:endParaRPr lang="en-US" altLang="zh-CN" dirty="0"/>
          </a:p>
          <a:p>
            <a:r>
              <a:rPr lang="en-US" altLang="zh-CN" dirty="0" smtClean="0"/>
              <a:t> </a:t>
            </a:r>
            <a:r>
              <a:rPr lang="zh-CN" altLang="en-US" dirty="0"/>
              <a:t>操作系统</a:t>
            </a:r>
            <a:endParaRPr lang="zh-CN" altLang="en-US" dirty="0"/>
          </a:p>
          <a:p>
            <a:r>
              <a:rPr lang="zh-CN" altLang="en-US" dirty="0" smtClean="0"/>
              <a:t> </a:t>
            </a:r>
            <a:r>
              <a:rPr lang="zh-CN" altLang="en-US" dirty="0"/>
              <a:t>与数据库接口的高级语言及其编译系统</a:t>
            </a:r>
            <a:endParaRPr lang="zh-CN" altLang="en-US" dirty="0"/>
          </a:p>
          <a:p>
            <a:r>
              <a:rPr lang="zh-CN" altLang="en-US" dirty="0" smtClean="0"/>
              <a:t>以 </a:t>
            </a:r>
            <a:r>
              <a:rPr lang="en-US" altLang="zh-CN" dirty="0"/>
              <a:t>DBMS </a:t>
            </a:r>
            <a:r>
              <a:rPr lang="zh-CN" altLang="en-US" dirty="0"/>
              <a:t>为核心的应用开发工具</a:t>
            </a:r>
            <a:endParaRPr lang="zh-CN" altLang="en-US" dirty="0"/>
          </a:p>
          <a:p>
            <a:r>
              <a:rPr lang="zh-CN" altLang="en-US" dirty="0" smtClean="0"/>
              <a:t> </a:t>
            </a:r>
            <a:r>
              <a:rPr lang="zh-CN" altLang="en-US" dirty="0"/>
              <a:t>为特定应用环境开发的数据库应用系统</a:t>
            </a:r>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42337"/>
          <p:cNvSpPr>
            <a:spLocks noGrp="1"/>
          </p:cNvSpPr>
          <p:nvPr>
            <p:ph type="title"/>
          </p:nvPr>
        </p:nvSpPr>
        <p:spPr>
          <a:xfrm>
            <a:off x="685800" y="152400"/>
            <a:ext cx="6870700" cy="973138"/>
          </a:xfrm>
        </p:spPr>
        <p:txBody>
          <a:bodyPr anchor="b"/>
          <a:lstStyle/>
          <a:p>
            <a:r>
              <a:rPr lang="zh-CN" altLang="en-US"/>
              <a:t>三、人员</a:t>
            </a:r>
            <a:endParaRPr lang="zh-CN" altLang="en-US"/>
          </a:p>
        </p:txBody>
      </p:sp>
      <p:sp>
        <p:nvSpPr>
          <p:cNvPr id="143362" name="文本占位符 142338"/>
          <p:cNvSpPr>
            <a:spLocks noGrp="1"/>
          </p:cNvSpPr>
          <p:nvPr>
            <p:ph idx="1"/>
          </p:nvPr>
        </p:nvSpPr>
        <p:spPr>
          <a:xfrm>
            <a:off x="0" y="1125538"/>
            <a:ext cx="9144000" cy="5732462"/>
          </a:xfrm>
        </p:spPr>
        <p:txBody>
          <a:bodyPr anchor="t"/>
          <a:lstStyle/>
          <a:p>
            <a:r>
              <a:rPr lang="zh-CN" altLang="en-US" dirty="0" smtClean="0"/>
              <a:t>数据库管理员</a:t>
            </a:r>
            <a:r>
              <a:rPr lang="zh-CN" altLang="en-US" dirty="0"/>
              <a:t>－运行中的管理人员</a:t>
            </a:r>
            <a:endParaRPr lang="zh-CN" altLang="en-US" dirty="0"/>
          </a:p>
          <a:p>
            <a:r>
              <a:rPr lang="zh-CN" altLang="en-US" dirty="0" smtClean="0"/>
              <a:t> </a:t>
            </a:r>
            <a:r>
              <a:rPr lang="zh-CN" altLang="en-US" dirty="0"/>
              <a:t>系统分析员</a:t>
            </a:r>
            <a:endParaRPr lang="zh-CN" altLang="en-US" dirty="0"/>
          </a:p>
          <a:p>
            <a:r>
              <a:rPr lang="zh-CN" altLang="en-US" dirty="0" smtClean="0"/>
              <a:t> </a:t>
            </a:r>
            <a:r>
              <a:rPr lang="zh-CN" altLang="en-US" dirty="0"/>
              <a:t>数据库设计人员           开发人员</a:t>
            </a:r>
            <a:endParaRPr lang="zh-CN" altLang="en-US" dirty="0"/>
          </a:p>
          <a:p>
            <a:r>
              <a:rPr lang="zh-CN" altLang="en-US" dirty="0" smtClean="0"/>
              <a:t> </a:t>
            </a:r>
            <a:r>
              <a:rPr lang="zh-CN" altLang="en-US" dirty="0"/>
              <a:t>应用程序员</a:t>
            </a:r>
            <a:endParaRPr lang="zh-CN" altLang="en-US" dirty="0"/>
          </a:p>
          <a:p>
            <a:r>
              <a:rPr lang="en-US" altLang="zh-CN" dirty="0" smtClean="0"/>
              <a:t>( </a:t>
            </a:r>
            <a:r>
              <a:rPr lang="zh-CN" altLang="en-US" dirty="0"/>
              <a:t>最终用户 </a:t>
            </a:r>
            <a:r>
              <a:rPr lang="en-US" altLang="zh-CN" dirty="0"/>
              <a:t>)</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xfrm>
            <a:off x="1187450" y="0"/>
            <a:ext cx="6697663" cy="765175"/>
          </a:xfrm>
        </p:spPr>
        <p:txBody>
          <a:bodyPr anchor="b"/>
          <a:lstStyle/>
          <a:p>
            <a:r>
              <a:rPr lang="zh-CN" altLang="en-US"/>
              <a:t>    </a:t>
            </a:r>
            <a:r>
              <a:rPr lang="en-US" altLang="zh-CN"/>
              <a:t>DBMS </a:t>
            </a:r>
            <a:r>
              <a:rPr lang="zh-CN" altLang="en-US"/>
              <a:t>的主要功能</a:t>
            </a:r>
            <a:endParaRPr lang="zh-CN" altLang="en-US"/>
          </a:p>
        </p:txBody>
      </p:sp>
      <p:sp>
        <p:nvSpPr>
          <p:cNvPr id="15362" name="文本占位符 14338"/>
          <p:cNvSpPr>
            <a:spLocks noGrp="1"/>
          </p:cNvSpPr>
          <p:nvPr>
            <p:ph idx="1"/>
          </p:nvPr>
        </p:nvSpPr>
        <p:spPr>
          <a:xfrm>
            <a:off x="0" y="1052513"/>
            <a:ext cx="9144000" cy="5805487"/>
          </a:xfrm>
        </p:spPr>
        <p:txBody>
          <a:bodyPr anchor="t"/>
          <a:lstStyle/>
          <a:p>
            <a:r>
              <a:rPr lang="zh-CN" altLang="en-US"/>
              <a:t> 数据定义功能</a:t>
            </a:r>
            <a:endParaRPr lang="zh-CN" altLang="en-US"/>
          </a:p>
          <a:p>
            <a:pPr>
              <a:buNone/>
            </a:pPr>
            <a:r>
              <a:rPr lang="zh-CN" altLang="en-US"/>
              <a:t>    提供数据定义语言 </a:t>
            </a:r>
            <a:r>
              <a:rPr lang="en-US" altLang="zh-CN"/>
              <a:t>(DDL) </a:t>
            </a:r>
            <a:r>
              <a:rPr lang="zh-CN" altLang="en-US"/>
              <a:t>定义数据库中的数据    对象</a:t>
            </a:r>
            <a:endParaRPr lang="zh-CN" altLang="en-US"/>
          </a:p>
          <a:p>
            <a:r>
              <a:rPr lang="zh-CN" altLang="en-US"/>
              <a:t>数据组织、存储和管理</a:t>
            </a:r>
            <a:endParaRPr lang="zh-CN" altLang="en-US"/>
          </a:p>
          <a:p>
            <a:r>
              <a:rPr lang="zh-CN" altLang="en-US"/>
              <a:t> 数据操纵功能 </a:t>
            </a:r>
            <a:r>
              <a:rPr lang="en-US" altLang="zh-CN"/>
              <a:t>: </a:t>
            </a:r>
            <a:r>
              <a:rPr lang="zh-CN" altLang="en-US"/>
              <a:t>提供数据操纵语言 </a:t>
            </a:r>
            <a:r>
              <a:rPr lang="en-US" altLang="zh-CN"/>
              <a:t>(DML)</a:t>
            </a:r>
            <a:endParaRPr lang="en-US" altLang="zh-CN"/>
          </a:p>
          <a:p>
            <a:pPr>
              <a:buNone/>
            </a:pPr>
            <a:r>
              <a:rPr lang="en-US" altLang="zh-CN"/>
              <a:t>   </a:t>
            </a:r>
            <a:r>
              <a:rPr lang="zh-CN" altLang="en-US"/>
              <a:t>操纵数据实现对数据库的基本操作</a:t>
            </a:r>
            <a:endParaRPr lang="zh-CN" altLang="en-US"/>
          </a:p>
          <a:p>
            <a:pPr>
              <a:buNone/>
            </a:pPr>
            <a:r>
              <a:rPr lang="zh-CN" altLang="en-US"/>
              <a:t>   </a:t>
            </a:r>
            <a:r>
              <a:rPr lang="en-US" altLang="zh-CN"/>
              <a:t>( </a:t>
            </a:r>
            <a:r>
              <a:rPr lang="zh-CN" altLang="en-US"/>
              <a:t>查询、插入、删除和修改 </a:t>
            </a:r>
            <a:r>
              <a:rPr lang="en-US" altLang="zh-CN"/>
              <a:t>) </a:t>
            </a:r>
            <a:endParaRPr lang="en-US" altLang="zh-CN"/>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43361"/>
          <p:cNvSpPr>
            <a:spLocks noGrp="1"/>
          </p:cNvSpPr>
          <p:nvPr>
            <p:ph type="title"/>
          </p:nvPr>
        </p:nvSpPr>
        <p:spPr>
          <a:xfrm>
            <a:off x="685800" y="152400"/>
            <a:ext cx="6870700" cy="1044575"/>
          </a:xfrm>
        </p:spPr>
        <p:txBody>
          <a:bodyPr anchor="b"/>
          <a:lstStyle/>
          <a:p>
            <a:r>
              <a:rPr lang="zh-CN" altLang="en-US"/>
              <a:t> </a:t>
            </a:r>
            <a:r>
              <a:rPr lang="en-US" altLang="zh-CN"/>
              <a:t>1.  </a:t>
            </a:r>
            <a:r>
              <a:rPr lang="zh-CN" altLang="en-US"/>
              <a:t>数据库管理员 </a:t>
            </a:r>
            <a:r>
              <a:rPr lang="en-US" altLang="zh-CN"/>
              <a:t>(DBA)</a:t>
            </a:r>
            <a:endParaRPr lang="en-US" altLang="zh-CN"/>
          </a:p>
        </p:txBody>
      </p:sp>
      <p:sp>
        <p:nvSpPr>
          <p:cNvPr id="144386" name="文本占位符 143362"/>
          <p:cNvSpPr>
            <a:spLocks noGrp="1"/>
          </p:cNvSpPr>
          <p:nvPr>
            <p:ph idx="1"/>
          </p:nvPr>
        </p:nvSpPr>
        <p:spPr>
          <a:xfrm>
            <a:off x="0" y="1268413"/>
            <a:ext cx="9144000" cy="5589587"/>
          </a:xfrm>
        </p:spPr>
        <p:txBody>
          <a:bodyPr anchor="t"/>
          <a:lstStyle/>
          <a:p>
            <a:r>
              <a:rPr lang="zh-CN" altLang="en-US" dirty="0" smtClean="0"/>
              <a:t> </a:t>
            </a:r>
            <a:r>
              <a:rPr lang="zh-CN" altLang="en-US" dirty="0"/>
              <a:t>决定数据库中的信息内容和结构</a:t>
            </a:r>
            <a:endParaRPr lang="zh-CN" altLang="en-US" dirty="0"/>
          </a:p>
          <a:p>
            <a:r>
              <a:rPr lang="zh-CN" altLang="en-US" dirty="0" smtClean="0"/>
              <a:t> </a:t>
            </a:r>
            <a:r>
              <a:rPr lang="zh-CN" altLang="en-US" dirty="0"/>
              <a:t>决定数据库的存储结构和存取策略</a:t>
            </a:r>
            <a:endParaRPr lang="zh-CN" altLang="en-US" dirty="0"/>
          </a:p>
          <a:p>
            <a:r>
              <a:rPr lang="zh-CN" altLang="en-US" dirty="0" smtClean="0"/>
              <a:t> </a:t>
            </a:r>
            <a:r>
              <a:rPr lang="zh-CN" altLang="en-US" dirty="0"/>
              <a:t>定义数据的安全性要求和完整性约束</a:t>
            </a:r>
            <a:endParaRPr lang="zh-CN" altLang="en-US" dirty="0"/>
          </a:p>
          <a:p>
            <a:pPr>
              <a:buNone/>
            </a:pPr>
            <a:r>
              <a:rPr lang="zh-CN" altLang="en-US" dirty="0"/>
              <a:t>条件</a:t>
            </a:r>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144385"/>
          <p:cNvSpPr>
            <a:spLocks noGrp="1"/>
          </p:cNvSpPr>
          <p:nvPr>
            <p:ph type="title"/>
          </p:nvPr>
        </p:nvSpPr>
        <p:spPr>
          <a:xfrm>
            <a:off x="685800" y="152400"/>
            <a:ext cx="6870700" cy="900113"/>
          </a:xfrm>
        </p:spPr>
        <p:txBody>
          <a:bodyPr anchor="b"/>
          <a:lstStyle/>
          <a:p>
            <a:endParaRPr lang="zh-CN" altLang="en-US" dirty="0"/>
          </a:p>
        </p:txBody>
      </p:sp>
      <p:sp>
        <p:nvSpPr>
          <p:cNvPr id="145410" name="文本占位符 144386"/>
          <p:cNvSpPr>
            <a:spLocks noGrp="1"/>
          </p:cNvSpPr>
          <p:nvPr>
            <p:ph idx="1"/>
          </p:nvPr>
        </p:nvSpPr>
        <p:spPr>
          <a:xfrm>
            <a:off x="179388" y="1125538"/>
            <a:ext cx="8785225" cy="5732462"/>
          </a:xfrm>
        </p:spPr>
        <p:txBody>
          <a:bodyPr anchor="t"/>
          <a:lstStyle/>
          <a:p>
            <a:r>
              <a:rPr lang="zh-CN" altLang="en-US" dirty="0" smtClean="0"/>
              <a:t>监控</a:t>
            </a:r>
            <a:r>
              <a:rPr lang="zh-CN" altLang="en-US" dirty="0"/>
              <a:t>数据库的使用和运行</a:t>
            </a:r>
            <a:endParaRPr lang="zh-CN" altLang="en-US" dirty="0"/>
          </a:p>
          <a:p>
            <a:r>
              <a:rPr lang="zh-CN" altLang="en-US" dirty="0"/>
              <a:t>周期性转储数据库</a:t>
            </a:r>
            <a:endParaRPr lang="zh-CN" altLang="en-US" dirty="0"/>
          </a:p>
          <a:p>
            <a:pPr>
              <a:buNone/>
            </a:pPr>
            <a:r>
              <a:rPr lang="zh-CN" altLang="en-US" dirty="0"/>
              <a:t>数据文件</a:t>
            </a:r>
            <a:endParaRPr lang="zh-CN" altLang="en-US" dirty="0"/>
          </a:p>
          <a:p>
            <a:pPr>
              <a:buNone/>
            </a:pPr>
            <a:r>
              <a:rPr lang="zh-CN" altLang="en-US" dirty="0"/>
              <a:t> 日志文件</a:t>
            </a:r>
            <a:endParaRPr lang="zh-CN" altLang="en-US" dirty="0"/>
          </a:p>
          <a:p>
            <a:r>
              <a:rPr lang="zh-CN" altLang="en-US" dirty="0"/>
              <a:t> 系统故障恢复</a:t>
            </a:r>
            <a:endParaRPr lang="zh-CN" altLang="en-US" dirty="0"/>
          </a:p>
          <a:p>
            <a:r>
              <a:rPr lang="zh-CN" altLang="en-US" dirty="0"/>
              <a:t>介质故障恢复</a:t>
            </a:r>
            <a:endParaRPr lang="zh-CN" altLang="en-US" dirty="0"/>
          </a:p>
          <a:p>
            <a:r>
              <a:rPr lang="zh-CN" altLang="en-US" dirty="0"/>
              <a:t> 监视审计文件</a:t>
            </a:r>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145409"/>
          <p:cNvSpPr>
            <a:spLocks noGrp="1"/>
          </p:cNvSpPr>
          <p:nvPr>
            <p:ph type="title"/>
          </p:nvPr>
        </p:nvSpPr>
        <p:spPr>
          <a:xfrm>
            <a:off x="684213" y="-793750"/>
            <a:ext cx="6870700" cy="1593850"/>
          </a:xfrm>
        </p:spPr>
        <p:txBody>
          <a:bodyPr anchor="b"/>
          <a:lstStyle/>
          <a:p>
            <a:endParaRPr lang="zh-CN" altLang="en-US" dirty="0"/>
          </a:p>
        </p:txBody>
      </p:sp>
      <p:sp>
        <p:nvSpPr>
          <p:cNvPr id="146434" name="文本占位符 145410"/>
          <p:cNvSpPr>
            <a:spLocks noGrp="1"/>
          </p:cNvSpPr>
          <p:nvPr>
            <p:ph idx="1"/>
          </p:nvPr>
        </p:nvSpPr>
        <p:spPr>
          <a:xfrm>
            <a:off x="0" y="1557338"/>
            <a:ext cx="9144000" cy="5300662"/>
          </a:xfrm>
        </p:spPr>
        <p:txBody>
          <a:bodyPr anchor="t"/>
          <a:lstStyle/>
          <a:p>
            <a:pPr>
              <a:buNone/>
            </a:pPr>
            <a:r>
              <a:rPr lang="zh-CN" altLang="en-US" dirty="0"/>
              <a:t> </a:t>
            </a:r>
            <a:endParaRPr lang="zh-CN" altLang="en-US" dirty="0"/>
          </a:p>
          <a:p>
            <a:r>
              <a:rPr lang="zh-CN" altLang="en-US" dirty="0" smtClean="0"/>
              <a:t>数据库</a:t>
            </a:r>
            <a:r>
              <a:rPr lang="zh-CN" altLang="en-US" dirty="0"/>
              <a:t>的改进和重组</a:t>
            </a:r>
            <a:endParaRPr lang="zh-CN" altLang="en-US" dirty="0"/>
          </a:p>
          <a:p>
            <a:r>
              <a:rPr lang="zh-CN" altLang="en-US" dirty="0"/>
              <a:t> 性能监控和调优</a:t>
            </a:r>
            <a:endParaRPr lang="zh-CN" altLang="en-US" dirty="0"/>
          </a:p>
          <a:p>
            <a:r>
              <a:rPr lang="zh-CN" altLang="en-US" dirty="0"/>
              <a:t>数据重组</a:t>
            </a:r>
            <a:endParaRPr lang="zh-CN" altLang="en-US" dirty="0"/>
          </a:p>
          <a:p>
            <a:r>
              <a:rPr lang="zh-CN" altLang="en-US" i="1" dirty="0" smtClean="0"/>
              <a:t> </a:t>
            </a:r>
            <a:r>
              <a:rPr lang="zh-CN" altLang="en-US" dirty="0"/>
              <a:t>数据库重构</a:t>
            </a:r>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46433"/>
          <p:cNvSpPr>
            <a:spLocks noGrp="1"/>
          </p:cNvSpPr>
          <p:nvPr>
            <p:ph type="title"/>
          </p:nvPr>
        </p:nvSpPr>
        <p:spPr>
          <a:xfrm>
            <a:off x="685800" y="152400"/>
            <a:ext cx="6870700" cy="828675"/>
          </a:xfrm>
        </p:spPr>
        <p:txBody>
          <a:bodyPr anchor="b"/>
          <a:lstStyle/>
          <a:p>
            <a:r>
              <a:rPr lang="zh-CN" altLang="en-US"/>
              <a:t> </a:t>
            </a:r>
            <a:r>
              <a:rPr lang="en-US" altLang="zh-CN"/>
              <a:t>2.  </a:t>
            </a:r>
            <a:r>
              <a:rPr lang="zh-CN" altLang="en-US"/>
              <a:t>系统分析员</a:t>
            </a:r>
            <a:endParaRPr lang="zh-CN" altLang="en-US"/>
          </a:p>
        </p:txBody>
      </p:sp>
      <p:sp>
        <p:nvSpPr>
          <p:cNvPr id="147458" name="文本占位符 146434"/>
          <p:cNvSpPr>
            <a:spLocks noGrp="1"/>
          </p:cNvSpPr>
          <p:nvPr>
            <p:ph idx="1"/>
          </p:nvPr>
        </p:nvSpPr>
        <p:spPr>
          <a:xfrm>
            <a:off x="0" y="981075"/>
            <a:ext cx="9144000" cy="5876925"/>
          </a:xfrm>
        </p:spPr>
        <p:txBody>
          <a:bodyPr anchor="t"/>
          <a:lstStyle/>
          <a:p>
            <a:r>
              <a:rPr lang="zh-CN" altLang="en-US" dirty="0" smtClean="0"/>
              <a:t> </a:t>
            </a:r>
            <a:r>
              <a:rPr lang="zh-CN" altLang="en-US" dirty="0"/>
              <a:t>负责应用系统的需求分析和规范说明</a:t>
            </a:r>
            <a:endParaRPr lang="zh-CN" altLang="en-US" dirty="0"/>
          </a:p>
          <a:p>
            <a:r>
              <a:rPr lang="zh-CN" altLang="en-US" dirty="0" smtClean="0"/>
              <a:t> </a:t>
            </a:r>
            <a:r>
              <a:rPr lang="zh-CN" altLang="en-US" dirty="0"/>
              <a:t>与用户及 </a:t>
            </a:r>
            <a:r>
              <a:rPr lang="en-US" altLang="zh-CN" dirty="0"/>
              <a:t>DBA </a:t>
            </a:r>
            <a:r>
              <a:rPr lang="zh-CN" altLang="en-US" dirty="0"/>
              <a:t>（数据库管理员）协商，</a:t>
            </a:r>
            <a:endParaRPr lang="zh-CN" altLang="en-US" dirty="0"/>
          </a:p>
          <a:p>
            <a:pPr>
              <a:buNone/>
            </a:pPr>
            <a:r>
              <a:rPr lang="zh-CN" altLang="en-US" dirty="0"/>
              <a:t>确定系统的硬软件配置</a:t>
            </a:r>
            <a:endParaRPr lang="zh-CN" altLang="en-US" dirty="0"/>
          </a:p>
          <a:p>
            <a:r>
              <a:rPr lang="zh-CN" altLang="en-US" dirty="0" smtClean="0"/>
              <a:t>参与</a:t>
            </a:r>
            <a:r>
              <a:rPr lang="zh-CN" altLang="en-US" dirty="0"/>
              <a:t>数据库系统的概要设计</a:t>
            </a: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标题 147457"/>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数据库设计人员</a:t>
            </a:r>
            <a:endParaRPr lang="zh-CN" altLang="en-US"/>
          </a:p>
        </p:txBody>
      </p:sp>
      <p:sp>
        <p:nvSpPr>
          <p:cNvPr id="148482" name="文本占位符 147458"/>
          <p:cNvSpPr>
            <a:spLocks noGrp="1"/>
          </p:cNvSpPr>
          <p:nvPr>
            <p:ph idx="1"/>
          </p:nvPr>
        </p:nvSpPr>
        <p:spPr>
          <a:xfrm>
            <a:off x="0" y="1196975"/>
            <a:ext cx="9144000" cy="5661025"/>
          </a:xfrm>
        </p:spPr>
        <p:txBody>
          <a:bodyPr anchor="t"/>
          <a:lstStyle/>
          <a:p>
            <a:r>
              <a:rPr lang="zh-CN" altLang="en-US" dirty="0" smtClean="0"/>
              <a:t>参加</a:t>
            </a:r>
            <a:r>
              <a:rPr lang="zh-CN" altLang="en-US" dirty="0"/>
              <a:t>用户需求调查和系统分析</a:t>
            </a:r>
            <a:endParaRPr lang="zh-CN" altLang="en-US" dirty="0"/>
          </a:p>
          <a:p>
            <a:r>
              <a:rPr lang="zh-CN" altLang="en-US" dirty="0" smtClean="0"/>
              <a:t> </a:t>
            </a:r>
            <a:r>
              <a:rPr lang="zh-CN" altLang="en-US" dirty="0"/>
              <a:t>确定数据库中的数据</a:t>
            </a:r>
            <a:endParaRPr lang="zh-CN" altLang="en-US" dirty="0"/>
          </a:p>
          <a:p>
            <a:r>
              <a:rPr lang="zh-CN" altLang="en-US" dirty="0" smtClean="0"/>
              <a:t> </a:t>
            </a:r>
            <a:r>
              <a:rPr lang="zh-CN" altLang="en-US" dirty="0"/>
              <a:t>设计数据库各级模式</a:t>
            </a:r>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148481"/>
          <p:cNvSpPr>
            <a:spLocks noGrp="1"/>
          </p:cNvSpPr>
          <p:nvPr>
            <p:ph type="title"/>
          </p:nvPr>
        </p:nvSpPr>
        <p:spPr>
          <a:xfrm>
            <a:off x="685800" y="152400"/>
            <a:ext cx="6870700" cy="900113"/>
          </a:xfrm>
        </p:spPr>
        <p:txBody>
          <a:bodyPr anchor="b"/>
          <a:lstStyle/>
          <a:p>
            <a:r>
              <a:rPr lang="en-US" altLang="zh-CN"/>
              <a:t>4.  </a:t>
            </a:r>
            <a:r>
              <a:rPr lang="zh-CN" altLang="en-US"/>
              <a:t>应用程序员</a:t>
            </a:r>
            <a:endParaRPr lang="zh-CN" altLang="en-US"/>
          </a:p>
        </p:txBody>
      </p:sp>
      <p:sp>
        <p:nvSpPr>
          <p:cNvPr id="149506" name="文本占位符 148482"/>
          <p:cNvSpPr>
            <a:spLocks noGrp="1"/>
          </p:cNvSpPr>
          <p:nvPr>
            <p:ph idx="1"/>
          </p:nvPr>
        </p:nvSpPr>
        <p:spPr>
          <a:xfrm>
            <a:off x="0" y="1125538"/>
            <a:ext cx="9144000" cy="5543550"/>
          </a:xfrm>
        </p:spPr>
        <p:txBody>
          <a:bodyPr anchor="t"/>
          <a:lstStyle/>
          <a:p>
            <a:r>
              <a:rPr lang="zh-CN" altLang="en-US" dirty="0" smtClean="0"/>
              <a:t>设计</a:t>
            </a:r>
            <a:r>
              <a:rPr lang="zh-CN" altLang="en-US" dirty="0"/>
              <a:t>和编写应用系统的程序模块</a:t>
            </a:r>
            <a:endParaRPr lang="zh-CN" altLang="en-US" dirty="0"/>
          </a:p>
          <a:p>
            <a:r>
              <a:rPr lang="zh-CN" altLang="en-US" dirty="0" smtClean="0"/>
              <a:t>进行</a:t>
            </a:r>
            <a:r>
              <a:rPr lang="zh-CN" altLang="en-US" dirty="0"/>
              <a:t>调试和安装</a:t>
            </a: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49505"/>
          <p:cNvSpPr>
            <a:spLocks noGrp="1"/>
          </p:cNvSpPr>
          <p:nvPr>
            <p:ph type="title"/>
          </p:nvPr>
        </p:nvSpPr>
        <p:spPr>
          <a:xfrm>
            <a:off x="685800" y="152400"/>
            <a:ext cx="6870700" cy="684213"/>
          </a:xfrm>
        </p:spPr>
        <p:txBody>
          <a:bodyPr anchor="b"/>
          <a:lstStyle/>
          <a:p>
            <a:r>
              <a:rPr lang="zh-CN" altLang="en-US" sz="4000"/>
              <a:t> </a:t>
            </a:r>
            <a:r>
              <a:rPr lang="en-US" altLang="zh-CN" sz="4000"/>
              <a:t>5.  </a:t>
            </a:r>
            <a:r>
              <a:rPr lang="zh-CN" altLang="en-US" sz="4000"/>
              <a:t>用户</a:t>
            </a:r>
            <a:endParaRPr lang="zh-CN" altLang="en-US" sz="4000"/>
          </a:p>
        </p:txBody>
      </p:sp>
      <p:sp>
        <p:nvSpPr>
          <p:cNvPr id="150530" name="文本占位符 149506"/>
          <p:cNvSpPr>
            <a:spLocks noGrp="1"/>
          </p:cNvSpPr>
          <p:nvPr>
            <p:ph idx="1"/>
          </p:nvPr>
        </p:nvSpPr>
        <p:spPr>
          <a:xfrm>
            <a:off x="0" y="908050"/>
            <a:ext cx="9144000" cy="5761038"/>
          </a:xfrm>
        </p:spPr>
        <p:txBody>
          <a:bodyPr anchor="t"/>
          <a:lstStyle/>
          <a:p>
            <a:r>
              <a:rPr lang="zh-CN" altLang="en-US" dirty="0" smtClean="0"/>
              <a:t> </a:t>
            </a:r>
            <a:r>
              <a:rPr lang="zh-CN" altLang="en-US" dirty="0"/>
              <a:t>偶然用户</a:t>
            </a:r>
            <a:endParaRPr lang="zh-CN" altLang="en-US" dirty="0"/>
          </a:p>
          <a:p>
            <a:pPr>
              <a:buNone/>
            </a:pPr>
            <a:r>
              <a:rPr lang="zh-CN" altLang="en-US" dirty="0"/>
              <a:t> 企业或组织机构的高中级管理人员</a:t>
            </a:r>
            <a:endParaRPr lang="zh-CN" altLang="en-US" dirty="0"/>
          </a:p>
          <a:p>
            <a:r>
              <a:rPr lang="zh-CN" altLang="en-US" dirty="0" smtClean="0"/>
              <a:t> </a:t>
            </a:r>
            <a:r>
              <a:rPr lang="zh-CN" altLang="en-US" dirty="0"/>
              <a:t>简单用户</a:t>
            </a:r>
            <a:endParaRPr lang="zh-CN" altLang="en-US" dirty="0"/>
          </a:p>
          <a:p>
            <a:pPr>
              <a:buNone/>
            </a:pPr>
            <a:r>
              <a:rPr lang="zh-CN" altLang="en-US" dirty="0"/>
              <a:t> 银行的职员、机票预定人员、旅馆总台服务</a:t>
            </a:r>
            <a:endParaRPr lang="zh-CN" altLang="en-US" dirty="0"/>
          </a:p>
          <a:p>
            <a:pPr>
              <a:buNone/>
            </a:pPr>
            <a:r>
              <a:rPr lang="zh-CN" altLang="en-US" dirty="0"/>
              <a:t>员</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150529"/>
          <p:cNvSpPr>
            <a:spLocks noGrp="1"/>
          </p:cNvSpPr>
          <p:nvPr>
            <p:ph type="title"/>
          </p:nvPr>
        </p:nvSpPr>
        <p:spPr/>
        <p:txBody>
          <a:bodyPr anchor="b"/>
          <a:lstStyle/>
          <a:p>
            <a:endParaRPr lang="zh-CN" altLang="en-US" dirty="0"/>
          </a:p>
        </p:txBody>
      </p:sp>
      <p:sp>
        <p:nvSpPr>
          <p:cNvPr id="151554" name="文本占位符 150530"/>
          <p:cNvSpPr>
            <a:spLocks noGrp="1"/>
          </p:cNvSpPr>
          <p:nvPr>
            <p:ph idx="1"/>
          </p:nvPr>
        </p:nvSpPr>
        <p:spPr>
          <a:xfrm>
            <a:off x="0" y="1557338"/>
            <a:ext cx="9144000" cy="5300662"/>
          </a:xfrm>
        </p:spPr>
        <p:txBody>
          <a:bodyPr anchor="t"/>
          <a:lstStyle/>
          <a:p>
            <a:r>
              <a:rPr lang="zh-CN" altLang="en-US" dirty="0" smtClean="0"/>
              <a:t>复杂</a:t>
            </a:r>
            <a:r>
              <a:rPr lang="zh-CN" altLang="en-US" dirty="0"/>
              <a:t>用户</a:t>
            </a:r>
            <a:endParaRPr lang="zh-CN" altLang="en-US" dirty="0"/>
          </a:p>
          <a:p>
            <a:pPr>
              <a:buNone/>
            </a:pPr>
            <a:r>
              <a:rPr lang="zh-CN" altLang="en-US" dirty="0"/>
              <a:t> 工程师、科学家、经济学家、科技工作者等</a:t>
            </a:r>
            <a:endParaRPr lang="zh-CN" altLang="en-US" dirty="0"/>
          </a:p>
          <a:p>
            <a:pPr>
              <a:buNone/>
            </a:pPr>
            <a:r>
              <a:rPr lang="zh-CN" altLang="en-US" dirty="0"/>
              <a:t> 直接使用数据库语言访问数据库，甚至能够</a:t>
            </a:r>
            <a:endParaRPr lang="zh-CN" altLang="en-US" dirty="0"/>
          </a:p>
          <a:p>
            <a:pPr>
              <a:buNone/>
            </a:pPr>
            <a:r>
              <a:rPr lang="zh-CN" altLang="en-US" dirty="0"/>
              <a:t>基于数据库管理系统的 </a:t>
            </a:r>
            <a:r>
              <a:rPr lang="en-US" altLang="zh-CN" dirty="0"/>
              <a:t>API </a:t>
            </a:r>
            <a:r>
              <a:rPr lang="zh-CN" altLang="en-US" dirty="0"/>
              <a:t>编制自己的应用</a:t>
            </a:r>
            <a:endParaRPr lang="zh-CN" altLang="en-US" dirty="0"/>
          </a:p>
          <a:p>
            <a:pPr>
              <a:buNone/>
            </a:pPr>
            <a:r>
              <a:rPr lang="zh-CN" altLang="en-US" dirty="0"/>
              <a:t>程序</a:t>
            </a:r>
            <a:endParaRPr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51553"/>
          <p:cNvSpPr>
            <a:spLocks noGrp="1"/>
          </p:cNvSpPr>
          <p:nvPr>
            <p:ph type="title"/>
          </p:nvPr>
        </p:nvSpPr>
        <p:spPr>
          <a:xfrm>
            <a:off x="685800" y="152400"/>
            <a:ext cx="6870700" cy="900113"/>
          </a:xfrm>
        </p:spPr>
        <p:txBody>
          <a:bodyPr anchor="b"/>
          <a:lstStyle/>
          <a:p>
            <a:r>
              <a:rPr lang="zh-CN" altLang="en-US"/>
              <a:t>第二章   关系数据库</a:t>
            </a:r>
            <a:endParaRPr lang="zh-CN" altLang="en-US"/>
          </a:p>
        </p:txBody>
      </p:sp>
      <p:sp>
        <p:nvSpPr>
          <p:cNvPr id="152578" name="文本占位符 151554"/>
          <p:cNvSpPr>
            <a:spLocks noGrp="1"/>
          </p:cNvSpPr>
          <p:nvPr>
            <p:ph idx="1"/>
          </p:nvPr>
        </p:nvSpPr>
        <p:spPr>
          <a:xfrm>
            <a:off x="0" y="1125538"/>
            <a:ext cx="9144000" cy="5472112"/>
          </a:xfrm>
        </p:spPr>
        <p:txBody>
          <a:bodyPr anchor="t"/>
          <a:lstStyle/>
          <a:p>
            <a:r>
              <a:rPr lang="en-US" altLang="zh-CN"/>
              <a:t>2.1   </a:t>
            </a:r>
            <a:r>
              <a:rPr lang="zh-CN" altLang="en-US"/>
              <a:t>关系模型概述</a:t>
            </a:r>
            <a:endParaRPr lang="zh-CN" altLang="en-US"/>
          </a:p>
          <a:p>
            <a:r>
              <a:rPr lang="en-US" altLang="zh-CN"/>
              <a:t>2.2   </a:t>
            </a:r>
            <a:r>
              <a:rPr lang="zh-CN" altLang="en-US"/>
              <a:t>关系数据结构</a:t>
            </a:r>
            <a:endParaRPr lang="zh-CN" altLang="en-US"/>
          </a:p>
          <a:p>
            <a:r>
              <a:rPr lang="en-US" altLang="zh-CN"/>
              <a:t>2.3   </a:t>
            </a:r>
            <a:r>
              <a:rPr lang="zh-CN" altLang="en-US"/>
              <a:t>关系的完整性</a:t>
            </a:r>
            <a:endParaRPr lang="zh-CN" altLang="en-US"/>
          </a:p>
          <a:p>
            <a:r>
              <a:rPr lang="en-US" altLang="zh-CN"/>
              <a:t>2.4   </a:t>
            </a:r>
            <a:r>
              <a:rPr lang="zh-CN" altLang="en-US"/>
              <a:t>关系代数</a:t>
            </a:r>
            <a:endParaRPr lang="zh-CN" altLang="en-US"/>
          </a:p>
          <a:p>
            <a:r>
              <a:rPr lang="en-US" altLang="zh-CN"/>
              <a:t>2.5   </a:t>
            </a:r>
            <a:r>
              <a:rPr lang="zh-CN" altLang="en-US"/>
              <a:t>关系演算</a:t>
            </a:r>
            <a:endParaRPr lang="zh-CN" altLang="en-US"/>
          </a:p>
          <a:p>
            <a:r>
              <a:rPr lang="en-US" altLang="zh-CN"/>
              <a:t>2.6   </a:t>
            </a:r>
            <a:r>
              <a:rPr lang="zh-CN" altLang="en-US"/>
              <a:t>小结</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52577"/>
          <p:cNvSpPr>
            <a:spLocks noGrp="1"/>
          </p:cNvSpPr>
          <p:nvPr>
            <p:ph type="title"/>
          </p:nvPr>
        </p:nvSpPr>
        <p:spPr>
          <a:xfrm>
            <a:off x="685800" y="152400"/>
            <a:ext cx="6870700" cy="900113"/>
          </a:xfrm>
        </p:spPr>
        <p:txBody>
          <a:bodyPr anchor="b"/>
          <a:lstStyle/>
          <a:p>
            <a:r>
              <a:rPr lang="zh-CN" altLang="en-US"/>
              <a:t>关系数据库简介</a:t>
            </a:r>
            <a:endParaRPr lang="zh-CN" altLang="en-US"/>
          </a:p>
        </p:txBody>
      </p:sp>
      <p:sp>
        <p:nvSpPr>
          <p:cNvPr id="153602" name="文本占位符 152578"/>
          <p:cNvSpPr>
            <a:spLocks noGrp="1"/>
          </p:cNvSpPr>
          <p:nvPr>
            <p:ph idx="1"/>
          </p:nvPr>
        </p:nvSpPr>
        <p:spPr>
          <a:xfrm>
            <a:off x="179388" y="1196975"/>
            <a:ext cx="8785225" cy="5661025"/>
          </a:xfrm>
        </p:spPr>
        <p:txBody>
          <a:bodyPr anchor="t"/>
          <a:lstStyle/>
          <a:p>
            <a:pPr marL="0" indent="0">
              <a:buNone/>
            </a:pPr>
            <a:r>
              <a:rPr lang="zh-CN" altLang="en-US" sz="2800" dirty="0"/>
              <a:t>关系数据库简介</a:t>
            </a:r>
            <a:endParaRPr lang="zh-CN" altLang="en-US" sz="2800" dirty="0"/>
          </a:p>
          <a:p>
            <a:r>
              <a:rPr lang="zh-CN" altLang="en-US" sz="2800" dirty="0" smtClean="0"/>
              <a:t> </a:t>
            </a:r>
            <a:r>
              <a:rPr lang="zh-CN" altLang="en-US" sz="2800" dirty="0"/>
              <a:t>系统而严格地提出关系模型的是美国</a:t>
            </a:r>
            <a:endParaRPr lang="zh-CN" altLang="en-US" sz="2800" dirty="0"/>
          </a:p>
          <a:p>
            <a:r>
              <a:rPr lang="en-US" altLang="zh-CN" sz="2800" dirty="0"/>
              <a:t>IBM</a:t>
            </a:r>
            <a:r>
              <a:rPr lang="zh-CN" altLang="en-US" sz="2800" dirty="0"/>
              <a:t>公司的</a:t>
            </a:r>
            <a:r>
              <a:rPr lang="en-US" altLang="zh-CN" sz="2800" dirty="0" err="1"/>
              <a:t>E.F.Codd</a:t>
            </a:r>
            <a:endParaRPr lang="en-US" altLang="zh-CN" sz="2800" dirty="0"/>
          </a:p>
          <a:p>
            <a:r>
              <a:rPr lang="en-US" altLang="zh-CN" sz="2800" dirty="0"/>
              <a:t> 1970 </a:t>
            </a:r>
            <a:r>
              <a:rPr lang="zh-CN" altLang="en-US" sz="2800" dirty="0"/>
              <a:t>年提出关系数据模型</a:t>
            </a:r>
            <a:endParaRPr lang="zh-CN" altLang="en-US" sz="2800" dirty="0"/>
          </a:p>
          <a:p>
            <a:pPr>
              <a:buNone/>
            </a:pPr>
            <a:r>
              <a:rPr lang="zh-CN" altLang="en-US" sz="2800" dirty="0"/>
              <a:t> </a:t>
            </a:r>
            <a:r>
              <a:rPr lang="en-US" altLang="zh-CN" sz="2800" dirty="0" err="1"/>
              <a:t>E.F.Codd</a:t>
            </a:r>
            <a:r>
              <a:rPr lang="en-US" altLang="zh-CN" sz="2800" dirty="0"/>
              <a:t>,  “ A Relational Model of Data for Large </a:t>
            </a:r>
            <a:endParaRPr lang="en-US" altLang="zh-CN" sz="2800" dirty="0"/>
          </a:p>
          <a:p>
            <a:r>
              <a:rPr lang="en-US" altLang="zh-CN" sz="2800" dirty="0"/>
              <a:t>Shared Data Banks ” ,  《 Communication  of  the </a:t>
            </a:r>
            <a:endParaRPr lang="en-US" altLang="zh-CN" sz="2800" dirty="0"/>
          </a:p>
          <a:p>
            <a:r>
              <a:rPr lang="en-US" altLang="zh-CN" sz="2800" dirty="0"/>
              <a:t>ACM 》 ,1970</a:t>
            </a:r>
            <a:endParaRPr lang="en-US" altLang="zh-CN" sz="2800" dirty="0"/>
          </a:p>
          <a:p>
            <a:pPr>
              <a:buNone/>
            </a:pPr>
            <a:r>
              <a:rPr lang="en-US" altLang="zh-CN" sz="2800" dirty="0"/>
              <a:t> </a:t>
            </a:r>
            <a:r>
              <a:rPr lang="zh-CN" altLang="en-US" sz="2800" dirty="0"/>
              <a:t>之后，提出了关系代数和关系演算的概念</a:t>
            </a:r>
            <a:endParaRPr lang="zh-CN" altLang="en-US" sz="2800" dirty="0"/>
          </a:p>
          <a:p>
            <a:pPr>
              <a:buNone/>
            </a:pPr>
            <a:r>
              <a:rPr lang="en-US" altLang="zh-CN" sz="2800" dirty="0"/>
              <a:t>1972 </a:t>
            </a:r>
            <a:r>
              <a:rPr lang="zh-CN" altLang="en-US" sz="2800" dirty="0"/>
              <a:t>年提出了关系的第一、第二、第三范式</a:t>
            </a:r>
            <a:endParaRPr lang="zh-CN" altLang="en-US" sz="2800" dirty="0"/>
          </a:p>
          <a:p>
            <a:pPr>
              <a:buNone/>
            </a:pPr>
            <a:r>
              <a:rPr lang="en-US" altLang="zh-CN" sz="2800" dirty="0"/>
              <a:t>1974 </a:t>
            </a:r>
            <a:r>
              <a:rPr lang="zh-CN" altLang="en-US" sz="2800" dirty="0"/>
              <a:t>年提出了关系的 </a:t>
            </a:r>
            <a:r>
              <a:rPr lang="en-US" altLang="zh-CN" sz="2800" dirty="0"/>
              <a:t>BC </a:t>
            </a:r>
            <a:r>
              <a:rPr lang="zh-CN" altLang="en-US" sz="2800" dirty="0"/>
              <a:t>范式</a:t>
            </a:r>
            <a:endParaRPr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5361"/>
          <p:cNvSpPr>
            <a:spLocks noGrp="1"/>
          </p:cNvSpPr>
          <p:nvPr>
            <p:ph type="title"/>
          </p:nvPr>
        </p:nvSpPr>
        <p:spPr>
          <a:xfrm>
            <a:off x="685800" y="152400"/>
            <a:ext cx="6870700" cy="684213"/>
          </a:xfrm>
        </p:spPr>
        <p:txBody>
          <a:bodyPr anchor="b"/>
          <a:lstStyle/>
          <a:p>
            <a:r>
              <a:rPr lang="en-US" altLang="zh-CN" sz="4000"/>
              <a:t>DBMS </a:t>
            </a:r>
            <a:r>
              <a:rPr lang="zh-CN" altLang="en-US" sz="4000"/>
              <a:t>的主要功能</a:t>
            </a:r>
            <a:endParaRPr lang="zh-CN" altLang="en-US" sz="4000"/>
          </a:p>
        </p:txBody>
      </p:sp>
      <p:sp>
        <p:nvSpPr>
          <p:cNvPr id="16386" name="文本占位符 15362"/>
          <p:cNvSpPr>
            <a:spLocks noGrp="1"/>
          </p:cNvSpPr>
          <p:nvPr>
            <p:ph idx="1"/>
          </p:nvPr>
        </p:nvSpPr>
        <p:spPr>
          <a:xfrm>
            <a:off x="0" y="1268413"/>
            <a:ext cx="9144000" cy="5589587"/>
          </a:xfrm>
        </p:spPr>
        <p:txBody>
          <a:bodyPr anchor="t"/>
          <a:lstStyle/>
          <a:p>
            <a:r>
              <a:rPr lang="zh-CN" altLang="en-US"/>
              <a:t>数据库事务的管理和运行管理</a:t>
            </a:r>
            <a:endParaRPr lang="zh-CN" altLang="en-US"/>
          </a:p>
          <a:p>
            <a:pPr>
              <a:buNone/>
            </a:pPr>
            <a:r>
              <a:rPr lang="zh-CN" altLang="en-US"/>
              <a:t>  保证数据的安全性、完整性、多用户对数据的并发使用发生故障后的系统恢复</a:t>
            </a:r>
            <a:endParaRPr lang="zh-CN" altLang="en-US"/>
          </a:p>
          <a:p>
            <a:r>
              <a:rPr lang="zh-CN" altLang="en-US"/>
              <a:t> 数据库的建立和维护功能 </a:t>
            </a:r>
            <a:r>
              <a:rPr lang="en-US" altLang="zh-CN"/>
              <a:t>( </a:t>
            </a:r>
            <a:r>
              <a:rPr lang="zh-CN" altLang="en-US"/>
              <a:t>实用程序 </a:t>
            </a:r>
            <a:r>
              <a:rPr lang="en-US" altLang="zh-CN"/>
              <a:t>) </a:t>
            </a:r>
            <a:endParaRPr lang="en-US" altLang="zh-CN"/>
          </a:p>
          <a:p>
            <a:pPr>
              <a:buNone/>
            </a:pPr>
            <a:r>
              <a:rPr lang="zh-CN" altLang="en-US"/>
              <a:t>  数据库数据批量装载</a:t>
            </a:r>
            <a:endParaRPr lang="zh-CN" altLang="en-US"/>
          </a:p>
          <a:p>
            <a:pPr>
              <a:buNone/>
            </a:pPr>
            <a:r>
              <a:rPr lang="zh-CN" altLang="en-US"/>
              <a:t> 数据库转储</a:t>
            </a:r>
            <a:endParaRPr lang="zh-CN" altLang="en-US"/>
          </a:p>
          <a:p>
            <a:pPr>
              <a:buNone/>
            </a:pPr>
            <a:r>
              <a:rPr lang="zh-CN" altLang="en-US"/>
              <a:t> 介质故障恢复</a:t>
            </a:r>
            <a:endParaRPr lang="zh-CN" altLang="en-US"/>
          </a:p>
          <a:p>
            <a:pPr>
              <a:buNone/>
            </a:pPr>
            <a:r>
              <a:rPr lang="zh-CN" altLang="en-US"/>
              <a:t> 数据库的重组织</a:t>
            </a:r>
            <a:endParaRPr lang="zh-CN" altLang="en-US"/>
          </a:p>
          <a:p>
            <a:pPr>
              <a:buNone/>
            </a:pPr>
            <a:r>
              <a:rPr lang="zh-CN" altLang="en-US"/>
              <a:t> 性能监视等</a:t>
            </a:r>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153601"/>
          <p:cNvSpPr>
            <a:spLocks noGrp="1"/>
          </p:cNvSpPr>
          <p:nvPr>
            <p:ph type="title"/>
          </p:nvPr>
        </p:nvSpPr>
        <p:spPr>
          <a:xfrm>
            <a:off x="685800" y="152400"/>
            <a:ext cx="6870700" cy="612775"/>
          </a:xfrm>
        </p:spPr>
        <p:txBody>
          <a:bodyPr anchor="b"/>
          <a:lstStyle/>
          <a:p>
            <a:endParaRPr lang="zh-CN" altLang="en-US" sz="4000" dirty="0"/>
          </a:p>
        </p:txBody>
      </p:sp>
      <p:sp>
        <p:nvSpPr>
          <p:cNvPr id="154626" name="文本占位符 153602"/>
          <p:cNvSpPr>
            <a:spLocks noGrp="1"/>
          </p:cNvSpPr>
          <p:nvPr>
            <p:ph idx="1"/>
          </p:nvPr>
        </p:nvSpPr>
        <p:spPr>
          <a:xfrm>
            <a:off x="0" y="1557338"/>
            <a:ext cx="8893175" cy="5111750"/>
          </a:xfrm>
        </p:spPr>
        <p:txBody>
          <a:bodyPr anchor="t"/>
          <a:lstStyle/>
          <a:p>
            <a:r>
              <a:rPr lang="zh-CN" altLang="en-US" dirty="0" smtClean="0"/>
              <a:t> </a:t>
            </a:r>
            <a:r>
              <a:rPr lang="zh-CN" altLang="en-US" dirty="0"/>
              <a:t>关系数据库应用 数学方法 来处理数据库</a:t>
            </a:r>
            <a:endParaRPr lang="zh-CN" altLang="en-US" dirty="0"/>
          </a:p>
          <a:p>
            <a:pPr>
              <a:buNone/>
            </a:pPr>
            <a:r>
              <a:rPr lang="zh-CN" altLang="en-US" dirty="0"/>
              <a:t>中的数据</a:t>
            </a:r>
            <a:endParaRPr lang="zh-CN" altLang="en-US" dirty="0"/>
          </a:p>
          <a:p>
            <a:r>
              <a:rPr lang="zh-CN" altLang="en-US" dirty="0" smtClean="0"/>
              <a:t> </a:t>
            </a:r>
            <a:r>
              <a:rPr lang="en-US" altLang="zh-CN" dirty="0"/>
              <a:t>80 </a:t>
            </a:r>
            <a:r>
              <a:rPr lang="zh-CN" altLang="en-US" dirty="0"/>
              <a:t>年代后，关系数据库系统成为最重要、</a:t>
            </a:r>
            <a:endParaRPr lang="zh-CN" altLang="en-US" dirty="0"/>
          </a:p>
          <a:p>
            <a:pPr>
              <a:buNone/>
            </a:pPr>
            <a:r>
              <a:rPr lang="zh-CN" altLang="en-US" dirty="0"/>
              <a:t>最流行的数据库系统</a:t>
            </a:r>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154625"/>
          <p:cNvSpPr>
            <a:spLocks noGrp="1"/>
          </p:cNvSpPr>
          <p:nvPr>
            <p:ph type="title"/>
          </p:nvPr>
        </p:nvSpPr>
        <p:spPr>
          <a:xfrm>
            <a:off x="685800" y="152400"/>
            <a:ext cx="6870700" cy="973138"/>
          </a:xfrm>
        </p:spPr>
        <p:txBody>
          <a:bodyPr anchor="b"/>
          <a:lstStyle/>
          <a:p>
            <a:r>
              <a:rPr lang="zh-CN" altLang="en-US"/>
              <a:t>本章概要 </a:t>
            </a:r>
            <a:endParaRPr lang="zh-CN" altLang="en-US"/>
          </a:p>
        </p:txBody>
      </p:sp>
      <p:sp>
        <p:nvSpPr>
          <p:cNvPr id="155650" name="文本占位符 154626"/>
          <p:cNvSpPr>
            <a:spLocks noGrp="1"/>
          </p:cNvSpPr>
          <p:nvPr>
            <p:ph idx="1"/>
          </p:nvPr>
        </p:nvSpPr>
        <p:spPr>
          <a:xfrm>
            <a:off x="0" y="1125538"/>
            <a:ext cx="8964613" cy="5732462"/>
          </a:xfrm>
        </p:spPr>
        <p:txBody>
          <a:bodyPr anchor="t"/>
          <a:lstStyle/>
          <a:p>
            <a:r>
              <a:rPr lang="zh-CN" altLang="en-US" dirty="0" smtClean="0"/>
              <a:t>本章</a:t>
            </a:r>
            <a:r>
              <a:rPr lang="zh-CN" altLang="en-US" dirty="0"/>
              <a:t>先介绍关系模型的基本概念；</a:t>
            </a:r>
            <a:endParaRPr lang="zh-CN" altLang="en-US" dirty="0"/>
          </a:p>
          <a:p>
            <a:r>
              <a:rPr lang="zh-CN" altLang="en-US" dirty="0" smtClean="0"/>
              <a:t> </a:t>
            </a:r>
            <a:r>
              <a:rPr lang="zh-CN" altLang="en-US" dirty="0"/>
              <a:t>然后介绍关系运算的三种理论：关系代数、关系演算和关系逻辑。</a:t>
            </a:r>
            <a:endParaRPr lang="zh-CN" alt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55649"/>
          <p:cNvSpPr>
            <a:spLocks noGrp="1"/>
          </p:cNvSpPr>
          <p:nvPr>
            <p:ph type="title"/>
          </p:nvPr>
        </p:nvSpPr>
        <p:spPr>
          <a:xfrm>
            <a:off x="685800" y="152400"/>
            <a:ext cx="6870700" cy="900113"/>
          </a:xfrm>
        </p:spPr>
        <p:txBody>
          <a:bodyPr anchor="b"/>
          <a:lstStyle/>
          <a:p>
            <a:r>
              <a:rPr lang="zh-CN" altLang="en-US"/>
              <a:t> </a:t>
            </a:r>
            <a:r>
              <a:rPr lang="en-US" altLang="zh-CN"/>
              <a:t>2.1   </a:t>
            </a:r>
            <a:r>
              <a:rPr lang="zh-CN" altLang="en-US"/>
              <a:t>关系模型概述</a:t>
            </a:r>
            <a:endParaRPr lang="zh-CN" altLang="en-US"/>
          </a:p>
        </p:txBody>
      </p:sp>
      <p:sp>
        <p:nvSpPr>
          <p:cNvPr id="156674" name="文本占位符 155650"/>
          <p:cNvSpPr>
            <a:spLocks noGrp="1"/>
          </p:cNvSpPr>
          <p:nvPr>
            <p:ph idx="1"/>
          </p:nvPr>
        </p:nvSpPr>
        <p:spPr>
          <a:xfrm>
            <a:off x="179388" y="1268413"/>
            <a:ext cx="8640762" cy="5329237"/>
          </a:xfrm>
        </p:spPr>
        <p:txBody>
          <a:bodyPr anchor="t"/>
          <a:lstStyle/>
          <a:p>
            <a:r>
              <a:rPr lang="zh-CN" altLang="en-US" dirty="0" smtClean="0"/>
              <a:t>关系数据库</a:t>
            </a:r>
            <a:r>
              <a:rPr lang="zh-CN" altLang="en-US" dirty="0"/>
              <a:t>系统</a:t>
            </a:r>
            <a:endParaRPr lang="zh-CN" altLang="en-US" dirty="0"/>
          </a:p>
          <a:p>
            <a:pPr>
              <a:buNone/>
            </a:pPr>
            <a:r>
              <a:rPr lang="zh-CN" altLang="en-US" dirty="0"/>
              <a:t> 是支持关系模型的数据库系统</a:t>
            </a:r>
            <a:endParaRPr lang="zh-CN" altLang="en-US" dirty="0"/>
          </a:p>
          <a:p>
            <a:r>
              <a:rPr lang="zh-CN" altLang="en-US" dirty="0" smtClean="0"/>
              <a:t>关系</a:t>
            </a:r>
            <a:r>
              <a:rPr lang="zh-CN" altLang="en-US" dirty="0"/>
              <a:t>模型的组成</a:t>
            </a:r>
            <a:endParaRPr lang="zh-CN" altLang="en-US" dirty="0"/>
          </a:p>
          <a:p>
            <a:pPr>
              <a:buNone/>
            </a:pPr>
            <a:r>
              <a:rPr lang="zh-CN" altLang="en-US" dirty="0"/>
              <a:t> 关系数据结构</a:t>
            </a:r>
            <a:endParaRPr lang="zh-CN" altLang="en-US" dirty="0"/>
          </a:p>
          <a:p>
            <a:pPr>
              <a:buNone/>
            </a:pPr>
            <a:r>
              <a:rPr lang="zh-CN" altLang="en-US" dirty="0"/>
              <a:t>关系操作集合</a:t>
            </a:r>
            <a:endParaRPr lang="zh-CN" altLang="en-US" dirty="0"/>
          </a:p>
          <a:p>
            <a:pPr>
              <a:buNone/>
            </a:pPr>
            <a:r>
              <a:rPr lang="zh-CN" altLang="en-US" dirty="0"/>
              <a:t> 关系完整性约束</a:t>
            </a:r>
            <a:endParaRPr lang="zh-CN" alt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标题 156673"/>
          <p:cNvSpPr>
            <a:spLocks noGrp="1"/>
          </p:cNvSpPr>
          <p:nvPr>
            <p:ph type="title"/>
          </p:nvPr>
        </p:nvSpPr>
        <p:spPr>
          <a:xfrm>
            <a:off x="685800" y="152400"/>
            <a:ext cx="6870700" cy="828675"/>
          </a:xfrm>
        </p:spPr>
        <p:txBody>
          <a:bodyPr anchor="b"/>
          <a:lstStyle/>
          <a:p>
            <a:r>
              <a:rPr lang="zh-CN" altLang="en-US"/>
              <a:t> </a:t>
            </a:r>
            <a:r>
              <a:rPr lang="en-US" altLang="zh-CN"/>
              <a:t>1  </a:t>
            </a:r>
            <a:r>
              <a:rPr lang="zh-CN" altLang="en-US"/>
              <a:t>关系数据结构</a:t>
            </a:r>
            <a:endParaRPr lang="zh-CN" altLang="en-US"/>
          </a:p>
        </p:txBody>
      </p:sp>
      <p:sp>
        <p:nvSpPr>
          <p:cNvPr id="157698" name="文本占位符 156674"/>
          <p:cNvSpPr>
            <a:spLocks noGrp="1"/>
          </p:cNvSpPr>
          <p:nvPr>
            <p:ph idx="1"/>
          </p:nvPr>
        </p:nvSpPr>
        <p:spPr>
          <a:xfrm>
            <a:off x="0" y="1125538"/>
            <a:ext cx="9144000" cy="5732462"/>
          </a:xfrm>
        </p:spPr>
        <p:txBody>
          <a:bodyPr anchor="t"/>
          <a:lstStyle/>
          <a:p>
            <a:r>
              <a:rPr lang="zh-CN" altLang="en-US" dirty="0"/>
              <a:t>关系数据结构</a:t>
            </a:r>
            <a:endParaRPr lang="zh-CN" altLang="en-US" dirty="0"/>
          </a:p>
          <a:p>
            <a:r>
              <a:rPr lang="zh-CN" altLang="en-US" dirty="0" smtClean="0"/>
              <a:t>单一</a:t>
            </a:r>
            <a:r>
              <a:rPr lang="zh-CN" altLang="en-US" dirty="0"/>
              <a:t>的数据结构 </a:t>
            </a:r>
            <a:r>
              <a:rPr lang="en-US" altLang="zh-CN" dirty="0"/>
              <a:t>---- </a:t>
            </a:r>
            <a:r>
              <a:rPr lang="zh-CN" altLang="en-US" dirty="0"/>
              <a:t>关系</a:t>
            </a:r>
            <a:endParaRPr lang="zh-CN" altLang="en-US" dirty="0"/>
          </a:p>
          <a:p>
            <a:pPr>
              <a:buNone/>
            </a:pPr>
            <a:r>
              <a:rPr lang="zh-CN" altLang="en-US" dirty="0"/>
              <a:t> 现实世界的实体以及实体间的各种联系均用</a:t>
            </a:r>
            <a:endParaRPr lang="zh-CN" altLang="en-US" dirty="0"/>
          </a:p>
          <a:p>
            <a:pPr>
              <a:buNone/>
            </a:pPr>
            <a:r>
              <a:rPr lang="zh-CN" altLang="en-US" dirty="0"/>
              <a:t>关系来表示</a:t>
            </a:r>
            <a:endParaRPr lang="zh-CN" altLang="en-US" dirty="0"/>
          </a:p>
          <a:p>
            <a:r>
              <a:rPr lang="zh-CN" altLang="en-US" dirty="0" smtClean="0"/>
              <a:t> </a:t>
            </a:r>
            <a:r>
              <a:rPr lang="zh-CN" altLang="en-US" dirty="0"/>
              <a:t>数据的逻辑结构 </a:t>
            </a:r>
            <a:r>
              <a:rPr lang="en-US" altLang="zh-CN" dirty="0"/>
              <a:t>---- </a:t>
            </a:r>
            <a:r>
              <a:rPr lang="zh-CN" altLang="en-US" dirty="0"/>
              <a:t>二维表</a:t>
            </a:r>
            <a:endParaRPr lang="zh-CN" altLang="en-US" dirty="0"/>
          </a:p>
          <a:p>
            <a:pPr>
              <a:buNone/>
            </a:pPr>
            <a:r>
              <a:rPr lang="zh-CN" altLang="en-US" dirty="0"/>
              <a:t> 从用户角度，关系模型中数据的逻辑结构是</a:t>
            </a:r>
            <a:endParaRPr lang="zh-CN" altLang="en-US" dirty="0"/>
          </a:p>
          <a:p>
            <a:pPr>
              <a:buNone/>
            </a:pPr>
            <a:r>
              <a:rPr lang="zh-CN" altLang="en-US" dirty="0"/>
              <a:t>一张二维表。 </a:t>
            </a:r>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57697"/>
          <p:cNvSpPr>
            <a:spLocks noGrp="1"/>
          </p:cNvSpPr>
          <p:nvPr>
            <p:ph type="title"/>
          </p:nvPr>
        </p:nvSpPr>
        <p:spPr/>
        <p:txBody>
          <a:bodyPr anchor="b"/>
          <a:lstStyle/>
          <a:p>
            <a:endParaRPr lang="zh-CN" altLang="en-US" dirty="0"/>
          </a:p>
        </p:txBody>
      </p:sp>
      <p:sp>
        <p:nvSpPr>
          <p:cNvPr id="158722" name="文本占位符 157698"/>
          <p:cNvSpPr>
            <a:spLocks noGrp="1"/>
          </p:cNvSpPr>
          <p:nvPr>
            <p:ph idx="1"/>
          </p:nvPr>
        </p:nvSpPr>
        <p:spPr>
          <a:xfrm>
            <a:off x="0" y="1989138"/>
            <a:ext cx="9144000" cy="4364037"/>
          </a:xfrm>
        </p:spPr>
        <p:txBody>
          <a:bodyPr anchor="t"/>
          <a:lstStyle/>
          <a:p>
            <a:r>
              <a:rPr lang="zh-CN" altLang="en-US" sz="2800"/>
              <a:t>用二维表格表示实体集，用关键码进行数据导航的</a:t>
            </a:r>
            <a:endParaRPr lang="zh-CN" altLang="en-US" sz="2800"/>
          </a:p>
          <a:p>
            <a:r>
              <a:rPr lang="zh-CN" altLang="en-US" sz="2800"/>
              <a:t>数据模型称为关系模型。这里数据导航是指从已知</a:t>
            </a:r>
            <a:endParaRPr lang="zh-CN" altLang="en-US" sz="2800"/>
          </a:p>
          <a:p>
            <a:r>
              <a:rPr lang="zh-CN" altLang="en-US" sz="2800"/>
              <a:t>数据查找未知数据的过程和方法。</a:t>
            </a:r>
            <a:endParaRPr lang="zh-CN" altLang="en-US" sz="2800"/>
          </a:p>
          <a:p>
            <a:endParaRPr lang="zh-CN" altLang="en-US" sz="2800"/>
          </a:p>
        </p:txBody>
      </p:sp>
      <p:pic>
        <p:nvPicPr>
          <p:cNvPr id="158723" name="图片 157699"/>
          <p:cNvPicPr>
            <a:picLocks noChangeAspect="1"/>
          </p:cNvPicPr>
          <p:nvPr/>
        </p:nvPicPr>
        <p:blipFill>
          <a:blip r:embed="rId1"/>
          <a:stretch>
            <a:fillRect/>
          </a:stretch>
        </p:blipFill>
        <p:spPr>
          <a:xfrm>
            <a:off x="250825" y="3933825"/>
            <a:ext cx="8543925" cy="2381250"/>
          </a:xfrm>
          <a:prstGeom prst="rect">
            <a:avLst/>
          </a:prstGeom>
          <a:noFill/>
          <a:ln w="9525">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58721"/>
          <p:cNvSpPr>
            <a:spLocks noGrp="1"/>
          </p:cNvSpPr>
          <p:nvPr>
            <p:ph type="title"/>
          </p:nvPr>
        </p:nvSpPr>
        <p:spPr>
          <a:xfrm>
            <a:off x="685800" y="152400"/>
            <a:ext cx="6870700" cy="828675"/>
          </a:xfrm>
        </p:spPr>
        <p:txBody>
          <a:bodyPr anchor="b"/>
          <a:lstStyle/>
          <a:p>
            <a:r>
              <a:rPr lang="zh-CN" altLang="en-US"/>
              <a:t>  </a:t>
            </a:r>
            <a:r>
              <a:rPr lang="en-US" altLang="zh-CN"/>
              <a:t>2.  </a:t>
            </a:r>
            <a:r>
              <a:rPr lang="zh-CN" altLang="en-US"/>
              <a:t>关系操作集合</a:t>
            </a:r>
            <a:endParaRPr lang="zh-CN" altLang="en-US"/>
          </a:p>
        </p:txBody>
      </p:sp>
      <p:sp>
        <p:nvSpPr>
          <p:cNvPr id="159746" name="文本占位符 158722"/>
          <p:cNvSpPr>
            <a:spLocks noGrp="1"/>
          </p:cNvSpPr>
          <p:nvPr>
            <p:ph idx="1"/>
          </p:nvPr>
        </p:nvSpPr>
        <p:spPr>
          <a:xfrm>
            <a:off x="0" y="1125538"/>
            <a:ext cx="9144000" cy="5732462"/>
          </a:xfrm>
        </p:spPr>
        <p:txBody>
          <a:bodyPr anchor="t"/>
          <a:lstStyle/>
          <a:p>
            <a:r>
              <a:rPr lang="zh-CN" altLang="en-US" dirty="0" smtClean="0"/>
              <a:t> </a:t>
            </a:r>
            <a:r>
              <a:rPr lang="en-US" altLang="zh-CN" dirty="0"/>
              <a:t>1)  </a:t>
            </a:r>
            <a:r>
              <a:rPr lang="zh-CN" altLang="en-US" dirty="0"/>
              <a:t>常用的关系操作</a:t>
            </a:r>
            <a:endParaRPr lang="zh-CN" altLang="en-US" dirty="0"/>
          </a:p>
          <a:p>
            <a:r>
              <a:rPr lang="en-US" altLang="zh-CN" dirty="0" smtClean="0"/>
              <a:t>2</a:t>
            </a:r>
            <a:r>
              <a:rPr lang="en-US" altLang="zh-CN" dirty="0"/>
              <a:t>)  </a:t>
            </a:r>
            <a:r>
              <a:rPr lang="zh-CN" altLang="en-US" dirty="0"/>
              <a:t>关系操作的特点</a:t>
            </a:r>
            <a:endParaRPr lang="zh-CN" altLang="en-US" dirty="0"/>
          </a:p>
          <a:p>
            <a:r>
              <a:rPr lang="en-US" altLang="zh-CN" dirty="0" smtClean="0"/>
              <a:t>3</a:t>
            </a:r>
            <a:r>
              <a:rPr lang="en-US" altLang="zh-CN" dirty="0"/>
              <a:t>)  </a:t>
            </a:r>
            <a:r>
              <a:rPr lang="zh-CN" altLang="en-US" dirty="0"/>
              <a:t>关系数据语言的种类</a:t>
            </a:r>
            <a:endParaRPr lang="zh-CN" altLang="en-US" dirty="0"/>
          </a:p>
          <a:p>
            <a:r>
              <a:rPr lang="en-US" altLang="zh-CN" smtClean="0"/>
              <a:t>4</a:t>
            </a:r>
            <a:r>
              <a:rPr lang="en-US" altLang="zh-CN" dirty="0"/>
              <a:t>)  </a:t>
            </a:r>
            <a:r>
              <a:rPr lang="zh-CN" altLang="en-US" dirty="0"/>
              <a:t>关系数据语言的特点</a:t>
            </a:r>
            <a:endParaRPr lang="zh-CN" alt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59745"/>
          <p:cNvSpPr>
            <a:spLocks noGrp="1"/>
          </p:cNvSpPr>
          <p:nvPr>
            <p:ph type="title"/>
          </p:nvPr>
        </p:nvSpPr>
        <p:spPr>
          <a:xfrm>
            <a:off x="685800" y="152400"/>
            <a:ext cx="6870700" cy="828675"/>
          </a:xfrm>
        </p:spPr>
        <p:txBody>
          <a:bodyPr anchor="b"/>
          <a:lstStyle/>
          <a:p>
            <a:r>
              <a:rPr lang="zh-CN" altLang="en-US"/>
              <a:t>关系操作集合 </a:t>
            </a:r>
            <a:r>
              <a:rPr lang="en-US" altLang="zh-CN"/>
              <a:t>( </a:t>
            </a:r>
            <a:r>
              <a:rPr lang="zh-CN" altLang="en-US"/>
              <a:t>续）</a:t>
            </a:r>
            <a:endParaRPr lang="zh-CN" altLang="en-US"/>
          </a:p>
        </p:txBody>
      </p:sp>
      <p:sp>
        <p:nvSpPr>
          <p:cNvPr id="160770" name="文本占位符 159746"/>
          <p:cNvSpPr>
            <a:spLocks noGrp="1"/>
          </p:cNvSpPr>
          <p:nvPr>
            <p:ph idx="1"/>
          </p:nvPr>
        </p:nvSpPr>
        <p:spPr>
          <a:xfrm>
            <a:off x="179388" y="1052513"/>
            <a:ext cx="8785225" cy="5616575"/>
          </a:xfrm>
        </p:spPr>
        <p:txBody>
          <a:bodyPr anchor="t"/>
          <a:lstStyle/>
          <a:p>
            <a:pPr marL="0" indent="0">
              <a:buNone/>
            </a:pPr>
            <a:r>
              <a:rPr lang="zh-CN" altLang="en-US" dirty="0" smtClean="0"/>
              <a:t> </a:t>
            </a:r>
            <a:r>
              <a:rPr lang="zh-CN" altLang="en-US" dirty="0"/>
              <a:t>常用的关系操作</a:t>
            </a:r>
            <a:endParaRPr lang="zh-CN" altLang="en-US" dirty="0"/>
          </a:p>
          <a:p>
            <a:r>
              <a:rPr lang="zh-CN" altLang="en-US" dirty="0"/>
              <a:t> 查询</a:t>
            </a:r>
            <a:endParaRPr lang="zh-CN" altLang="en-US" dirty="0"/>
          </a:p>
          <a:p>
            <a:pPr>
              <a:buNone/>
            </a:pPr>
            <a:r>
              <a:rPr lang="zh-CN" altLang="en-US" dirty="0"/>
              <a:t>选择、投影、连接、除、并、交、差</a:t>
            </a:r>
            <a:endParaRPr lang="zh-CN" altLang="en-US" dirty="0"/>
          </a:p>
          <a:p>
            <a:r>
              <a:rPr lang="zh-CN" altLang="en-US" dirty="0"/>
              <a:t> 数据更新</a:t>
            </a:r>
            <a:endParaRPr lang="zh-CN" altLang="en-US" dirty="0"/>
          </a:p>
          <a:p>
            <a:pPr>
              <a:buNone/>
            </a:pPr>
            <a:r>
              <a:rPr lang="zh-CN" altLang="en-US" dirty="0"/>
              <a:t> 插入、删除、修改</a:t>
            </a:r>
            <a:endParaRPr lang="zh-CN" altLang="en-US" dirty="0"/>
          </a:p>
          <a:p>
            <a:r>
              <a:rPr lang="zh-CN" altLang="en-US" dirty="0"/>
              <a:t> 查询的表达能力是其中最主要的部分</a:t>
            </a:r>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60769"/>
          <p:cNvSpPr>
            <a:spLocks noGrp="1"/>
          </p:cNvSpPr>
          <p:nvPr>
            <p:ph type="title"/>
          </p:nvPr>
        </p:nvSpPr>
        <p:spPr>
          <a:xfrm>
            <a:off x="685800" y="152400"/>
            <a:ext cx="6870700" cy="828675"/>
          </a:xfrm>
        </p:spPr>
        <p:txBody>
          <a:bodyPr anchor="b"/>
          <a:lstStyle/>
          <a:p>
            <a:r>
              <a:rPr lang="zh-CN" altLang="en-US"/>
              <a:t>关系操作集合（续）</a:t>
            </a:r>
            <a:endParaRPr lang="zh-CN" altLang="en-US"/>
          </a:p>
        </p:txBody>
      </p:sp>
      <p:sp>
        <p:nvSpPr>
          <p:cNvPr id="161794" name="文本占位符 160770"/>
          <p:cNvSpPr>
            <a:spLocks noGrp="1"/>
          </p:cNvSpPr>
          <p:nvPr>
            <p:ph idx="1"/>
          </p:nvPr>
        </p:nvSpPr>
        <p:spPr>
          <a:xfrm>
            <a:off x="0" y="1125538"/>
            <a:ext cx="9144000" cy="5732462"/>
          </a:xfrm>
        </p:spPr>
        <p:txBody>
          <a:bodyPr anchor="t"/>
          <a:lstStyle/>
          <a:p>
            <a:pPr marL="0" indent="0">
              <a:buNone/>
            </a:pPr>
            <a:r>
              <a:rPr lang="en-US" altLang="zh-CN" dirty="0" smtClean="0"/>
              <a:t>2</a:t>
            </a:r>
            <a:r>
              <a:rPr lang="en-US" altLang="zh-CN" dirty="0"/>
              <a:t>)  </a:t>
            </a:r>
            <a:r>
              <a:rPr lang="zh-CN" altLang="en-US" dirty="0"/>
              <a:t>关系操作的特点</a:t>
            </a:r>
            <a:endParaRPr lang="zh-CN" altLang="en-US" dirty="0"/>
          </a:p>
          <a:p>
            <a:r>
              <a:rPr lang="zh-CN" altLang="en-US" dirty="0"/>
              <a:t> 集合操作方式，即操作的对象和结果都是集</a:t>
            </a:r>
            <a:endParaRPr lang="zh-CN" altLang="en-US" dirty="0"/>
          </a:p>
          <a:p>
            <a:pPr>
              <a:buNone/>
            </a:pPr>
            <a:r>
              <a:rPr lang="zh-CN" altLang="en-US" dirty="0"/>
              <a:t>合。</a:t>
            </a:r>
            <a:endParaRPr lang="zh-CN" altLang="en-US" dirty="0"/>
          </a:p>
          <a:p>
            <a:pPr>
              <a:buNone/>
            </a:pPr>
            <a:r>
              <a:rPr lang="zh-CN" altLang="en-US" dirty="0"/>
              <a:t>非关系数据模型的数据操作方式：一次一记录</a:t>
            </a:r>
            <a:endParaRPr lang="zh-CN" altLang="en-US" dirty="0"/>
          </a:p>
          <a:p>
            <a:pPr>
              <a:buNone/>
            </a:pPr>
            <a:r>
              <a:rPr lang="zh-CN" altLang="en-US" dirty="0"/>
              <a:t>文件系统的数据操作方式</a:t>
            </a:r>
            <a:endParaRPr lang="zh-CN" alt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61793"/>
          <p:cNvSpPr>
            <a:spLocks noGrp="1"/>
          </p:cNvSpPr>
          <p:nvPr>
            <p:ph type="title"/>
          </p:nvPr>
        </p:nvSpPr>
        <p:spPr>
          <a:xfrm>
            <a:off x="685800" y="152400"/>
            <a:ext cx="6870700" cy="1044575"/>
          </a:xfrm>
        </p:spPr>
        <p:txBody>
          <a:bodyPr anchor="b"/>
          <a:lstStyle/>
          <a:p>
            <a:r>
              <a:rPr lang="zh-CN" altLang="en-US"/>
              <a:t>关系操作集合（续）</a:t>
            </a:r>
            <a:endParaRPr lang="zh-CN" altLang="en-US"/>
          </a:p>
        </p:txBody>
      </p:sp>
      <p:sp>
        <p:nvSpPr>
          <p:cNvPr id="162818" name="文本占位符 161794"/>
          <p:cNvSpPr>
            <a:spLocks noGrp="1"/>
          </p:cNvSpPr>
          <p:nvPr>
            <p:ph idx="1"/>
          </p:nvPr>
        </p:nvSpPr>
        <p:spPr>
          <a:xfrm>
            <a:off x="0" y="1412875"/>
            <a:ext cx="8893175" cy="5445125"/>
          </a:xfrm>
        </p:spPr>
        <p:txBody>
          <a:bodyPr anchor="t"/>
          <a:lstStyle/>
          <a:p>
            <a:pPr marL="0" indent="0">
              <a:buNone/>
            </a:pPr>
            <a:r>
              <a:rPr lang="zh-CN" altLang="en-US" dirty="0" smtClean="0"/>
              <a:t> </a:t>
            </a:r>
            <a:r>
              <a:rPr lang="en-US" altLang="zh-CN" dirty="0"/>
              <a:t>3)  </a:t>
            </a:r>
            <a:r>
              <a:rPr lang="zh-CN" altLang="en-US" dirty="0"/>
              <a:t>关系数据语言的种类</a:t>
            </a:r>
            <a:endParaRPr lang="zh-CN" altLang="en-US" dirty="0"/>
          </a:p>
          <a:p>
            <a:r>
              <a:rPr lang="zh-CN" altLang="en-US" dirty="0"/>
              <a:t> </a:t>
            </a:r>
            <a:r>
              <a:rPr lang="en-US" altLang="zh-CN" dirty="0"/>
              <a:t>1 </a:t>
            </a:r>
            <a:r>
              <a:rPr lang="zh-CN" altLang="en-US" dirty="0"/>
              <a:t>、关系代数语言   </a:t>
            </a:r>
            <a:endParaRPr lang="zh-CN" altLang="en-US" dirty="0"/>
          </a:p>
          <a:p>
            <a:pPr>
              <a:buNone/>
            </a:pPr>
            <a:r>
              <a:rPr lang="zh-CN" altLang="en-US" dirty="0"/>
              <a:t>用对关系的运算来表达查询要求</a:t>
            </a:r>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62817"/>
          <p:cNvSpPr>
            <a:spLocks noGrp="1"/>
          </p:cNvSpPr>
          <p:nvPr>
            <p:ph type="title"/>
          </p:nvPr>
        </p:nvSpPr>
        <p:spPr>
          <a:xfrm>
            <a:off x="684213" y="-793750"/>
            <a:ext cx="6870700" cy="1593850"/>
          </a:xfrm>
        </p:spPr>
        <p:txBody>
          <a:bodyPr anchor="b"/>
          <a:lstStyle/>
          <a:p>
            <a:endParaRPr lang="zh-CN" altLang="en-US" dirty="0"/>
          </a:p>
        </p:txBody>
      </p:sp>
      <p:sp>
        <p:nvSpPr>
          <p:cNvPr id="163842" name="文本占位符 162818"/>
          <p:cNvSpPr>
            <a:spLocks noGrp="1"/>
          </p:cNvSpPr>
          <p:nvPr>
            <p:ph idx="1"/>
          </p:nvPr>
        </p:nvSpPr>
        <p:spPr>
          <a:xfrm>
            <a:off x="0" y="1557338"/>
            <a:ext cx="9144000" cy="5300662"/>
          </a:xfrm>
        </p:spPr>
        <p:txBody>
          <a:bodyPr anchor="t"/>
          <a:lstStyle/>
          <a:p>
            <a:pPr>
              <a:buNone/>
            </a:pPr>
            <a:r>
              <a:rPr lang="zh-CN" altLang="en-US"/>
              <a:t> 关系数据语言的种类（续）</a:t>
            </a:r>
            <a:endParaRPr lang="zh-CN" altLang="en-US"/>
          </a:p>
          <a:p>
            <a:pPr>
              <a:buNone/>
            </a:pPr>
            <a:r>
              <a:rPr lang="zh-CN" altLang="en-US"/>
              <a:t> </a:t>
            </a:r>
            <a:r>
              <a:rPr lang="en-US" altLang="zh-CN"/>
              <a:t>2 </a:t>
            </a:r>
            <a:r>
              <a:rPr lang="zh-CN" altLang="en-US"/>
              <a:t>、关系演算语言：用谓词来表达查询要求</a:t>
            </a:r>
            <a:endParaRPr lang="zh-CN" altLang="en-US"/>
          </a:p>
          <a:p>
            <a:r>
              <a:rPr lang="zh-CN" altLang="en-US"/>
              <a:t> 元组关系演算语言</a:t>
            </a:r>
            <a:endParaRPr lang="zh-CN" altLang="en-US"/>
          </a:p>
          <a:p>
            <a:pPr>
              <a:buNone/>
            </a:pPr>
            <a:r>
              <a:rPr lang="zh-CN" altLang="en-US"/>
              <a:t> 谓词变元的基本对象是元组变量</a:t>
            </a:r>
            <a:endParaRPr lang="zh-CN" altLang="en-US"/>
          </a:p>
          <a:p>
            <a:pPr>
              <a:buNone/>
            </a:pPr>
            <a:r>
              <a:rPr lang="zh-CN" altLang="en-US"/>
              <a:t>典型代表： </a:t>
            </a:r>
            <a:r>
              <a:rPr lang="en-US" altLang="zh-CN"/>
              <a:t>APLHA, QUEL</a:t>
            </a:r>
            <a:endParaRPr lang="en-US" altLang="zh-CN"/>
          </a:p>
          <a:p>
            <a:r>
              <a:rPr lang="en-US" altLang="zh-CN"/>
              <a:t> </a:t>
            </a:r>
            <a:r>
              <a:rPr lang="zh-CN" altLang="en-US"/>
              <a:t>域关系演算语言     </a:t>
            </a:r>
            <a:endParaRPr lang="zh-CN" altLang="en-US"/>
          </a:p>
          <a:p>
            <a:pPr>
              <a:buNone/>
            </a:pPr>
            <a:r>
              <a:rPr lang="zh-CN" altLang="en-US"/>
              <a:t>谓词变元的基本对象是域变量</a:t>
            </a:r>
            <a:endParaRPr lang="zh-CN" altLang="en-US"/>
          </a:p>
          <a:p>
            <a:pPr>
              <a:buNone/>
            </a:pPr>
            <a:r>
              <a:rPr lang="zh-CN" altLang="en-US"/>
              <a:t> 典型代表： </a:t>
            </a:r>
            <a:r>
              <a:rPr lang="en-US" altLang="zh-CN"/>
              <a:t>QBE</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6385"/>
          <p:cNvSpPr>
            <a:spLocks noGrp="1"/>
          </p:cNvSpPr>
          <p:nvPr>
            <p:ph type="title"/>
          </p:nvPr>
        </p:nvSpPr>
        <p:spPr>
          <a:xfrm>
            <a:off x="1476375" y="260350"/>
            <a:ext cx="6407150" cy="647700"/>
          </a:xfrm>
        </p:spPr>
        <p:txBody>
          <a:bodyPr anchor="b"/>
          <a:lstStyle/>
          <a:p>
            <a:r>
              <a:rPr lang="zh-CN" altLang="en-US" sz="4000"/>
              <a:t>数据库系统</a:t>
            </a:r>
            <a:endParaRPr lang="zh-CN" altLang="en-US" sz="4000"/>
          </a:p>
        </p:txBody>
      </p:sp>
      <p:sp>
        <p:nvSpPr>
          <p:cNvPr id="17410" name="文本占位符 16386"/>
          <p:cNvSpPr>
            <a:spLocks noGrp="1"/>
          </p:cNvSpPr>
          <p:nvPr>
            <p:ph idx="1"/>
          </p:nvPr>
        </p:nvSpPr>
        <p:spPr>
          <a:xfrm>
            <a:off x="107950" y="136525"/>
            <a:ext cx="9144000" cy="5732463"/>
          </a:xfrm>
        </p:spPr>
        <p:txBody>
          <a:bodyPr anchor="t"/>
          <a:lstStyle/>
          <a:p>
            <a:pPr>
              <a:buNone/>
            </a:pPr>
            <a:endParaRPr lang="zh-CN" altLang="en-US"/>
          </a:p>
          <a:p>
            <a:pPr>
              <a:buNone/>
            </a:pPr>
            <a:r>
              <a:rPr lang="en-US" altLang="zh-CN"/>
              <a:t>.</a:t>
            </a:r>
            <a:r>
              <a:rPr lang="zh-CN" altLang="en-US"/>
              <a:t>什么是数据库系统</a:t>
            </a:r>
            <a:endParaRPr lang="zh-CN" altLang="en-US"/>
          </a:p>
          <a:p>
            <a:pPr>
              <a:buNone/>
            </a:pPr>
            <a:r>
              <a:rPr lang="zh-CN" altLang="en-US"/>
              <a:t>  数据库系统（ </a:t>
            </a:r>
            <a:r>
              <a:rPr lang="en-US" altLang="zh-CN"/>
              <a:t>Database System </a:t>
            </a:r>
            <a:r>
              <a:rPr lang="zh-CN" altLang="en-US"/>
              <a:t>，简称 </a:t>
            </a:r>
            <a:r>
              <a:rPr lang="en-US" altLang="zh-CN"/>
              <a:t>DBS </a:t>
            </a:r>
            <a:r>
              <a:rPr lang="zh-CN" altLang="en-US"/>
              <a:t>）是指在计算机系统中引入数据库后的系统构成。</a:t>
            </a:r>
            <a:endParaRPr lang="zh-CN" altLang="en-US"/>
          </a:p>
          <a:p>
            <a:pPr>
              <a:buNone/>
            </a:pPr>
            <a:r>
              <a:rPr lang="zh-CN" altLang="en-US"/>
              <a:t> 在不引起混淆的情况下常常把数据库系统简称为数据库。</a:t>
            </a:r>
            <a:endParaRPr lang="zh-CN" altLang="en-US"/>
          </a:p>
          <a:p>
            <a:r>
              <a:rPr lang="zh-CN" altLang="en-US"/>
              <a:t>数据库系统的构成</a:t>
            </a:r>
            <a:endParaRPr lang="zh-CN" altLang="en-US"/>
          </a:p>
          <a:p>
            <a:pPr>
              <a:buNone/>
            </a:pPr>
            <a:r>
              <a:rPr lang="zh-CN" altLang="en-US"/>
              <a:t>由数据库、数据库管理系统（及其开发工具）、应</a:t>
            </a:r>
            <a:endParaRPr lang="zh-CN" altLang="en-US"/>
          </a:p>
          <a:p>
            <a:pPr>
              <a:buNone/>
            </a:pPr>
            <a:r>
              <a:rPr lang="zh-CN" altLang="en-US"/>
              <a:t>用程序、数据库管理员（和用户）组成的存储、管理、处理和维护数据的系统。</a:t>
            </a:r>
            <a:endParaRPr lang="en-US" altLang="zh-CN"/>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163841"/>
          <p:cNvSpPr>
            <a:spLocks noGrp="1"/>
          </p:cNvSpPr>
          <p:nvPr>
            <p:ph type="title"/>
          </p:nvPr>
        </p:nvSpPr>
        <p:spPr>
          <a:xfrm>
            <a:off x="685800" y="152400"/>
            <a:ext cx="6870700" cy="755650"/>
          </a:xfrm>
        </p:spPr>
        <p:txBody>
          <a:bodyPr anchor="b"/>
          <a:lstStyle/>
          <a:p>
            <a:endParaRPr lang="zh-CN" altLang="en-US" sz="4000" dirty="0"/>
          </a:p>
        </p:txBody>
      </p:sp>
      <p:sp>
        <p:nvSpPr>
          <p:cNvPr id="164866" name="文本占位符 163842"/>
          <p:cNvSpPr>
            <a:spLocks noGrp="1"/>
          </p:cNvSpPr>
          <p:nvPr>
            <p:ph idx="1"/>
          </p:nvPr>
        </p:nvSpPr>
        <p:spPr>
          <a:xfrm>
            <a:off x="250825" y="1628775"/>
            <a:ext cx="8893175" cy="5229225"/>
          </a:xfrm>
        </p:spPr>
        <p:txBody>
          <a:bodyPr anchor="t"/>
          <a:lstStyle/>
          <a:p>
            <a:r>
              <a:rPr lang="zh-CN" altLang="en-US" dirty="0" smtClean="0"/>
              <a:t> </a:t>
            </a:r>
            <a:r>
              <a:rPr lang="zh-CN" altLang="en-US" dirty="0"/>
              <a:t>具有关系代数和关系演算 双重特点 的语言</a:t>
            </a:r>
            <a:endParaRPr lang="zh-CN" altLang="en-US" dirty="0"/>
          </a:p>
          <a:p>
            <a:pPr>
              <a:buNone/>
            </a:pPr>
            <a:r>
              <a:rPr lang="zh-CN" altLang="en-US" dirty="0"/>
              <a:t> 典型代表： </a:t>
            </a:r>
            <a:r>
              <a:rPr lang="en-US" altLang="zh-CN" dirty="0"/>
              <a:t>SQL</a:t>
            </a:r>
            <a:endParaRPr lang="en-US" altLang="zh-CN" dirty="0"/>
          </a:p>
          <a:p>
            <a:pPr>
              <a:buNone/>
            </a:pPr>
            <a:r>
              <a:rPr lang="en-US" altLang="zh-CN" dirty="0"/>
              <a:t> </a:t>
            </a:r>
            <a:r>
              <a:rPr lang="zh-CN" altLang="en-US" dirty="0"/>
              <a:t>是关系数据库的 标准语言</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164865"/>
          <p:cNvSpPr>
            <a:spLocks noGrp="1"/>
          </p:cNvSpPr>
          <p:nvPr>
            <p:ph type="title"/>
          </p:nvPr>
        </p:nvSpPr>
        <p:spPr>
          <a:xfrm>
            <a:off x="685800" y="152400"/>
            <a:ext cx="6870700" cy="684213"/>
          </a:xfrm>
        </p:spPr>
        <p:txBody>
          <a:bodyPr anchor="b"/>
          <a:lstStyle/>
          <a:p>
            <a:endParaRPr lang="zh-CN" altLang="en-US" sz="4000" dirty="0"/>
          </a:p>
        </p:txBody>
      </p:sp>
      <p:pic>
        <p:nvPicPr>
          <p:cNvPr id="165890" name="文本占位符 164866"/>
          <p:cNvPicPr>
            <a:picLocks noGrp="1" noChangeAspect="1"/>
          </p:cNvPicPr>
          <p:nvPr>
            <p:ph idx="1"/>
          </p:nvPr>
        </p:nvPicPr>
        <p:blipFill>
          <a:blip r:embed="rId1"/>
          <a:stretch>
            <a:fillRect/>
          </a:stretch>
        </p:blipFill>
        <p:spPr>
          <a:xfrm>
            <a:off x="0" y="1700213"/>
            <a:ext cx="9144000" cy="5157787"/>
          </a:xfr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66913"/>
          <p:cNvSpPr>
            <a:spLocks noGrp="1"/>
          </p:cNvSpPr>
          <p:nvPr>
            <p:ph type="title"/>
          </p:nvPr>
        </p:nvSpPr>
        <p:spPr>
          <a:xfrm>
            <a:off x="685800" y="152400"/>
            <a:ext cx="6870700" cy="973138"/>
          </a:xfrm>
        </p:spPr>
        <p:txBody>
          <a:bodyPr anchor="b"/>
          <a:lstStyle/>
          <a:p>
            <a:r>
              <a:rPr lang="en-US" altLang="zh-CN"/>
              <a:t>3.  </a:t>
            </a:r>
            <a:r>
              <a:rPr lang="zh-CN" altLang="en-US"/>
              <a:t>关系的三类完整性约束</a:t>
            </a:r>
            <a:endParaRPr lang="zh-CN" altLang="en-US"/>
          </a:p>
        </p:txBody>
      </p:sp>
      <p:sp>
        <p:nvSpPr>
          <p:cNvPr id="167938" name="文本占位符 166914"/>
          <p:cNvSpPr>
            <a:spLocks noGrp="1"/>
          </p:cNvSpPr>
          <p:nvPr>
            <p:ph idx="1"/>
          </p:nvPr>
        </p:nvSpPr>
        <p:spPr>
          <a:xfrm>
            <a:off x="0" y="1196975"/>
            <a:ext cx="9144000" cy="5661025"/>
          </a:xfrm>
        </p:spPr>
        <p:txBody>
          <a:bodyPr anchor="t"/>
          <a:lstStyle/>
          <a:p>
            <a:r>
              <a:rPr lang="zh-CN" altLang="en-US" dirty="0" smtClean="0"/>
              <a:t>实体完整性</a:t>
            </a:r>
            <a:endParaRPr lang="zh-CN" altLang="en-US" dirty="0"/>
          </a:p>
          <a:p>
            <a:pPr>
              <a:buNone/>
            </a:pPr>
            <a:r>
              <a:rPr lang="zh-CN" altLang="en-US" dirty="0"/>
              <a:t>通常由关系系统自动支持</a:t>
            </a:r>
            <a:endParaRPr lang="zh-CN" altLang="en-US" dirty="0"/>
          </a:p>
          <a:p>
            <a:r>
              <a:rPr lang="zh-CN" altLang="en-US" dirty="0" smtClean="0"/>
              <a:t>参照完整性</a:t>
            </a:r>
            <a:endParaRPr lang="zh-CN" altLang="en-US" dirty="0"/>
          </a:p>
          <a:p>
            <a:pPr>
              <a:buNone/>
            </a:pPr>
            <a:r>
              <a:rPr lang="zh-CN" altLang="en-US" dirty="0"/>
              <a:t>早期系统不支持，目前大型系统能自动支持</a:t>
            </a:r>
            <a:endParaRPr lang="zh-CN" altLang="en-US" dirty="0"/>
          </a:p>
          <a:p>
            <a:r>
              <a:rPr lang="zh-CN" altLang="en-US" dirty="0" smtClean="0"/>
              <a:t> </a:t>
            </a:r>
            <a:r>
              <a:rPr lang="zh-CN" altLang="en-US" dirty="0"/>
              <a:t>用户定义的完整性</a:t>
            </a:r>
            <a:endParaRPr lang="zh-CN" altLang="en-US" dirty="0"/>
          </a:p>
          <a:p>
            <a:pPr>
              <a:buNone/>
            </a:pPr>
            <a:r>
              <a:rPr lang="zh-CN" altLang="en-US" dirty="0"/>
              <a:t> 反映应用领域需要遵循的约束条件，体现了</a:t>
            </a:r>
            <a:endParaRPr lang="zh-CN" altLang="en-US" dirty="0"/>
          </a:p>
          <a:p>
            <a:pPr>
              <a:buNone/>
            </a:pPr>
            <a:r>
              <a:rPr lang="zh-CN" altLang="en-US" dirty="0"/>
              <a:t>具体领域中的语义约束</a:t>
            </a:r>
            <a:endParaRPr lang="zh-CN" altLang="en-US" dirty="0"/>
          </a:p>
          <a:p>
            <a:pPr>
              <a:buNone/>
            </a:pPr>
            <a:r>
              <a:rPr lang="zh-CN" altLang="en-US" dirty="0"/>
              <a:t> 用户定义后由系统支持</a:t>
            </a:r>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标题 167937"/>
          <p:cNvSpPr>
            <a:spLocks noGrp="1"/>
          </p:cNvSpPr>
          <p:nvPr>
            <p:ph type="title"/>
          </p:nvPr>
        </p:nvSpPr>
        <p:spPr>
          <a:xfrm>
            <a:off x="685800" y="152400"/>
            <a:ext cx="6870700" cy="900113"/>
          </a:xfrm>
        </p:spPr>
        <p:txBody>
          <a:bodyPr anchor="b"/>
          <a:lstStyle/>
          <a:p>
            <a:r>
              <a:rPr lang="en-US" altLang="zh-CN"/>
              <a:t>2.2   </a:t>
            </a:r>
            <a:r>
              <a:rPr lang="zh-CN" altLang="en-US"/>
              <a:t>关系数据结构</a:t>
            </a:r>
            <a:endParaRPr lang="zh-CN" altLang="en-US"/>
          </a:p>
        </p:txBody>
      </p:sp>
      <p:sp>
        <p:nvSpPr>
          <p:cNvPr id="168962" name="文本占位符 167938"/>
          <p:cNvSpPr>
            <a:spLocks noGrp="1"/>
          </p:cNvSpPr>
          <p:nvPr>
            <p:ph idx="1"/>
          </p:nvPr>
        </p:nvSpPr>
        <p:spPr>
          <a:xfrm>
            <a:off x="0" y="1125538"/>
            <a:ext cx="9144000" cy="5732462"/>
          </a:xfrm>
        </p:spPr>
        <p:txBody>
          <a:bodyPr anchor="t"/>
          <a:lstStyle/>
          <a:p>
            <a:r>
              <a:rPr lang="zh-CN" altLang="en-US" dirty="0" smtClean="0"/>
              <a:t> </a:t>
            </a:r>
            <a:r>
              <a:rPr lang="zh-CN" altLang="en-US" dirty="0"/>
              <a:t>关系模型建立在集合代数的基础上</a:t>
            </a:r>
            <a:endParaRPr lang="zh-CN" altLang="en-US" dirty="0"/>
          </a:p>
          <a:p>
            <a:r>
              <a:rPr lang="zh-CN" altLang="en-US" dirty="0" smtClean="0"/>
              <a:t>关系</a:t>
            </a:r>
            <a:r>
              <a:rPr lang="zh-CN" altLang="en-US" dirty="0"/>
              <a:t>数据结构的基本概念</a:t>
            </a:r>
            <a:endParaRPr lang="zh-CN" altLang="en-US" dirty="0"/>
          </a:p>
          <a:p>
            <a:pPr>
              <a:buNone/>
            </a:pPr>
            <a:r>
              <a:rPr lang="zh-CN" altLang="en-US" dirty="0"/>
              <a:t> 关系</a:t>
            </a:r>
            <a:endParaRPr lang="zh-CN" altLang="en-US" dirty="0"/>
          </a:p>
          <a:p>
            <a:pPr>
              <a:buNone/>
            </a:pPr>
            <a:r>
              <a:rPr lang="zh-CN" altLang="en-US" dirty="0"/>
              <a:t> 关系模式</a:t>
            </a:r>
            <a:endParaRPr lang="zh-CN" altLang="en-US" dirty="0"/>
          </a:p>
          <a:p>
            <a:pPr>
              <a:buNone/>
            </a:pPr>
            <a:r>
              <a:rPr lang="zh-CN" altLang="en-US" dirty="0"/>
              <a:t> 关系数据库</a:t>
            </a:r>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68961"/>
          <p:cNvSpPr>
            <a:spLocks noGrp="1"/>
          </p:cNvSpPr>
          <p:nvPr>
            <p:ph type="title"/>
          </p:nvPr>
        </p:nvSpPr>
        <p:spPr>
          <a:xfrm>
            <a:off x="685800" y="152400"/>
            <a:ext cx="6870700" cy="828675"/>
          </a:xfrm>
        </p:spPr>
        <p:txBody>
          <a:bodyPr anchor="b"/>
          <a:lstStyle/>
          <a:p>
            <a:r>
              <a:rPr lang="zh-CN" altLang="en-US"/>
              <a:t>   </a:t>
            </a:r>
            <a:r>
              <a:rPr lang="en-US" altLang="zh-CN"/>
              <a:t>2.2   </a:t>
            </a:r>
            <a:r>
              <a:rPr lang="zh-CN" altLang="en-US"/>
              <a:t>关系数据结构</a:t>
            </a:r>
            <a:endParaRPr lang="zh-CN" altLang="en-US"/>
          </a:p>
        </p:txBody>
      </p:sp>
      <p:sp>
        <p:nvSpPr>
          <p:cNvPr id="169986" name="文本占位符 168962"/>
          <p:cNvSpPr>
            <a:spLocks noGrp="1"/>
          </p:cNvSpPr>
          <p:nvPr>
            <p:ph idx="1"/>
          </p:nvPr>
        </p:nvSpPr>
        <p:spPr>
          <a:xfrm>
            <a:off x="179388" y="1125538"/>
            <a:ext cx="8785225" cy="5732462"/>
          </a:xfrm>
        </p:spPr>
        <p:txBody>
          <a:bodyPr anchor="t"/>
          <a:lstStyle/>
          <a:p>
            <a:r>
              <a:rPr lang="zh-CN" altLang="en-US" dirty="0" smtClean="0"/>
              <a:t> </a:t>
            </a:r>
            <a:r>
              <a:rPr lang="en-US" altLang="zh-CN" dirty="0"/>
              <a:t>2.2.1   </a:t>
            </a:r>
            <a:r>
              <a:rPr lang="zh-CN" altLang="en-US" dirty="0"/>
              <a:t>关系</a:t>
            </a:r>
            <a:endParaRPr lang="zh-CN" altLang="en-US" dirty="0"/>
          </a:p>
          <a:p>
            <a:r>
              <a:rPr lang="en-US" altLang="zh-CN" dirty="0" smtClean="0"/>
              <a:t>2.2.2   </a:t>
            </a:r>
            <a:r>
              <a:rPr lang="zh-CN" altLang="en-US" dirty="0"/>
              <a:t>关系模式</a:t>
            </a:r>
            <a:endParaRPr lang="zh-CN" altLang="en-US" dirty="0"/>
          </a:p>
          <a:p>
            <a:r>
              <a:rPr lang="en-US" altLang="zh-CN" dirty="0" smtClean="0"/>
              <a:t>2.2.3   </a:t>
            </a:r>
            <a:r>
              <a:rPr lang="zh-CN" altLang="en-US" dirty="0"/>
              <a:t>关系数据库</a:t>
            </a:r>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69985"/>
          <p:cNvSpPr>
            <a:spLocks noGrp="1"/>
          </p:cNvSpPr>
          <p:nvPr>
            <p:ph type="title"/>
          </p:nvPr>
        </p:nvSpPr>
        <p:spPr>
          <a:xfrm>
            <a:off x="685800" y="152400"/>
            <a:ext cx="6870700" cy="900113"/>
          </a:xfrm>
        </p:spPr>
        <p:txBody>
          <a:bodyPr anchor="b"/>
          <a:lstStyle/>
          <a:p>
            <a:r>
              <a:rPr lang="en-US" altLang="zh-CN"/>
              <a:t>2.2.1   </a:t>
            </a:r>
            <a:r>
              <a:rPr lang="zh-CN" altLang="en-US"/>
              <a:t>关系</a:t>
            </a:r>
            <a:endParaRPr lang="zh-CN" altLang="en-US"/>
          </a:p>
        </p:txBody>
      </p:sp>
      <p:sp>
        <p:nvSpPr>
          <p:cNvPr id="171010" name="文本占位符 169986"/>
          <p:cNvSpPr>
            <a:spLocks noGrp="1"/>
          </p:cNvSpPr>
          <p:nvPr>
            <p:ph idx="1"/>
          </p:nvPr>
        </p:nvSpPr>
        <p:spPr>
          <a:xfrm>
            <a:off x="0" y="1125538"/>
            <a:ext cx="9144000" cy="5327650"/>
          </a:xfrm>
        </p:spPr>
        <p:txBody>
          <a:bodyPr anchor="t"/>
          <a:lstStyle/>
          <a:p>
            <a:pPr marL="0" indent="0">
              <a:buNone/>
            </a:pPr>
            <a:r>
              <a:rPr lang="zh-CN" altLang="en-US" dirty="0" smtClean="0"/>
              <a:t>⒈   </a:t>
            </a:r>
            <a:r>
              <a:rPr lang="zh-CN" altLang="en-US" dirty="0"/>
              <a:t>域（ </a:t>
            </a:r>
            <a:r>
              <a:rPr lang="en-US" altLang="zh-CN" dirty="0"/>
              <a:t>Domain </a:t>
            </a:r>
            <a:r>
              <a:rPr lang="zh-CN" altLang="en-US" dirty="0" smtClean="0"/>
              <a:t>）</a:t>
            </a:r>
            <a:endParaRPr lang="zh-CN" altLang="en-US" dirty="0" smtClean="0"/>
          </a:p>
          <a:p>
            <a:pPr marL="0" indent="0">
              <a:buNone/>
            </a:pPr>
            <a:r>
              <a:rPr lang="zh-CN" altLang="en-US" dirty="0" smtClean="0"/>
              <a:t>  </a:t>
            </a:r>
            <a:r>
              <a:rPr lang="en-US" altLang="zh-CN" dirty="0" smtClean="0"/>
              <a:t>2.  </a:t>
            </a:r>
            <a:r>
              <a:rPr lang="zh-CN" altLang="en-US" dirty="0" smtClean="0"/>
              <a:t>笛卡尔积（ </a:t>
            </a:r>
            <a:r>
              <a:rPr lang="en-US" altLang="zh-CN" dirty="0" smtClean="0"/>
              <a:t>Cartesian Product </a:t>
            </a:r>
            <a:r>
              <a:rPr lang="zh-CN" altLang="en-US" dirty="0" smtClean="0"/>
              <a:t>）</a:t>
            </a:r>
            <a:endParaRPr lang="zh-CN" altLang="en-US" dirty="0" smtClean="0"/>
          </a:p>
          <a:p>
            <a:pPr marL="0" indent="0">
              <a:buNone/>
            </a:pPr>
            <a:r>
              <a:rPr lang="zh-CN" altLang="en-US" dirty="0" smtClean="0"/>
              <a:t> </a:t>
            </a:r>
            <a:r>
              <a:rPr lang="en-US" altLang="zh-CN" dirty="0"/>
              <a:t>3.  </a:t>
            </a:r>
            <a:r>
              <a:rPr lang="zh-CN" altLang="en-US" dirty="0"/>
              <a:t>关系（ </a:t>
            </a:r>
            <a:r>
              <a:rPr lang="en-US" altLang="zh-CN" dirty="0"/>
              <a:t>Relation </a:t>
            </a:r>
            <a:r>
              <a:rPr lang="zh-CN" altLang="en-US" dirty="0"/>
              <a:t>）</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71009"/>
          <p:cNvSpPr>
            <a:spLocks noGrp="1"/>
          </p:cNvSpPr>
          <p:nvPr>
            <p:ph type="title"/>
          </p:nvPr>
        </p:nvSpPr>
        <p:spPr>
          <a:xfrm>
            <a:off x="685800" y="152400"/>
            <a:ext cx="6870700" cy="973138"/>
          </a:xfrm>
        </p:spPr>
        <p:txBody>
          <a:bodyPr anchor="b"/>
          <a:lstStyle/>
          <a:p>
            <a:r>
              <a:rPr lang="zh-CN" altLang="en-US"/>
              <a:t>⒈         域（ </a:t>
            </a:r>
            <a:r>
              <a:rPr lang="en-US" altLang="zh-CN"/>
              <a:t>Domain </a:t>
            </a:r>
            <a:r>
              <a:rPr lang="zh-CN" altLang="en-US"/>
              <a:t>）</a:t>
            </a:r>
            <a:endParaRPr lang="zh-CN" altLang="en-US"/>
          </a:p>
        </p:txBody>
      </p:sp>
      <p:sp>
        <p:nvSpPr>
          <p:cNvPr id="172034" name="文本占位符 171010"/>
          <p:cNvSpPr>
            <a:spLocks noGrp="1"/>
          </p:cNvSpPr>
          <p:nvPr>
            <p:ph idx="1"/>
          </p:nvPr>
        </p:nvSpPr>
        <p:spPr>
          <a:xfrm>
            <a:off x="0" y="1196975"/>
            <a:ext cx="9144000" cy="5661025"/>
          </a:xfrm>
        </p:spPr>
        <p:txBody>
          <a:bodyPr anchor="t"/>
          <a:lstStyle/>
          <a:p>
            <a:pPr marL="0" indent="0">
              <a:buNone/>
            </a:pPr>
            <a:r>
              <a:rPr lang="zh-CN" altLang="en-US" sz="2800" dirty="0" smtClean="0"/>
              <a:t>   </a:t>
            </a:r>
            <a:r>
              <a:rPr lang="zh-CN" altLang="en-US" sz="2800" dirty="0"/>
              <a:t>域</a:t>
            </a:r>
            <a:endParaRPr lang="zh-CN" altLang="en-US" sz="2800" dirty="0"/>
          </a:p>
          <a:p>
            <a:r>
              <a:rPr lang="zh-CN" altLang="en-US" sz="2800" dirty="0" smtClean="0"/>
              <a:t>域 </a:t>
            </a:r>
            <a:r>
              <a:rPr lang="zh-CN" altLang="en-US" sz="2800" dirty="0"/>
              <a:t>是一组具有相同数据类型的值的集合。</a:t>
            </a:r>
            <a:endParaRPr lang="zh-CN" altLang="en-US" sz="2800" dirty="0"/>
          </a:p>
          <a:p>
            <a:r>
              <a:rPr lang="zh-CN" altLang="en-US" sz="2800" dirty="0"/>
              <a:t>例 </a:t>
            </a:r>
            <a:r>
              <a:rPr lang="en-US" altLang="zh-CN" sz="2800" dirty="0"/>
              <a:t>:</a:t>
            </a:r>
            <a:endParaRPr lang="en-US" altLang="zh-CN" sz="2800" dirty="0"/>
          </a:p>
          <a:p>
            <a:r>
              <a:rPr lang="zh-CN" altLang="en-US" sz="2800" dirty="0" smtClean="0"/>
              <a:t>整数</a:t>
            </a:r>
            <a:endParaRPr lang="zh-CN" altLang="en-US" sz="2800" dirty="0"/>
          </a:p>
          <a:p>
            <a:r>
              <a:rPr lang="zh-CN" altLang="en-US" sz="2800" dirty="0" smtClean="0"/>
              <a:t>实数</a:t>
            </a:r>
            <a:endParaRPr lang="zh-CN" altLang="en-US" sz="2800" dirty="0"/>
          </a:p>
          <a:p>
            <a:r>
              <a:rPr lang="zh-CN" altLang="en-US" sz="2800" dirty="0" smtClean="0"/>
              <a:t> </a:t>
            </a:r>
            <a:r>
              <a:rPr lang="zh-CN" altLang="en-US" sz="2800" dirty="0"/>
              <a:t>介于某个取值范围的整数</a:t>
            </a:r>
            <a:endParaRPr lang="zh-CN" altLang="en-US" sz="2800" dirty="0"/>
          </a:p>
          <a:p>
            <a:r>
              <a:rPr lang="zh-CN" altLang="en-US" sz="2800" dirty="0" smtClean="0"/>
              <a:t> </a:t>
            </a:r>
            <a:r>
              <a:rPr lang="zh-CN" altLang="en-US" sz="2800" dirty="0"/>
              <a:t>长度指定长度的字符串集合</a:t>
            </a:r>
            <a:endParaRPr lang="zh-CN" altLang="en-US" sz="2800" dirty="0"/>
          </a:p>
          <a:p>
            <a:r>
              <a:rPr lang="zh-CN" altLang="en-US" sz="2800" dirty="0" smtClean="0"/>
              <a:t> </a:t>
            </a:r>
            <a:r>
              <a:rPr lang="en-US" altLang="zh-CN" sz="2800" dirty="0"/>
              <a:t>{ ‘ </a:t>
            </a:r>
            <a:r>
              <a:rPr lang="zh-CN" altLang="en-US" sz="2800" dirty="0"/>
              <a:t>男 ’ ， ‘ 女 ’ </a:t>
            </a:r>
            <a:r>
              <a:rPr lang="en-US" altLang="zh-CN" sz="2800" dirty="0"/>
              <a:t>}</a:t>
            </a:r>
            <a:endParaRPr lang="en-US" altLang="zh-CN" sz="2800" dirty="0"/>
          </a:p>
          <a:p>
            <a:r>
              <a:rPr lang="zh-CN" altLang="en-US" sz="2800" dirty="0" smtClean="0"/>
              <a:t>介于</a:t>
            </a:r>
            <a:r>
              <a:rPr lang="zh-CN" altLang="en-US" sz="2800" dirty="0"/>
              <a:t>某个取值范围的日期</a:t>
            </a:r>
            <a:endParaRPr lang="zh-CN" altLang="en-US" sz="2800" dirty="0"/>
          </a:p>
          <a:p>
            <a:r>
              <a:rPr lang="zh-CN" altLang="en-US" sz="2800" dirty="0"/>
              <a:t>� ｛张清玫，刘逸｝</a:t>
            </a:r>
            <a:endParaRPr lang="zh-CN" altLang="en-US" sz="2800" dirty="0"/>
          </a:p>
          <a:p>
            <a:r>
              <a:rPr lang="zh-CN" altLang="en-US" sz="2800" dirty="0" smtClean="0"/>
              <a:t> </a:t>
            </a:r>
            <a:r>
              <a:rPr lang="zh-CN" altLang="en-US" sz="2800" dirty="0"/>
              <a:t>｛计算机专业，信息专业｝</a:t>
            </a:r>
            <a:endParaRPr lang="zh-CN" altLang="en-US" sz="28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标题 172033"/>
          <p:cNvSpPr>
            <a:spLocks noGrp="1"/>
          </p:cNvSpPr>
          <p:nvPr>
            <p:ph type="title"/>
          </p:nvPr>
        </p:nvSpPr>
        <p:spPr>
          <a:xfrm>
            <a:off x="685800" y="152400"/>
            <a:ext cx="6870700" cy="973138"/>
          </a:xfrm>
        </p:spPr>
        <p:txBody>
          <a:bodyPr anchor="b"/>
          <a:lstStyle/>
          <a:p>
            <a:r>
              <a:rPr lang="en-US" altLang="zh-CN" sz="4000"/>
              <a:t>2.  </a:t>
            </a:r>
            <a:r>
              <a:rPr lang="zh-CN" altLang="en-US" sz="4000"/>
              <a:t>笛卡尔积（ </a:t>
            </a:r>
            <a:r>
              <a:rPr lang="en-US" altLang="zh-CN" sz="4000"/>
              <a:t>Cartesian Product</a:t>
            </a:r>
            <a:endParaRPr lang="en-US" altLang="zh-CN" sz="4000"/>
          </a:p>
        </p:txBody>
      </p:sp>
      <p:sp>
        <p:nvSpPr>
          <p:cNvPr id="173058" name="文本占位符 172034"/>
          <p:cNvSpPr>
            <a:spLocks noGrp="1"/>
          </p:cNvSpPr>
          <p:nvPr>
            <p:ph idx="1"/>
          </p:nvPr>
        </p:nvSpPr>
        <p:spPr>
          <a:xfrm>
            <a:off x="0" y="1341438"/>
            <a:ext cx="9144000" cy="5516562"/>
          </a:xfrm>
        </p:spPr>
        <p:txBody>
          <a:bodyPr anchor="t"/>
          <a:lstStyle/>
          <a:p>
            <a:pPr>
              <a:lnSpc>
                <a:spcPct val="90000"/>
              </a:lnSpc>
              <a:buNone/>
            </a:pPr>
            <a:r>
              <a:rPr lang="zh-CN" altLang="en-US"/>
              <a:t> </a:t>
            </a:r>
            <a:r>
              <a:rPr lang="en-US" altLang="zh-CN"/>
              <a:t>1)  </a:t>
            </a:r>
            <a:r>
              <a:rPr lang="zh-CN" altLang="en-US"/>
              <a:t>笛卡尔积</a:t>
            </a:r>
            <a:endParaRPr lang="zh-CN" altLang="en-US"/>
          </a:p>
          <a:p>
            <a:pPr>
              <a:lnSpc>
                <a:spcPct val="90000"/>
              </a:lnSpc>
              <a:buNone/>
            </a:pPr>
            <a:r>
              <a:rPr lang="zh-CN" altLang="en-US"/>
              <a:t>给定一组域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，这些域中可以</a:t>
            </a:r>
            <a:endParaRPr lang="zh-CN" altLang="en-US"/>
          </a:p>
          <a:p>
            <a:pPr>
              <a:lnSpc>
                <a:spcPct val="90000"/>
              </a:lnSpc>
              <a:buNone/>
            </a:pPr>
            <a:r>
              <a:rPr lang="zh-CN" altLang="en-US"/>
              <a:t>有相同的。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的 笛卡尔积 为：</a:t>
            </a:r>
            <a:endParaRPr lang="zh-CN" altLang="en-US"/>
          </a:p>
          <a:p>
            <a:pPr>
              <a:lnSpc>
                <a:spcPct val="90000"/>
              </a:lnSpc>
              <a:buNone/>
            </a:pPr>
            <a:r>
              <a:rPr lang="en-US" altLang="zh-CN"/>
              <a:t>D 1 × D 2 × </a:t>
            </a:r>
            <a:r>
              <a:rPr lang="en-US" altLang="zh-CN">
                <a:latin typeface="Arial" panose="020B0604020202020204" pitchFamily="34" charset="0"/>
              </a:rPr>
              <a:t>…</a:t>
            </a:r>
            <a:r>
              <a:rPr lang="en-US" altLang="zh-CN"/>
              <a:t> × D n </a:t>
            </a:r>
            <a:r>
              <a:rPr lang="zh-CN" altLang="en-US"/>
              <a:t>＝｛（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dn </a:t>
            </a:r>
            <a:r>
              <a:rPr lang="zh-CN" altLang="en-US"/>
              <a:t>）｜</a:t>
            </a:r>
            <a:r>
              <a:rPr lang="en-US" altLang="zh-CN"/>
              <a:t>d i∈ D i</a:t>
            </a:r>
            <a:endParaRPr lang="en-US" altLang="zh-CN"/>
          </a:p>
          <a:p>
            <a:pPr>
              <a:lnSpc>
                <a:spcPct val="90000"/>
              </a:lnSpc>
              <a:buNone/>
            </a:pPr>
            <a:r>
              <a:rPr lang="zh-CN" altLang="en-US"/>
              <a:t>， </a:t>
            </a:r>
            <a:r>
              <a:rPr lang="en-US" altLang="zh-CN"/>
              <a:t>i </a:t>
            </a:r>
            <a:r>
              <a:rPr lang="zh-CN" altLang="en-US"/>
              <a:t>＝ </a:t>
            </a:r>
            <a:r>
              <a:rPr lang="en-US" altLang="zh-CN"/>
              <a:t>1 </a:t>
            </a:r>
            <a:r>
              <a:rPr lang="zh-CN" altLang="en-US"/>
              <a:t>， </a:t>
            </a:r>
            <a:r>
              <a:rPr lang="en-US" altLang="zh-CN"/>
              <a:t>2 </a:t>
            </a:r>
            <a:r>
              <a:rPr lang="zh-CN" altLang="en-US"/>
              <a:t>， </a:t>
            </a:r>
            <a:r>
              <a:rPr lang="en-US" altLang="zh-CN">
                <a:latin typeface="Arial" panose="020B0604020202020204" pitchFamily="34" charset="0"/>
              </a:rPr>
              <a:t>…</a:t>
            </a:r>
            <a:r>
              <a:rPr lang="en-US" altLang="zh-CN"/>
              <a:t> </a:t>
            </a:r>
            <a:r>
              <a:rPr lang="zh-CN" altLang="en-US"/>
              <a:t>， </a:t>
            </a:r>
            <a:r>
              <a:rPr lang="en-US" altLang="zh-CN"/>
              <a:t>n </a:t>
            </a:r>
            <a:r>
              <a:rPr lang="zh-CN" altLang="en-US"/>
              <a:t>｝</a:t>
            </a:r>
            <a:endParaRPr lang="zh-CN" altLang="en-US"/>
          </a:p>
          <a:p>
            <a:pPr>
              <a:lnSpc>
                <a:spcPct val="90000"/>
              </a:lnSpc>
              <a:buNone/>
            </a:pPr>
            <a:r>
              <a:rPr lang="zh-CN" altLang="en-US"/>
              <a:t>所有域的所有取值的一个组合</a:t>
            </a:r>
            <a:endParaRPr lang="zh-CN" altLang="en-US"/>
          </a:p>
          <a:p>
            <a:pPr>
              <a:lnSpc>
                <a:spcPct val="90000"/>
              </a:lnSpc>
              <a:buNone/>
            </a:pPr>
            <a:r>
              <a:rPr lang="zh-CN" altLang="en-US"/>
              <a:t> 不能重复</a:t>
            </a:r>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173057"/>
          <p:cNvSpPr>
            <a:spLocks noGrp="1"/>
          </p:cNvSpPr>
          <p:nvPr>
            <p:ph type="title"/>
          </p:nvPr>
        </p:nvSpPr>
        <p:spPr>
          <a:xfrm>
            <a:off x="685800" y="152400"/>
            <a:ext cx="6870700" cy="539750"/>
          </a:xfrm>
        </p:spPr>
        <p:txBody>
          <a:bodyPr anchor="b"/>
          <a:lstStyle/>
          <a:p>
            <a:r>
              <a:rPr lang="zh-CN" altLang="en-US" sz="4000"/>
              <a:t>笛卡尔积（续 </a:t>
            </a:r>
            <a:r>
              <a:rPr lang="en-US" altLang="zh-CN" sz="4000"/>
              <a:t>) </a:t>
            </a:r>
            <a:endParaRPr lang="en-US" altLang="zh-CN" sz="4000"/>
          </a:p>
        </p:txBody>
      </p:sp>
      <p:sp>
        <p:nvSpPr>
          <p:cNvPr id="174082" name="文本占位符 173058"/>
          <p:cNvSpPr>
            <a:spLocks noGrp="1"/>
          </p:cNvSpPr>
          <p:nvPr>
            <p:ph idx="1"/>
          </p:nvPr>
        </p:nvSpPr>
        <p:spPr>
          <a:xfrm>
            <a:off x="0" y="908050"/>
            <a:ext cx="9144000" cy="5949950"/>
          </a:xfrm>
        </p:spPr>
        <p:txBody>
          <a:bodyPr anchor="t"/>
          <a:lstStyle/>
          <a:p>
            <a:pPr>
              <a:buNone/>
            </a:pPr>
            <a:r>
              <a:rPr lang="en-US" altLang="zh-CN" dirty="0"/>
              <a:t>2)  </a:t>
            </a:r>
            <a:r>
              <a:rPr lang="zh-CN" altLang="en-US" dirty="0"/>
              <a:t>元组 （ </a:t>
            </a:r>
            <a:r>
              <a:rPr lang="en-US" altLang="zh-CN" dirty="0"/>
              <a:t>Tuple </a:t>
            </a:r>
            <a:r>
              <a:rPr lang="zh-CN" altLang="en-US" dirty="0"/>
              <a:t>）</a:t>
            </a:r>
            <a:endParaRPr lang="zh-CN" altLang="en-US" dirty="0"/>
          </a:p>
          <a:p>
            <a:pPr>
              <a:buNone/>
            </a:pPr>
            <a:r>
              <a:rPr lang="zh-CN" altLang="en-US" dirty="0"/>
              <a:t> 笛卡尔积中每一个元素（ </a:t>
            </a:r>
            <a:r>
              <a:rPr lang="en-US" altLang="zh-CN" dirty="0"/>
              <a:t>d 1 </a:t>
            </a:r>
            <a:r>
              <a:rPr lang="zh-CN" altLang="en-US" dirty="0"/>
              <a:t>， </a:t>
            </a:r>
            <a:r>
              <a:rPr lang="en-US" altLang="zh-CN" dirty="0"/>
              <a:t>d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d n </a:t>
            </a:r>
            <a:r>
              <a:rPr lang="zh-CN" altLang="en-US" dirty="0"/>
              <a:t>）</a:t>
            </a:r>
            <a:endParaRPr lang="zh-CN" altLang="en-US" dirty="0"/>
          </a:p>
          <a:p>
            <a:pPr marL="0" indent="0">
              <a:buNone/>
            </a:pPr>
            <a:r>
              <a:rPr lang="zh-CN" altLang="en-US" dirty="0"/>
              <a:t>叫作一个 </a:t>
            </a:r>
            <a:r>
              <a:rPr lang="en-US" altLang="zh-CN" dirty="0"/>
              <a:t>n </a:t>
            </a:r>
            <a:r>
              <a:rPr lang="zh-CN" altLang="en-US" dirty="0"/>
              <a:t>元组 简称 元组 。   </a:t>
            </a:r>
            <a:endParaRPr lang="zh-CN" altLang="en-US" dirty="0"/>
          </a:p>
          <a:p>
            <a:pPr>
              <a:buNone/>
            </a:pPr>
            <a:r>
              <a:rPr lang="zh-CN" altLang="en-US" dirty="0"/>
              <a:t> </a:t>
            </a:r>
            <a:r>
              <a:rPr lang="en-US" altLang="zh-CN" dirty="0"/>
              <a:t>3)  </a:t>
            </a:r>
            <a:r>
              <a:rPr lang="zh-CN" altLang="en-US" dirty="0"/>
              <a:t>分量（ </a:t>
            </a:r>
            <a:r>
              <a:rPr lang="en-US" altLang="zh-CN" dirty="0"/>
              <a:t>Component </a:t>
            </a:r>
            <a:r>
              <a:rPr lang="zh-CN" altLang="en-US" dirty="0"/>
              <a:t>）</a:t>
            </a:r>
            <a:endParaRPr lang="zh-CN" altLang="en-US" dirty="0"/>
          </a:p>
          <a:p>
            <a:pPr>
              <a:buNone/>
            </a:pPr>
            <a:r>
              <a:rPr lang="zh-CN" altLang="en-US" dirty="0"/>
              <a:t> 笛卡尔积元素（ </a:t>
            </a:r>
            <a:r>
              <a:rPr lang="en-US" altLang="zh-CN" dirty="0"/>
              <a:t>d 1 </a:t>
            </a:r>
            <a:r>
              <a:rPr lang="zh-CN" altLang="en-US" dirty="0"/>
              <a:t>， </a:t>
            </a:r>
            <a:r>
              <a:rPr lang="en-US" altLang="zh-CN" dirty="0"/>
              <a:t>d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d n </a:t>
            </a:r>
            <a:r>
              <a:rPr lang="zh-CN" altLang="en-US" dirty="0"/>
              <a:t>）中的每一个值 </a:t>
            </a:r>
            <a:r>
              <a:rPr lang="en-US" altLang="zh-CN" dirty="0"/>
              <a:t>d </a:t>
            </a:r>
            <a:r>
              <a:rPr lang="en-US" altLang="zh-CN" dirty="0" err="1"/>
              <a:t>i</a:t>
            </a:r>
            <a:r>
              <a:rPr lang="zh-CN" altLang="en-US" dirty="0"/>
              <a:t>叫作一个 分量 。</a:t>
            </a:r>
            <a:endParaRPr lang="zh-CN" altLang="en-US" dirty="0"/>
          </a:p>
          <a:p>
            <a:pPr>
              <a:buNone/>
            </a:pPr>
            <a:r>
              <a:rPr lang="zh-CN" altLang="en-US" dirty="0"/>
              <a:t> </a:t>
            </a:r>
            <a:endParaRPr lang="zh-CN" alt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74081"/>
          <p:cNvSpPr>
            <a:spLocks noGrp="1"/>
          </p:cNvSpPr>
          <p:nvPr>
            <p:ph type="title"/>
          </p:nvPr>
        </p:nvSpPr>
        <p:spPr>
          <a:xfrm>
            <a:off x="685800" y="152400"/>
            <a:ext cx="6870700" cy="828675"/>
          </a:xfrm>
        </p:spPr>
        <p:txBody>
          <a:bodyPr anchor="b"/>
          <a:lstStyle/>
          <a:p>
            <a:r>
              <a:rPr lang="zh-CN" altLang="en-US"/>
              <a:t>笛卡尔积</a:t>
            </a:r>
            <a:endParaRPr lang="zh-CN" altLang="en-US"/>
          </a:p>
        </p:txBody>
      </p:sp>
      <p:sp>
        <p:nvSpPr>
          <p:cNvPr id="175106" name="文本占位符 174082"/>
          <p:cNvSpPr>
            <a:spLocks noGrp="1"/>
          </p:cNvSpPr>
          <p:nvPr>
            <p:ph idx="1"/>
          </p:nvPr>
        </p:nvSpPr>
        <p:spPr>
          <a:xfrm>
            <a:off x="0" y="1125538"/>
            <a:ext cx="9144000" cy="5732462"/>
          </a:xfrm>
        </p:spPr>
        <p:txBody>
          <a:bodyPr anchor="t"/>
          <a:lstStyle/>
          <a:p>
            <a:pPr>
              <a:buNone/>
            </a:pPr>
            <a:r>
              <a:rPr lang="en-US" altLang="zh-CN" dirty="0"/>
              <a:t>4)  </a:t>
            </a:r>
            <a:r>
              <a:rPr lang="zh-CN" altLang="en-US" dirty="0"/>
              <a:t>基数（ </a:t>
            </a:r>
            <a:r>
              <a:rPr lang="en-US" altLang="zh-CN" dirty="0"/>
              <a:t>Cardinal number </a:t>
            </a:r>
            <a:r>
              <a:rPr lang="zh-CN" altLang="en-US" dirty="0"/>
              <a:t>）</a:t>
            </a:r>
            <a:endParaRPr lang="zh-CN" altLang="en-US" dirty="0"/>
          </a:p>
          <a:p>
            <a:pPr>
              <a:buNone/>
            </a:pPr>
            <a:r>
              <a:rPr lang="zh-CN" altLang="en-US" dirty="0"/>
              <a:t>若 </a:t>
            </a:r>
            <a:r>
              <a:rPr lang="en-US" altLang="zh-CN" dirty="0"/>
              <a:t>D </a:t>
            </a:r>
            <a:r>
              <a:rPr lang="en-US" altLang="zh-CN" dirty="0" err="1"/>
              <a:t>i</a:t>
            </a:r>
            <a:r>
              <a:rPr lang="zh-CN" altLang="en-US" dirty="0"/>
              <a:t>（ </a:t>
            </a:r>
            <a:r>
              <a:rPr lang="en-US" altLang="zh-CN" dirty="0" err="1"/>
              <a:t>i</a:t>
            </a:r>
            <a:r>
              <a:rPr lang="en-US" altLang="zh-CN" dirty="0"/>
              <a:t> </a:t>
            </a:r>
            <a:r>
              <a:rPr lang="zh-CN" altLang="en-US" dirty="0"/>
              <a:t>＝ </a:t>
            </a:r>
            <a:r>
              <a:rPr lang="en-US" altLang="zh-CN" dirty="0"/>
              <a:t>1 </a:t>
            </a:r>
            <a:r>
              <a:rPr lang="zh-CN" altLang="en-US" dirty="0"/>
              <a:t>， </a:t>
            </a:r>
            <a:r>
              <a:rPr lang="en-US" altLang="zh-CN" dirty="0"/>
              <a:t>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n </a:t>
            </a:r>
            <a:r>
              <a:rPr lang="zh-CN" altLang="en-US" dirty="0"/>
              <a:t>）为有限集，其</a:t>
            </a:r>
            <a:r>
              <a:rPr lang="zh-CN" altLang="en-US" dirty="0" smtClean="0"/>
              <a:t>基数为 </a:t>
            </a:r>
            <a:r>
              <a:rPr lang="en-US" altLang="zh-CN" dirty="0"/>
              <a:t>m </a:t>
            </a:r>
            <a:r>
              <a:rPr lang="en-US" altLang="zh-CN" dirty="0" err="1"/>
              <a:t>i</a:t>
            </a:r>
            <a:r>
              <a:rPr lang="zh-CN" altLang="en-US" dirty="0"/>
              <a:t>（ </a:t>
            </a:r>
            <a:r>
              <a:rPr lang="en-US" altLang="zh-CN" dirty="0" err="1"/>
              <a:t>i</a:t>
            </a:r>
            <a:r>
              <a:rPr lang="en-US" altLang="zh-CN" dirty="0"/>
              <a:t> </a:t>
            </a:r>
            <a:r>
              <a:rPr lang="zh-CN" altLang="en-US" dirty="0"/>
              <a:t>＝ </a:t>
            </a:r>
            <a:r>
              <a:rPr lang="en-US" altLang="zh-CN" dirty="0"/>
              <a:t>1 </a:t>
            </a:r>
            <a:r>
              <a:rPr lang="zh-CN" altLang="en-US" dirty="0"/>
              <a:t>， </a:t>
            </a:r>
            <a:r>
              <a:rPr lang="en-US" altLang="zh-CN" dirty="0"/>
              <a:t>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n </a:t>
            </a:r>
            <a:r>
              <a:rPr lang="zh-CN" altLang="en-US" dirty="0"/>
              <a:t>） ， 则</a:t>
            </a:r>
            <a:endParaRPr lang="zh-CN" altLang="en-US" dirty="0"/>
          </a:p>
          <a:p>
            <a:pPr>
              <a:buNone/>
            </a:pPr>
            <a:r>
              <a:rPr lang="en-US" altLang="zh-CN" dirty="0"/>
              <a:t>D 1 × D 2 × </a:t>
            </a:r>
            <a:r>
              <a:rPr lang="en-US" altLang="zh-CN" dirty="0">
                <a:latin typeface="Arial" panose="020B0604020202020204" pitchFamily="34" charset="0"/>
              </a:rPr>
              <a:t>…</a:t>
            </a:r>
            <a:r>
              <a:rPr lang="en-US" altLang="zh-CN" dirty="0"/>
              <a:t> × D n </a:t>
            </a:r>
            <a:r>
              <a:rPr lang="zh-CN" altLang="en-US" dirty="0"/>
              <a:t>的基数 </a:t>
            </a:r>
            <a:r>
              <a:rPr lang="en-US" altLang="zh-CN" dirty="0"/>
              <a:t>M </a:t>
            </a:r>
            <a:r>
              <a:rPr lang="zh-CN" altLang="en-US" dirty="0"/>
              <a:t>为：</a:t>
            </a:r>
            <a:endParaRPr lang="zh-CN" altLang="en-US" dirty="0"/>
          </a:p>
          <a:p>
            <a:pPr>
              <a:buNone/>
            </a:pPr>
            <a:r>
              <a:rPr lang="zh-CN" altLang="en-US" dirty="0"/>
              <a:t>在上例中，基数： </a:t>
            </a:r>
            <a:r>
              <a:rPr lang="en-US" altLang="zh-CN" dirty="0"/>
              <a:t>2 × 2 × 3 </a:t>
            </a:r>
            <a:r>
              <a:rPr lang="zh-CN" altLang="en-US" dirty="0"/>
              <a:t>＝ </a:t>
            </a:r>
            <a:r>
              <a:rPr lang="en-US" altLang="zh-CN" dirty="0"/>
              <a:t>12 </a:t>
            </a:r>
            <a:r>
              <a:rPr lang="zh-CN" altLang="en-US" dirty="0"/>
              <a:t>，即</a:t>
            </a:r>
            <a:endParaRPr lang="zh-CN" altLang="en-US" dirty="0"/>
          </a:p>
          <a:p>
            <a:pPr>
              <a:buNone/>
            </a:pPr>
            <a:r>
              <a:rPr lang="en-US" altLang="zh-CN" dirty="0"/>
              <a:t>D 1 × D 2 × D 3 </a:t>
            </a:r>
            <a:r>
              <a:rPr lang="zh-CN" altLang="en-US" dirty="0"/>
              <a:t>共有 </a:t>
            </a:r>
            <a:r>
              <a:rPr lang="en-US" altLang="zh-CN" dirty="0"/>
              <a:t>2 × 2 × 3 </a:t>
            </a:r>
            <a:r>
              <a:rPr lang="zh-CN" altLang="en-US" dirty="0"/>
              <a:t>＝ </a:t>
            </a:r>
            <a:r>
              <a:rPr lang="en-US" altLang="zh-CN" dirty="0"/>
              <a:t>12 </a:t>
            </a:r>
            <a:r>
              <a:rPr lang="zh-CN" altLang="en-US" dirty="0"/>
              <a:t>个元组</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7409"/>
          <p:cNvSpPr>
            <a:spLocks noGrp="1"/>
          </p:cNvSpPr>
          <p:nvPr>
            <p:ph type="title"/>
          </p:nvPr>
        </p:nvSpPr>
        <p:spPr>
          <a:xfrm>
            <a:off x="685800" y="152400"/>
            <a:ext cx="6870700" cy="684213"/>
          </a:xfrm>
        </p:spPr>
        <p:txBody>
          <a:bodyPr anchor="b"/>
          <a:lstStyle/>
          <a:p>
            <a:r>
              <a:rPr lang="zh-CN" altLang="en-US" sz="4000"/>
              <a:t>数据库系统 </a:t>
            </a:r>
            <a:r>
              <a:rPr lang="en-US" altLang="zh-CN" sz="4000"/>
              <a:t>( </a:t>
            </a:r>
            <a:r>
              <a:rPr lang="zh-CN" altLang="en-US" sz="4000"/>
              <a:t>续 </a:t>
            </a:r>
            <a:r>
              <a:rPr lang="en-US" altLang="zh-CN" sz="4000"/>
              <a:t>) </a:t>
            </a:r>
            <a:endParaRPr lang="en-US" altLang="zh-CN" sz="4000"/>
          </a:p>
        </p:txBody>
      </p:sp>
      <p:sp>
        <p:nvSpPr>
          <p:cNvPr id="18434" name="文本占位符 17410"/>
          <p:cNvSpPr>
            <a:spLocks noGrp="1"/>
          </p:cNvSpPr>
          <p:nvPr>
            <p:ph idx="1"/>
          </p:nvPr>
        </p:nvSpPr>
        <p:spPr>
          <a:xfrm>
            <a:off x="0" y="1268413"/>
            <a:ext cx="9144000" cy="5589587"/>
          </a:xfrm>
        </p:spPr>
        <p:txBody>
          <a:bodyPr anchor="t"/>
          <a:lstStyle/>
          <a:p>
            <a:r>
              <a:rPr lang="zh-CN" altLang="en-US"/>
              <a:t>数据库系统构成图示</a:t>
            </a:r>
            <a:endParaRPr lang="zh-CN" altLang="en-US"/>
          </a:p>
          <a:p>
            <a:r>
              <a:rPr lang="zh-CN" altLang="en-US"/>
              <a:t> 参看教材 </a:t>
            </a:r>
            <a:r>
              <a:rPr lang="en-US" altLang="zh-CN"/>
              <a:t>page_6  </a:t>
            </a:r>
            <a:r>
              <a:rPr lang="zh-CN" altLang="en-US"/>
              <a:t>图 </a:t>
            </a:r>
            <a:r>
              <a:rPr lang="en-US" altLang="zh-CN"/>
              <a:t>1.1</a:t>
            </a:r>
            <a:endParaRPr lang="en-US" altLang="zh-CN"/>
          </a:p>
          <a:p>
            <a:r>
              <a:rPr lang="zh-CN" altLang="en-US"/>
              <a:t>数据库系统在计算机系统中的位置图示</a:t>
            </a:r>
            <a:endParaRPr lang="zh-CN" altLang="en-US"/>
          </a:p>
          <a:p>
            <a:r>
              <a:rPr lang="zh-CN" altLang="en-US"/>
              <a:t>参看教材 </a:t>
            </a:r>
            <a:r>
              <a:rPr lang="en-US" altLang="zh-CN"/>
              <a:t>page_ 6 </a:t>
            </a:r>
            <a:r>
              <a:rPr lang="zh-CN" altLang="en-US"/>
              <a:t>图 </a:t>
            </a:r>
            <a:r>
              <a:rPr lang="en-US" altLang="zh-CN"/>
              <a:t>1.2</a:t>
            </a:r>
            <a:endParaRPr lang="en-US" altLang="zh-CN"/>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标题 175105"/>
          <p:cNvSpPr>
            <a:spLocks noGrp="1"/>
          </p:cNvSpPr>
          <p:nvPr>
            <p:ph type="title"/>
          </p:nvPr>
        </p:nvSpPr>
        <p:spPr>
          <a:xfrm>
            <a:off x="685800" y="152400"/>
            <a:ext cx="6870700" cy="755650"/>
          </a:xfrm>
        </p:spPr>
        <p:txBody>
          <a:bodyPr anchor="b"/>
          <a:lstStyle/>
          <a:p>
            <a:endParaRPr lang="zh-CN" altLang="en-US" sz="4000" dirty="0"/>
          </a:p>
        </p:txBody>
      </p:sp>
      <p:sp>
        <p:nvSpPr>
          <p:cNvPr id="176130" name="文本占位符 175106"/>
          <p:cNvSpPr>
            <a:spLocks noGrp="1"/>
          </p:cNvSpPr>
          <p:nvPr>
            <p:ph idx="1"/>
          </p:nvPr>
        </p:nvSpPr>
        <p:spPr>
          <a:xfrm>
            <a:off x="0" y="1557338"/>
            <a:ext cx="9144000" cy="5300662"/>
          </a:xfrm>
        </p:spPr>
        <p:txBody>
          <a:bodyPr anchor="t"/>
          <a:lstStyle/>
          <a:p>
            <a:pPr marL="0" indent="0">
              <a:buNone/>
            </a:pPr>
            <a:r>
              <a:rPr lang="en-US" altLang="zh-CN" dirty="0"/>
              <a:t>5) </a:t>
            </a:r>
            <a:r>
              <a:rPr lang="zh-CN" altLang="en-US" dirty="0"/>
              <a:t>笛卡尔积的表示方法</a:t>
            </a:r>
            <a:endParaRPr lang="zh-CN" altLang="en-US" dirty="0"/>
          </a:p>
          <a:p>
            <a:r>
              <a:rPr lang="zh-CN" altLang="en-US" dirty="0" smtClean="0"/>
              <a:t> </a:t>
            </a:r>
            <a:r>
              <a:rPr lang="zh-CN" altLang="en-US" dirty="0"/>
              <a:t>笛卡尔积可表示为一个二维表。表中的每行</a:t>
            </a:r>
            <a:endParaRPr lang="zh-CN" altLang="en-US" dirty="0"/>
          </a:p>
          <a:p>
            <a:pPr marL="0" indent="0">
              <a:buNone/>
            </a:pPr>
            <a:r>
              <a:rPr lang="zh-CN" altLang="en-US" dirty="0"/>
              <a:t>对应一个元组，表中的每列对应一个域。</a:t>
            </a:r>
            <a:endParaRPr lang="zh-CN" altLang="en-US" dirty="0"/>
          </a:p>
          <a:p>
            <a:r>
              <a:rPr lang="zh-CN" altLang="en-US" dirty="0"/>
              <a:t>在上例中， </a:t>
            </a:r>
            <a:r>
              <a:rPr lang="en-US" altLang="zh-CN" dirty="0"/>
              <a:t>12 </a:t>
            </a:r>
            <a:r>
              <a:rPr lang="zh-CN" altLang="en-US" dirty="0"/>
              <a:t>个元组可列成一张二维表 </a:t>
            </a:r>
            <a:endParaRPr lang="zh-CN" alt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标题 176129"/>
          <p:cNvSpPr>
            <a:spLocks noGrp="1"/>
          </p:cNvSpPr>
          <p:nvPr>
            <p:ph type="title"/>
          </p:nvPr>
        </p:nvSpPr>
        <p:spPr/>
        <p:txBody>
          <a:bodyPr anchor="b"/>
          <a:lstStyle/>
          <a:p>
            <a:endParaRPr lang="zh-CN" altLang="en-US" dirty="0"/>
          </a:p>
        </p:txBody>
      </p:sp>
      <p:sp>
        <p:nvSpPr>
          <p:cNvPr id="177154" name="文本占位符 176130"/>
          <p:cNvSpPr>
            <a:spLocks noGrp="1"/>
          </p:cNvSpPr>
          <p:nvPr>
            <p:ph idx="1"/>
          </p:nvPr>
        </p:nvSpPr>
        <p:spPr>
          <a:xfrm>
            <a:off x="179388" y="1773238"/>
            <a:ext cx="8964612" cy="4895850"/>
          </a:xfrm>
        </p:spPr>
        <p:txBody>
          <a:bodyPr anchor="t"/>
          <a:lstStyle/>
          <a:p>
            <a:pPr>
              <a:buNone/>
            </a:pPr>
            <a:r>
              <a:rPr lang="en-US" altLang="zh-CN"/>
              <a:t>5) </a:t>
            </a:r>
            <a:r>
              <a:rPr lang="zh-CN" altLang="en-US"/>
              <a:t>笛卡尔积的表示方法</a:t>
            </a:r>
            <a:endParaRPr lang="zh-CN" altLang="en-US"/>
          </a:p>
          <a:p>
            <a:pPr>
              <a:buNone/>
            </a:pPr>
            <a:r>
              <a:rPr lang="zh-CN" altLang="en-US"/>
              <a:t> 笛卡尔积可表示为一个二维表。表中的每行对应一个元组，表中的每列对应一个域。</a:t>
            </a:r>
            <a:endParaRPr lang="zh-CN" altLang="en-US"/>
          </a:p>
          <a:p>
            <a:pPr>
              <a:buNone/>
            </a:pPr>
            <a:r>
              <a:rPr lang="zh-CN" altLang="en-US"/>
              <a:t>在上例中， </a:t>
            </a:r>
            <a:r>
              <a:rPr lang="en-US" altLang="zh-CN"/>
              <a:t>12 </a:t>
            </a:r>
            <a:r>
              <a:rPr lang="zh-CN" altLang="en-US"/>
              <a:t>个元组可列成一张二维表 </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77153"/>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关系（ </a:t>
            </a:r>
            <a:r>
              <a:rPr lang="en-US" altLang="zh-CN"/>
              <a:t>Relation </a:t>
            </a:r>
            <a:r>
              <a:rPr lang="zh-CN" altLang="en-US"/>
              <a:t>）</a:t>
            </a:r>
            <a:endParaRPr lang="zh-CN" altLang="en-US"/>
          </a:p>
        </p:txBody>
      </p:sp>
      <p:sp>
        <p:nvSpPr>
          <p:cNvPr id="178178" name="文本占位符 177154"/>
          <p:cNvSpPr>
            <a:spLocks noGrp="1"/>
          </p:cNvSpPr>
          <p:nvPr>
            <p:ph idx="1"/>
          </p:nvPr>
        </p:nvSpPr>
        <p:spPr>
          <a:xfrm>
            <a:off x="0" y="1125538"/>
            <a:ext cx="8964613" cy="5732462"/>
          </a:xfrm>
        </p:spPr>
        <p:txBody>
          <a:bodyPr anchor="t"/>
          <a:lstStyle/>
          <a:p>
            <a:pPr>
              <a:buNone/>
            </a:pPr>
            <a:r>
              <a:rPr lang="en-US" altLang="zh-CN"/>
              <a:t>1)  </a:t>
            </a:r>
            <a:r>
              <a:rPr lang="zh-CN" altLang="en-US"/>
              <a:t>关系</a:t>
            </a:r>
            <a:endParaRPr lang="zh-CN" altLang="en-US"/>
          </a:p>
          <a:p>
            <a:pPr>
              <a:buNone/>
            </a:pPr>
            <a:r>
              <a:rPr lang="en-US" altLang="zh-CN"/>
              <a:t>D 1 × D 2 × </a:t>
            </a:r>
            <a:r>
              <a:rPr lang="en-US" altLang="zh-CN">
                <a:latin typeface="Arial" panose="020B0604020202020204" pitchFamily="34" charset="0"/>
              </a:rPr>
              <a:t>…</a:t>
            </a:r>
            <a:r>
              <a:rPr lang="en-US" altLang="zh-CN"/>
              <a:t> × D n </a:t>
            </a:r>
            <a:r>
              <a:rPr lang="zh-CN" altLang="en-US"/>
              <a:t>的 子 集 叫 作 在 </a:t>
            </a:r>
            <a:r>
              <a:rPr lang="en-US" altLang="zh-CN"/>
              <a:t>D1 </a:t>
            </a:r>
            <a:r>
              <a:rPr lang="zh-CN" altLang="en-US"/>
              <a:t>，</a:t>
            </a:r>
            <a:endParaRPr lang="zh-CN" altLang="en-US"/>
          </a:p>
          <a:p>
            <a:pPr>
              <a:buNone/>
            </a:pP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上的 关系 ，表示</a:t>
            </a:r>
            <a:r>
              <a:rPr lang="en-US" altLang="zh-CN"/>
              <a:t>R </a:t>
            </a:r>
            <a:r>
              <a:rPr lang="zh-CN" altLang="en-US"/>
              <a:t>（ </a:t>
            </a:r>
            <a:r>
              <a:rPr lang="en-US" altLang="zh-CN"/>
              <a:t>D 1 </a:t>
            </a:r>
            <a:r>
              <a:rPr lang="zh-CN" altLang="en-US"/>
              <a:t>， </a:t>
            </a:r>
            <a:r>
              <a:rPr lang="en-US" altLang="zh-CN"/>
              <a:t>D 2 </a:t>
            </a:r>
            <a:r>
              <a:rPr lang="zh-CN" altLang="en-US"/>
              <a:t>， </a:t>
            </a:r>
            <a:r>
              <a:rPr lang="en-US" altLang="zh-CN">
                <a:latin typeface="Arial" panose="020B0604020202020204" pitchFamily="34" charset="0"/>
              </a:rPr>
              <a:t>…</a:t>
            </a:r>
            <a:r>
              <a:rPr lang="en-US" altLang="zh-CN"/>
              <a:t> </a:t>
            </a:r>
            <a:r>
              <a:rPr lang="zh-CN" altLang="en-US"/>
              <a:t>， </a:t>
            </a:r>
            <a:r>
              <a:rPr lang="en-US" altLang="zh-CN"/>
              <a:t>D n </a:t>
            </a:r>
            <a:r>
              <a:rPr lang="zh-CN" altLang="en-US"/>
              <a:t>）          </a:t>
            </a:r>
            <a:r>
              <a:rPr lang="en-US" altLang="zh-CN"/>
              <a:t>R </a:t>
            </a:r>
            <a:r>
              <a:rPr lang="zh-CN" altLang="en-US"/>
              <a:t>： 关系</a:t>
            </a:r>
            <a:endParaRPr lang="zh-CN" altLang="en-US"/>
          </a:p>
          <a:p>
            <a:pPr>
              <a:buNone/>
            </a:pPr>
            <a:r>
              <a:rPr lang="zh-CN" altLang="en-US"/>
              <a:t>         </a:t>
            </a:r>
            <a:r>
              <a:rPr lang="en-US" altLang="zh-CN"/>
              <a:t>n </a:t>
            </a:r>
            <a:r>
              <a:rPr lang="zh-CN" altLang="en-US"/>
              <a:t>： 关系的 目 或 度 （ </a:t>
            </a:r>
            <a:r>
              <a:rPr lang="en-US" altLang="zh-CN"/>
              <a:t>Degree </a:t>
            </a:r>
            <a:r>
              <a:rPr lang="zh-CN" altLang="en-US"/>
              <a:t>）</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178177"/>
          <p:cNvSpPr>
            <a:spLocks noGrp="1"/>
          </p:cNvSpPr>
          <p:nvPr>
            <p:ph type="title"/>
          </p:nvPr>
        </p:nvSpPr>
        <p:spPr>
          <a:xfrm>
            <a:off x="685800" y="152400"/>
            <a:ext cx="6870700" cy="755650"/>
          </a:xfrm>
        </p:spPr>
        <p:txBody>
          <a:bodyPr anchor="b"/>
          <a:lstStyle/>
          <a:p>
            <a:r>
              <a:rPr lang="zh-CN" altLang="en-US" sz="4000"/>
              <a:t>关系</a:t>
            </a:r>
            <a:endParaRPr lang="zh-CN" altLang="en-US" sz="4000"/>
          </a:p>
        </p:txBody>
      </p:sp>
      <p:sp>
        <p:nvSpPr>
          <p:cNvPr id="179202" name="文本占位符 178178"/>
          <p:cNvSpPr>
            <a:spLocks noGrp="1"/>
          </p:cNvSpPr>
          <p:nvPr>
            <p:ph idx="1"/>
          </p:nvPr>
        </p:nvSpPr>
        <p:spPr>
          <a:xfrm>
            <a:off x="0" y="908050"/>
            <a:ext cx="9144000" cy="5949950"/>
          </a:xfrm>
        </p:spPr>
        <p:txBody>
          <a:bodyPr anchor="t"/>
          <a:lstStyle/>
          <a:p>
            <a:pPr>
              <a:lnSpc>
                <a:spcPct val="90000"/>
              </a:lnSpc>
              <a:buNone/>
            </a:pPr>
            <a:endParaRPr lang="zh-CN" altLang="en-US" dirty="0"/>
          </a:p>
          <a:p>
            <a:pPr>
              <a:lnSpc>
                <a:spcPct val="90000"/>
              </a:lnSpc>
              <a:buNone/>
            </a:pPr>
            <a:r>
              <a:rPr lang="zh-CN" altLang="en-US" dirty="0"/>
              <a:t> 在表 </a:t>
            </a:r>
            <a:r>
              <a:rPr lang="en-US" altLang="zh-CN" dirty="0"/>
              <a:t>2. 1  </a:t>
            </a:r>
            <a:r>
              <a:rPr lang="zh-CN" altLang="en-US" dirty="0"/>
              <a:t>的笛卡尔积中取出有实际意义的元组</a:t>
            </a:r>
            <a:endParaRPr lang="zh-CN" altLang="en-US" dirty="0"/>
          </a:p>
          <a:p>
            <a:pPr>
              <a:lnSpc>
                <a:spcPct val="90000"/>
              </a:lnSpc>
              <a:buNone/>
            </a:pPr>
            <a:r>
              <a:rPr lang="zh-CN" altLang="en-US" dirty="0"/>
              <a:t>       来构造关系</a:t>
            </a:r>
            <a:endParaRPr lang="zh-CN" altLang="en-US" dirty="0"/>
          </a:p>
          <a:p>
            <a:pPr>
              <a:lnSpc>
                <a:spcPct val="90000"/>
              </a:lnSpc>
              <a:buNone/>
            </a:pPr>
            <a:r>
              <a:rPr lang="zh-CN" altLang="en-US" dirty="0"/>
              <a:t>关系： </a:t>
            </a:r>
            <a:r>
              <a:rPr lang="en-US" altLang="zh-CN" dirty="0"/>
              <a:t>SAP( </a:t>
            </a:r>
            <a:r>
              <a:rPr lang="zh-CN" altLang="en-US" dirty="0"/>
              <a:t>导师，专业，研究生 </a:t>
            </a:r>
            <a:r>
              <a:rPr lang="en-US" altLang="zh-CN" dirty="0"/>
              <a:t>)</a:t>
            </a:r>
            <a:endParaRPr lang="en-US" altLang="zh-CN" dirty="0"/>
          </a:p>
          <a:p>
            <a:pPr>
              <a:lnSpc>
                <a:spcPct val="90000"/>
              </a:lnSpc>
              <a:buNone/>
            </a:pPr>
            <a:r>
              <a:rPr lang="en-US" altLang="zh-CN" dirty="0"/>
              <a:t> </a:t>
            </a:r>
            <a:r>
              <a:rPr lang="zh-CN" altLang="en-US" dirty="0"/>
              <a:t>关系名，属性名</a:t>
            </a:r>
            <a:endParaRPr lang="zh-CN" altLang="en-US" dirty="0"/>
          </a:p>
          <a:p>
            <a:pPr>
              <a:lnSpc>
                <a:spcPct val="90000"/>
              </a:lnSpc>
              <a:buNone/>
            </a:pPr>
            <a:r>
              <a:rPr lang="zh-CN" altLang="en-US" dirty="0"/>
              <a:t>假设： 导师与专业： </a:t>
            </a:r>
            <a:r>
              <a:rPr lang="en-US" altLang="zh-CN" dirty="0"/>
              <a:t>1:1 </a:t>
            </a:r>
            <a:r>
              <a:rPr lang="zh-CN" altLang="en-US" dirty="0"/>
              <a:t>，导师与研究生： </a:t>
            </a:r>
            <a:r>
              <a:rPr lang="en-US" altLang="zh-CN" dirty="0"/>
              <a:t>1:n</a:t>
            </a:r>
            <a:endParaRPr lang="en-US" altLang="zh-CN" dirty="0"/>
          </a:p>
          <a:p>
            <a:pPr>
              <a:lnSpc>
                <a:spcPct val="90000"/>
              </a:lnSpc>
              <a:buNone/>
            </a:pPr>
            <a:r>
              <a:rPr lang="zh-CN" altLang="en-US" dirty="0"/>
              <a:t>于是： </a:t>
            </a:r>
            <a:r>
              <a:rPr lang="en-US" altLang="zh-CN" dirty="0"/>
              <a:t>SAP </a:t>
            </a:r>
            <a:r>
              <a:rPr lang="zh-CN" altLang="en-US" dirty="0"/>
              <a:t>关系可以包含三个元组</a:t>
            </a:r>
            <a:endParaRPr lang="zh-CN" altLang="en-US" dirty="0"/>
          </a:p>
          <a:p>
            <a:pPr>
              <a:lnSpc>
                <a:spcPct val="90000"/>
              </a:lnSpc>
              <a:buNone/>
            </a:pPr>
            <a:r>
              <a:rPr lang="zh-CN" altLang="en-US" dirty="0"/>
              <a:t>      ｛  </a:t>
            </a:r>
            <a:r>
              <a:rPr lang="en-US" altLang="zh-CN" dirty="0"/>
              <a:t>( </a:t>
            </a:r>
            <a:r>
              <a:rPr lang="zh-CN" altLang="en-US" dirty="0"/>
              <a:t>张清玫，信息专业，李勇 </a:t>
            </a:r>
            <a:r>
              <a:rPr lang="en-US" altLang="zh-CN" dirty="0"/>
              <a:t>) </a:t>
            </a:r>
            <a:r>
              <a:rPr lang="zh-CN" altLang="en-US" dirty="0"/>
              <a:t>，</a:t>
            </a:r>
            <a:endParaRPr lang="zh-CN" altLang="en-US" dirty="0"/>
          </a:p>
          <a:p>
            <a:pPr marL="0" indent="0">
              <a:lnSpc>
                <a:spcPct val="90000"/>
              </a:lnSpc>
              <a:buNone/>
            </a:pPr>
            <a:r>
              <a:rPr lang="zh-CN" altLang="en-US" dirty="0"/>
              <a:t>       </a:t>
            </a:r>
            <a:r>
              <a:rPr lang="en-US" altLang="zh-CN" dirty="0"/>
              <a:t>( </a:t>
            </a:r>
            <a:r>
              <a:rPr lang="zh-CN" altLang="en-US" dirty="0"/>
              <a:t>张清玫，信息专业，刘晨 </a:t>
            </a:r>
            <a:r>
              <a:rPr lang="en-US" altLang="zh-CN" dirty="0"/>
              <a:t>) </a:t>
            </a:r>
            <a:r>
              <a:rPr lang="zh-CN" altLang="en-US" dirty="0"/>
              <a:t>，</a:t>
            </a:r>
            <a:endParaRPr lang="zh-CN" altLang="en-US" dirty="0"/>
          </a:p>
          <a:p>
            <a:pPr>
              <a:lnSpc>
                <a:spcPct val="90000"/>
              </a:lnSpc>
            </a:pPr>
            <a:r>
              <a:rPr lang="zh-CN" altLang="en-US" dirty="0"/>
              <a:t>      </a:t>
            </a:r>
            <a:r>
              <a:rPr lang="en-US" altLang="zh-CN" dirty="0"/>
              <a:t>( </a:t>
            </a:r>
            <a:r>
              <a:rPr lang="zh-CN" altLang="en-US" dirty="0"/>
              <a:t>刘逸，信息专业，王敏 </a:t>
            </a:r>
            <a:r>
              <a:rPr lang="en-US" altLang="zh-CN" dirty="0"/>
              <a:t>)  }</a:t>
            </a:r>
            <a:endParaRPr lang="en-US" altLang="zh-CN" dirty="0"/>
          </a:p>
          <a:p>
            <a:pPr marL="0" indent="0">
              <a:lnSpc>
                <a:spcPct val="90000"/>
              </a:lnSpc>
              <a:buNone/>
            </a:pPr>
            <a:r>
              <a:rPr lang="en-US" altLang="zh-CN" dirty="0"/>
              <a:t> </a:t>
            </a:r>
            <a:endParaRPr lang="en-US" altLang="zh-CN"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79201"/>
          <p:cNvSpPr>
            <a:spLocks noGrp="1"/>
          </p:cNvSpPr>
          <p:nvPr>
            <p:ph type="title"/>
          </p:nvPr>
        </p:nvSpPr>
        <p:spPr/>
        <p:txBody>
          <a:bodyPr anchor="b"/>
          <a:lstStyle/>
          <a:p>
            <a:endParaRPr lang="zh-CN" altLang="en-US" dirty="0"/>
          </a:p>
        </p:txBody>
      </p:sp>
      <p:sp>
        <p:nvSpPr>
          <p:cNvPr id="180226" name="文本占位符 179202"/>
          <p:cNvSpPr>
            <a:spLocks noGrp="1"/>
          </p:cNvSpPr>
          <p:nvPr>
            <p:ph idx="1"/>
          </p:nvPr>
        </p:nvSpPr>
        <p:spPr>
          <a:xfrm>
            <a:off x="0" y="1557338"/>
            <a:ext cx="9144000" cy="5111750"/>
          </a:xfrm>
        </p:spPr>
        <p:txBody>
          <a:bodyPr anchor="t"/>
          <a:lstStyle/>
          <a:p>
            <a:pPr>
              <a:lnSpc>
                <a:spcPct val="90000"/>
              </a:lnSpc>
              <a:buNone/>
            </a:pPr>
            <a:endParaRPr lang="zh-CN" altLang="en-US" dirty="0"/>
          </a:p>
          <a:p>
            <a:pPr marL="0" indent="0">
              <a:lnSpc>
                <a:spcPct val="90000"/>
              </a:lnSpc>
              <a:buNone/>
            </a:pPr>
            <a:r>
              <a:rPr lang="en-US" altLang="zh-CN" dirty="0"/>
              <a:t>2)  </a:t>
            </a:r>
            <a:r>
              <a:rPr lang="zh-CN" altLang="en-US" dirty="0"/>
              <a:t>元组</a:t>
            </a:r>
            <a:endParaRPr lang="zh-CN" altLang="en-US" dirty="0"/>
          </a:p>
          <a:p>
            <a:pPr>
              <a:lnSpc>
                <a:spcPct val="90000"/>
              </a:lnSpc>
            </a:pPr>
            <a:r>
              <a:rPr lang="zh-CN" altLang="en-US" dirty="0"/>
              <a:t>关系中的每个元素是关系中的元组，通常用 </a:t>
            </a:r>
            <a:r>
              <a:rPr lang="en-US" altLang="zh-CN" dirty="0"/>
              <a:t>t</a:t>
            </a:r>
            <a:endParaRPr lang="en-US" altLang="zh-CN" dirty="0"/>
          </a:p>
          <a:p>
            <a:pPr>
              <a:lnSpc>
                <a:spcPct val="90000"/>
              </a:lnSpc>
              <a:buNone/>
            </a:pPr>
            <a:r>
              <a:rPr lang="zh-CN" altLang="en-US" dirty="0"/>
              <a:t>表示。</a:t>
            </a:r>
            <a:endParaRPr lang="zh-CN" altLang="en-US" dirty="0"/>
          </a:p>
          <a:p>
            <a:pPr>
              <a:lnSpc>
                <a:spcPct val="90000"/>
              </a:lnSpc>
              <a:buNone/>
            </a:pPr>
            <a:r>
              <a:rPr lang="en-US" altLang="zh-CN" dirty="0"/>
              <a:t>3)  </a:t>
            </a:r>
            <a:r>
              <a:rPr lang="zh-CN" altLang="en-US" dirty="0"/>
              <a:t>单元关系与二元关系</a:t>
            </a:r>
            <a:endParaRPr lang="zh-CN" altLang="en-US" dirty="0"/>
          </a:p>
          <a:p>
            <a:pPr>
              <a:lnSpc>
                <a:spcPct val="90000"/>
              </a:lnSpc>
              <a:buNone/>
            </a:pPr>
            <a:r>
              <a:rPr lang="zh-CN" altLang="en-US" dirty="0"/>
              <a:t>当 </a:t>
            </a:r>
            <a:r>
              <a:rPr lang="en-US" altLang="zh-CN" dirty="0"/>
              <a:t>n =1 </a:t>
            </a:r>
            <a:r>
              <a:rPr lang="zh-CN" altLang="en-US" dirty="0"/>
              <a:t>时，称该关系为 单元 关系（ </a:t>
            </a:r>
            <a:r>
              <a:rPr lang="en-US" altLang="zh-CN" dirty="0"/>
              <a:t>Unary </a:t>
            </a:r>
            <a:endParaRPr lang="en-US" altLang="zh-CN" dirty="0"/>
          </a:p>
          <a:p>
            <a:pPr>
              <a:lnSpc>
                <a:spcPct val="90000"/>
              </a:lnSpc>
              <a:buNone/>
            </a:pPr>
            <a:r>
              <a:rPr lang="en-US" altLang="zh-CN" dirty="0"/>
              <a:t>relation </a:t>
            </a:r>
            <a:r>
              <a:rPr lang="zh-CN" altLang="en-US" dirty="0"/>
              <a:t>）。</a:t>
            </a:r>
            <a:endParaRPr lang="zh-CN" altLang="en-US" dirty="0"/>
          </a:p>
          <a:p>
            <a:pPr>
              <a:lnSpc>
                <a:spcPct val="90000"/>
              </a:lnSpc>
              <a:buNone/>
            </a:pPr>
            <a:r>
              <a:rPr lang="zh-CN" altLang="en-US" dirty="0"/>
              <a:t>当 </a:t>
            </a:r>
            <a:r>
              <a:rPr lang="en-US" altLang="zh-CN" dirty="0"/>
              <a:t>n =2 </a:t>
            </a:r>
            <a:r>
              <a:rPr lang="zh-CN" altLang="en-US" dirty="0"/>
              <a:t>时，称该关系为 二元 关系（ </a:t>
            </a:r>
            <a:r>
              <a:rPr lang="en-US" altLang="zh-CN" dirty="0"/>
              <a:t>Binary </a:t>
            </a:r>
            <a:endParaRPr lang="en-US" altLang="zh-CN" dirty="0"/>
          </a:p>
          <a:p>
            <a:pPr>
              <a:lnSpc>
                <a:spcPct val="90000"/>
              </a:lnSpc>
              <a:buNone/>
            </a:pPr>
            <a:r>
              <a:rPr lang="en-US" altLang="zh-CN" dirty="0"/>
              <a:t>relation </a:t>
            </a:r>
            <a:r>
              <a:rPr lang="zh-CN" altLang="en-US" dirty="0"/>
              <a:t>）。</a:t>
            </a:r>
            <a:endParaRPr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80225"/>
          <p:cNvSpPr>
            <a:spLocks noGrp="1"/>
          </p:cNvSpPr>
          <p:nvPr>
            <p:ph type="title"/>
          </p:nvPr>
        </p:nvSpPr>
        <p:spPr>
          <a:xfrm>
            <a:off x="685800" y="152400"/>
            <a:ext cx="6870700" cy="900113"/>
          </a:xfrm>
        </p:spPr>
        <p:txBody>
          <a:bodyPr anchor="b"/>
          <a:lstStyle/>
          <a:p>
            <a:r>
              <a:rPr lang="zh-CN" altLang="en-US"/>
              <a:t>关系（续）</a:t>
            </a:r>
            <a:endParaRPr lang="zh-CN" altLang="en-US"/>
          </a:p>
        </p:txBody>
      </p:sp>
      <p:sp>
        <p:nvSpPr>
          <p:cNvPr id="181250" name="文本占位符 180226"/>
          <p:cNvSpPr>
            <a:spLocks noGrp="1"/>
          </p:cNvSpPr>
          <p:nvPr>
            <p:ph idx="1"/>
          </p:nvPr>
        </p:nvSpPr>
        <p:spPr>
          <a:xfrm>
            <a:off x="0" y="1125538"/>
            <a:ext cx="9144000" cy="5732462"/>
          </a:xfrm>
        </p:spPr>
        <p:txBody>
          <a:bodyPr anchor="t"/>
          <a:lstStyle/>
          <a:p>
            <a:pPr>
              <a:buNone/>
            </a:pPr>
            <a:r>
              <a:rPr lang="en-US" altLang="zh-CN"/>
              <a:t>4)  </a:t>
            </a:r>
            <a:r>
              <a:rPr lang="zh-CN" altLang="en-US"/>
              <a:t>关系的表示</a:t>
            </a:r>
            <a:endParaRPr lang="zh-CN" altLang="en-US"/>
          </a:p>
          <a:p>
            <a:pPr>
              <a:buNone/>
            </a:pPr>
            <a:r>
              <a:rPr lang="zh-CN" altLang="en-US"/>
              <a:t>关系也是一个二维表，表的每行对应一个元</a:t>
            </a:r>
            <a:endParaRPr lang="zh-CN" altLang="en-US"/>
          </a:p>
          <a:p>
            <a:pPr>
              <a:buNone/>
            </a:pPr>
            <a:r>
              <a:rPr lang="zh-CN" altLang="en-US"/>
              <a:t>组，表的每列对应一个域。</a:t>
            </a:r>
            <a:endParaRPr lang="zh-CN" altLang="en-US"/>
          </a:p>
          <a:p>
            <a:pPr>
              <a:buNone/>
            </a:pPr>
            <a:endParaRPr lang="zh-CN" altLang="en-US"/>
          </a:p>
        </p:txBody>
      </p:sp>
      <p:pic>
        <p:nvPicPr>
          <p:cNvPr id="181251" name="图片 180227"/>
          <p:cNvPicPr>
            <a:picLocks noChangeAspect="1"/>
          </p:cNvPicPr>
          <p:nvPr/>
        </p:nvPicPr>
        <p:blipFill>
          <a:blip r:embed="rId1"/>
          <a:stretch>
            <a:fillRect/>
          </a:stretch>
        </p:blipFill>
        <p:spPr>
          <a:xfrm>
            <a:off x="-246062" y="3213100"/>
            <a:ext cx="9775825" cy="2971800"/>
          </a:xfrm>
          <a:prstGeom prst="rect">
            <a:avLst/>
          </a:prstGeom>
          <a:noFill/>
          <a:ln w="9525">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81249"/>
          <p:cNvSpPr>
            <a:spLocks noGrp="1"/>
          </p:cNvSpPr>
          <p:nvPr>
            <p:ph type="title"/>
          </p:nvPr>
        </p:nvSpPr>
        <p:spPr/>
        <p:txBody>
          <a:bodyPr anchor="b"/>
          <a:lstStyle/>
          <a:p>
            <a:endParaRPr lang="zh-CN" altLang="en-US" dirty="0"/>
          </a:p>
        </p:txBody>
      </p:sp>
      <p:sp>
        <p:nvSpPr>
          <p:cNvPr id="182274" name="文本占位符 181250"/>
          <p:cNvSpPr>
            <a:spLocks noGrp="1"/>
          </p:cNvSpPr>
          <p:nvPr>
            <p:ph idx="1"/>
          </p:nvPr>
        </p:nvSpPr>
        <p:spPr>
          <a:xfrm>
            <a:off x="250825" y="1700213"/>
            <a:ext cx="8893175" cy="5157787"/>
          </a:xfrm>
        </p:spPr>
        <p:txBody>
          <a:bodyPr anchor="t"/>
          <a:lstStyle/>
          <a:p>
            <a:pPr marL="0" indent="0">
              <a:buNone/>
            </a:pPr>
            <a:r>
              <a:rPr lang="en-US" altLang="zh-CN" dirty="0"/>
              <a:t>5)  </a:t>
            </a:r>
            <a:r>
              <a:rPr lang="zh-CN" altLang="en-US" dirty="0"/>
              <a:t>属性</a:t>
            </a:r>
            <a:endParaRPr lang="zh-CN" altLang="en-US" dirty="0"/>
          </a:p>
          <a:p>
            <a:r>
              <a:rPr lang="zh-CN" altLang="en-US" dirty="0"/>
              <a:t>关系中不同列可以对应相同的域，为了加以区</a:t>
            </a:r>
            <a:endParaRPr lang="zh-CN" altLang="en-US" dirty="0"/>
          </a:p>
          <a:p>
            <a:pPr>
              <a:buNone/>
            </a:pPr>
            <a:r>
              <a:rPr lang="zh-CN" altLang="en-US" dirty="0"/>
              <a:t>分，必须对每列起一个名字，称为属性</a:t>
            </a:r>
            <a:endParaRPr lang="zh-CN" altLang="en-US" dirty="0"/>
          </a:p>
          <a:p>
            <a:pPr>
              <a:buNone/>
            </a:pPr>
            <a:endParaRPr lang="zh-CN" altLang="en-US" dirty="0"/>
          </a:p>
          <a:p>
            <a:pPr>
              <a:buNone/>
            </a:pPr>
            <a:r>
              <a:rPr lang="en-US" altLang="zh-CN" dirty="0"/>
              <a:t>n </a:t>
            </a:r>
            <a:r>
              <a:rPr lang="zh-CN" altLang="en-US" dirty="0"/>
              <a:t>目关系必有 </a:t>
            </a:r>
            <a:r>
              <a:rPr lang="en-US" altLang="zh-CN" dirty="0"/>
              <a:t>n </a:t>
            </a:r>
            <a:r>
              <a:rPr lang="zh-CN" altLang="en-US" dirty="0"/>
              <a:t>个属性。</a:t>
            </a:r>
            <a:endParaRPr lang="zh-CN"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182273"/>
          <p:cNvSpPr>
            <a:spLocks noGrp="1"/>
          </p:cNvSpPr>
          <p:nvPr>
            <p:ph type="title"/>
          </p:nvPr>
        </p:nvSpPr>
        <p:spPr/>
        <p:txBody>
          <a:bodyPr anchor="b"/>
          <a:lstStyle/>
          <a:p>
            <a:endParaRPr lang="zh-CN" altLang="en-US" dirty="0"/>
          </a:p>
        </p:txBody>
      </p:sp>
      <p:sp>
        <p:nvSpPr>
          <p:cNvPr id="183298" name="文本占位符 182274"/>
          <p:cNvSpPr>
            <a:spLocks noGrp="1"/>
          </p:cNvSpPr>
          <p:nvPr>
            <p:ph idx="1"/>
          </p:nvPr>
        </p:nvSpPr>
        <p:spPr>
          <a:xfrm>
            <a:off x="179388" y="1268413"/>
            <a:ext cx="8964612" cy="5589587"/>
          </a:xfrm>
        </p:spPr>
        <p:txBody>
          <a:bodyPr anchor="t"/>
          <a:lstStyle/>
          <a:p>
            <a:pPr>
              <a:buNone/>
            </a:pPr>
            <a:endParaRPr lang="zh-CN" altLang="en-US" dirty="0"/>
          </a:p>
          <a:p>
            <a:pPr marL="0" indent="0">
              <a:buNone/>
            </a:pPr>
            <a:r>
              <a:rPr lang="en-US" altLang="zh-CN" dirty="0"/>
              <a:t>6)  </a:t>
            </a:r>
            <a:r>
              <a:rPr lang="zh-CN" altLang="en-US" dirty="0"/>
              <a:t>码</a:t>
            </a:r>
            <a:endParaRPr lang="zh-CN" altLang="en-US" dirty="0"/>
          </a:p>
          <a:p>
            <a:r>
              <a:rPr lang="zh-CN" altLang="en-US" dirty="0"/>
              <a:t>候选码（ </a:t>
            </a:r>
            <a:r>
              <a:rPr lang="en-US" altLang="zh-CN" dirty="0"/>
              <a:t>Candidate key </a:t>
            </a:r>
            <a:r>
              <a:rPr lang="zh-CN" altLang="en-US" dirty="0"/>
              <a:t>）</a:t>
            </a:r>
            <a:endParaRPr lang="zh-CN" altLang="en-US" dirty="0"/>
          </a:p>
          <a:p>
            <a:pPr marL="0" indent="0">
              <a:buNone/>
            </a:pPr>
            <a:r>
              <a:rPr lang="zh-CN" altLang="en-US" dirty="0"/>
              <a:t>若关系中的某一属性组的值能唯一地标识</a:t>
            </a:r>
            <a:endParaRPr lang="zh-CN" altLang="en-US" dirty="0"/>
          </a:p>
          <a:p>
            <a:pPr marL="0" indent="0">
              <a:buNone/>
            </a:pPr>
            <a:r>
              <a:rPr lang="zh-CN" altLang="en-US" dirty="0"/>
              <a:t>一个元组，则称该属性组为候选码</a:t>
            </a:r>
            <a:endParaRPr lang="zh-CN" altLang="en-US" dirty="0"/>
          </a:p>
          <a:p>
            <a:r>
              <a:rPr lang="zh-CN" altLang="en-US" dirty="0"/>
              <a:t>在最简单的情况下，候选码只包含一个属性。</a:t>
            </a:r>
            <a:endParaRPr lang="zh-CN" altLang="en-US" dirty="0"/>
          </a:p>
          <a:p>
            <a:r>
              <a:rPr lang="zh-CN" altLang="en-US" dirty="0"/>
              <a:t>在最极端的情况下，关系模式的所有属性组</a:t>
            </a:r>
            <a:endParaRPr lang="zh-CN" altLang="en-US" dirty="0"/>
          </a:p>
          <a:p>
            <a:r>
              <a:rPr lang="zh-CN" altLang="en-US" dirty="0"/>
              <a:t>是这个关系模式的候选码，称为全码（ </a:t>
            </a:r>
            <a:r>
              <a:rPr lang="en-US" altLang="zh-CN" dirty="0"/>
              <a:t>All-</a:t>
            </a:r>
            <a:endParaRPr lang="en-US" altLang="zh-CN" dirty="0"/>
          </a:p>
          <a:p>
            <a:r>
              <a:rPr lang="en-US" altLang="zh-CN" dirty="0"/>
              <a:t>key </a:t>
            </a:r>
            <a:r>
              <a:rPr lang="zh-CN" altLang="en-US" dirty="0"/>
              <a:t>）</a:t>
            </a:r>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83297"/>
          <p:cNvSpPr>
            <a:spLocks noGrp="1"/>
          </p:cNvSpPr>
          <p:nvPr>
            <p:ph type="title"/>
          </p:nvPr>
        </p:nvSpPr>
        <p:spPr/>
        <p:txBody>
          <a:bodyPr anchor="b"/>
          <a:lstStyle/>
          <a:p>
            <a:endParaRPr lang="zh-CN" altLang="en-US" dirty="0"/>
          </a:p>
        </p:txBody>
      </p:sp>
      <p:sp>
        <p:nvSpPr>
          <p:cNvPr id="184322" name="文本占位符 183298"/>
          <p:cNvSpPr>
            <a:spLocks noGrp="1"/>
          </p:cNvSpPr>
          <p:nvPr>
            <p:ph idx="1"/>
          </p:nvPr>
        </p:nvSpPr>
        <p:spPr>
          <a:xfrm>
            <a:off x="0" y="1557338"/>
            <a:ext cx="8964613" cy="5300662"/>
          </a:xfrm>
        </p:spPr>
        <p:txBody>
          <a:bodyPr anchor="t"/>
          <a:lstStyle/>
          <a:p>
            <a:r>
              <a:rPr lang="zh-CN" altLang="en-US" dirty="0"/>
              <a:t>码 </a:t>
            </a:r>
            <a:r>
              <a:rPr lang="en-US" altLang="zh-CN" dirty="0"/>
              <a:t>( </a:t>
            </a:r>
            <a:r>
              <a:rPr lang="zh-CN" altLang="en-US" dirty="0"/>
              <a:t>续 </a:t>
            </a:r>
            <a:r>
              <a:rPr lang="en-US" altLang="zh-CN" dirty="0"/>
              <a:t>)</a:t>
            </a:r>
            <a:endParaRPr lang="en-US" altLang="zh-CN" dirty="0"/>
          </a:p>
          <a:p>
            <a:r>
              <a:rPr lang="zh-CN" altLang="en-US" dirty="0"/>
              <a:t>主码</a:t>
            </a:r>
            <a:endParaRPr lang="zh-CN" altLang="en-US" dirty="0"/>
          </a:p>
          <a:p>
            <a:pPr marL="0" indent="0">
              <a:buNone/>
            </a:pPr>
            <a:r>
              <a:rPr lang="zh-CN" altLang="en-US" dirty="0"/>
              <a:t>若一个关系有多个候选码，则选定其中一个</a:t>
            </a:r>
            <a:endParaRPr lang="zh-CN" altLang="en-US" dirty="0"/>
          </a:p>
          <a:p>
            <a:pPr marL="0" indent="0">
              <a:buNone/>
            </a:pPr>
            <a:r>
              <a:rPr lang="zh-CN" altLang="en-US" dirty="0"/>
              <a:t>为 主码 （ </a:t>
            </a:r>
            <a:r>
              <a:rPr lang="en-US" altLang="zh-CN" dirty="0"/>
              <a:t>Primary key </a:t>
            </a:r>
            <a:r>
              <a:rPr lang="zh-CN" altLang="en-US" dirty="0"/>
              <a:t>）</a:t>
            </a:r>
            <a:endParaRPr lang="zh-CN" altLang="en-US" dirty="0"/>
          </a:p>
          <a:p>
            <a:r>
              <a:rPr lang="zh-CN" altLang="en-US" dirty="0"/>
              <a:t>主码的诸属性称为 主属性 （ </a:t>
            </a:r>
            <a:r>
              <a:rPr lang="en-US" altLang="zh-CN" dirty="0"/>
              <a:t>Prime attribute </a:t>
            </a:r>
            <a:r>
              <a:rPr lang="zh-CN" altLang="en-US" dirty="0"/>
              <a:t>）。</a:t>
            </a:r>
            <a:endParaRPr lang="zh-CN" altLang="en-US" dirty="0"/>
          </a:p>
          <a:p>
            <a:r>
              <a:rPr lang="zh-CN" altLang="en-US" dirty="0"/>
              <a:t>不包含在任何侯选码中的属性称为 非码属性</a:t>
            </a:r>
            <a:endParaRPr lang="zh-CN" altLang="en-US" dirty="0"/>
          </a:p>
          <a:p>
            <a:pPr marL="0" indent="0">
              <a:buNone/>
            </a:pPr>
            <a:r>
              <a:rPr lang="zh-CN" altLang="en-US" dirty="0"/>
              <a:t>（ </a:t>
            </a:r>
            <a:r>
              <a:rPr lang="en-US" altLang="zh-CN" dirty="0"/>
              <a:t>Non-key attribute </a:t>
            </a:r>
            <a:r>
              <a:rPr lang="zh-CN" altLang="en-US" dirty="0"/>
              <a:t>） </a:t>
            </a:r>
            <a:endParaRPr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84321"/>
          <p:cNvSpPr>
            <a:spLocks noGrp="1"/>
          </p:cNvSpPr>
          <p:nvPr>
            <p:ph type="title"/>
          </p:nvPr>
        </p:nvSpPr>
        <p:spPr>
          <a:xfrm>
            <a:off x="685800" y="152400"/>
            <a:ext cx="6870700" cy="468313"/>
          </a:xfrm>
        </p:spPr>
        <p:txBody>
          <a:bodyPr anchor="b"/>
          <a:lstStyle/>
          <a:p>
            <a:endParaRPr lang="zh-CN" altLang="en-US" sz="4000" dirty="0"/>
          </a:p>
        </p:txBody>
      </p:sp>
      <p:sp>
        <p:nvSpPr>
          <p:cNvPr id="185346" name="文本占位符 184322"/>
          <p:cNvSpPr>
            <a:spLocks noGrp="1"/>
          </p:cNvSpPr>
          <p:nvPr>
            <p:ph idx="1"/>
          </p:nvPr>
        </p:nvSpPr>
        <p:spPr>
          <a:xfrm>
            <a:off x="179388" y="1125538"/>
            <a:ext cx="8964612" cy="5732462"/>
          </a:xfrm>
        </p:spPr>
        <p:txBody>
          <a:bodyPr anchor="t"/>
          <a:lstStyle/>
          <a:p>
            <a:r>
              <a:rPr lang="zh-CN" altLang="en-US" dirty="0"/>
              <a:t>关系（续）</a:t>
            </a:r>
            <a:endParaRPr lang="zh-CN" altLang="en-US" dirty="0"/>
          </a:p>
          <a:p>
            <a:pPr marL="0" indent="0">
              <a:buNone/>
            </a:pPr>
            <a:r>
              <a:rPr lang="en-US" altLang="zh-CN" dirty="0"/>
              <a:t>7)  </a:t>
            </a:r>
            <a:r>
              <a:rPr lang="zh-CN" altLang="en-US" dirty="0"/>
              <a:t>三类关系</a:t>
            </a:r>
            <a:endParaRPr lang="zh-CN" altLang="en-US" dirty="0"/>
          </a:p>
          <a:p>
            <a:r>
              <a:rPr lang="zh-CN" altLang="en-US" dirty="0"/>
              <a:t>基本关系 （基本表或基表）</a:t>
            </a:r>
            <a:endParaRPr lang="zh-CN" altLang="en-US" dirty="0"/>
          </a:p>
          <a:p>
            <a:pPr>
              <a:buNone/>
            </a:pPr>
            <a:r>
              <a:rPr lang="zh-CN" altLang="en-US" dirty="0"/>
              <a:t>实际存在的表，是实际存储数据的逻辑表示</a:t>
            </a:r>
            <a:endParaRPr lang="zh-CN" altLang="en-US" dirty="0"/>
          </a:p>
          <a:p>
            <a:r>
              <a:rPr lang="zh-CN" altLang="en-US" dirty="0"/>
              <a:t>查询表</a:t>
            </a:r>
            <a:endParaRPr lang="zh-CN" altLang="en-US" dirty="0"/>
          </a:p>
          <a:p>
            <a:pPr>
              <a:buNone/>
            </a:pPr>
            <a:r>
              <a:rPr lang="zh-CN" altLang="en-US" dirty="0"/>
              <a:t>查询结果对应的表</a:t>
            </a:r>
            <a:endParaRPr lang="zh-CN" altLang="en-US" dirty="0"/>
          </a:p>
          <a:p>
            <a:r>
              <a:rPr lang="zh-CN" altLang="en-US" dirty="0"/>
              <a:t>视图表</a:t>
            </a:r>
            <a:endParaRPr lang="zh-CN" altLang="en-US" dirty="0"/>
          </a:p>
          <a:p>
            <a:pPr>
              <a:buNone/>
            </a:pPr>
            <a:r>
              <a:rPr lang="zh-CN" altLang="en-US" dirty="0"/>
              <a:t>由基本表或其他视图表导出的表，是虚表，不对</a:t>
            </a:r>
            <a:endParaRPr lang="zh-CN" altLang="en-US" dirty="0"/>
          </a:p>
          <a:p>
            <a:pPr>
              <a:buNone/>
            </a:pPr>
            <a:r>
              <a:rPr lang="zh-CN" altLang="en-US" dirty="0"/>
              <a:t>应实际存储的数据</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8433"/>
          <p:cNvSpPr>
            <a:spLocks noGrp="1"/>
          </p:cNvSpPr>
          <p:nvPr>
            <p:ph type="title"/>
          </p:nvPr>
        </p:nvSpPr>
        <p:spPr>
          <a:xfrm>
            <a:off x="250825" y="152400"/>
            <a:ext cx="8497888" cy="684213"/>
          </a:xfrm>
        </p:spPr>
        <p:txBody>
          <a:bodyPr anchor="b"/>
          <a:lstStyle/>
          <a:p>
            <a:r>
              <a:rPr lang="zh-CN" altLang="en-US" sz="4000"/>
              <a:t> </a:t>
            </a:r>
            <a:r>
              <a:rPr lang="en-US" altLang="zh-CN" sz="4000"/>
              <a:t>1.1.3   </a:t>
            </a:r>
            <a:r>
              <a:rPr lang="zh-CN" altLang="en-US" sz="4000"/>
              <a:t>数据管理技术的产生和发展</a:t>
            </a:r>
            <a:endParaRPr lang="zh-CN" altLang="en-US" sz="4000"/>
          </a:p>
        </p:txBody>
      </p:sp>
      <p:sp>
        <p:nvSpPr>
          <p:cNvPr id="19458" name="文本占位符 18434"/>
          <p:cNvSpPr>
            <a:spLocks noGrp="1"/>
          </p:cNvSpPr>
          <p:nvPr>
            <p:ph idx="1"/>
          </p:nvPr>
        </p:nvSpPr>
        <p:spPr>
          <a:xfrm>
            <a:off x="0" y="1268413"/>
            <a:ext cx="9144000" cy="5589587"/>
          </a:xfrm>
        </p:spPr>
        <p:txBody>
          <a:bodyPr anchor="t"/>
          <a:lstStyle/>
          <a:p>
            <a:r>
              <a:rPr lang="zh-CN" altLang="en-US"/>
              <a:t> 什么是数据管理</a:t>
            </a:r>
            <a:endParaRPr lang="zh-CN" altLang="en-US"/>
          </a:p>
          <a:p>
            <a:pPr>
              <a:buNone/>
            </a:pPr>
            <a:r>
              <a:rPr lang="zh-CN" altLang="en-US"/>
              <a:t>对数据进行分类、组织、编码、存储、检索和维</a:t>
            </a:r>
            <a:endParaRPr lang="zh-CN" altLang="en-US"/>
          </a:p>
          <a:p>
            <a:pPr>
              <a:buNone/>
            </a:pPr>
            <a:r>
              <a:rPr lang="zh-CN" altLang="en-US"/>
              <a:t>护，是数据处理的中心问题</a:t>
            </a:r>
            <a:endParaRPr lang="zh-CN" altLang="en-US"/>
          </a:p>
          <a:p>
            <a:r>
              <a:rPr lang="zh-CN" altLang="en-US"/>
              <a:t> 数据管理技术的发展过程</a:t>
            </a:r>
            <a:endParaRPr lang="zh-CN" altLang="en-US"/>
          </a:p>
          <a:p>
            <a:pPr>
              <a:buNone/>
            </a:pPr>
            <a:r>
              <a:rPr lang="zh-CN" altLang="en-US"/>
              <a:t>  人工管理阶段  </a:t>
            </a:r>
            <a:r>
              <a:rPr lang="en-US" altLang="zh-CN"/>
              <a:t>(40 </a:t>
            </a:r>
            <a:r>
              <a:rPr lang="zh-CN" altLang="en-US"/>
              <a:t>年代中 </a:t>
            </a:r>
            <a:r>
              <a:rPr lang="en-US" altLang="zh-CN"/>
              <a:t>--50 </a:t>
            </a:r>
            <a:r>
              <a:rPr lang="zh-CN" altLang="en-US"/>
              <a:t>年代中 </a:t>
            </a:r>
            <a:r>
              <a:rPr lang="en-US" altLang="zh-CN"/>
              <a:t>) </a:t>
            </a:r>
            <a:endParaRPr lang="en-US" altLang="zh-CN"/>
          </a:p>
          <a:p>
            <a:pPr>
              <a:buNone/>
            </a:pPr>
            <a:r>
              <a:rPr lang="en-US" altLang="zh-CN"/>
              <a:t> </a:t>
            </a:r>
            <a:r>
              <a:rPr lang="zh-CN" altLang="en-US"/>
              <a:t>文件系统阶段 </a:t>
            </a:r>
            <a:r>
              <a:rPr lang="en-US" altLang="zh-CN"/>
              <a:t>(50 </a:t>
            </a:r>
            <a:r>
              <a:rPr lang="zh-CN" altLang="en-US"/>
              <a:t>年代末 </a:t>
            </a:r>
            <a:r>
              <a:rPr lang="en-US" altLang="zh-CN"/>
              <a:t>--60 </a:t>
            </a:r>
            <a:r>
              <a:rPr lang="zh-CN" altLang="en-US"/>
              <a:t>年代中 </a:t>
            </a:r>
            <a:r>
              <a:rPr lang="en-US" altLang="zh-CN"/>
              <a:t>) </a:t>
            </a:r>
            <a:endParaRPr lang="en-US" altLang="zh-CN"/>
          </a:p>
          <a:p>
            <a:pPr>
              <a:buNone/>
            </a:pPr>
            <a:r>
              <a:rPr lang="en-US" altLang="zh-CN"/>
              <a:t> </a:t>
            </a:r>
            <a:r>
              <a:rPr lang="zh-CN" altLang="en-US"/>
              <a:t>数据库系统阶段  </a:t>
            </a:r>
            <a:r>
              <a:rPr lang="en-US" altLang="zh-CN"/>
              <a:t>(60 </a:t>
            </a:r>
            <a:r>
              <a:rPr lang="zh-CN" altLang="en-US"/>
              <a:t>年代末 </a:t>
            </a:r>
            <a:r>
              <a:rPr lang="en-US" altLang="zh-CN"/>
              <a:t>--</a:t>
            </a:r>
            <a:r>
              <a:rPr lang="zh-CN" altLang="en-US"/>
              <a:t>现在 </a:t>
            </a:r>
            <a:r>
              <a:rPr lang="en-US" altLang="zh-CN"/>
              <a:t>)</a:t>
            </a:r>
            <a:endParaRPr lang="en-US" altLang="zh-CN"/>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85345"/>
          <p:cNvSpPr>
            <a:spLocks noGrp="1"/>
          </p:cNvSpPr>
          <p:nvPr>
            <p:ph type="title"/>
          </p:nvPr>
        </p:nvSpPr>
        <p:spPr>
          <a:xfrm>
            <a:off x="685800" y="152400"/>
            <a:ext cx="6870700" cy="684213"/>
          </a:xfrm>
        </p:spPr>
        <p:txBody>
          <a:bodyPr anchor="b"/>
          <a:lstStyle/>
          <a:p>
            <a:r>
              <a:rPr lang="en-US" altLang="zh-CN" sz="4000"/>
              <a:t>2.2.2    </a:t>
            </a:r>
            <a:r>
              <a:rPr lang="zh-CN" altLang="en-US" sz="4000"/>
              <a:t>关系模式</a:t>
            </a:r>
            <a:endParaRPr lang="zh-CN" altLang="en-US" sz="4000"/>
          </a:p>
        </p:txBody>
      </p:sp>
      <p:sp>
        <p:nvSpPr>
          <p:cNvPr id="186370" name="文本占位符 185346"/>
          <p:cNvSpPr>
            <a:spLocks noGrp="1"/>
          </p:cNvSpPr>
          <p:nvPr>
            <p:ph idx="1"/>
          </p:nvPr>
        </p:nvSpPr>
        <p:spPr>
          <a:xfrm>
            <a:off x="250825" y="1052513"/>
            <a:ext cx="8893175" cy="5805487"/>
          </a:xfrm>
        </p:spPr>
        <p:txBody>
          <a:bodyPr anchor="t"/>
          <a:lstStyle/>
          <a:p>
            <a:pPr marL="0" indent="0">
              <a:buNone/>
            </a:pPr>
            <a:r>
              <a:rPr lang="en-US" altLang="zh-CN" dirty="0"/>
              <a:t>1 </a:t>
            </a:r>
            <a:r>
              <a:rPr lang="zh-CN" altLang="en-US" dirty="0"/>
              <a:t>．什么是关系模式</a:t>
            </a:r>
            <a:endParaRPr lang="zh-CN" altLang="en-US" dirty="0"/>
          </a:p>
          <a:p>
            <a:pPr marL="0" indent="0">
              <a:buNone/>
            </a:pPr>
            <a:r>
              <a:rPr lang="en-US" altLang="zh-CN" dirty="0"/>
              <a:t>2 </a:t>
            </a:r>
            <a:r>
              <a:rPr lang="zh-CN" altLang="en-US" dirty="0"/>
              <a:t>．定义关系模式</a:t>
            </a:r>
            <a:endParaRPr lang="zh-CN" altLang="en-US" dirty="0"/>
          </a:p>
          <a:p>
            <a:pPr marL="0" indent="0">
              <a:buNone/>
            </a:pPr>
            <a:r>
              <a:rPr lang="en-US" altLang="zh-CN" dirty="0"/>
              <a:t>3.   </a:t>
            </a:r>
            <a:r>
              <a:rPr lang="zh-CN" altLang="en-US" dirty="0"/>
              <a:t>关系模式与关系</a:t>
            </a:r>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86369"/>
          <p:cNvSpPr>
            <a:spLocks noGrp="1"/>
          </p:cNvSpPr>
          <p:nvPr>
            <p:ph type="title"/>
          </p:nvPr>
        </p:nvSpPr>
        <p:spPr>
          <a:xfrm>
            <a:off x="685800" y="152400"/>
            <a:ext cx="6870700" cy="755650"/>
          </a:xfrm>
        </p:spPr>
        <p:txBody>
          <a:bodyPr anchor="b"/>
          <a:lstStyle/>
          <a:p>
            <a:r>
              <a:rPr lang="en-US" altLang="zh-CN" sz="4000"/>
              <a:t>1 </a:t>
            </a:r>
            <a:r>
              <a:rPr lang="zh-CN" altLang="en-US" sz="4000"/>
              <a:t>．什么是关系模式</a:t>
            </a:r>
            <a:endParaRPr lang="zh-CN" altLang="en-US" sz="4000"/>
          </a:p>
        </p:txBody>
      </p:sp>
      <p:sp>
        <p:nvSpPr>
          <p:cNvPr id="187394" name="文本占位符 186370"/>
          <p:cNvSpPr>
            <a:spLocks noGrp="1"/>
          </p:cNvSpPr>
          <p:nvPr>
            <p:ph idx="1"/>
          </p:nvPr>
        </p:nvSpPr>
        <p:spPr>
          <a:xfrm>
            <a:off x="0" y="1125538"/>
            <a:ext cx="9144000" cy="5543550"/>
          </a:xfrm>
        </p:spPr>
        <p:txBody>
          <a:bodyPr anchor="t"/>
          <a:lstStyle/>
          <a:p>
            <a:pPr>
              <a:lnSpc>
                <a:spcPct val="90000"/>
              </a:lnSpc>
            </a:pPr>
            <a:r>
              <a:rPr lang="zh-CN" altLang="en-US" dirty="0" smtClean="0"/>
              <a:t>什么</a:t>
            </a:r>
            <a:r>
              <a:rPr lang="zh-CN" altLang="en-US" dirty="0"/>
              <a:t>是关系模式</a:t>
            </a:r>
            <a:endParaRPr lang="zh-CN" altLang="en-US" dirty="0"/>
          </a:p>
          <a:p>
            <a:pPr>
              <a:lnSpc>
                <a:spcPct val="90000"/>
              </a:lnSpc>
              <a:buNone/>
            </a:pPr>
            <a:r>
              <a:rPr lang="zh-CN" altLang="en-US" dirty="0"/>
              <a:t>关系模式（ </a:t>
            </a:r>
            <a:r>
              <a:rPr lang="en-US" altLang="zh-CN" dirty="0"/>
              <a:t>Relation Schema </a:t>
            </a:r>
            <a:r>
              <a:rPr lang="zh-CN" altLang="en-US" dirty="0"/>
              <a:t>）是型</a:t>
            </a:r>
            <a:endParaRPr lang="zh-CN" altLang="en-US" dirty="0"/>
          </a:p>
          <a:p>
            <a:pPr>
              <a:lnSpc>
                <a:spcPct val="90000"/>
              </a:lnSpc>
              <a:buNone/>
            </a:pPr>
            <a:r>
              <a:rPr lang="zh-CN" altLang="en-US" dirty="0"/>
              <a:t>关系是值</a:t>
            </a:r>
            <a:endParaRPr lang="zh-CN" altLang="en-US" dirty="0"/>
          </a:p>
          <a:p>
            <a:pPr>
              <a:lnSpc>
                <a:spcPct val="90000"/>
              </a:lnSpc>
              <a:buNone/>
            </a:pPr>
            <a:r>
              <a:rPr lang="zh-CN" altLang="en-US" dirty="0"/>
              <a:t>关系模式是对关系的描述</a:t>
            </a:r>
            <a:endParaRPr lang="zh-CN" altLang="en-US" dirty="0"/>
          </a:p>
          <a:p>
            <a:pPr>
              <a:lnSpc>
                <a:spcPct val="90000"/>
              </a:lnSpc>
            </a:pPr>
            <a:r>
              <a:rPr lang="zh-CN" altLang="en-US" dirty="0"/>
              <a:t>元组集合的结构</a:t>
            </a:r>
            <a:endParaRPr lang="zh-CN" altLang="en-US" dirty="0"/>
          </a:p>
          <a:p>
            <a:pPr>
              <a:lnSpc>
                <a:spcPct val="90000"/>
              </a:lnSpc>
            </a:pPr>
            <a:r>
              <a:rPr lang="zh-CN" altLang="en-US" dirty="0"/>
              <a:t>属性构成</a:t>
            </a:r>
            <a:endParaRPr lang="zh-CN" altLang="en-US" dirty="0"/>
          </a:p>
          <a:p>
            <a:pPr>
              <a:lnSpc>
                <a:spcPct val="90000"/>
              </a:lnSpc>
            </a:pPr>
            <a:r>
              <a:rPr lang="zh-CN" altLang="en-US" dirty="0"/>
              <a:t>属性来自的域            </a:t>
            </a:r>
            <a:endParaRPr lang="zh-CN" altLang="en-US" dirty="0"/>
          </a:p>
          <a:p>
            <a:pPr>
              <a:lnSpc>
                <a:spcPct val="90000"/>
              </a:lnSpc>
            </a:pPr>
            <a:r>
              <a:rPr lang="zh-CN" altLang="en-US" dirty="0"/>
              <a:t>属性与域之间的映象关系</a:t>
            </a:r>
            <a:endParaRPr lang="zh-CN" altLang="en-US" dirty="0"/>
          </a:p>
          <a:p>
            <a:pPr>
              <a:lnSpc>
                <a:spcPct val="90000"/>
              </a:lnSpc>
            </a:pPr>
            <a:r>
              <a:rPr lang="zh-CN" altLang="en-US" dirty="0"/>
              <a:t>元组语义以及完整性约束条件</a:t>
            </a:r>
            <a:endParaRPr lang="zh-CN" altLang="en-US" dirty="0"/>
          </a:p>
          <a:p>
            <a:pPr>
              <a:lnSpc>
                <a:spcPct val="90000"/>
              </a:lnSpc>
            </a:pPr>
            <a:r>
              <a:rPr lang="zh-CN" altLang="en-US" dirty="0"/>
              <a:t>属性间的数据依赖关系集合</a:t>
            </a:r>
            <a:endParaRPr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87393"/>
          <p:cNvSpPr>
            <a:spLocks noGrp="1"/>
          </p:cNvSpPr>
          <p:nvPr>
            <p:ph type="title"/>
          </p:nvPr>
        </p:nvSpPr>
        <p:spPr>
          <a:xfrm>
            <a:off x="685800" y="152400"/>
            <a:ext cx="6870700" cy="684213"/>
          </a:xfrm>
        </p:spPr>
        <p:txBody>
          <a:bodyPr anchor="b"/>
          <a:lstStyle/>
          <a:p>
            <a:r>
              <a:rPr lang="en-US" altLang="zh-CN" sz="4000"/>
              <a:t>2 </a:t>
            </a:r>
            <a:r>
              <a:rPr lang="zh-CN" altLang="en-US" sz="4000"/>
              <a:t>．定义关系模式</a:t>
            </a:r>
            <a:endParaRPr lang="zh-CN" altLang="en-US" sz="4000"/>
          </a:p>
        </p:txBody>
      </p:sp>
      <p:sp>
        <p:nvSpPr>
          <p:cNvPr id="188418" name="文本占位符 187394"/>
          <p:cNvSpPr>
            <a:spLocks noGrp="1"/>
          </p:cNvSpPr>
          <p:nvPr>
            <p:ph idx="1"/>
          </p:nvPr>
        </p:nvSpPr>
        <p:spPr>
          <a:xfrm>
            <a:off x="0" y="981075"/>
            <a:ext cx="9144000" cy="5688013"/>
          </a:xfrm>
        </p:spPr>
        <p:txBody>
          <a:bodyPr anchor="t"/>
          <a:lstStyle/>
          <a:p>
            <a:pPr marL="0" indent="0">
              <a:buNone/>
            </a:pPr>
            <a:r>
              <a:rPr lang="zh-CN" altLang="en-US" dirty="0"/>
              <a:t>关系模式可以形式化地表示为：</a:t>
            </a:r>
            <a:endParaRPr lang="zh-CN" altLang="en-US" dirty="0"/>
          </a:p>
          <a:p>
            <a:pPr marL="0" indent="0">
              <a:buNone/>
            </a:pPr>
            <a:r>
              <a:rPr lang="zh-CN" altLang="en-US" dirty="0"/>
              <a:t>     </a:t>
            </a:r>
            <a:r>
              <a:rPr lang="en-US" altLang="zh-CN" dirty="0"/>
              <a:t>R </a:t>
            </a:r>
            <a:r>
              <a:rPr lang="zh-CN" altLang="en-US" dirty="0"/>
              <a:t>（ </a:t>
            </a:r>
            <a:r>
              <a:rPr lang="en-US" altLang="zh-CN" dirty="0"/>
              <a:t>U </a:t>
            </a:r>
            <a:r>
              <a:rPr lang="zh-CN" altLang="en-US" dirty="0"/>
              <a:t>， </a:t>
            </a:r>
            <a:r>
              <a:rPr lang="en-US" altLang="zh-CN" dirty="0"/>
              <a:t>D </a:t>
            </a:r>
            <a:r>
              <a:rPr lang="zh-CN" altLang="en-US" dirty="0"/>
              <a:t>， </a:t>
            </a:r>
            <a:r>
              <a:rPr lang="en-US" altLang="zh-CN" dirty="0" err="1"/>
              <a:t>dom</a:t>
            </a:r>
            <a:r>
              <a:rPr lang="en-US" altLang="zh-CN" dirty="0"/>
              <a:t> </a:t>
            </a:r>
            <a:r>
              <a:rPr lang="zh-CN" altLang="en-US" dirty="0"/>
              <a:t>， </a:t>
            </a:r>
            <a:r>
              <a:rPr lang="en-US" altLang="zh-CN" dirty="0"/>
              <a:t>F </a:t>
            </a:r>
            <a:r>
              <a:rPr lang="zh-CN" altLang="en-US" dirty="0"/>
              <a:t>）</a:t>
            </a:r>
            <a:endParaRPr lang="zh-CN" altLang="en-US" dirty="0"/>
          </a:p>
          <a:p>
            <a:r>
              <a:rPr lang="zh-CN" altLang="en-US" dirty="0"/>
              <a:t> </a:t>
            </a:r>
            <a:r>
              <a:rPr lang="en-US" altLang="zh-CN" dirty="0"/>
              <a:t>R       </a:t>
            </a:r>
            <a:r>
              <a:rPr lang="zh-CN" altLang="en-US" dirty="0"/>
              <a:t>关系名</a:t>
            </a:r>
            <a:endParaRPr lang="zh-CN" altLang="en-US" dirty="0"/>
          </a:p>
          <a:p>
            <a:r>
              <a:rPr lang="en-US" altLang="zh-CN" dirty="0"/>
              <a:t>U         </a:t>
            </a:r>
            <a:r>
              <a:rPr lang="zh-CN" altLang="en-US" dirty="0"/>
              <a:t>组成该关系的属性名集合</a:t>
            </a:r>
            <a:endParaRPr lang="zh-CN" altLang="en-US" dirty="0"/>
          </a:p>
          <a:p>
            <a:r>
              <a:rPr lang="en-US" altLang="zh-CN" dirty="0"/>
              <a:t>D         </a:t>
            </a:r>
            <a:r>
              <a:rPr lang="zh-CN" altLang="en-US" dirty="0"/>
              <a:t>属性组 </a:t>
            </a:r>
            <a:r>
              <a:rPr lang="en-US" altLang="zh-CN" dirty="0"/>
              <a:t>U </a:t>
            </a:r>
            <a:r>
              <a:rPr lang="zh-CN" altLang="en-US" dirty="0"/>
              <a:t>中属性所来自的域</a:t>
            </a:r>
            <a:endParaRPr lang="zh-CN" altLang="en-US" dirty="0"/>
          </a:p>
          <a:p>
            <a:r>
              <a:rPr lang="en-US" altLang="zh-CN" dirty="0" err="1"/>
              <a:t>dom</a:t>
            </a:r>
            <a:r>
              <a:rPr lang="en-US" altLang="zh-CN" dirty="0"/>
              <a:t>    </a:t>
            </a:r>
            <a:r>
              <a:rPr lang="zh-CN" altLang="en-US" dirty="0"/>
              <a:t>属性向域的映象集合</a:t>
            </a:r>
            <a:endParaRPr lang="zh-CN" altLang="en-US" dirty="0"/>
          </a:p>
          <a:p>
            <a:r>
              <a:rPr lang="en-US" altLang="zh-CN" dirty="0"/>
              <a:t>F          </a:t>
            </a:r>
            <a:r>
              <a:rPr lang="zh-CN" altLang="en-US" dirty="0"/>
              <a:t>属性间的数据依赖关系集合</a:t>
            </a:r>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88417"/>
          <p:cNvSpPr>
            <a:spLocks noGrp="1"/>
          </p:cNvSpPr>
          <p:nvPr>
            <p:ph type="title"/>
          </p:nvPr>
        </p:nvSpPr>
        <p:spPr/>
        <p:txBody>
          <a:bodyPr anchor="b"/>
          <a:lstStyle/>
          <a:p>
            <a:endParaRPr lang="zh-CN" altLang="en-US" dirty="0"/>
          </a:p>
        </p:txBody>
      </p:sp>
      <p:sp>
        <p:nvSpPr>
          <p:cNvPr id="189442" name="文本占位符 188418"/>
          <p:cNvSpPr>
            <a:spLocks noGrp="1"/>
          </p:cNvSpPr>
          <p:nvPr>
            <p:ph idx="1"/>
          </p:nvPr>
        </p:nvSpPr>
        <p:spPr>
          <a:xfrm>
            <a:off x="0" y="1484313"/>
            <a:ext cx="9144000" cy="5373687"/>
          </a:xfrm>
        </p:spPr>
        <p:txBody>
          <a:bodyPr anchor="t"/>
          <a:lstStyle/>
          <a:p>
            <a:pPr marL="0" indent="0">
              <a:buNone/>
            </a:pPr>
            <a:r>
              <a:rPr lang="zh-CN" altLang="en-US" dirty="0"/>
              <a:t>例 </a:t>
            </a:r>
            <a:r>
              <a:rPr lang="en-US" altLang="zh-CN" dirty="0"/>
              <a:t>:</a:t>
            </a:r>
            <a:endParaRPr lang="en-US" altLang="zh-CN" dirty="0"/>
          </a:p>
          <a:p>
            <a:pPr marL="0" indent="0">
              <a:buNone/>
            </a:pPr>
            <a:r>
              <a:rPr lang="zh-CN" altLang="en-US" dirty="0"/>
              <a:t>导师和研究生出自同一个域 </a:t>
            </a:r>
            <a:r>
              <a:rPr lang="en-US" altLang="zh-CN" dirty="0">
                <a:latin typeface="Arial" panose="020B0604020202020204" pitchFamily="34" charset="0"/>
              </a:rPr>
              <a:t>——</a:t>
            </a:r>
            <a:r>
              <a:rPr lang="en-US" altLang="zh-CN" dirty="0"/>
              <a:t> </a:t>
            </a:r>
            <a:r>
              <a:rPr lang="zh-CN" altLang="en-US" dirty="0"/>
              <a:t>人，</a:t>
            </a:r>
            <a:endParaRPr lang="zh-CN" altLang="en-US" dirty="0"/>
          </a:p>
          <a:p>
            <a:pPr marL="0" indent="0">
              <a:buNone/>
            </a:pPr>
            <a:r>
              <a:rPr lang="zh-CN" altLang="en-US" dirty="0"/>
              <a:t>取不同的属性名，并在模式中定义属性向域</a:t>
            </a:r>
            <a:endParaRPr lang="zh-CN" altLang="en-US" dirty="0"/>
          </a:p>
          <a:p>
            <a:pPr marL="0" indent="0">
              <a:buNone/>
            </a:pPr>
            <a:r>
              <a:rPr lang="zh-CN" altLang="en-US" dirty="0"/>
              <a:t>的映象，即说明它们分别出自哪个域：</a:t>
            </a:r>
            <a:endParaRPr lang="zh-CN" altLang="en-US" dirty="0"/>
          </a:p>
          <a:p>
            <a:r>
              <a:rPr lang="zh-CN" altLang="en-US" dirty="0"/>
              <a:t>   </a:t>
            </a:r>
            <a:r>
              <a:rPr lang="en-US" altLang="zh-CN" dirty="0" err="1"/>
              <a:t>dom</a:t>
            </a:r>
            <a:r>
              <a:rPr lang="en-US" altLang="zh-CN" dirty="0"/>
              <a:t> </a:t>
            </a:r>
            <a:r>
              <a:rPr lang="zh-CN" altLang="en-US" dirty="0"/>
              <a:t>（导师 </a:t>
            </a:r>
            <a:r>
              <a:rPr lang="en-US" altLang="zh-CN" dirty="0"/>
              <a:t>- </a:t>
            </a:r>
            <a:r>
              <a:rPr lang="zh-CN" altLang="en-US" dirty="0"/>
              <a:t>人）</a:t>
            </a:r>
            <a:endParaRPr lang="zh-CN" altLang="en-US" dirty="0"/>
          </a:p>
          <a:p>
            <a:r>
              <a:rPr lang="en-US" altLang="zh-CN" dirty="0"/>
              <a:t>= </a:t>
            </a:r>
            <a:r>
              <a:rPr lang="en-US" altLang="zh-CN" dirty="0" err="1"/>
              <a:t>dom</a:t>
            </a:r>
            <a:r>
              <a:rPr lang="en-US" altLang="zh-CN" dirty="0"/>
              <a:t> </a:t>
            </a:r>
            <a:r>
              <a:rPr lang="zh-CN" altLang="en-US" dirty="0"/>
              <a:t>（研究生 </a:t>
            </a:r>
            <a:r>
              <a:rPr lang="en-US" altLang="zh-CN" dirty="0"/>
              <a:t>- </a:t>
            </a:r>
            <a:r>
              <a:rPr lang="zh-CN" altLang="en-US" dirty="0"/>
              <a:t>人）</a:t>
            </a:r>
            <a:endParaRPr lang="zh-CN" altLang="en-US" dirty="0"/>
          </a:p>
          <a:p>
            <a:r>
              <a:rPr lang="en-US" altLang="zh-CN" dirty="0"/>
              <a:t>=PERSON</a:t>
            </a:r>
            <a:endParaRPr lang="en-US" altLang="zh-CN"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89441"/>
          <p:cNvSpPr>
            <a:spLocks noGrp="1"/>
          </p:cNvSpPr>
          <p:nvPr>
            <p:ph type="title"/>
          </p:nvPr>
        </p:nvSpPr>
        <p:spPr>
          <a:xfrm>
            <a:off x="685800" y="152400"/>
            <a:ext cx="6870700" cy="396875"/>
          </a:xfrm>
        </p:spPr>
        <p:txBody>
          <a:bodyPr anchor="b"/>
          <a:lstStyle/>
          <a:p>
            <a:endParaRPr lang="zh-CN" altLang="en-US" sz="4000" dirty="0"/>
          </a:p>
        </p:txBody>
      </p:sp>
      <p:sp>
        <p:nvSpPr>
          <p:cNvPr id="190466" name="文本占位符 189442"/>
          <p:cNvSpPr>
            <a:spLocks noGrp="1"/>
          </p:cNvSpPr>
          <p:nvPr>
            <p:ph idx="1"/>
          </p:nvPr>
        </p:nvSpPr>
        <p:spPr>
          <a:xfrm>
            <a:off x="0" y="1268413"/>
            <a:ext cx="9144000" cy="5589587"/>
          </a:xfrm>
        </p:spPr>
        <p:txBody>
          <a:bodyPr anchor="t"/>
          <a:lstStyle/>
          <a:p>
            <a:r>
              <a:rPr lang="zh-CN" altLang="en-US" dirty="0"/>
              <a:t>关系模式通常可以简记为</a:t>
            </a:r>
            <a:endParaRPr lang="zh-CN" altLang="en-US" dirty="0"/>
          </a:p>
          <a:p>
            <a:pPr marL="0" indent="0">
              <a:buNone/>
            </a:pPr>
            <a:r>
              <a:rPr lang="zh-CN" altLang="en-US" dirty="0"/>
              <a:t>  </a:t>
            </a:r>
            <a:r>
              <a:rPr lang="en-US" altLang="zh-CN" dirty="0"/>
              <a:t>R  ( U )      </a:t>
            </a:r>
            <a:r>
              <a:rPr lang="zh-CN" altLang="en-US" dirty="0"/>
              <a:t>或      </a:t>
            </a:r>
            <a:r>
              <a:rPr lang="en-US" altLang="zh-CN" dirty="0"/>
              <a:t>R  ( A 1 </a:t>
            </a:r>
            <a:r>
              <a:rPr lang="zh-CN" altLang="en-US" dirty="0"/>
              <a:t>， </a:t>
            </a:r>
            <a:r>
              <a:rPr lang="en-US" altLang="zh-CN" dirty="0"/>
              <a:t>A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A n )</a:t>
            </a:r>
            <a:endParaRPr lang="en-US" altLang="zh-CN" dirty="0"/>
          </a:p>
          <a:p>
            <a:pPr>
              <a:buNone/>
            </a:pPr>
            <a:r>
              <a:rPr lang="en-US" altLang="zh-CN" dirty="0"/>
              <a:t>     R    </a:t>
            </a:r>
            <a:r>
              <a:rPr lang="zh-CN" altLang="en-US" dirty="0"/>
              <a:t>关系名</a:t>
            </a:r>
            <a:endParaRPr lang="zh-CN" altLang="en-US" dirty="0"/>
          </a:p>
          <a:p>
            <a:pPr>
              <a:buNone/>
            </a:pPr>
            <a:r>
              <a:rPr lang="en-US" altLang="zh-CN" dirty="0"/>
              <a:t>A 1 </a:t>
            </a:r>
            <a:r>
              <a:rPr lang="zh-CN" altLang="en-US" dirty="0"/>
              <a:t>， </a:t>
            </a:r>
            <a:r>
              <a:rPr lang="en-US" altLang="zh-CN" dirty="0"/>
              <a:t>A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A n       </a:t>
            </a:r>
            <a:r>
              <a:rPr lang="zh-CN" altLang="en-US" dirty="0"/>
              <a:t>属性名</a:t>
            </a:r>
            <a:endParaRPr lang="zh-CN" altLang="en-US" dirty="0"/>
          </a:p>
          <a:p>
            <a:r>
              <a:rPr lang="zh-CN" altLang="en-US" dirty="0"/>
              <a:t>注：域名及属性向域的映象常常直接说明为</a:t>
            </a:r>
            <a:endParaRPr lang="zh-CN" altLang="en-US" dirty="0"/>
          </a:p>
          <a:p>
            <a:pPr>
              <a:buNone/>
            </a:pPr>
            <a:r>
              <a:rPr lang="zh-CN" altLang="en-US" dirty="0"/>
              <a:t>         属性的类型、长度</a:t>
            </a:r>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标题 190465"/>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关系模式与关系</a:t>
            </a:r>
            <a:endParaRPr lang="zh-CN" altLang="en-US"/>
          </a:p>
        </p:txBody>
      </p:sp>
      <p:sp>
        <p:nvSpPr>
          <p:cNvPr id="191490" name="文本占位符 190466"/>
          <p:cNvSpPr>
            <a:spLocks noGrp="1"/>
          </p:cNvSpPr>
          <p:nvPr>
            <p:ph idx="1"/>
          </p:nvPr>
        </p:nvSpPr>
        <p:spPr>
          <a:xfrm>
            <a:off x="0" y="1125538"/>
            <a:ext cx="9144000" cy="5732462"/>
          </a:xfrm>
        </p:spPr>
        <p:txBody>
          <a:bodyPr anchor="t"/>
          <a:lstStyle/>
          <a:p>
            <a:r>
              <a:rPr lang="zh-CN" altLang="en-US"/>
              <a:t>关系模式</a:t>
            </a:r>
            <a:endParaRPr lang="zh-CN" altLang="en-US"/>
          </a:p>
          <a:p>
            <a:pPr>
              <a:buNone/>
            </a:pPr>
            <a:r>
              <a:rPr lang="zh-CN" altLang="en-US"/>
              <a:t>对关系的描述</a:t>
            </a:r>
            <a:endParaRPr lang="zh-CN" altLang="en-US"/>
          </a:p>
          <a:p>
            <a:pPr>
              <a:buNone/>
            </a:pPr>
            <a:r>
              <a:rPr lang="zh-CN" altLang="en-US"/>
              <a:t>静态的、稳定的</a:t>
            </a:r>
            <a:endParaRPr lang="zh-CN" altLang="en-US"/>
          </a:p>
          <a:p>
            <a:r>
              <a:rPr lang="zh-CN" altLang="en-US"/>
              <a:t>关系</a:t>
            </a:r>
            <a:endParaRPr lang="zh-CN" altLang="en-US"/>
          </a:p>
          <a:p>
            <a:r>
              <a:rPr lang="zh-CN" altLang="en-US"/>
              <a:t>关系模式在某一时刻的状态或内容</a:t>
            </a:r>
            <a:endParaRPr lang="zh-CN" altLang="en-US"/>
          </a:p>
          <a:p>
            <a:pPr>
              <a:buNone/>
            </a:pPr>
            <a:r>
              <a:rPr lang="zh-CN" altLang="en-US"/>
              <a:t>动态的、随时间不断变化的</a:t>
            </a:r>
            <a:endParaRPr lang="zh-CN" altLang="en-US"/>
          </a:p>
          <a:p>
            <a:pPr>
              <a:buNone/>
            </a:pPr>
            <a:r>
              <a:rPr lang="zh-CN" altLang="en-US"/>
              <a:t>关系模式和关系往往 统称 为关系</a:t>
            </a:r>
            <a:endParaRPr lang="zh-CN" altLang="en-US"/>
          </a:p>
          <a:p>
            <a:pPr>
              <a:buNone/>
            </a:pPr>
            <a:r>
              <a:rPr lang="zh-CN" altLang="en-US"/>
              <a:t>通过上下文加以区别</a:t>
            </a:r>
            <a:endParaRPr lang="zh-CN"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标题 191489"/>
          <p:cNvSpPr>
            <a:spLocks noGrp="1"/>
          </p:cNvSpPr>
          <p:nvPr>
            <p:ph type="title"/>
          </p:nvPr>
        </p:nvSpPr>
        <p:spPr>
          <a:xfrm>
            <a:off x="685800" y="152400"/>
            <a:ext cx="6870700" cy="1189038"/>
          </a:xfrm>
        </p:spPr>
        <p:txBody>
          <a:bodyPr anchor="b"/>
          <a:lstStyle/>
          <a:p>
            <a:r>
              <a:rPr lang="en-US" altLang="zh-CN"/>
              <a:t>2.2.3   </a:t>
            </a:r>
            <a:r>
              <a:rPr lang="zh-CN" altLang="en-US"/>
              <a:t>关系数据库</a:t>
            </a:r>
            <a:endParaRPr lang="zh-CN" altLang="en-US"/>
          </a:p>
        </p:txBody>
      </p:sp>
      <p:sp>
        <p:nvSpPr>
          <p:cNvPr id="192514" name="文本占位符 191490"/>
          <p:cNvSpPr>
            <a:spLocks noGrp="1"/>
          </p:cNvSpPr>
          <p:nvPr>
            <p:ph idx="1"/>
          </p:nvPr>
        </p:nvSpPr>
        <p:spPr>
          <a:xfrm>
            <a:off x="0" y="1341438"/>
            <a:ext cx="9144000" cy="5516562"/>
          </a:xfrm>
        </p:spPr>
        <p:txBody>
          <a:bodyPr anchor="t"/>
          <a:lstStyle/>
          <a:p>
            <a:pPr marL="0" indent="0">
              <a:buNone/>
            </a:pPr>
            <a:r>
              <a:rPr lang="en-US" altLang="zh-CN" dirty="0"/>
              <a:t>1.  </a:t>
            </a:r>
            <a:r>
              <a:rPr lang="zh-CN" altLang="en-US" dirty="0"/>
              <a:t>关系数据库</a:t>
            </a:r>
            <a:endParaRPr lang="zh-CN" altLang="en-US" dirty="0"/>
          </a:p>
          <a:p>
            <a:pPr marL="0" indent="0">
              <a:buNone/>
            </a:pPr>
            <a:r>
              <a:rPr lang="en-US" altLang="zh-CN" dirty="0"/>
              <a:t>2.  </a:t>
            </a:r>
            <a:r>
              <a:rPr lang="zh-CN" altLang="en-US" dirty="0"/>
              <a:t>关系数据库的型与值</a:t>
            </a:r>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92513"/>
          <p:cNvSpPr>
            <a:spLocks noGrp="1"/>
          </p:cNvSpPr>
          <p:nvPr>
            <p:ph type="title"/>
          </p:nvPr>
        </p:nvSpPr>
        <p:spPr>
          <a:xfrm>
            <a:off x="685800" y="152400"/>
            <a:ext cx="6870700" cy="973138"/>
          </a:xfrm>
        </p:spPr>
        <p:txBody>
          <a:bodyPr anchor="b"/>
          <a:lstStyle/>
          <a:p>
            <a:r>
              <a:rPr lang="zh-CN" altLang="en-US"/>
              <a:t> </a:t>
            </a:r>
            <a:r>
              <a:rPr lang="en-US" altLang="zh-CN"/>
              <a:t>1.  </a:t>
            </a:r>
            <a:r>
              <a:rPr lang="zh-CN" altLang="en-US"/>
              <a:t>关系数据库</a:t>
            </a:r>
            <a:endParaRPr lang="zh-CN" altLang="en-US"/>
          </a:p>
        </p:txBody>
      </p:sp>
      <p:sp>
        <p:nvSpPr>
          <p:cNvPr id="193538" name="文本占位符 192514"/>
          <p:cNvSpPr>
            <a:spLocks noGrp="1"/>
          </p:cNvSpPr>
          <p:nvPr>
            <p:ph idx="1"/>
          </p:nvPr>
        </p:nvSpPr>
        <p:spPr>
          <a:xfrm>
            <a:off x="0" y="1196975"/>
            <a:ext cx="9144000" cy="5661025"/>
          </a:xfrm>
        </p:spPr>
        <p:txBody>
          <a:bodyPr anchor="t"/>
          <a:lstStyle/>
          <a:p>
            <a:r>
              <a:rPr lang="zh-CN" altLang="en-US"/>
              <a:t>在一个给定的应用领域中，所有实体及实</a:t>
            </a:r>
            <a:endParaRPr lang="zh-CN" altLang="en-US"/>
          </a:p>
          <a:p>
            <a:pPr>
              <a:buNone/>
            </a:pPr>
            <a:r>
              <a:rPr lang="zh-CN" altLang="en-US"/>
              <a:t>体之间联系的关系的集合构成一个关系数据库。</a:t>
            </a:r>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93537"/>
          <p:cNvSpPr>
            <a:spLocks noGrp="1"/>
          </p:cNvSpPr>
          <p:nvPr>
            <p:ph type="title"/>
          </p:nvPr>
        </p:nvSpPr>
        <p:spPr>
          <a:xfrm>
            <a:off x="685800" y="152400"/>
            <a:ext cx="6870700" cy="900113"/>
          </a:xfrm>
        </p:spPr>
        <p:txBody>
          <a:bodyPr anchor="b"/>
          <a:lstStyle/>
          <a:p>
            <a:r>
              <a:rPr lang="zh-CN" altLang="en-US"/>
              <a:t> </a:t>
            </a:r>
            <a:r>
              <a:rPr lang="en-US" altLang="zh-CN"/>
              <a:t>2.  </a:t>
            </a:r>
            <a:r>
              <a:rPr lang="zh-CN" altLang="en-US"/>
              <a:t>关系数据库的型与值</a:t>
            </a:r>
            <a:endParaRPr lang="zh-CN" altLang="en-US"/>
          </a:p>
        </p:txBody>
      </p:sp>
      <p:sp>
        <p:nvSpPr>
          <p:cNvPr id="194562" name="文本占位符 193538"/>
          <p:cNvSpPr>
            <a:spLocks noGrp="1"/>
          </p:cNvSpPr>
          <p:nvPr>
            <p:ph idx="1"/>
          </p:nvPr>
        </p:nvSpPr>
        <p:spPr>
          <a:xfrm>
            <a:off x="0" y="1125538"/>
            <a:ext cx="9144000" cy="5732462"/>
          </a:xfrm>
        </p:spPr>
        <p:txBody>
          <a:bodyPr anchor="t"/>
          <a:lstStyle/>
          <a:p>
            <a:r>
              <a:rPr lang="zh-CN" altLang="en-US"/>
              <a:t>关系数据库也有型和值之分</a:t>
            </a:r>
            <a:endParaRPr lang="zh-CN" altLang="en-US"/>
          </a:p>
          <a:p>
            <a:pPr>
              <a:buNone/>
            </a:pPr>
            <a:r>
              <a:rPr lang="zh-CN" altLang="en-US"/>
              <a:t>关系数据库的型 称为关系数据库模式，是</a:t>
            </a:r>
            <a:endParaRPr lang="zh-CN" altLang="en-US"/>
          </a:p>
          <a:p>
            <a:pPr>
              <a:buNone/>
            </a:pPr>
            <a:r>
              <a:rPr lang="zh-CN" altLang="en-US"/>
              <a:t>对关系数据库的描述</a:t>
            </a:r>
            <a:endParaRPr lang="zh-CN" altLang="en-US"/>
          </a:p>
          <a:p>
            <a:r>
              <a:rPr lang="zh-CN" altLang="en-US"/>
              <a:t>若干域的定义</a:t>
            </a:r>
            <a:endParaRPr lang="zh-CN" altLang="en-US"/>
          </a:p>
          <a:p>
            <a:r>
              <a:rPr lang="zh-CN" altLang="en-US"/>
              <a:t>在这些域上定义的若干关系模式</a:t>
            </a:r>
            <a:endParaRPr lang="zh-CN" altLang="en-US"/>
          </a:p>
          <a:p>
            <a:pPr>
              <a:buNone/>
            </a:pPr>
            <a:r>
              <a:rPr lang="zh-CN" altLang="en-US"/>
              <a:t>关系数据库的值 是这些关系模式在某一时</a:t>
            </a:r>
            <a:endParaRPr lang="zh-CN" altLang="en-US"/>
          </a:p>
          <a:p>
            <a:pPr>
              <a:buNone/>
            </a:pPr>
            <a:r>
              <a:rPr lang="zh-CN" altLang="en-US"/>
              <a:t>刻对应的关系的集合，通常简称为关系</a:t>
            </a:r>
            <a:endParaRPr lang="zh-CN" altLang="en-US"/>
          </a:p>
          <a:p>
            <a:pPr>
              <a:buNone/>
            </a:pPr>
            <a:r>
              <a:rPr lang="zh-CN" altLang="en-US"/>
              <a:t>数据库</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标题 194561"/>
          <p:cNvSpPr>
            <a:spLocks noGrp="1"/>
          </p:cNvSpPr>
          <p:nvPr>
            <p:ph type="title"/>
          </p:nvPr>
        </p:nvSpPr>
        <p:spPr>
          <a:xfrm>
            <a:off x="685800" y="152400"/>
            <a:ext cx="6870700" cy="684213"/>
          </a:xfrm>
        </p:spPr>
        <p:txBody>
          <a:bodyPr anchor="b"/>
          <a:lstStyle/>
          <a:p>
            <a:r>
              <a:rPr lang="zh-CN" altLang="en-US" sz="4000"/>
              <a:t> </a:t>
            </a:r>
            <a:r>
              <a:rPr lang="en-US" altLang="zh-CN" sz="4000"/>
              <a:t>2.3   </a:t>
            </a:r>
            <a:r>
              <a:rPr lang="zh-CN" altLang="en-US" sz="4000"/>
              <a:t>关系的完整性</a:t>
            </a:r>
            <a:endParaRPr lang="zh-CN" altLang="en-US" sz="4000"/>
          </a:p>
        </p:txBody>
      </p:sp>
      <p:sp>
        <p:nvSpPr>
          <p:cNvPr id="195586" name="文本占位符 194562"/>
          <p:cNvSpPr>
            <a:spLocks noGrp="1"/>
          </p:cNvSpPr>
          <p:nvPr>
            <p:ph idx="1"/>
          </p:nvPr>
        </p:nvSpPr>
        <p:spPr>
          <a:xfrm>
            <a:off x="0" y="1052513"/>
            <a:ext cx="9144000" cy="5805487"/>
          </a:xfrm>
        </p:spPr>
        <p:txBody>
          <a:bodyPr anchor="t"/>
          <a:lstStyle/>
          <a:p>
            <a:pPr>
              <a:buNone/>
            </a:pPr>
            <a:r>
              <a:rPr lang="zh-CN" altLang="en-US"/>
              <a:t>关系模型的完整性规则是对关系的某种 约束条件 。</a:t>
            </a:r>
            <a:endParaRPr lang="zh-CN" altLang="en-US"/>
          </a:p>
          <a:p>
            <a:pPr>
              <a:buNone/>
            </a:pPr>
            <a:r>
              <a:rPr lang="zh-CN" altLang="en-US"/>
              <a:t>关系模型中三类完整性约束：</a:t>
            </a:r>
            <a:endParaRPr lang="zh-CN" altLang="en-US"/>
          </a:p>
          <a:p>
            <a:r>
              <a:rPr lang="zh-CN" altLang="en-US"/>
              <a:t>实体完整性</a:t>
            </a:r>
            <a:endParaRPr lang="zh-CN" altLang="en-US"/>
          </a:p>
          <a:p>
            <a:r>
              <a:rPr lang="zh-CN" altLang="en-US"/>
              <a:t>参照完整性</a:t>
            </a:r>
            <a:endParaRPr lang="zh-CN" altLang="en-US"/>
          </a:p>
          <a:p>
            <a:r>
              <a:rPr lang="zh-CN" altLang="en-US"/>
              <a:t>用户定义的完整性</a:t>
            </a:r>
            <a:endParaRPr lang="zh-CN" altLang="en-US"/>
          </a:p>
          <a:p>
            <a:pPr>
              <a:buNone/>
            </a:pPr>
            <a:r>
              <a:rPr lang="zh-CN" altLang="en-US"/>
              <a:t>实体完整性和参照完整性是关系模型必须满足的完</a:t>
            </a:r>
            <a:endParaRPr lang="zh-CN" altLang="en-US"/>
          </a:p>
          <a:p>
            <a:pPr>
              <a:buNone/>
            </a:pPr>
            <a:r>
              <a:rPr lang="zh-CN" altLang="en-US"/>
              <a:t>整性约束条件，被称作是关系的两个 不变性 ，应</a:t>
            </a:r>
            <a:endParaRPr lang="zh-CN" altLang="en-US"/>
          </a:p>
          <a:p>
            <a:pPr>
              <a:buNone/>
            </a:pPr>
            <a:r>
              <a:rPr lang="zh-CN" altLang="en-US"/>
              <a:t>该由关系系统自动支持。</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9457"/>
          <p:cNvSpPr>
            <a:spLocks noGrp="1"/>
          </p:cNvSpPr>
          <p:nvPr>
            <p:ph type="title"/>
          </p:nvPr>
        </p:nvSpPr>
        <p:spPr>
          <a:xfrm>
            <a:off x="971550" y="115888"/>
            <a:ext cx="6870700" cy="755650"/>
          </a:xfrm>
        </p:spPr>
        <p:txBody>
          <a:bodyPr anchor="b"/>
          <a:lstStyle/>
          <a:p>
            <a:r>
              <a:rPr lang="zh-CN" altLang="en-US" sz="4000"/>
              <a:t>数据管理技术的产生和发展</a:t>
            </a:r>
            <a:endParaRPr lang="zh-CN" altLang="en-US" sz="4000"/>
          </a:p>
        </p:txBody>
      </p:sp>
      <p:sp>
        <p:nvSpPr>
          <p:cNvPr id="20482" name="文本占位符 19458"/>
          <p:cNvSpPr>
            <a:spLocks noGrp="1"/>
          </p:cNvSpPr>
          <p:nvPr>
            <p:ph idx="1"/>
          </p:nvPr>
        </p:nvSpPr>
        <p:spPr>
          <a:xfrm>
            <a:off x="0" y="1125538"/>
            <a:ext cx="9144000" cy="5445125"/>
          </a:xfrm>
        </p:spPr>
        <p:txBody>
          <a:bodyPr anchor="t"/>
          <a:lstStyle/>
          <a:p>
            <a:r>
              <a:rPr lang="zh-CN" altLang="en-US"/>
              <a:t> 数据管理技术的发展动力</a:t>
            </a:r>
            <a:endParaRPr lang="zh-CN" altLang="en-US"/>
          </a:p>
          <a:p>
            <a:pPr>
              <a:buNone/>
            </a:pPr>
            <a:r>
              <a:rPr lang="zh-CN" altLang="en-US"/>
              <a:t> 应用需求的推动</a:t>
            </a:r>
            <a:endParaRPr lang="zh-CN" altLang="en-US"/>
          </a:p>
          <a:p>
            <a:pPr>
              <a:buNone/>
            </a:pPr>
            <a:r>
              <a:rPr lang="zh-CN" altLang="en-US"/>
              <a:t> 计算机硬件的发展</a:t>
            </a:r>
            <a:endParaRPr lang="zh-CN" altLang="en-US"/>
          </a:p>
          <a:p>
            <a:pPr>
              <a:buNone/>
            </a:pPr>
            <a:r>
              <a:rPr lang="zh-CN" altLang="en-US"/>
              <a:t> 计算机软件的发展</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标题 195585"/>
          <p:cNvSpPr>
            <a:spLocks noGrp="1"/>
          </p:cNvSpPr>
          <p:nvPr>
            <p:ph type="title"/>
          </p:nvPr>
        </p:nvSpPr>
        <p:spPr>
          <a:xfrm>
            <a:off x="250825" y="152400"/>
            <a:ext cx="7305675" cy="1116013"/>
          </a:xfrm>
        </p:spPr>
        <p:txBody>
          <a:bodyPr anchor="b"/>
          <a:lstStyle/>
          <a:p>
            <a:r>
              <a:rPr lang="en-US" altLang="zh-CN"/>
              <a:t>2.3.1  </a:t>
            </a:r>
            <a:r>
              <a:rPr lang="zh-CN" altLang="en-US"/>
              <a:t>实体完整性</a:t>
            </a:r>
            <a:endParaRPr lang="zh-CN" altLang="en-US"/>
          </a:p>
        </p:txBody>
      </p:sp>
      <p:sp>
        <p:nvSpPr>
          <p:cNvPr id="196610" name="文本占位符 195586"/>
          <p:cNvSpPr>
            <a:spLocks noGrp="1"/>
          </p:cNvSpPr>
          <p:nvPr>
            <p:ph idx="1"/>
          </p:nvPr>
        </p:nvSpPr>
        <p:spPr>
          <a:xfrm>
            <a:off x="179388" y="1412875"/>
            <a:ext cx="8964612" cy="5445125"/>
          </a:xfrm>
        </p:spPr>
        <p:txBody>
          <a:bodyPr anchor="t"/>
          <a:lstStyle/>
          <a:p>
            <a:r>
              <a:rPr lang="zh-CN" altLang="en-US" dirty="0"/>
              <a:t>实体完整性规则（ </a:t>
            </a:r>
            <a:r>
              <a:rPr lang="en-US" altLang="zh-CN" dirty="0"/>
              <a:t>Entity Integrity </a:t>
            </a:r>
            <a:r>
              <a:rPr lang="zh-CN" altLang="en-US" dirty="0"/>
              <a:t>）</a:t>
            </a:r>
            <a:endParaRPr lang="zh-CN" altLang="en-US" dirty="0"/>
          </a:p>
          <a:p>
            <a:pPr marL="0" indent="0">
              <a:buNone/>
            </a:pPr>
            <a:r>
              <a:rPr lang="zh-CN" altLang="en-US" dirty="0"/>
              <a:t>若属性 </a:t>
            </a:r>
            <a:r>
              <a:rPr lang="en-US" altLang="zh-CN" dirty="0"/>
              <a:t>A </a:t>
            </a:r>
            <a:r>
              <a:rPr lang="zh-CN" altLang="en-US" dirty="0"/>
              <a:t>是基本关系 </a:t>
            </a:r>
            <a:r>
              <a:rPr lang="en-US" altLang="zh-CN" dirty="0"/>
              <a:t>R </a:t>
            </a:r>
            <a:r>
              <a:rPr lang="zh-CN" altLang="en-US" dirty="0"/>
              <a:t>的主属性，则属性</a:t>
            </a:r>
            <a:endParaRPr lang="zh-CN" altLang="en-US" dirty="0"/>
          </a:p>
          <a:p>
            <a:pPr>
              <a:buNone/>
            </a:pPr>
            <a:r>
              <a:rPr lang="en-US" altLang="zh-CN" dirty="0"/>
              <a:t>A </a:t>
            </a:r>
            <a:r>
              <a:rPr lang="zh-CN" altLang="en-US" dirty="0"/>
              <a:t>不能取空值</a:t>
            </a:r>
            <a:endParaRPr lang="zh-CN" altLang="en-US" dirty="0"/>
          </a:p>
          <a:p>
            <a:pPr>
              <a:buNone/>
            </a:pPr>
            <a:r>
              <a:rPr lang="zh-CN" altLang="en-US" dirty="0"/>
              <a:t>例</a:t>
            </a:r>
            <a:endParaRPr lang="zh-CN" altLang="en-US" dirty="0"/>
          </a:p>
          <a:p>
            <a:pPr>
              <a:buNone/>
            </a:pPr>
            <a:r>
              <a:rPr lang="en-US" altLang="zh-CN" dirty="0"/>
              <a:t>SAP( </a:t>
            </a:r>
            <a:r>
              <a:rPr lang="zh-CN" altLang="en-US" dirty="0"/>
              <a:t>导师，专业，研究生 </a:t>
            </a:r>
            <a:r>
              <a:rPr lang="en-US" altLang="zh-CN" dirty="0"/>
              <a:t>)</a:t>
            </a:r>
            <a:endParaRPr lang="en-US" altLang="zh-CN" dirty="0"/>
          </a:p>
          <a:p>
            <a:pPr>
              <a:buNone/>
            </a:pPr>
            <a:r>
              <a:rPr lang="zh-CN" altLang="en-US" dirty="0"/>
              <a:t>研究生属性为主码</a:t>
            </a:r>
            <a:endParaRPr lang="zh-CN" altLang="en-US" dirty="0"/>
          </a:p>
          <a:p>
            <a:pPr>
              <a:buNone/>
            </a:pPr>
            <a:r>
              <a:rPr lang="zh-CN" altLang="en-US" dirty="0"/>
              <a:t>（假设研究生不会重名），则其不能取空值</a:t>
            </a: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标题 196609"/>
          <p:cNvSpPr>
            <a:spLocks noGrp="1"/>
          </p:cNvSpPr>
          <p:nvPr>
            <p:ph type="title"/>
          </p:nvPr>
        </p:nvSpPr>
        <p:spPr>
          <a:xfrm>
            <a:off x="685800" y="152400"/>
            <a:ext cx="6870700" cy="1044575"/>
          </a:xfrm>
        </p:spPr>
        <p:txBody>
          <a:bodyPr anchor="b"/>
          <a:lstStyle/>
          <a:p>
            <a:r>
              <a:rPr lang="zh-CN" altLang="en-US"/>
              <a:t>实体完整性  </a:t>
            </a:r>
            <a:r>
              <a:rPr lang="en-US" altLang="zh-CN"/>
              <a:t>( </a:t>
            </a:r>
            <a:r>
              <a:rPr lang="zh-CN" altLang="en-US"/>
              <a:t>续 </a:t>
            </a:r>
            <a:r>
              <a:rPr lang="en-US" altLang="zh-CN"/>
              <a:t>) </a:t>
            </a:r>
            <a:endParaRPr lang="en-US" altLang="zh-CN"/>
          </a:p>
        </p:txBody>
      </p:sp>
      <p:sp>
        <p:nvSpPr>
          <p:cNvPr id="197634" name="文本占位符 196610"/>
          <p:cNvSpPr>
            <a:spLocks noGrp="1"/>
          </p:cNvSpPr>
          <p:nvPr>
            <p:ph idx="1"/>
          </p:nvPr>
        </p:nvSpPr>
        <p:spPr>
          <a:xfrm>
            <a:off x="0" y="1268413"/>
            <a:ext cx="9144000" cy="5589587"/>
          </a:xfrm>
        </p:spPr>
        <p:txBody>
          <a:bodyPr anchor="t"/>
          <a:lstStyle/>
          <a:p>
            <a:r>
              <a:rPr lang="zh-CN" altLang="en-US" dirty="0"/>
              <a:t>关系模型必须遵守实体完整性规则的原因</a:t>
            </a:r>
            <a:endParaRPr lang="zh-CN" altLang="en-US" dirty="0"/>
          </a:p>
          <a:p>
            <a:pPr marL="0" indent="0">
              <a:buNone/>
            </a:pPr>
            <a:r>
              <a:rPr lang="en-US" altLang="zh-CN" dirty="0"/>
              <a:t>(1)  </a:t>
            </a:r>
            <a:r>
              <a:rPr lang="zh-CN" altLang="en-US" dirty="0"/>
              <a:t>实体完整性规则是针对基本关系而言的。一</a:t>
            </a:r>
            <a:endParaRPr lang="zh-CN" altLang="en-US" dirty="0"/>
          </a:p>
          <a:p>
            <a:pPr>
              <a:buNone/>
            </a:pPr>
            <a:r>
              <a:rPr lang="zh-CN" altLang="en-US" dirty="0"/>
              <a:t>个基本表通常对应现实世界的一个实体集或多</a:t>
            </a:r>
            <a:endParaRPr lang="zh-CN" altLang="en-US" dirty="0"/>
          </a:p>
          <a:p>
            <a:pPr>
              <a:buNone/>
            </a:pPr>
            <a:r>
              <a:rPr lang="zh-CN" altLang="en-US" dirty="0"/>
              <a:t>对多联系。</a:t>
            </a:r>
            <a:endParaRPr lang="zh-CN" altLang="en-US" dirty="0"/>
          </a:p>
          <a:p>
            <a:pPr marL="0" indent="0">
              <a:buNone/>
            </a:pPr>
            <a:r>
              <a:rPr lang="en-US" altLang="zh-CN" dirty="0"/>
              <a:t>(2)  </a:t>
            </a:r>
            <a:r>
              <a:rPr lang="zh-CN" altLang="en-US" dirty="0"/>
              <a:t>现实世界中的实体和实体间的联系都是可区</a:t>
            </a:r>
            <a:endParaRPr lang="zh-CN" altLang="en-US" dirty="0"/>
          </a:p>
          <a:p>
            <a:pPr>
              <a:buNone/>
            </a:pPr>
            <a:r>
              <a:rPr lang="zh-CN" altLang="en-US" dirty="0"/>
              <a:t>分的，即它们具有某种唯一性标识。</a:t>
            </a:r>
            <a:endParaRPr lang="zh-CN" altLang="en-US" dirty="0"/>
          </a:p>
          <a:p>
            <a:pPr marL="0" indent="0">
              <a:buNone/>
            </a:pPr>
            <a:r>
              <a:rPr lang="en-US" altLang="zh-CN" dirty="0"/>
              <a:t>(3)  </a:t>
            </a:r>
            <a:r>
              <a:rPr lang="zh-CN" altLang="en-US" dirty="0"/>
              <a:t>相应地，关系模型中以主码作为唯一性标识。</a:t>
            </a: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97633"/>
          <p:cNvSpPr>
            <a:spLocks noGrp="1"/>
          </p:cNvSpPr>
          <p:nvPr>
            <p:ph type="title"/>
          </p:nvPr>
        </p:nvSpPr>
        <p:spPr>
          <a:xfrm>
            <a:off x="685800" y="152400"/>
            <a:ext cx="6870700" cy="684213"/>
          </a:xfrm>
        </p:spPr>
        <p:txBody>
          <a:bodyPr anchor="b"/>
          <a:lstStyle/>
          <a:p>
            <a:r>
              <a:rPr lang="zh-CN" altLang="en-US" sz="4000"/>
              <a:t>实体完整性 </a:t>
            </a:r>
            <a:endParaRPr lang="zh-CN" altLang="en-US" sz="4000"/>
          </a:p>
        </p:txBody>
      </p:sp>
      <p:sp>
        <p:nvSpPr>
          <p:cNvPr id="198658" name="文本占位符 197634"/>
          <p:cNvSpPr>
            <a:spLocks noGrp="1"/>
          </p:cNvSpPr>
          <p:nvPr>
            <p:ph idx="1"/>
          </p:nvPr>
        </p:nvSpPr>
        <p:spPr>
          <a:xfrm>
            <a:off x="0" y="981075"/>
            <a:ext cx="9144000" cy="5876925"/>
          </a:xfrm>
        </p:spPr>
        <p:txBody>
          <a:bodyPr anchor="t"/>
          <a:lstStyle/>
          <a:p>
            <a:pPr>
              <a:buNone/>
            </a:pPr>
            <a:r>
              <a:rPr lang="en-US" altLang="zh-CN"/>
              <a:t>(4)  </a:t>
            </a:r>
            <a:r>
              <a:rPr lang="zh-CN" altLang="en-US"/>
              <a:t>主码中的属性即主属性不能取空值。</a:t>
            </a:r>
            <a:endParaRPr lang="zh-CN" altLang="en-US"/>
          </a:p>
          <a:p>
            <a:pPr>
              <a:buNone/>
            </a:pPr>
            <a:r>
              <a:rPr lang="zh-CN" altLang="en-US"/>
              <a:t>    空值就是 “ 不知道 ” 或 “ 无意义 ” 的值。</a:t>
            </a:r>
            <a:endParaRPr lang="zh-CN" altLang="en-US"/>
          </a:p>
          <a:p>
            <a:r>
              <a:rPr lang="zh-CN" altLang="en-US"/>
              <a:t>反证法：</a:t>
            </a:r>
            <a:endParaRPr lang="zh-CN" altLang="en-US"/>
          </a:p>
          <a:p>
            <a:pPr>
              <a:buNone/>
            </a:pPr>
            <a:r>
              <a:rPr lang="zh-CN" altLang="en-US"/>
              <a:t>   主属性取空值，就说明存在某个不可标识</a:t>
            </a:r>
            <a:endParaRPr lang="zh-CN" altLang="en-US"/>
          </a:p>
          <a:p>
            <a:pPr>
              <a:buNone/>
            </a:pPr>
            <a:r>
              <a:rPr lang="zh-CN" altLang="en-US"/>
              <a:t>的实体，即存在不可区分的实体，这与</a:t>
            </a:r>
            <a:endParaRPr lang="zh-CN" altLang="en-US"/>
          </a:p>
          <a:p>
            <a:pPr>
              <a:buNone/>
            </a:pPr>
            <a:r>
              <a:rPr lang="zh-CN" altLang="en-US"/>
              <a:t>第（ </a:t>
            </a:r>
            <a:r>
              <a:rPr lang="en-US" altLang="zh-CN"/>
              <a:t>2 </a:t>
            </a:r>
            <a:r>
              <a:rPr lang="zh-CN" altLang="en-US"/>
              <a:t>）点相矛盾，因此这个规则称为实</a:t>
            </a:r>
            <a:endParaRPr lang="zh-CN" altLang="en-US"/>
          </a:p>
          <a:p>
            <a:pPr>
              <a:buNone/>
            </a:pPr>
            <a:r>
              <a:rPr lang="zh-CN" altLang="en-US"/>
              <a:t>体完整性。</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98657"/>
          <p:cNvSpPr>
            <a:spLocks noGrp="1"/>
          </p:cNvSpPr>
          <p:nvPr>
            <p:ph type="title"/>
          </p:nvPr>
        </p:nvSpPr>
        <p:spPr>
          <a:xfrm>
            <a:off x="685800" y="152400"/>
            <a:ext cx="6870700" cy="973138"/>
          </a:xfrm>
        </p:spPr>
        <p:txBody>
          <a:bodyPr anchor="b"/>
          <a:lstStyle/>
          <a:p>
            <a:endParaRPr lang="zh-CN" altLang="en-US" dirty="0"/>
          </a:p>
        </p:txBody>
      </p:sp>
      <p:sp>
        <p:nvSpPr>
          <p:cNvPr id="199682" name="文本占位符 198658"/>
          <p:cNvSpPr>
            <a:spLocks noGrp="1"/>
          </p:cNvSpPr>
          <p:nvPr>
            <p:ph idx="1"/>
          </p:nvPr>
        </p:nvSpPr>
        <p:spPr>
          <a:xfrm>
            <a:off x="0" y="1268413"/>
            <a:ext cx="9144000" cy="5400675"/>
          </a:xfrm>
        </p:spPr>
        <p:txBody>
          <a:bodyPr anchor="t"/>
          <a:lstStyle/>
          <a:p>
            <a:r>
              <a:rPr lang="zh-CN" altLang="en-US"/>
              <a:t>注意</a:t>
            </a:r>
            <a:endParaRPr lang="zh-CN" altLang="en-US"/>
          </a:p>
          <a:p>
            <a:r>
              <a:rPr lang="zh-CN" altLang="en-US"/>
              <a:t>实体完整性规则规定基本关系的所有</a:t>
            </a:r>
            <a:endParaRPr lang="zh-CN" altLang="en-US"/>
          </a:p>
          <a:p>
            <a:r>
              <a:rPr lang="zh-CN" altLang="en-US"/>
              <a:t>主属性都不能取空值</a:t>
            </a:r>
            <a:endParaRPr lang="zh-CN" altLang="en-US"/>
          </a:p>
          <a:p>
            <a:r>
              <a:rPr lang="zh-CN" altLang="en-US"/>
              <a:t>例</a:t>
            </a:r>
            <a:endParaRPr lang="zh-CN" altLang="en-US"/>
          </a:p>
          <a:p>
            <a:pPr>
              <a:buNone/>
            </a:pPr>
            <a:r>
              <a:rPr lang="zh-CN" altLang="en-US"/>
              <a:t>选修（学号，课程号，成绩）</a:t>
            </a:r>
            <a:endParaRPr lang="zh-CN" altLang="en-US"/>
          </a:p>
          <a:p>
            <a:pPr>
              <a:buNone/>
            </a:pPr>
            <a:r>
              <a:rPr lang="zh-CN" altLang="en-US"/>
              <a:t>“ 学号、课程号 ” 为主码，则两个属性都</a:t>
            </a:r>
            <a:endParaRPr lang="zh-CN" altLang="en-US"/>
          </a:p>
          <a:p>
            <a:pPr>
              <a:buNone/>
            </a:pPr>
            <a:r>
              <a:rPr lang="zh-CN" altLang="en-US"/>
              <a:t>不能取空值。</a:t>
            </a:r>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99681"/>
          <p:cNvSpPr>
            <a:spLocks noGrp="1"/>
          </p:cNvSpPr>
          <p:nvPr>
            <p:ph type="title"/>
          </p:nvPr>
        </p:nvSpPr>
        <p:spPr>
          <a:xfrm>
            <a:off x="685800" y="152400"/>
            <a:ext cx="6870700" cy="828675"/>
          </a:xfrm>
        </p:spPr>
        <p:txBody>
          <a:bodyPr anchor="b"/>
          <a:lstStyle/>
          <a:p>
            <a:r>
              <a:rPr lang="zh-CN" altLang="en-US"/>
              <a:t>  </a:t>
            </a:r>
            <a:r>
              <a:rPr lang="en-US" altLang="zh-CN"/>
              <a:t>2.3.2  </a:t>
            </a:r>
            <a:r>
              <a:rPr lang="zh-CN" altLang="en-US"/>
              <a:t>参照完整性</a:t>
            </a:r>
            <a:endParaRPr lang="zh-CN" altLang="en-US"/>
          </a:p>
        </p:txBody>
      </p:sp>
      <p:sp>
        <p:nvSpPr>
          <p:cNvPr id="200706" name="文本占位符 199682"/>
          <p:cNvSpPr>
            <a:spLocks noGrp="1"/>
          </p:cNvSpPr>
          <p:nvPr>
            <p:ph idx="1"/>
          </p:nvPr>
        </p:nvSpPr>
        <p:spPr>
          <a:xfrm>
            <a:off x="0" y="1052513"/>
            <a:ext cx="9144000" cy="5805487"/>
          </a:xfrm>
        </p:spPr>
        <p:txBody>
          <a:bodyPr anchor="t"/>
          <a:lstStyle/>
          <a:p>
            <a:r>
              <a:rPr lang="en-US" altLang="zh-CN"/>
              <a:t>1.  </a:t>
            </a:r>
            <a:r>
              <a:rPr lang="zh-CN" altLang="en-US"/>
              <a:t>关系间的引用</a:t>
            </a:r>
            <a:endParaRPr lang="zh-CN" altLang="en-US"/>
          </a:p>
          <a:p>
            <a:r>
              <a:rPr lang="en-US" altLang="zh-CN"/>
              <a:t>2.  </a:t>
            </a:r>
            <a:r>
              <a:rPr lang="zh-CN" altLang="en-US"/>
              <a:t>外码</a:t>
            </a:r>
            <a:endParaRPr lang="zh-CN" altLang="en-US"/>
          </a:p>
          <a:p>
            <a:r>
              <a:rPr lang="en-US" altLang="zh-CN"/>
              <a:t>3.  </a:t>
            </a:r>
            <a:r>
              <a:rPr lang="zh-CN" altLang="en-US"/>
              <a:t>参照完整性规则</a:t>
            </a:r>
            <a:endParaRPr lang="zh-CN"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200705"/>
          <p:cNvSpPr>
            <a:spLocks noGrp="1"/>
          </p:cNvSpPr>
          <p:nvPr>
            <p:ph type="title"/>
          </p:nvPr>
        </p:nvSpPr>
        <p:spPr>
          <a:xfrm>
            <a:off x="685800" y="152400"/>
            <a:ext cx="6870700" cy="755650"/>
          </a:xfrm>
        </p:spPr>
        <p:txBody>
          <a:bodyPr anchor="b"/>
          <a:lstStyle/>
          <a:p>
            <a:r>
              <a:rPr lang="zh-CN" altLang="en-US" sz="4000"/>
              <a:t>两个关系之间</a:t>
            </a:r>
            <a:endParaRPr lang="zh-CN" altLang="en-US" sz="4000"/>
          </a:p>
        </p:txBody>
      </p:sp>
      <p:sp>
        <p:nvSpPr>
          <p:cNvPr id="201730" name="文本占位符 200706"/>
          <p:cNvSpPr>
            <a:spLocks noGrp="1"/>
          </p:cNvSpPr>
          <p:nvPr>
            <p:ph idx="1"/>
          </p:nvPr>
        </p:nvSpPr>
        <p:spPr>
          <a:xfrm>
            <a:off x="0" y="1125538"/>
            <a:ext cx="9144000" cy="5732462"/>
          </a:xfrm>
        </p:spPr>
        <p:txBody>
          <a:bodyPr anchor="t"/>
          <a:lstStyle/>
          <a:p>
            <a:r>
              <a:rPr lang="zh-CN" altLang="en-US"/>
              <a:t>例 </a:t>
            </a:r>
            <a:r>
              <a:rPr lang="en-US" altLang="zh-CN"/>
              <a:t>1   </a:t>
            </a:r>
            <a:r>
              <a:rPr lang="zh-CN" altLang="en-US"/>
              <a:t>学生实体、专业实体以及专业与学生</a:t>
            </a:r>
            <a:endParaRPr lang="zh-CN" altLang="en-US"/>
          </a:p>
          <a:p>
            <a:pPr>
              <a:buNone/>
            </a:pPr>
            <a:r>
              <a:rPr lang="zh-CN" altLang="en-US"/>
              <a:t>         间的一对多联系</a:t>
            </a:r>
            <a:endParaRPr lang="zh-CN" altLang="en-US"/>
          </a:p>
          <a:p>
            <a:pPr>
              <a:buNone/>
            </a:pPr>
            <a:r>
              <a:rPr lang="zh-CN" altLang="en-US"/>
              <a:t>   学生（ 学号 ，姓名，性别， 专业号 ，年龄）</a:t>
            </a:r>
            <a:endParaRPr lang="zh-CN" altLang="en-US"/>
          </a:p>
          <a:p>
            <a:pPr>
              <a:buNone/>
            </a:pPr>
            <a:r>
              <a:rPr lang="zh-CN" altLang="en-US"/>
              <a:t>  专业（ 专业号 ，专业名）</a:t>
            </a:r>
            <a:endParaRPr lang="zh-CN"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201729"/>
          <p:cNvSpPr>
            <a:spLocks noGrp="1"/>
          </p:cNvSpPr>
          <p:nvPr>
            <p:ph type="title"/>
          </p:nvPr>
        </p:nvSpPr>
        <p:spPr>
          <a:xfrm>
            <a:off x="685800" y="152400"/>
            <a:ext cx="6870700" cy="755650"/>
          </a:xfrm>
        </p:spPr>
        <p:txBody>
          <a:bodyPr anchor="b"/>
          <a:lstStyle/>
          <a:p>
            <a:endParaRPr lang="zh-CN" altLang="en-US" sz="4000" dirty="0"/>
          </a:p>
        </p:txBody>
      </p:sp>
      <p:pic>
        <p:nvPicPr>
          <p:cNvPr id="202754" name="文本占位符 201730"/>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202753"/>
          <p:cNvSpPr>
            <a:spLocks noGrp="1"/>
          </p:cNvSpPr>
          <p:nvPr>
            <p:ph type="title"/>
          </p:nvPr>
        </p:nvSpPr>
        <p:spPr>
          <a:xfrm>
            <a:off x="685800" y="152400"/>
            <a:ext cx="6870700" cy="755650"/>
          </a:xfrm>
        </p:spPr>
        <p:txBody>
          <a:bodyPr anchor="b"/>
          <a:lstStyle/>
          <a:p>
            <a:endParaRPr lang="zh-CN" altLang="en-US" sz="4000" dirty="0"/>
          </a:p>
        </p:txBody>
      </p:sp>
      <p:sp>
        <p:nvSpPr>
          <p:cNvPr id="203778" name="文本占位符 202754"/>
          <p:cNvSpPr>
            <a:spLocks noGrp="1"/>
          </p:cNvSpPr>
          <p:nvPr>
            <p:ph idx="1"/>
          </p:nvPr>
        </p:nvSpPr>
        <p:spPr>
          <a:xfrm>
            <a:off x="0" y="1268413"/>
            <a:ext cx="9144000" cy="5589587"/>
          </a:xfrm>
        </p:spPr>
        <p:txBody>
          <a:bodyPr anchor="t"/>
          <a:lstStyle/>
          <a:p>
            <a:r>
              <a:rPr lang="zh-CN" altLang="en-US" dirty="0"/>
              <a:t>三个关系</a:t>
            </a:r>
            <a:endParaRPr lang="zh-CN" altLang="en-US" dirty="0"/>
          </a:p>
          <a:p>
            <a:pPr marL="0" indent="0">
              <a:buNone/>
            </a:pPr>
            <a:r>
              <a:rPr lang="zh-CN" altLang="en-US" dirty="0"/>
              <a:t>例 </a:t>
            </a:r>
            <a:r>
              <a:rPr lang="en-US" altLang="zh-CN" dirty="0"/>
              <a:t>2   </a:t>
            </a:r>
            <a:r>
              <a:rPr lang="zh-CN" altLang="en-US" dirty="0"/>
              <a:t>学生、课程、学生与课程之间的多对</a:t>
            </a:r>
            <a:endParaRPr lang="zh-CN" altLang="en-US" dirty="0"/>
          </a:p>
          <a:p>
            <a:pPr>
              <a:buNone/>
            </a:pPr>
            <a:r>
              <a:rPr lang="zh-CN" altLang="en-US" dirty="0"/>
              <a:t>        多联系</a:t>
            </a:r>
            <a:endParaRPr lang="zh-CN" altLang="en-US" dirty="0"/>
          </a:p>
          <a:p>
            <a:pPr marL="0" indent="0">
              <a:buNone/>
            </a:pPr>
            <a:r>
              <a:rPr lang="zh-CN" altLang="en-US" dirty="0"/>
              <a:t>      学生（ 学号 ， 姓名，性别，专业号，年龄）</a:t>
            </a:r>
            <a:endParaRPr lang="zh-CN" altLang="en-US" dirty="0"/>
          </a:p>
          <a:p>
            <a:pPr marL="0" indent="0">
              <a:buNone/>
            </a:pPr>
            <a:r>
              <a:rPr lang="zh-CN" altLang="en-US" dirty="0"/>
              <a:t>      课程（ 课程号 ，课程名，学分）</a:t>
            </a:r>
            <a:endParaRPr lang="zh-CN" altLang="en-US" dirty="0"/>
          </a:p>
          <a:p>
            <a:pPr marL="0" indent="0">
              <a:buNone/>
            </a:pPr>
            <a:r>
              <a:rPr lang="zh-CN" altLang="en-US" dirty="0"/>
              <a:t>      选修（ 学号 ， 课程号 ，成绩）</a:t>
            </a:r>
            <a:endParaRPr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标题 203777"/>
          <p:cNvSpPr>
            <a:spLocks noGrp="1"/>
          </p:cNvSpPr>
          <p:nvPr>
            <p:ph type="title"/>
          </p:nvPr>
        </p:nvSpPr>
        <p:spPr>
          <a:xfrm>
            <a:off x="685800" y="152400"/>
            <a:ext cx="6870700" cy="612775"/>
          </a:xfrm>
        </p:spPr>
        <p:txBody>
          <a:bodyPr anchor="b"/>
          <a:lstStyle/>
          <a:p>
            <a:endParaRPr lang="zh-CN" altLang="en-US" sz="4000" dirty="0"/>
          </a:p>
        </p:txBody>
      </p:sp>
      <p:pic>
        <p:nvPicPr>
          <p:cNvPr id="204802" name="文本占位符 203778"/>
          <p:cNvPicPr>
            <a:picLocks noGrp="1" noChangeAspect="1"/>
          </p:cNvPicPr>
          <p:nvPr>
            <p:ph idx="1"/>
          </p:nvPr>
        </p:nvPicPr>
        <p:blipFill>
          <a:blip r:embed="rId1"/>
          <a:stretch>
            <a:fillRect/>
          </a:stretch>
        </p:blipFill>
        <p:spPr>
          <a:xfrm>
            <a:off x="0" y="1341438"/>
            <a:ext cx="9144000" cy="5516562"/>
          </a:xfr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标题 204801"/>
          <p:cNvSpPr>
            <a:spLocks noGrp="1"/>
          </p:cNvSpPr>
          <p:nvPr>
            <p:ph type="title"/>
          </p:nvPr>
        </p:nvSpPr>
        <p:spPr>
          <a:xfrm>
            <a:off x="685800" y="152400"/>
            <a:ext cx="6870700" cy="828675"/>
          </a:xfrm>
        </p:spPr>
        <p:txBody>
          <a:bodyPr anchor="b"/>
          <a:lstStyle/>
          <a:p>
            <a:r>
              <a:rPr lang="zh-CN" altLang="en-US"/>
              <a:t>同一个关系</a:t>
            </a:r>
            <a:endParaRPr lang="zh-CN" altLang="en-US"/>
          </a:p>
        </p:txBody>
      </p:sp>
      <p:pic>
        <p:nvPicPr>
          <p:cNvPr id="205826" name="文本占位符 204802"/>
          <p:cNvPicPr>
            <a:picLocks noGrp="1" noChangeAspect="1"/>
          </p:cNvPicPr>
          <p:nvPr>
            <p:ph idx="1"/>
          </p:nvPr>
        </p:nvPicPr>
        <p:blipFill>
          <a:blip r:embed="rId1"/>
          <a:stretch>
            <a:fillRect/>
          </a:stretch>
        </p:blipFill>
        <p:spPr>
          <a:xfrm>
            <a:off x="0" y="2133600"/>
            <a:ext cx="9144000" cy="434498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52400"/>
            <a:ext cx="6870700" cy="1152525"/>
          </a:xfrm>
        </p:spPr>
        <p:txBody>
          <a:bodyPr/>
          <a:p>
            <a:r>
              <a:rPr lang="zh-CN" altLang="en-US">
                <a:sym typeface="+mn-ea"/>
              </a:rPr>
              <a:t>本课程内容</a:t>
            </a:r>
            <a:br>
              <a:rPr lang="zh-CN" altLang="en-US"/>
            </a:br>
            <a:endParaRPr lang="zh-CN" altLang="en-US"/>
          </a:p>
        </p:txBody>
      </p:sp>
      <p:sp>
        <p:nvSpPr>
          <p:cNvPr id="3" name="内容占位符 2"/>
          <p:cNvSpPr>
            <a:spLocks noGrp="1"/>
          </p:cNvSpPr>
          <p:nvPr>
            <p:ph idx="1"/>
          </p:nvPr>
        </p:nvSpPr>
        <p:spPr>
          <a:xfrm>
            <a:off x="685800" y="1165860"/>
            <a:ext cx="7696200" cy="4320540"/>
          </a:xfrm>
        </p:spPr>
        <p:txBody>
          <a:bodyPr/>
          <a:p>
            <a:r>
              <a:rPr lang="zh-CN" altLang="en-US" sz="2800"/>
              <a:t>本课程内容</a:t>
            </a:r>
            <a:endParaRPr lang="zh-CN" altLang="en-US" sz="2800"/>
          </a:p>
          <a:p>
            <a:r>
              <a:rPr lang="en-US" altLang="zh-CN" sz="2800"/>
              <a:t>1</a:t>
            </a:r>
            <a:r>
              <a:rPr lang="zh-CN" altLang="en-US" sz="2800"/>
              <a:t>、给定一个好的数据库，如何进行操作（查询、插入、删除和修改，以及数据库的安全性、完整性）（第一篇）</a:t>
            </a:r>
            <a:endParaRPr lang="zh-CN" altLang="en-US" sz="2800"/>
          </a:p>
          <a:p>
            <a:r>
              <a:rPr lang="zh-CN" altLang="en-US" sz="2800"/>
              <a:t>（熟悉数据库软件</a:t>
            </a:r>
            <a:r>
              <a:rPr lang="en-US" altLang="zh-CN" sz="2800"/>
              <a:t>SQL sever</a:t>
            </a:r>
            <a:r>
              <a:rPr lang="zh-CN" altLang="en-US" sz="2800"/>
              <a:t>）</a:t>
            </a:r>
            <a:endParaRPr lang="zh-CN" altLang="en-US" sz="2800"/>
          </a:p>
          <a:p>
            <a:pPr marL="0" indent="0">
              <a:buNone/>
            </a:pPr>
            <a:r>
              <a:rPr lang="en-US" altLang="zh-CN" sz="2800"/>
              <a:t>2</a:t>
            </a:r>
            <a:r>
              <a:rPr lang="zh-CN" altLang="en-US" sz="2800"/>
              <a:t>、给定一个现实世界，如何设计数据库</a:t>
            </a:r>
            <a:endParaRPr lang="zh-CN" altLang="en-US" sz="2800"/>
          </a:p>
          <a:p>
            <a:pPr marL="0" indent="0">
              <a:buNone/>
            </a:pPr>
            <a:r>
              <a:rPr lang="zh-CN" altLang="en-US" sz="2800"/>
              <a:t>（第二篇</a:t>
            </a:r>
            <a:r>
              <a:rPr lang="en-US" altLang="zh-CN" sz="2800"/>
              <a:t>7</a:t>
            </a:r>
            <a:r>
              <a:rPr lang="zh-CN" altLang="en-US" sz="2800"/>
              <a:t>章）</a:t>
            </a:r>
            <a:endParaRPr lang="zh-CN" altLang="en-US" sz="2800"/>
          </a:p>
          <a:p>
            <a:pPr marL="0" indent="0">
              <a:buNone/>
            </a:pPr>
            <a:r>
              <a:rPr lang="en-US" altLang="zh-CN" sz="2800"/>
              <a:t>3</a:t>
            </a:r>
            <a:r>
              <a:rPr lang="zh-CN" altLang="en-US" sz="2800"/>
              <a:t>、给出数据库，如何判断是好的数据库（第二篇</a:t>
            </a:r>
            <a:r>
              <a:rPr lang="en-US" altLang="zh-CN" sz="2800"/>
              <a:t>6</a:t>
            </a:r>
            <a:r>
              <a:rPr lang="zh-CN" altLang="en-US" sz="2800"/>
              <a:t>章）</a:t>
            </a:r>
            <a:endParaRPr lang="zh-CN" altLang="en-US" sz="2800"/>
          </a:p>
          <a:p>
            <a:pPr marL="0" indent="0">
              <a:buNone/>
            </a:pPr>
            <a:r>
              <a:rPr lang="en-US" altLang="zh-CN"/>
              <a:t>3</a:t>
            </a:r>
            <a:r>
              <a:rPr lang="zh-CN" altLang="en-US"/>
              <a:t>、</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20481"/>
          <p:cNvSpPr>
            <a:spLocks noGrp="1"/>
          </p:cNvSpPr>
          <p:nvPr>
            <p:ph type="title"/>
          </p:nvPr>
        </p:nvSpPr>
        <p:spPr>
          <a:xfrm>
            <a:off x="684213" y="260350"/>
            <a:ext cx="6870700" cy="647700"/>
          </a:xfrm>
        </p:spPr>
        <p:txBody>
          <a:bodyPr anchor="b"/>
          <a:lstStyle/>
          <a:p>
            <a:r>
              <a:rPr lang="zh-CN" altLang="en-US" sz="4000"/>
              <a:t>一、人工管理</a:t>
            </a:r>
            <a:endParaRPr lang="zh-CN" altLang="en-US" sz="4000"/>
          </a:p>
        </p:txBody>
      </p:sp>
      <p:sp>
        <p:nvSpPr>
          <p:cNvPr id="21506" name="文本占位符 20482"/>
          <p:cNvSpPr>
            <a:spLocks noGrp="1"/>
          </p:cNvSpPr>
          <p:nvPr>
            <p:ph idx="1"/>
          </p:nvPr>
        </p:nvSpPr>
        <p:spPr>
          <a:xfrm>
            <a:off x="0" y="1196975"/>
            <a:ext cx="9144000" cy="5661025"/>
          </a:xfrm>
        </p:spPr>
        <p:txBody>
          <a:bodyPr anchor="t"/>
          <a:lstStyle/>
          <a:p>
            <a:pPr>
              <a:buNone/>
            </a:pPr>
            <a:r>
              <a:rPr lang="en-US" altLang="zh-CN"/>
              <a:t>.</a:t>
            </a:r>
            <a:r>
              <a:rPr lang="zh-CN" altLang="en-US"/>
              <a:t>时期</a:t>
            </a:r>
            <a:endParaRPr lang="zh-CN" altLang="en-US"/>
          </a:p>
          <a:p>
            <a:pPr>
              <a:buNone/>
            </a:pPr>
            <a:r>
              <a:rPr lang="en-US" altLang="zh-CN"/>
              <a:t>40 </a:t>
            </a:r>
            <a:r>
              <a:rPr lang="zh-CN" altLang="en-US"/>
              <a:t>年代中 </a:t>
            </a:r>
            <a:r>
              <a:rPr lang="en-US" altLang="zh-CN"/>
              <a:t>--50 </a:t>
            </a:r>
            <a:r>
              <a:rPr lang="zh-CN" altLang="en-US"/>
              <a:t>年代中</a:t>
            </a:r>
            <a:endParaRPr lang="zh-CN" altLang="en-US"/>
          </a:p>
          <a:p>
            <a:pPr>
              <a:buNone/>
            </a:pPr>
            <a:r>
              <a:rPr lang="en-US" altLang="zh-CN"/>
              <a:t>.</a:t>
            </a:r>
            <a:r>
              <a:rPr lang="zh-CN" altLang="en-US"/>
              <a:t>产生的背景</a:t>
            </a:r>
            <a:endParaRPr lang="zh-CN" altLang="en-US"/>
          </a:p>
          <a:p>
            <a:pPr>
              <a:buNone/>
            </a:pPr>
            <a:r>
              <a:rPr lang="zh-CN" altLang="en-US"/>
              <a:t> 应用需求  科学计算</a:t>
            </a:r>
            <a:endParaRPr lang="zh-CN" altLang="en-US"/>
          </a:p>
          <a:p>
            <a:pPr>
              <a:buNone/>
            </a:pPr>
            <a:r>
              <a:rPr lang="zh-CN" altLang="en-US"/>
              <a:t> 硬件水平  无直接存取存储设备</a:t>
            </a:r>
            <a:endParaRPr lang="zh-CN" altLang="en-US"/>
          </a:p>
          <a:p>
            <a:pPr>
              <a:buNone/>
            </a:pPr>
            <a:r>
              <a:rPr lang="zh-CN" altLang="en-US"/>
              <a:t> 软件水平  没有操作系统</a:t>
            </a:r>
            <a:endParaRPr lang="zh-CN" altLang="en-US"/>
          </a:p>
          <a:p>
            <a:pPr>
              <a:buNone/>
            </a:pPr>
            <a:r>
              <a:rPr lang="zh-CN" altLang="en-US"/>
              <a:t> 处理方式  批处理</a:t>
            </a:r>
            <a:endParaRPr lang="zh-CN"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205825"/>
          <p:cNvSpPr>
            <a:spLocks noGrp="1"/>
          </p:cNvSpPr>
          <p:nvPr>
            <p:ph type="title"/>
          </p:nvPr>
        </p:nvSpPr>
        <p:spPr>
          <a:xfrm>
            <a:off x="685800" y="152400"/>
            <a:ext cx="6870700" cy="755650"/>
          </a:xfrm>
        </p:spPr>
        <p:txBody>
          <a:bodyPr anchor="b"/>
          <a:lstStyle/>
          <a:p>
            <a:r>
              <a:rPr lang="en-US" altLang="zh-CN" sz="4000"/>
              <a:t>2 </a:t>
            </a:r>
            <a:r>
              <a:rPr lang="zh-CN" altLang="en-US" sz="4000"/>
              <a:t>．外码</a:t>
            </a:r>
            <a:endParaRPr lang="zh-CN" altLang="en-US" sz="4000"/>
          </a:p>
        </p:txBody>
      </p:sp>
      <p:sp>
        <p:nvSpPr>
          <p:cNvPr id="206850" name="文本占位符 205826"/>
          <p:cNvSpPr>
            <a:spLocks noGrp="1"/>
          </p:cNvSpPr>
          <p:nvPr>
            <p:ph idx="1"/>
          </p:nvPr>
        </p:nvSpPr>
        <p:spPr>
          <a:xfrm>
            <a:off x="0" y="1125538"/>
            <a:ext cx="9144000" cy="5732462"/>
          </a:xfrm>
        </p:spPr>
        <p:txBody>
          <a:bodyPr anchor="t"/>
          <a:lstStyle/>
          <a:p>
            <a:r>
              <a:rPr lang="zh-CN" altLang="en-US"/>
              <a:t>设 </a:t>
            </a:r>
            <a:r>
              <a:rPr lang="en-US" altLang="zh-CN"/>
              <a:t>F </a:t>
            </a:r>
            <a:r>
              <a:rPr lang="zh-CN" altLang="en-US"/>
              <a:t>是基本关系 </a:t>
            </a:r>
            <a:r>
              <a:rPr lang="en-US" altLang="zh-CN"/>
              <a:t>R </a:t>
            </a:r>
            <a:r>
              <a:rPr lang="zh-CN" altLang="en-US"/>
              <a:t>的一个或一组属性，但不</a:t>
            </a:r>
            <a:endParaRPr lang="zh-CN" altLang="en-US"/>
          </a:p>
          <a:p>
            <a:pPr>
              <a:buNone/>
            </a:pPr>
            <a:r>
              <a:rPr lang="zh-CN" altLang="en-US"/>
              <a:t>是关系 </a:t>
            </a:r>
            <a:r>
              <a:rPr lang="en-US" altLang="zh-CN"/>
              <a:t>R </a:t>
            </a:r>
            <a:r>
              <a:rPr lang="zh-CN" altLang="en-US"/>
              <a:t>的码。如果 </a:t>
            </a:r>
            <a:r>
              <a:rPr lang="en-US" altLang="zh-CN"/>
              <a:t>F </a:t>
            </a:r>
            <a:r>
              <a:rPr lang="zh-CN" altLang="en-US"/>
              <a:t>与基本关系 </a:t>
            </a:r>
            <a:r>
              <a:rPr lang="en-US" altLang="zh-CN"/>
              <a:t>S </a:t>
            </a:r>
            <a:r>
              <a:rPr lang="zh-CN" altLang="en-US"/>
              <a:t>的主码</a:t>
            </a:r>
            <a:endParaRPr lang="zh-CN" altLang="en-US"/>
          </a:p>
          <a:p>
            <a:pPr>
              <a:buNone/>
            </a:pPr>
            <a:r>
              <a:rPr lang="en-US" altLang="zh-CN"/>
              <a:t>K s </a:t>
            </a:r>
            <a:r>
              <a:rPr lang="zh-CN" altLang="en-US"/>
              <a:t>相对应，则称 </a:t>
            </a:r>
            <a:r>
              <a:rPr lang="en-US" altLang="zh-CN"/>
              <a:t>F </a:t>
            </a:r>
            <a:r>
              <a:rPr lang="zh-CN" altLang="en-US"/>
              <a:t>是基本关系 </a:t>
            </a:r>
            <a:r>
              <a:rPr lang="en-US" altLang="zh-CN"/>
              <a:t>R </a:t>
            </a:r>
            <a:r>
              <a:rPr lang="zh-CN" altLang="en-US"/>
              <a:t>的 外码</a:t>
            </a:r>
            <a:endParaRPr lang="zh-CN" altLang="en-US"/>
          </a:p>
          <a:p>
            <a:pPr>
              <a:buNone/>
            </a:pPr>
            <a:r>
              <a:rPr lang="zh-CN" altLang="en-US"/>
              <a:t>基本关系 </a:t>
            </a:r>
            <a:r>
              <a:rPr lang="en-US" altLang="zh-CN"/>
              <a:t>R </a:t>
            </a:r>
            <a:r>
              <a:rPr lang="zh-CN" altLang="en-US"/>
              <a:t>称 为 参照关系 （ </a:t>
            </a:r>
            <a:r>
              <a:rPr lang="en-US" altLang="zh-CN"/>
              <a:t>Referencing</a:t>
            </a:r>
            <a:endParaRPr lang="en-US" altLang="zh-CN"/>
          </a:p>
          <a:p>
            <a:pPr>
              <a:buNone/>
            </a:pPr>
            <a:r>
              <a:rPr lang="en-US" altLang="zh-CN"/>
              <a:t>Relation </a:t>
            </a:r>
            <a:r>
              <a:rPr lang="zh-CN" altLang="en-US"/>
              <a:t>）</a:t>
            </a:r>
            <a:endParaRPr lang="zh-CN" altLang="en-US"/>
          </a:p>
          <a:p>
            <a:pPr>
              <a:buNone/>
            </a:pPr>
            <a:r>
              <a:rPr lang="zh-CN" altLang="en-US"/>
              <a:t>基本关系 </a:t>
            </a:r>
            <a:r>
              <a:rPr lang="en-US" altLang="zh-CN"/>
              <a:t>S </a:t>
            </a:r>
            <a:r>
              <a:rPr lang="zh-CN" altLang="en-US"/>
              <a:t>称 为 被参照关系 （ </a:t>
            </a:r>
            <a:r>
              <a:rPr lang="en-US" altLang="zh-CN"/>
              <a:t>Referenced</a:t>
            </a:r>
            <a:endParaRPr lang="en-US" altLang="zh-CN"/>
          </a:p>
          <a:p>
            <a:pPr>
              <a:buNone/>
            </a:pPr>
            <a:r>
              <a:rPr lang="en-US" altLang="zh-CN"/>
              <a:t>Relation </a:t>
            </a:r>
            <a:r>
              <a:rPr lang="zh-CN" altLang="en-US"/>
              <a:t>）或 目标关系 （ </a:t>
            </a:r>
            <a:r>
              <a:rPr lang="en-US" altLang="zh-CN"/>
              <a:t>Target Relation </a:t>
            </a:r>
            <a:r>
              <a:rPr lang="zh-CN" altLang="en-US"/>
              <a:t>）。</a:t>
            </a:r>
            <a:endParaRPr lang="zh-CN"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206849"/>
          <p:cNvSpPr>
            <a:spLocks noGrp="1"/>
          </p:cNvSpPr>
          <p:nvPr>
            <p:ph type="title"/>
          </p:nvPr>
        </p:nvSpPr>
        <p:spPr>
          <a:xfrm>
            <a:off x="684213" y="-1101725"/>
            <a:ext cx="6870700" cy="1593850"/>
          </a:xfrm>
        </p:spPr>
        <p:txBody>
          <a:bodyPr anchor="b"/>
          <a:lstStyle/>
          <a:p>
            <a:endParaRPr lang="zh-CN" altLang="en-US" dirty="0"/>
          </a:p>
        </p:txBody>
      </p:sp>
      <p:sp>
        <p:nvSpPr>
          <p:cNvPr id="207874" name="文本占位符 206850"/>
          <p:cNvSpPr>
            <a:spLocks noGrp="1"/>
          </p:cNvSpPr>
          <p:nvPr>
            <p:ph idx="1"/>
          </p:nvPr>
        </p:nvSpPr>
        <p:spPr>
          <a:xfrm>
            <a:off x="0" y="1484313"/>
            <a:ext cx="8964613" cy="5373687"/>
          </a:xfrm>
        </p:spPr>
        <p:txBody>
          <a:bodyPr anchor="t"/>
          <a:lstStyle/>
          <a:p>
            <a:r>
              <a:rPr lang="zh-CN" altLang="en-US" dirty="0"/>
              <a:t>例子 </a:t>
            </a:r>
            <a:r>
              <a:rPr lang="en-US" altLang="zh-CN" dirty="0"/>
              <a:t>1 </a:t>
            </a:r>
            <a:r>
              <a:rPr lang="zh-CN" altLang="en-US" dirty="0"/>
              <a:t>：</a:t>
            </a:r>
            <a:endParaRPr lang="zh-CN" altLang="en-US" dirty="0"/>
          </a:p>
          <a:p>
            <a:pPr marL="0" indent="0">
              <a:buNone/>
            </a:pPr>
            <a:r>
              <a:rPr lang="zh-CN" altLang="en-US" dirty="0"/>
              <a:t>学生（ 学号 ，姓名，性别， 专业号 ，年龄）</a:t>
            </a:r>
            <a:endParaRPr lang="zh-CN" altLang="en-US" dirty="0"/>
          </a:p>
          <a:p>
            <a:pPr marL="0" indent="0">
              <a:buNone/>
            </a:pPr>
            <a:r>
              <a:rPr lang="zh-CN" altLang="en-US" dirty="0"/>
              <a:t>  专业（ 专业号 ，专业名）</a:t>
            </a:r>
            <a:endParaRPr lang="zh-CN" altLang="en-US" dirty="0"/>
          </a:p>
          <a:p>
            <a:pPr marL="0" indent="0">
              <a:buNone/>
            </a:pPr>
            <a:r>
              <a:rPr lang="zh-CN" altLang="en-US" dirty="0"/>
              <a:t>学生关系  </a:t>
            </a:r>
            <a:r>
              <a:rPr lang="en-US" altLang="zh-CN" dirty="0"/>
              <a:t>---------- � </a:t>
            </a:r>
            <a:r>
              <a:rPr lang="zh-CN" altLang="en-US" dirty="0"/>
              <a:t>专业关系</a:t>
            </a:r>
            <a:endParaRPr lang="zh-CN" altLang="en-US" dirty="0"/>
          </a:p>
          <a:p>
            <a:pPr marL="0" indent="0">
              <a:buNone/>
            </a:pPr>
            <a:r>
              <a:rPr lang="zh-CN" altLang="en-US" dirty="0"/>
              <a:t>专业号</a:t>
            </a:r>
            <a:endParaRPr lang="zh-CN" altLang="en-US" dirty="0"/>
          </a:p>
          <a:p>
            <a:pPr marL="0" indent="0">
              <a:buNone/>
            </a:pPr>
            <a:r>
              <a:rPr lang="zh-CN" altLang="en-US" dirty="0"/>
              <a:t>被参照的关系 参照的关系</a:t>
            </a:r>
            <a:endParaRPr lang="zh-CN" alt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标题 207873"/>
          <p:cNvSpPr>
            <a:spLocks noGrp="1"/>
          </p:cNvSpPr>
          <p:nvPr>
            <p:ph type="title"/>
          </p:nvPr>
        </p:nvSpPr>
        <p:spPr>
          <a:xfrm>
            <a:off x="685800" y="152400"/>
            <a:ext cx="6870700" cy="755650"/>
          </a:xfrm>
        </p:spPr>
        <p:txBody>
          <a:bodyPr anchor="b"/>
          <a:lstStyle/>
          <a:p>
            <a:endParaRPr lang="zh-CN" altLang="en-US" sz="4000" dirty="0"/>
          </a:p>
        </p:txBody>
      </p:sp>
      <p:sp>
        <p:nvSpPr>
          <p:cNvPr id="208898" name="文本占位符 207874"/>
          <p:cNvSpPr>
            <a:spLocks noGrp="1"/>
          </p:cNvSpPr>
          <p:nvPr>
            <p:ph idx="1"/>
          </p:nvPr>
        </p:nvSpPr>
        <p:spPr>
          <a:xfrm>
            <a:off x="0" y="1557338"/>
            <a:ext cx="9144000" cy="5300662"/>
          </a:xfrm>
        </p:spPr>
        <p:txBody>
          <a:bodyPr anchor="t"/>
          <a:lstStyle/>
          <a:p>
            <a:pPr marL="0" indent="0">
              <a:buNone/>
            </a:pPr>
            <a:r>
              <a:rPr lang="zh-CN" altLang="en-US" dirty="0"/>
              <a:t>例子 </a:t>
            </a:r>
            <a:r>
              <a:rPr lang="en-US" altLang="zh-CN" dirty="0"/>
              <a:t>2: </a:t>
            </a:r>
            <a:r>
              <a:rPr lang="zh-CN" altLang="en-US" dirty="0"/>
              <a:t>学生（ 学号 ， 姓名，性别，专业号，年龄）</a:t>
            </a:r>
            <a:endParaRPr lang="zh-CN" altLang="en-US" dirty="0"/>
          </a:p>
          <a:p>
            <a:pPr marL="0" indent="0">
              <a:buNone/>
            </a:pPr>
            <a:r>
              <a:rPr lang="zh-CN" altLang="en-US" dirty="0"/>
              <a:t>      课程（ 课程号 ，课程名，学分）</a:t>
            </a:r>
            <a:endParaRPr lang="zh-CN" altLang="en-US" dirty="0"/>
          </a:p>
          <a:p>
            <a:pPr marL="0" indent="0">
              <a:buNone/>
            </a:pPr>
            <a:r>
              <a:rPr lang="zh-CN" altLang="en-US" dirty="0"/>
              <a:t>      选修（ 学号 ， 课程号 ，成绩）</a:t>
            </a:r>
            <a:endParaRPr lang="zh-CN" altLang="en-US" dirty="0"/>
          </a:p>
          <a:p>
            <a:pPr marL="0" indent="0">
              <a:buNone/>
            </a:pPr>
            <a:r>
              <a:rPr lang="zh-CN" altLang="en-US" dirty="0"/>
              <a:t>学生关系  </a:t>
            </a:r>
            <a:r>
              <a:rPr lang="en-US" altLang="zh-CN" dirty="0"/>
              <a:t>&lt;--------- </a:t>
            </a:r>
            <a:r>
              <a:rPr lang="zh-CN" altLang="en-US" dirty="0"/>
              <a:t>选修关系－－ </a:t>
            </a:r>
            <a:r>
              <a:rPr lang="en-US" altLang="zh-CN" dirty="0"/>
              <a:t>- � </a:t>
            </a:r>
            <a:r>
              <a:rPr lang="zh-CN" altLang="en-US" dirty="0"/>
              <a:t>课程关系</a:t>
            </a:r>
            <a:endParaRPr lang="zh-CN" altLang="en-US" dirty="0"/>
          </a:p>
          <a:p>
            <a:pPr marL="0" indent="0">
              <a:buNone/>
            </a:pPr>
            <a:r>
              <a:rPr lang="zh-CN" altLang="en-US" dirty="0"/>
              <a:t>参照的关系 被参照的关系 被参照的关系</a:t>
            </a:r>
            <a:endParaRPr lang="zh-CN" alt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标题 208897"/>
          <p:cNvSpPr>
            <a:spLocks noGrp="1"/>
          </p:cNvSpPr>
          <p:nvPr>
            <p:ph type="title"/>
          </p:nvPr>
        </p:nvSpPr>
        <p:spPr/>
        <p:txBody>
          <a:bodyPr anchor="b"/>
          <a:lstStyle/>
          <a:p>
            <a:endParaRPr lang="zh-CN" altLang="en-US" dirty="0"/>
          </a:p>
        </p:txBody>
      </p:sp>
      <p:sp>
        <p:nvSpPr>
          <p:cNvPr id="209922" name="文本占位符 208898"/>
          <p:cNvSpPr>
            <a:spLocks noGrp="1"/>
          </p:cNvSpPr>
          <p:nvPr>
            <p:ph idx="1"/>
          </p:nvPr>
        </p:nvSpPr>
        <p:spPr/>
        <p:txBody>
          <a:bodyPr anchor="t"/>
          <a:lstStyle/>
          <a:p>
            <a:pPr>
              <a:buNone/>
            </a:pPr>
            <a:r>
              <a:rPr lang="zh-CN" altLang="en-US"/>
              <a:t> 例 </a:t>
            </a:r>
            <a:r>
              <a:rPr lang="en-US" altLang="zh-CN"/>
              <a:t>3   </a:t>
            </a:r>
            <a:r>
              <a:rPr lang="zh-CN" altLang="en-US"/>
              <a:t>学生实体及其内部的领导联系 </a:t>
            </a:r>
            <a:r>
              <a:rPr lang="en-US" altLang="zh-CN"/>
              <a:t>( </a:t>
            </a:r>
            <a:r>
              <a:rPr lang="zh-CN" altLang="en-US"/>
              <a:t>一对多 </a:t>
            </a:r>
            <a:r>
              <a:rPr lang="en-US" altLang="zh-CN"/>
              <a:t>)</a:t>
            </a:r>
            <a:endParaRPr lang="en-US" altLang="zh-CN"/>
          </a:p>
          <a:p>
            <a:pPr>
              <a:buNone/>
            </a:pPr>
            <a:r>
              <a:rPr lang="zh-CN" altLang="en-US"/>
              <a:t>学生（ 学号 ，姓名，性别，专业号，年龄， 班长 ）</a:t>
            </a:r>
            <a:endParaRPr lang="zh-CN" altLang="en-US"/>
          </a:p>
          <a:p>
            <a:pPr>
              <a:buNone/>
            </a:pPr>
            <a:r>
              <a:rPr lang="zh-CN" altLang="en-US"/>
              <a:t>   学生关系参照的关系 被参照的关系</a:t>
            </a:r>
            <a:endParaRPr lang="zh-CN" alt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标题 209921"/>
          <p:cNvSpPr>
            <a:spLocks noGrp="1"/>
          </p:cNvSpPr>
          <p:nvPr>
            <p:ph type="title"/>
          </p:nvPr>
        </p:nvSpPr>
        <p:spPr>
          <a:xfrm>
            <a:off x="685800" y="152400"/>
            <a:ext cx="6870700" cy="755650"/>
          </a:xfrm>
        </p:spPr>
        <p:txBody>
          <a:bodyPr anchor="b"/>
          <a:lstStyle/>
          <a:p>
            <a:r>
              <a:rPr lang="zh-CN" altLang="en-US" sz="4000"/>
              <a:t>外码 </a:t>
            </a:r>
            <a:r>
              <a:rPr lang="en-US" altLang="zh-CN" sz="4000"/>
              <a:t>(  </a:t>
            </a:r>
            <a:r>
              <a:rPr lang="zh-CN" altLang="en-US" sz="4000"/>
              <a:t>续 </a:t>
            </a:r>
            <a:r>
              <a:rPr lang="en-US" altLang="zh-CN" sz="4000"/>
              <a:t>) </a:t>
            </a:r>
            <a:endParaRPr lang="en-US" altLang="zh-CN" sz="4000"/>
          </a:p>
        </p:txBody>
      </p:sp>
      <p:sp>
        <p:nvSpPr>
          <p:cNvPr id="210946" name="文本占位符 209922"/>
          <p:cNvSpPr>
            <a:spLocks noGrp="1"/>
          </p:cNvSpPr>
          <p:nvPr>
            <p:ph idx="1"/>
          </p:nvPr>
        </p:nvSpPr>
        <p:spPr>
          <a:xfrm>
            <a:off x="0" y="1268413"/>
            <a:ext cx="9144000" cy="5589587"/>
          </a:xfrm>
        </p:spPr>
        <p:txBody>
          <a:bodyPr anchor="t"/>
          <a:lstStyle/>
          <a:p>
            <a:pPr>
              <a:buNone/>
            </a:pPr>
            <a:r>
              <a:rPr lang="zh-CN" altLang="en-US"/>
              <a:t>说明</a:t>
            </a:r>
            <a:endParaRPr lang="zh-CN" altLang="en-US"/>
          </a:p>
          <a:p>
            <a:pPr>
              <a:buNone/>
            </a:pPr>
            <a:r>
              <a:rPr lang="zh-CN" altLang="en-US"/>
              <a:t> </a:t>
            </a:r>
            <a:r>
              <a:rPr lang="en-US" altLang="zh-CN"/>
              <a:t>1 </a:t>
            </a:r>
            <a:r>
              <a:rPr lang="zh-CN" altLang="en-US"/>
              <a:t>、关系 </a:t>
            </a:r>
            <a:r>
              <a:rPr lang="en-US" altLang="zh-CN"/>
              <a:t>R </a:t>
            </a:r>
            <a:r>
              <a:rPr lang="zh-CN" altLang="en-US"/>
              <a:t>和 </a:t>
            </a:r>
            <a:r>
              <a:rPr lang="en-US" altLang="zh-CN"/>
              <a:t>S </a:t>
            </a:r>
            <a:r>
              <a:rPr lang="zh-CN" altLang="en-US"/>
              <a:t>不一定是不同的关系</a:t>
            </a:r>
            <a:endParaRPr lang="zh-CN" altLang="en-US"/>
          </a:p>
          <a:p>
            <a:pPr>
              <a:buNone/>
            </a:pPr>
            <a:r>
              <a:rPr lang="zh-CN" altLang="en-US"/>
              <a:t> </a:t>
            </a:r>
            <a:r>
              <a:rPr lang="en-US" altLang="zh-CN"/>
              <a:t>2 </a:t>
            </a:r>
            <a:r>
              <a:rPr lang="zh-CN" altLang="en-US"/>
              <a:t>、目标关系 </a:t>
            </a:r>
            <a:r>
              <a:rPr lang="en-US" altLang="zh-CN"/>
              <a:t>S </a:t>
            </a:r>
            <a:r>
              <a:rPr lang="zh-CN" altLang="en-US"/>
              <a:t>的主码 </a:t>
            </a:r>
            <a:r>
              <a:rPr lang="en-US" altLang="zh-CN"/>
              <a:t>K s  </a:t>
            </a:r>
            <a:r>
              <a:rPr lang="zh-CN" altLang="en-US"/>
              <a:t>和参照关系的外</a:t>
            </a:r>
            <a:endParaRPr lang="zh-CN" altLang="en-US"/>
          </a:p>
          <a:p>
            <a:r>
              <a:rPr lang="zh-CN" altLang="en-US"/>
              <a:t>码 </a:t>
            </a:r>
            <a:r>
              <a:rPr lang="en-US" altLang="zh-CN"/>
              <a:t>F </a:t>
            </a:r>
            <a:r>
              <a:rPr lang="zh-CN" altLang="en-US"/>
              <a:t>必须定义在同一个（或一组）域上</a:t>
            </a:r>
            <a:endParaRPr lang="zh-CN" altLang="en-US"/>
          </a:p>
          <a:p>
            <a:pPr>
              <a:buNone/>
            </a:pPr>
            <a:r>
              <a:rPr lang="en-US" altLang="zh-CN"/>
              <a:t>3 </a:t>
            </a:r>
            <a:r>
              <a:rPr lang="zh-CN" altLang="en-US"/>
              <a:t>、外码并不一定要与相应的主码同名。</a:t>
            </a:r>
            <a:endParaRPr lang="zh-CN" altLang="en-US"/>
          </a:p>
          <a:p>
            <a:pPr>
              <a:buNone/>
            </a:pPr>
            <a:r>
              <a:rPr lang="zh-CN" altLang="en-US"/>
              <a:t> 通常：当外码与相应的主码属于不同关</a:t>
            </a:r>
            <a:endParaRPr lang="zh-CN" altLang="en-US"/>
          </a:p>
          <a:p>
            <a:pPr>
              <a:buNone/>
            </a:pPr>
            <a:r>
              <a:rPr lang="zh-CN" altLang="en-US"/>
              <a:t>系时，往往   取相同的名字，以便于识别</a:t>
            </a:r>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标题 210945"/>
          <p:cNvSpPr>
            <a:spLocks noGrp="1"/>
          </p:cNvSpPr>
          <p:nvPr>
            <p:ph type="title"/>
          </p:nvPr>
        </p:nvSpPr>
        <p:spPr>
          <a:xfrm>
            <a:off x="685800" y="152400"/>
            <a:ext cx="6870700" cy="900113"/>
          </a:xfrm>
        </p:spPr>
        <p:txBody>
          <a:bodyPr anchor="b"/>
          <a:lstStyle/>
          <a:p>
            <a:r>
              <a:rPr lang="en-US" altLang="zh-CN"/>
              <a:t>3.   </a:t>
            </a:r>
            <a:r>
              <a:rPr lang="zh-CN" altLang="en-US"/>
              <a:t>参照完整性规则</a:t>
            </a:r>
            <a:endParaRPr lang="zh-CN" altLang="en-US"/>
          </a:p>
        </p:txBody>
      </p:sp>
      <p:sp>
        <p:nvSpPr>
          <p:cNvPr id="211970" name="文本占位符 210946"/>
          <p:cNvSpPr>
            <a:spLocks noGrp="1"/>
          </p:cNvSpPr>
          <p:nvPr>
            <p:ph idx="1"/>
          </p:nvPr>
        </p:nvSpPr>
        <p:spPr>
          <a:xfrm>
            <a:off x="179388" y="1196975"/>
            <a:ext cx="8964612" cy="5661025"/>
          </a:xfrm>
        </p:spPr>
        <p:txBody>
          <a:bodyPr anchor="t"/>
          <a:lstStyle/>
          <a:p>
            <a:r>
              <a:rPr lang="zh-CN" altLang="en-US"/>
              <a:t>若属性（或属性组） </a:t>
            </a:r>
            <a:r>
              <a:rPr lang="en-US" altLang="zh-CN"/>
              <a:t>F </a:t>
            </a:r>
            <a:r>
              <a:rPr lang="zh-CN" altLang="en-US"/>
              <a:t>是基本关系 </a:t>
            </a:r>
            <a:r>
              <a:rPr lang="en-US" altLang="zh-CN"/>
              <a:t>R </a:t>
            </a:r>
            <a:r>
              <a:rPr lang="zh-CN" altLang="en-US"/>
              <a:t>的 外码</a:t>
            </a:r>
            <a:endParaRPr lang="zh-CN" altLang="en-US"/>
          </a:p>
          <a:p>
            <a:pPr>
              <a:buNone/>
            </a:pPr>
            <a:r>
              <a:rPr lang="zh-CN" altLang="en-US"/>
              <a:t>它与基本关系 </a:t>
            </a:r>
            <a:r>
              <a:rPr lang="en-US" altLang="zh-CN"/>
              <a:t>S </a:t>
            </a:r>
            <a:r>
              <a:rPr lang="zh-CN" altLang="en-US"/>
              <a:t>的主码 </a:t>
            </a:r>
            <a:r>
              <a:rPr lang="en-US" altLang="zh-CN"/>
              <a:t>K s </a:t>
            </a:r>
            <a:r>
              <a:rPr lang="zh-CN" altLang="en-US"/>
              <a:t>相对应（基本关</a:t>
            </a:r>
            <a:endParaRPr lang="zh-CN" altLang="en-US"/>
          </a:p>
          <a:p>
            <a:pPr>
              <a:buNone/>
            </a:pPr>
            <a:r>
              <a:rPr lang="zh-CN" altLang="en-US"/>
              <a:t>系 </a:t>
            </a:r>
            <a:r>
              <a:rPr lang="en-US" altLang="zh-CN"/>
              <a:t>R </a:t>
            </a:r>
            <a:r>
              <a:rPr lang="zh-CN" altLang="en-US"/>
              <a:t>和 </a:t>
            </a:r>
            <a:r>
              <a:rPr lang="en-US" altLang="zh-CN"/>
              <a:t>S </a:t>
            </a:r>
            <a:r>
              <a:rPr lang="zh-CN" altLang="en-US"/>
              <a:t>不一定是不同的关系），则对</a:t>
            </a:r>
            <a:endParaRPr lang="zh-CN" altLang="en-US"/>
          </a:p>
          <a:p>
            <a:pPr>
              <a:buNone/>
            </a:pPr>
            <a:r>
              <a:rPr lang="zh-CN" altLang="en-US"/>
              <a:t>于 </a:t>
            </a:r>
            <a:r>
              <a:rPr lang="en-US" altLang="zh-CN"/>
              <a:t>R </a:t>
            </a:r>
            <a:r>
              <a:rPr lang="zh-CN" altLang="en-US"/>
              <a:t>中每个元组在 </a:t>
            </a:r>
            <a:r>
              <a:rPr lang="en-US" altLang="zh-CN"/>
              <a:t>F </a:t>
            </a:r>
            <a:r>
              <a:rPr lang="zh-CN" altLang="en-US"/>
              <a:t>上的值必须为：</a:t>
            </a:r>
            <a:endParaRPr lang="zh-CN" altLang="en-US"/>
          </a:p>
          <a:p>
            <a:pPr>
              <a:buNone/>
            </a:pPr>
            <a:r>
              <a:rPr lang="zh-CN" altLang="en-US"/>
              <a:t>   或者取空值（ </a:t>
            </a:r>
            <a:r>
              <a:rPr lang="en-US" altLang="zh-CN"/>
              <a:t>F </a:t>
            </a:r>
            <a:r>
              <a:rPr lang="zh-CN" altLang="en-US"/>
              <a:t>的每个属性值均为空值）</a:t>
            </a:r>
            <a:endParaRPr lang="zh-CN" altLang="en-US"/>
          </a:p>
          <a:p>
            <a:pPr>
              <a:buNone/>
            </a:pPr>
            <a:r>
              <a:rPr lang="zh-CN" altLang="en-US"/>
              <a:t> 或者等于 </a:t>
            </a:r>
            <a:r>
              <a:rPr lang="en-US" altLang="zh-CN"/>
              <a:t>S </a:t>
            </a:r>
            <a:r>
              <a:rPr lang="zh-CN" altLang="en-US"/>
              <a:t>中某个元组的主码值。</a:t>
            </a:r>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211969"/>
          <p:cNvSpPr>
            <a:spLocks noGrp="1"/>
          </p:cNvSpPr>
          <p:nvPr>
            <p:ph type="title"/>
          </p:nvPr>
        </p:nvSpPr>
        <p:spPr>
          <a:xfrm>
            <a:off x="685800" y="152400"/>
            <a:ext cx="6870700" cy="684213"/>
          </a:xfrm>
        </p:spPr>
        <p:txBody>
          <a:bodyPr anchor="b"/>
          <a:lstStyle/>
          <a:p>
            <a:endParaRPr lang="zh-CN" altLang="en-US" sz="4000" dirty="0"/>
          </a:p>
        </p:txBody>
      </p:sp>
      <p:sp>
        <p:nvSpPr>
          <p:cNvPr id="212994" name="文本占位符 211970"/>
          <p:cNvSpPr>
            <a:spLocks noGrp="1"/>
          </p:cNvSpPr>
          <p:nvPr>
            <p:ph idx="1"/>
          </p:nvPr>
        </p:nvSpPr>
        <p:spPr>
          <a:xfrm>
            <a:off x="0" y="1484313"/>
            <a:ext cx="9144000" cy="5373687"/>
          </a:xfrm>
        </p:spPr>
        <p:txBody>
          <a:bodyPr anchor="t"/>
          <a:lstStyle/>
          <a:p>
            <a:pPr>
              <a:buNone/>
            </a:pPr>
            <a:endParaRPr lang="zh-CN" altLang="en-US"/>
          </a:p>
          <a:p>
            <a:r>
              <a:rPr lang="zh-CN" altLang="en-US"/>
              <a:t>例子 </a:t>
            </a:r>
            <a:r>
              <a:rPr lang="en-US" altLang="zh-CN"/>
              <a:t>1: </a:t>
            </a:r>
            <a:r>
              <a:rPr lang="zh-CN" altLang="en-US"/>
              <a:t>学生关系中每个元组的 “ 专业号 ” 属性</a:t>
            </a:r>
            <a:endParaRPr lang="zh-CN" altLang="en-US"/>
          </a:p>
          <a:p>
            <a:pPr>
              <a:buNone/>
            </a:pPr>
            <a:r>
              <a:rPr lang="zh-CN" altLang="en-US"/>
              <a:t>只取下面两类值：</a:t>
            </a:r>
            <a:endParaRPr lang="zh-CN" altLang="en-US"/>
          </a:p>
          <a:p>
            <a:pPr>
              <a:buNone/>
            </a:pPr>
            <a:r>
              <a:rPr lang="zh-CN" altLang="en-US"/>
              <a:t>（ </a:t>
            </a:r>
            <a:r>
              <a:rPr lang="en-US" altLang="zh-CN"/>
              <a:t>1 </a:t>
            </a:r>
            <a:r>
              <a:rPr lang="zh-CN" altLang="en-US"/>
              <a:t>） 空值 ，表示尚未给该学生分配专业</a:t>
            </a:r>
            <a:endParaRPr lang="zh-CN" altLang="en-US"/>
          </a:p>
          <a:p>
            <a:pPr>
              <a:buNone/>
            </a:pPr>
            <a:r>
              <a:rPr lang="zh-CN" altLang="en-US"/>
              <a:t>（ </a:t>
            </a:r>
            <a:r>
              <a:rPr lang="en-US" altLang="zh-CN"/>
              <a:t>2 </a:t>
            </a:r>
            <a:r>
              <a:rPr lang="zh-CN" altLang="en-US"/>
              <a:t>）非空值，这时该值必须 是专业关系中</a:t>
            </a:r>
            <a:endParaRPr lang="zh-CN" altLang="en-US"/>
          </a:p>
          <a:p>
            <a:pPr>
              <a:buNone/>
            </a:pPr>
            <a:r>
              <a:rPr lang="zh-CN" altLang="en-US"/>
              <a:t>某个元组的 “ 专业号 ” 值 ，表示该学生不可</a:t>
            </a:r>
            <a:endParaRPr lang="zh-CN" altLang="en-US"/>
          </a:p>
          <a:p>
            <a:pPr>
              <a:buNone/>
            </a:pPr>
            <a:r>
              <a:rPr lang="zh-CN" altLang="en-US"/>
              <a:t>能分配到一个不存在的专业中</a:t>
            </a:r>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标题 212993"/>
          <p:cNvSpPr>
            <a:spLocks noGrp="1"/>
          </p:cNvSpPr>
          <p:nvPr>
            <p:ph type="title"/>
          </p:nvPr>
        </p:nvSpPr>
        <p:spPr>
          <a:xfrm>
            <a:off x="685800" y="152400"/>
            <a:ext cx="6870700" cy="539750"/>
          </a:xfrm>
        </p:spPr>
        <p:txBody>
          <a:bodyPr anchor="b"/>
          <a:lstStyle/>
          <a:p>
            <a:endParaRPr lang="zh-CN" altLang="en-US" sz="4000" dirty="0"/>
          </a:p>
        </p:txBody>
      </p:sp>
      <p:sp>
        <p:nvSpPr>
          <p:cNvPr id="214018" name="文本占位符 212994"/>
          <p:cNvSpPr>
            <a:spLocks noGrp="1"/>
          </p:cNvSpPr>
          <p:nvPr>
            <p:ph idx="1"/>
          </p:nvPr>
        </p:nvSpPr>
        <p:spPr>
          <a:xfrm>
            <a:off x="0" y="1052513"/>
            <a:ext cx="8893175" cy="5545137"/>
          </a:xfrm>
        </p:spPr>
        <p:txBody>
          <a:bodyPr anchor="t"/>
          <a:lstStyle/>
          <a:p>
            <a:r>
              <a:rPr lang="zh-CN" altLang="en-US"/>
              <a:t>例子 </a:t>
            </a:r>
            <a:r>
              <a:rPr lang="en-US" altLang="zh-CN"/>
              <a:t>2: </a:t>
            </a:r>
            <a:r>
              <a:rPr lang="zh-CN" altLang="en-US"/>
              <a:t>选修（ 学号 ， 课程号 ，成绩）</a:t>
            </a:r>
            <a:endParaRPr lang="zh-CN" altLang="en-US"/>
          </a:p>
          <a:p>
            <a:r>
              <a:rPr lang="zh-CN" altLang="en-US"/>
              <a:t>“ 学号 ” 和 “ 课程号 ” 是选修关系中的主属性</a:t>
            </a:r>
            <a:endParaRPr lang="zh-CN" altLang="en-US"/>
          </a:p>
          <a:p>
            <a:r>
              <a:rPr lang="zh-CN" altLang="en-US"/>
              <a:t>按照实体完整性和参照完整性规则，它们</a:t>
            </a:r>
            <a:endParaRPr lang="zh-CN" altLang="en-US"/>
          </a:p>
          <a:p>
            <a:r>
              <a:rPr lang="zh-CN" altLang="en-US"/>
              <a:t>只能取相应被参照关系中已经存在的主码</a:t>
            </a:r>
            <a:endParaRPr lang="zh-CN" altLang="en-US"/>
          </a:p>
          <a:p>
            <a:pPr>
              <a:buNone/>
            </a:pPr>
            <a:r>
              <a:rPr lang="zh-CN" altLang="en-US"/>
              <a:t>值</a:t>
            </a:r>
            <a:endParaRPr lang="zh-CN"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214017"/>
          <p:cNvSpPr>
            <a:spLocks noGrp="1"/>
          </p:cNvSpPr>
          <p:nvPr>
            <p:ph type="title"/>
          </p:nvPr>
        </p:nvSpPr>
        <p:spPr>
          <a:xfrm>
            <a:off x="685800" y="152400"/>
            <a:ext cx="6870700" cy="539750"/>
          </a:xfrm>
        </p:spPr>
        <p:txBody>
          <a:bodyPr anchor="b"/>
          <a:lstStyle/>
          <a:p>
            <a:endParaRPr lang="zh-CN" altLang="en-US" sz="4000" dirty="0"/>
          </a:p>
        </p:txBody>
      </p:sp>
      <p:sp>
        <p:nvSpPr>
          <p:cNvPr id="215042" name="文本占位符 214018"/>
          <p:cNvSpPr>
            <a:spLocks noGrp="1"/>
          </p:cNvSpPr>
          <p:nvPr>
            <p:ph idx="1"/>
          </p:nvPr>
        </p:nvSpPr>
        <p:spPr>
          <a:xfrm>
            <a:off x="0" y="1484313"/>
            <a:ext cx="9144000" cy="5373687"/>
          </a:xfrm>
        </p:spPr>
        <p:txBody>
          <a:bodyPr anchor="t"/>
          <a:lstStyle/>
          <a:p>
            <a:pPr marL="0" indent="0">
              <a:buNone/>
            </a:pPr>
            <a:r>
              <a:rPr lang="zh-CN" altLang="en-US" dirty="0"/>
              <a:t>例子 </a:t>
            </a:r>
            <a:r>
              <a:rPr lang="en-US" altLang="zh-CN" dirty="0"/>
              <a:t>3: </a:t>
            </a:r>
            <a:r>
              <a:rPr lang="zh-CN" altLang="en-US" dirty="0"/>
              <a:t>学生（ 学号 ，姓名，性别，专业号，年</a:t>
            </a:r>
            <a:endParaRPr lang="zh-CN" altLang="en-US" dirty="0"/>
          </a:p>
          <a:p>
            <a:pPr marL="0" indent="0">
              <a:buNone/>
            </a:pPr>
            <a:r>
              <a:rPr lang="zh-CN" altLang="en-US" dirty="0"/>
              <a:t>龄， 班长 ）</a:t>
            </a:r>
            <a:endParaRPr lang="zh-CN" altLang="en-US" dirty="0"/>
          </a:p>
          <a:p>
            <a:pPr marL="0" indent="0">
              <a:buNone/>
            </a:pPr>
            <a:r>
              <a:rPr lang="zh-CN" altLang="en-US" dirty="0"/>
              <a:t>“ 班长 ” 属性值可以取两类值：</a:t>
            </a:r>
            <a:endParaRPr lang="zh-CN" altLang="en-US" dirty="0"/>
          </a:p>
          <a:p>
            <a:pPr>
              <a:buNone/>
            </a:pPr>
            <a:r>
              <a:rPr lang="zh-CN" altLang="en-US" dirty="0"/>
              <a:t>（ </a:t>
            </a:r>
            <a:r>
              <a:rPr lang="en-US" altLang="zh-CN" dirty="0"/>
              <a:t>1 </a:t>
            </a:r>
            <a:r>
              <a:rPr lang="zh-CN" altLang="en-US" dirty="0"/>
              <a:t>）空值，表示该学生所在班级尚未选出班</a:t>
            </a:r>
            <a:endParaRPr lang="zh-CN" altLang="en-US" dirty="0"/>
          </a:p>
          <a:p>
            <a:pPr>
              <a:buNone/>
            </a:pPr>
            <a:r>
              <a:rPr lang="zh-CN" altLang="en-US" dirty="0"/>
              <a:t>长，或该学生本人即是班长；</a:t>
            </a:r>
            <a:endParaRPr lang="zh-CN" altLang="en-US" dirty="0"/>
          </a:p>
          <a:p>
            <a:pPr>
              <a:buNone/>
            </a:pPr>
            <a:r>
              <a:rPr lang="zh-CN" altLang="en-US" dirty="0"/>
              <a:t>（ </a:t>
            </a:r>
            <a:r>
              <a:rPr lang="en-US" altLang="zh-CN" dirty="0"/>
              <a:t>2 </a:t>
            </a:r>
            <a:r>
              <a:rPr lang="zh-CN" altLang="en-US" dirty="0"/>
              <a:t>）非空值，这时该值必须是本关系中某个元</a:t>
            </a:r>
            <a:endParaRPr lang="zh-CN" altLang="en-US" dirty="0"/>
          </a:p>
          <a:p>
            <a:pPr>
              <a:buNone/>
            </a:pPr>
            <a:r>
              <a:rPr lang="zh-CN" altLang="en-US" dirty="0"/>
              <a:t>组的学号值</a:t>
            </a:r>
            <a:endParaRPr lang="zh-CN" alt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215041"/>
          <p:cNvSpPr>
            <a:spLocks noGrp="1"/>
          </p:cNvSpPr>
          <p:nvPr>
            <p:ph type="title"/>
          </p:nvPr>
        </p:nvSpPr>
        <p:spPr>
          <a:xfrm>
            <a:off x="685800" y="152400"/>
            <a:ext cx="6870700" cy="755650"/>
          </a:xfrm>
        </p:spPr>
        <p:txBody>
          <a:bodyPr anchor="b"/>
          <a:lstStyle/>
          <a:p>
            <a:endParaRPr lang="zh-CN" altLang="en-US" sz="4000" dirty="0"/>
          </a:p>
        </p:txBody>
      </p:sp>
      <p:sp>
        <p:nvSpPr>
          <p:cNvPr id="216066" name="文本占位符 215042"/>
          <p:cNvSpPr>
            <a:spLocks noGrp="1"/>
          </p:cNvSpPr>
          <p:nvPr>
            <p:ph idx="1"/>
          </p:nvPr>
        </p:nvSpPr>
        <p:spPr>
          <a:xfrm>
            <a:off x="179388" y="1125538"/>
            <a:ext cx="8785225" cy="5472112"/>
          </a:xfrm>
        </p:spPr>
        <p:txBody>
          <a:bodyPr anchor="t"/>
          <a:lstStyle/>
          <a:p>
            <a:r>
              <a:rPr lang="zh-CN" altLang="en-US" dirty="0"/>
              <a:t>参照完整性小结：</a:t>
            </a:r>
            <a:endParaRPr lang="zh-CN" altLang="en-US" dirty="0"/>
          </a:p>
          <a:p>
            <a:pPr>
              <a:buNone/>
            </a:pPr>
            <a:r>
              <a:rPr lang="zh-CN" altLang="en-US" dirty="0" smtClean="0"/>
              <a:t>关系</a:t>
            </a:r>
            <a:r>
              <a:rPr lang="zh-CN" altLang="en-US" dirty="0"/>
              <a:t>和关系之间有引用（三个关系、二个关</a:t>
            </a:r>
            <a:endParaRPr lang="zh-CN" altLang="en-US" dirty="0"/>
          </a:p>
          <a:p>
            <a:pPr>
              <a:buNone/>
            </a:pPr>
            <a:r>
              <a:rPr lang="zh-CN" altLang="en-US" dirty="0"/>
              <a:t>系、单个关系）</a:t>
            </a:r>
            <a:endParaRPr lang="zh-CN" altLang="en-US" dirty="0"/>
          </a:p>
          <a:p>
            <a:pPr>
              <a:buNone/>
            </a:pPr>
            <a:r>
              <a:rPr lang="zh-CN" altLang="en-US" dirty="0" smtClean="0"/>
              <a:t>外</a:t>
            </a:r>
            <a:r>
              <a:rPr lang="zh-CN" altLang="en-US" dirty="0"/>
              <a:t>码</a:t>
            </a:r>
            <a:endParaRPr lang="zh-CN" altLang="en-US" dirty="0"/>
          </a:p>
          <a:p>
            <a:pPr>
              <a:buNone/>
            </a:pPr>
            <a:r>
              <a:rPr lang="zh-CN" altLang="en-US" dirty="0" smtClean="0"/>
              <a:t>参照完整性</a:t>
            </a:r>
            <a:r>
              <a:rPr lang="zh-CN" altLang="en-US" dirty="0"/>
              <a:t>规则</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21505"/>
          <p:cNvSpPr>
            <a:spLocks noGrp="1"/>
          </p:cNvSpPr>
          <p:nvPr>
            <p:ph type="title"/>
          </p:nvPr>
        </p:nvSpPr>
        <p:spPr>
          <a:xfrm>
            <a:off x="685800" y="152400"/>
            <a:ext cx="6870700" cy="684213"/>
          </a:xfrm>
        </p:spPr>
        <p:txBody>
          <a:bodyPr anchor="b"/>
          <a:lstStyle/>
          <a:p>
            <a:r>
              <a:rPr lang="zh-CN" altLang="en-US" sz="4000"/>
              <a:t>人工管理 </a:t>
            </a:r>
            <a:r>
              <a:rPr lang="en-US" altLang="zh-CN" sz="4000"/>
              <a:t>( </a:t>
            </a:r>
            <a:r>
              <a:rPr lang="zh-CN" altLang="en-US" sz="4000"/>
              <a:t>续 </a:t>
            </a:r>
            <a:r>
              <a:rPr lang="en-US" altLang="zh-CN" sz="4000"/>
              <a:t>) </a:t>
            </a:r>
            <a:endParaRPr lang="en-US" altLang="zh-CN" sz="4000"/>
          </a:p>
        </p:txBody>
      </p:sp>
      <p:sp>
        <p:nvSpPr>
          <p:cNvPr id="22530" name="文本占位符 21506"/>
          <p:cNvSpPr>
            <a:spLocks noGrp="1"/>
          </p:cNvSpPr>
          <p:nvPr>
            <p:ph idx="1"/>
          </p:nvPr>
        </p:nvSpPr>
        <p:spPr>
          <a:xfrm>
            <a:off x="0" y="1196975"/>
            <a:ext cx="9144000" cy="5516563"/>
          </a:xfrm>
        </p:spPr>
        <p:txBody>
          <a:bodyPr anchor="t"/>
          <a:lstStyle/>
          <a:p>
            <a:pPr>
              <a:buNone/>
            </a:pPr>
            <a:r>
              <a:rPr lang="en-US" altLang="zh-CN"/>
              <a:t>.</a:t>
            </a:r>
            <a:r>
              <a:rPr lang="zh-CN" altLang="en-US"/>
              <a:t> 特点</a:t>
            </a:r>
            <a:endParaRPr lang="zh-CN" altLang="en-US"/>
          </a:p>
          <a:p>
            <a:pPr>
              <a:buNone/>
            </a:pPr>
            <a:r>
              <a:rPr lang="zh-CN" altLang="en-US"/>
              <a:t> 数据的管理者：应用程序，数据不保存。</a:t>
            </a:r>
            <a:endParaRPr lang="zh-CN" altLang="en-US"/>
          </a:p>
          <a:p>
            <a:pPr>
              <a:buNone/>
            </a:pPr>
            <a:r>
              <a:rPr lang="zh-CN" altLang="en-US"/>
              <a:t> 数据面向的对象：某一应用程序    </a:t>
            </a:r>
            <a:endParaRPr lang="zh-CN" altLang="en-US"/>
          </a:p>
          <a:p>
            <a:pPr>
              <a:buNone/>
            </a:pPr>
            <a:r>
              <a:rPr lang="zh-CN" altLang="en-US"/>
              <a:t>数据的共享程度：无共享、冗余度极大</a:t>
            </a:r>
            <a:endParaRPr lang="zh-CN" altLang="en-US"/>
          </a:p>
          <a:p>
            <a:pPr>
              <a:buNone/>
            </a:pPr>
            <a:r>
              <a:rPr lang="zh-CN" altLang="en-US"/>
              <a:t> 数据的独立性：不独立，完全依赖于程序</a:t>
            </a:r>
            <a:endParaRPr lang="zh-CN" altLang="en-US"/>
          </a:p>
          <a:p>
            <a:pPr>
              <a:buNone/>
            </a:pPr>
            <a:r>
              <a:rPr lang="zh-CN" altLang="en-US"/>
              <a:t> 数据的结构化：无结构</a:t>
            </a:r>
            <a:endParaRPr lang="zh-CN" altLang="en-US"/>
          </a:p>
          <a:p>
            <a:pPr>
              <a:buNone/>
            </a:pPr>
            <a:r>
              <a:rPr lang="zh-CN" altLang="en-US"/>
              <a:t> 数据控制能力：应用程序自己控制</a:t>
            </a:r>
            <a:endParaRPr lang="zh-CN"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216065"/>
          <p:cNvSpPr>
            <a:spLocks noGrp="1"/>
          </p:cNvSpPr>
          <p:nvPr>
            <p:ph type="title"/>
          </p:nvPr>
        </p:nvSpPr>
        <p:spPr>
          <a:xfrm>
            <a:off x="685800" y="152400"/>
            <a:ext cx="6870700" cy="828675"/>
          </a:xfrm>
        </p:spPr>
        <p:txBody>
          <a:bodyPr anchor="b"/>
          <a:lstStyle/>
          <a:p>
            <a:r>
              <a:rPr lang="en-US" altLang="zh-CN"/>
              <a:t>2.3.3  </a:t>
            </a:r>
            <a:r>
              <a:rPr lang="zh-CN" altLang="en-US"/>
              <a:t>用户定义的完整性</a:t>
            </a:r>
            <a:endParaRPr lang="zh-CN" altLang="en-US"/>
          </a:p>
        </p:txBody>
      </p:sp>
      <p:sp>
        <p:nvSpPr>
          <p:cNvPr id="217090" name="文本占位符 216066"/>
          <p:cNvSpPr>
            <a:spLocks noGrp="1"/>
          </p:cNvSpPr>
          <p:nvPr>
            <p:ph idx="1"/>
          </p:nvPr>
        </p:nvSpPr>
        <p:spPr>
          <a:xfrm>
            <a:off x="0" y="1196975"/>
            <a:ext cx="9144000" cy="5661025"/>
          </a:xfrm>
        </p:spPr>
        <p:txBody>
          <a:bodyPr anchor="t"/>
          <a:lstStyle/>
          <a:p>
            <a:r>
              <a:rPr lang="zh-CN" altLang="en-US"/>
              <a:t>用户定义的完整性是针对某一具体关系数</a:t>
            </a:r>
            <a:endParaRPr lang="zh-CN" altLang="en-US"/>
          </a:p>
          <a:p>
            <a:pPr>
              <a:buNone/>
            </a:pPr>
            <a:r>
              <a:rPr lang="zh-CN" altLang="en-US"/>
              <a:t>据库的约束条件，反映某一具体应用所涉</a:t>
            </a:r>
            <a:endParaRPr lang="zh-CN" altLang="en-US"/>
          </a:p>
          <a:p>
            <a:pPr>
              <a:buNone/>
            </a:pPr>
            <a:r>
              <a:rPr lang="zh-CN" altLang="en-US"/>
              <a:t>及的数据必须满足的语义要求。</a:t>
            </a:r>
            <a:endParaRPr lang="zh-CN" altLang="en-US"/>
          </a:p>
          <a:p>
            <a:pPr>
              <a:buNone/>
            </a:pPr>
            <a:r>
              <a:rPr lang="zh-CN" altLang="en-US"/>
              <a:t>关系模型应提供定义和检验这类完整性的</a:t>
            </a:r>
            <a:endParaRPr lang="zh-CN" altLang="en-US"/>
          </a:p>
          <a:p>
            <a:pPr>
              <a:buNone/>
            </a:pPr>
            <a:r>
              <a:rPr lang="zh-CN" altLang="en-US"/>
              <a:t>机制，以便用统一的系统的方法处理它</a:t>
            </a:r>
            <a:endParaRPr lang="zh-CN" altLang="en-US"/>
          </a:p>
          <a:p>
            <a:pPr>
              <a:buNone/>
            </a:pPr>
            <a:r>
              <a:rPr lang="zh-CN" altLang="en-US"/>
              <a:t>们，而不要由应用程序承担这一功能。</a:t>
            </a:r>
            <a:endParaRPr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标题 217089"/>
          <p:cNvSpPr>
            <a:spLocks noGrp="1"/>
          </p:cNvSpPr>
          <p:nvPr>
            <p:ph type="title"/>
          </p:nvPr>
        </p:nvSpPr>
        <p:spPr>
          <a:xfrm>
            <a:off x="685800" y="152400"/>
            <a:ext cx="6870700" cy="755650"/>
          </a:xfrm>
        </p:spPr>
        <p:txBody>
          <a:bodyPr anchor="b"/>
          <a:lstStyle/>
          <a:p>
            <a:endParaRPr lang="zh-CN" altLang="en-US" sz="4000" dirty="0"/>
          </a:p>
        </p:txBody>
      </p:sp>
      <p:sp>
        <p:nvSpPr>
          <p:cNvPr id="218114" name="文本占位符 217090"/>
          <p:cNvSpPr>
            <a:spLocks noGrp="1"/>
          </p:cNvSpPr>
          <p:nvPr>
            <p:ph idx="1"/>
          </p:nvPr>
        </p:nvSpPr>
        <p:spPr>
          <a:xfrm>
            <a:off x="0" y="1268413"/>
            <a:ext cx="8964613" cy="5329237"/>
          </a:xfrm>
        </p:spPr>
        <p:txBody>
          <a:bodyPr anchor="t"/>
          <a:lstStyle/>
          <a:p>
            <a:r>
              <a:rPr lang="zh-CN" altLang="en-US" dirty="0"/>
              <a:t>例 </a:t>
            </a:r>
            <a:r>
              <a:rPr lang="en-US" altLang="zh-CN" dirty="0"/>
              <a:t>:</a:t>
            </a:r>
            <a:endParaRPr lang="en-US" altLang="zh-CN" dirty="0"/>
          </a:p>
          <a:p>
            <a:r>
              <a:rPr lang="en-US" altLang="zh-CN" dirty="0"/>
              <a:t>  </a:t>
            </a:r>
            <a:r>
              <a:rPr lang="zh-CN" altLang="en-US" dirty="0"/>
              <a:t>课程 </a:t>
            </a:r>
            <a:r>
              <a:rPr lang="en-US" altLang="zh-CN" dirty="0"/>
              <a:t>( </a:t>
            </a:r>
            <a:r>
              <a:rPr lang="zh-CN" altLang="en-US" dirty="0"/>
              <a:t>课程号 ，课程名，学分 </a:t>
            </a:r>
            <a:r>
              <a:rPr lang="en-US" altLang="zh-CN" dirty="0"/>
              <a:t>)</a:t>
            </a:r>
            <a:endParaRPr lang="en-US" altLang="zh-CN" dirty="0"/>
          </a:p>
          <a:p>
            <a:r>
              <a:rPr lang="en-US" altLang="zh-CN" dirty="0" smtClean="0"/>
              <a:t>“ </a:t>
            </a:r>
            <a:r>
              <a:rPr lang="zh-CN" altLang="en-US" dirty="0"/>
              <a:t>课程名 ” 属性必须取唯一值</a:t>
            </a:r>
            <a:endParaRPr lang="zh-CN" altLang="en-US" dirty="0"/>
          </a:p>
          <a:p>
            <a:r>
              <a:rPr lang="zh-CN" altLang="en-US" dirty="0" smtClean="0"/>
              <a:t>非</a:t>
            </a:r>
            <a:r>
              <a:rPr lang="zh-CN" altLang="en-US" dirty="0"/>
              <a:t>主属性 “ 课程名 ” 也不能取空值</a:t>
            </a:r>
            <a:endParaRPr lang="zh-CN" altLang="en-US" dirty="0"/>
          </a:p>
          <a:p>
            <a:r>
              <a:rPr lang="zh-CN" altLang="en-US" dirty="0" smtClean="0"/>
              <a:t> </a:t>
            </a:r>
            <a:r>
              <a:rPr lang="zh-CN" altLang="en-US" dirty="0"/>
              <a:t>“ 学分 ” 属性只能取值 </a:t>
            </a:r>
            <a:r>
              <a:rPr lang="en-US" altLang="zh-CN" dirty="0"/>
              <a:t>{1 </a:t>
            </a:r>
            <a:r>
              <a:rPr lang="zh-CN" altLang="en-US" dirty="0"/>
              <a:t>， </a:t>
            </a:r>
            <a:r>
              <a:rPr lang="en-US" altLang="zh-CN" dirty="0"/>
              <a:t>2 </a:t>
            </a:r>
            <a:r>
              <a:rPr lang="zh-CN" altLang="en-US" dirty="0"/>
              <a:t>， </a:t>
            </a:r>
            <a:r>
              <a:rPr lang="en-US" altLang="zh-CN" dirty="0"/>
              <a:t>3 </a:t>
            </a:r>
            <a:r>
              <a:rPr lang="zh-CN" altLang="en-US" dirty="0"/>
              <a:t>， </a:t>
            </a:r>
            <a:r>
              <a:rPr lang="en-US" altLang="zh-CN" dirty="0"/>
              <a:t>4}</a:t>
            </a:r>
            <a:endParaRPr lang="en-US" altLang="zh-CN"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标题 218113"/>
          <p:cNvSpPr>
            <a:spLocks noGrp="1"/>
          </p:cNvSpPr>
          <p:nvPr>
            <p:ph type="title"/>
          </p:nvPr>
        </p:nvSpPr>
        <p:spPr>
          <a:xfrm>
            <a:off x="685800" y="152400"/>
            <a:ext cx="6870700" cy="755650"/>
          </a:xfrm>
        </p:spPr>
        <p:txBody>
          <a:bodyPr anchor="b"/>
          <a:lstStyle/>
          <a:p>
            <a:r>
              <a:rPr lang="zh-CN" altLang="en-US" sz="4000"/>
              <a:t>小结</a:t>
            </a:r>
            <a:endParaRPr lang="zh-CN" altLang="en-US" sz="4000"/>
          </a:p>
        </p:txBody>
      </p:sp>
      <p:sp>
        <p:nvSpPr>
          <p:cNvPr id="219138" name="文本占位符 218114"/>
          <p:cNvSpPr>
            <a:spLocks noGrp="1"/>
          </p:cNvSpPr>
          <p:nvPr>
            <p:ph idx="1"/>
          </p:nvPr>
        </p:nvSpPr>
        <p:spPr>
          <a:xfrm>
            <a:off x="0" y="1268413"/>
            <a:ext cx="9144000" cy="5589587"/>
          </a:xfrm>
        </p:spPr>
        <p:txBody>
          <a:bodyPr anchor="t"/>
          <a:lstStyle/>
          <a:p>
            <a:pPr>
              <a:lnSpc>
                <a:spcPct val="90000"/>
              </a:lnSpc>
            </a:pPr>
            <a:r>
              <a:rPr lang="zh-CN" altLang="en-US" sz="2800" dirty="0"/>
              <a:t>小结</a:t>
            </a:r>
            <a:endParaRPr lang="zh-CN" altLang="en-US" sz="2800" dirty="0"/>
          </a:p>
          <a:p>
            <a:pPr>
              <a:lnSpc>
                <a:spcPct val="90000"/>
              </a:lnSpc>
            </a:pPr>
            <a:r>
              <a:rPr lang="zh-CN" altLang="en-US" sz="2800" dirty="0" smtClean="0"/>
              <a:t> </a:t>
            </a:r>
            <a:r>
              <a:rPr lang="zh-CN" altLang="en-US" sz="2800" dirty="0"/>
              <a:t>关系数据结构</a:t>
            </a:r>
            <a:endParaRPr lang="zh-CN" altLang="en-US" sz="2800" dirty="0"/>
          </a:p>
          <a:p>
            <a:pPr>
              <a:lnSpc>
                <a:spcPct val="90000"/>
              </a:lnSpc>
            </a:pPr>
            <a:r>
              <a:rPr lang="zh-CN" altLang="en-US" sz="2800" dirty="0" smtClean="0"/>
              <a:t>   </a:t>
            </a:r>
            <a:r>
              <a:rPr lang="zh-CN" altLang="en-US" sz="2800" dirty="0"/>
              <a:t>关系</a:t>
            </a:r>
            <a:endParaRPr lang="zh-CN" altLang="en-US" sz="2800" dirty="0"/>
          </a:p>
          <a:p>
            <a:pPr>
              <a:lnSpc>
                <a:spcPct val="90000"/>
              </a:lnSpc>
            </a:pPr>
            <a:r>
              <a:rPr lang="zh-CN" altLang="en-US" sz="2800" dirty="0" smtClean="0"/>
              <a:t> </a:t>
            </a:r>
            <a:r>
              <a:rPr lang="zh-CN" altLang="en-US" sz="2800" dirty="0"/>
              <a:t>域</a:t>
            </a:r>
            <a:endParaRPr lang="zh-CN" altLang="en-US" sz="2800" dirty="0"/>
          </a:p>
          <a:p>
            <a:pPr>
              <a:lnSpc>
                <a:spcPct val="90000"/>
              </a:lnSpc>
            </a:pPr>
            <a:r>
              <a:rPr lang="zh-CN" altLang="en-US" sz="2800" dirty="0" smtClean="0"/>
              <a:t>笛</a:t>
            </a:r>
            <a:r>
              <a:rPr lang="zh-CN" altLang="en-US" sz="2800" dirty="0"/>
              <a:t>卡尔积</a:t>
            </a:r>
            <a:endParaRPr lang="zh-CN" altLang="en-US" sz="2800" dirty="0"/>
          </a:p>
          <a:p>
            <a:pPr>
              <a:lnSpc>
                <a:spcPct val="90000"/>
              </a:lnSpc>
            </a:pPr>
            <a:r>
              <a:rPr lang="zh-CN" altLang="en-US" sz="2800" dirty="0" smtClean="0"/>
              <a:t> </a:t>
            </a:r>
            <a:r>
              <a:rPr lang="zh-CN" altLang="en-US" sz="2800" dirty="0"/>
              <a:t>关系</a:t>
            </a:r>
            <a:endParaRPr lang="zh-CN" altLang="en-US" sz="2800" dirty="0"/>
          </a:p>
          <a:p>
            <a:pPr>
              <a:lnSpc>
                <a:spcPct val="90000"/>
              </a:lnSpc>
            </a:pPr>
            <a:r>
              <a:rPr lang="zh-CN" altLang="en-US" sz="2800" dirty="0" smtClean="0"/>
              <a:t>关系</a:t>
            </a:r>
            <a:r>
              <a:rPr lang="zh-CN" altLang="en-US" sz="2800" dirty="0"/>
              <a:t>，属性，元组</a:t>
            </a:r>
            <a:endParaRPr lang="zh-CN" altLang="en-US" sz="2800" dirty="0"/>
          </a:p>
          <a:p>
            <a:pPr>
              <a:lnSpc>
                <a:spcPct val="90000"/>
              </a:lnSpc>
            </a:pPr>
            <a:r>
              <a:rPr lang="zh-CN" altLang="en-US" sz="2800" dirty="0" smtClean="0"/>
              <a:t> </a:t>
            </a:r>
            <a:r>
              <a:rPr lang="zh-CN" altLang="en-US" sz="2800" dirty="0"/>
              <a:t>候选码，主码，主属性</a:t>
            </a:r>
            <a:endParaRPr lang="zh-CN" altLang="en-US" sz="2800" dirty="0"/>
          </a:p>
          <a:p>
            <a:pPr>
              <a:lnSpc>
                <a:spcPct val="90000"/>
              </a:lnSpc>
            </a:pPr>
            <a:r>
              <a:rPr lang="zh-CN" altLang="en-US" sz="2800" dirty="0" smtClean="0"/>
              <a:t> </a:t>
            </a:r>
            <a:r>
              <a:rPr lang="zh-CN" altLang="en-US" sz="2800" dirty="0"/>
              <a:t>基本关系的性质</a:t>
            </a:r>
            <a:endParaRPr lang="zh-CN" altLang="en-US" sz="2800" dirty="0"/>
          </a:p>
          <a:p>
            <a:pPr>
              <a:lnSpc>
                <a:spcPct val="90000"/>
              </a:lnSpc>
            </a:pPr>
            <a:r>
              <a:rPr lang="zh-CN" altLang="en-US" sz="2800" dirty="0" smtClean="0"/>
              <a:t>   </a:t>
            </a:r>
            <a:r>
              <a:rPr lang="zh-CN" altLang="en-US" sz="2800" dirty="0"/>
              <a:t>关系模式</a:t>
            </a:r>
            <a:endParaRPr lang="zh-CN" altLang="en-US" sz="2800" dirty="0"/>
          </a:p>
          <a:p>
            <a:pPr>
              <a:lnSpc>
                <a:spcPct val="90000"/>
              </a:lnSpc>
            </a:pPr>
            <a:r>
              <a:rPr lang="zh-CN" altLang="en-US" sz="2800" dirty="0" smtClean="0"/>
              <a:t>   </a:t>
            </a:r>
            <a:r>
              <a:rPr lang="zh-CN" altLang="en-US" sz="2800" dirty="0"/>
              <a:t>关系数据库</a:t>
            </a:r>
            <a:endParaRPr lang="zh-CN" altLang="en-US" sz="28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标题 219137"/>
          <p:cNvSpPr>
            <a:spLocks noGrp="1"/>
          </p:cNvSpPr>
          <p:nvPr>
            <p:ph type="title"/>
          </p:nvPr>
        </p:nvSpPr>
        <p:spPr>
          <a:xfrm>
            <a:off x="685800" y="152400"/>
            <a:ext cx="6870700" cy="396875"/>
          </a:xfrm>
        </p:spPr>
        <p:txBody>
          <a:bodyPr anchor="b"/>
          <a:lstStyle/>
          <a:p>
            <a:endParaRPr lang="zh-CN" altLang="en-US" sz="4000" dirty="0"/>
          </a:p>
        </p:txBody>
      </p:sp>
      <p:sp>
        <p:nvSpPr>
          <p:cNvPr id="220162" name="文本占位符 219138"/>
          <p:cNvSpPr>
            <a:spLocks noGrp="1"/>
          </p:cNvSpPr>
          <p:nvPr>
            <p:ph idx="1"/>
          </p:nvPr>
        </p:nvSpPr>
        <p:spPr>
          <a:xfrm>
            <a:off x="0" y="908050"/>
            <a:ext cx="8820150" cy="5761038"/>
          </a:xfrm>
        </p:spPr>
        <p:txBody>
          <a:bodyPr anchor="t"/>
          <a:lstStyle/>
          <a:p>
            <a:r>
              <a:rPr lang="zh-CN" altLang="en-US" dirty="0" smtClean="0"/>
              <a:t> </a:t>
            </a:r>
            <a:r>
              <a:rPr lang="zh-CN" altLang="en-US" dirty="0"/>
              <a:t>关系的数据操作集合</a:t>
            </a:r>
            <a:endParaRPr lang="zh-CN" altLang="en-US" dirty="0"/>
          </a:p>
          <a:p>
            <a:r>
              <a:rPr lang="zh-CN" altLang="en-US" dirty="0" smtClean="0"/>
              <a:t>查询</a:t>
            </a:r>
            <a:endParaRPr lang="zh-CN" altLang="en-US" dirty="0"/>
          </a:p>
          <a:p>
            <a:r>
              <a:rPr lang="zh-CN" altLang="en-US" dirty="0" smtClean="0"/>
              <a:t>选择</a:t>
            </a:r>
            <a:r>
              <a:rPr lang="zh-CN" altLang="en-US" dirty="0"/>
              <a:t>、投影、连接、除、并、交、差</a:t>
            </a:r>
            <a:endParaRPr lang="zh-CN" altLang="en-US" dirty="0"/>
          </a:p>
          <a:p>
            <a:r>
              <a:rPr lang="zh-CN" altLang="en-US" dirty="0" smtClean="0"/>
              <a:t> </a:t>
            </a:r>
            <a:r>
              <a:rPr lang="zh-CN" altLang="en-US" dirty="0"/>
              <a:t>数据更新</a:t>
            </a:r>
            <a:endParaRPr lang="zh-CN" altLang="en-US" dirty="0"/>
          </a:p>
          <a:p>
            <a:r>
              <a:rPr lang="zh-CN" altLang="en-US" dirty="0" smtClean="0"/>
              <a:t>插入</a:t>
            </a:r>
            <a:r>
              <a:rPr lang="zh-CN" altLang="en-US" dirty="0"/>
              <a:t>、删除、修改</a:t>
            </a:r>
            <a:endParaRPr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标题 220161"/>
          <p:cNvSpPr>
            <a:spLocks noGrp="1"/>
          </p:cNvSpPr>
          <p:nvPr>
            <p:ph type="title"/>
          </p:nvPr>
        </p:nvSpPr>
        <p:spPr/>
        <p:txBody>
          <a:bodyPr anchor="b"/>
          <a:lstStyle/>
          <a:p>
            <a:endParaRPr lang="zh-CN" altLang="en-US" dirty="0"/>
          </a:p>
        </p:txBody>
      </p:sp>
      <p:sp>
        <p:nvSpPr>
          <p:cNvPr id="221186" name="文本占位符 220162"/>
          <p:cNvSpPr>
            <a:spLocks noGrp="1"/>
          </p:cNvSpPr>
          <p:nvPr>
            <p:ph idx="1"/>
          </p:nvPr>
        </p:nvSpPr>
        <p:spPr/>
        <p:txBody>
          <a:bodyPr anchor="t"/>
          <a:lstStyle/>
          <a:p>
            <a:r>
              <a:rPr lang="zh-CN" altLang="en-US" dirty="0" smtClean="0"/>
              <a:t> </a:t>
            </a:r>
            <a:r>
              <a:rPr lang="zh-CN" altLang="en-US" dirty="0"/>
              <a:t>关系的完整性约束</a:t>
            </a:r>
            <a:endParaRPr lang="zh-CN" altLang="en-US" dirty="0"/>
          </a:p>
          <a:p>
            <a:r>
              <a:rPr lang="zh-CN" altLang="en-US" dirty="0" smtClean="0"/>
              <a:t>实体完整性</a:t>
            </a:r>
            <a:endParaRPr lang="zh-CN" altLang="en-US" dirty="0"/>
          </a:p>
          <a:p>
            <a:r>
              <a:rPr lang="zh-CN" altLang="en-US" dirty="0" smtClean="0"/>
              <a:t> </a:t>
            </a:r>
            <a:r>
              <a:rPr lang="zh-CN" altLang="en-US" dirty="0"/>
              <a:t>参照完整性</a:t>
            </a:r>
            <a:endParaRPr lang="zh-CN" altLang="en-US" dirty="0"/>
          </a:p>
          <a:p>
            <a:r>
              <a:rPr lang="zh-CN" altLang="en-US" dirty="0" smtClean="0"/>
              <a:t>外</a:t>
            </a:r>
            <a:r>
              <a:rPr lang="zh-CN" altLang="en-US" dirty="0"/>
              <a:t>码</a:t>
            </a:r>
            <a:endParaRPr lang="zh-CN" altLang="en-US" dirty="0"/>
          </a:p>
          <a:p>
            <a:r>
              <a:rPr lang="zh-CN" altLang="en-US" dirty="0" smtClean="0"/>
              <a:t>用户</a:t>
            </a:r>
            <a:r>
              <a:rPr lang="zh-CN" altLang="en-US" dirty="0"/>
              <a:t>定义的完整性</a:t>
            </a:r>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221185"/>
          <p:cNvSpPr>
            <a:spLocks noGrp="1"/>
          </p:cNvSpPr>
          <p:nvPr>
            <p:ph type="title"/>
          </p:nvPr>
        </p:nvSpPr>
        <p:spPr>
          <a:xfrm>
            <a:off x="685800" y="152400"/>
            <a:ext cx="6870700" cy="900113"/>
          </a:xfrm>
        </p:spPr>
        <p:txBody>
          <a:bodyPr anchor="b"/>
          <a:lstStyle/>
          <a:p>
            <a:r>
              <a:rPr lang="en-US" altLang="zh-CN"/>
              <a:t>2.4    </a:t>
            </a:r>
            <a:r>
              <a:rPr lang="zh-CN" altLang="en-US"/>
              <a:t>关系代数</a:t>
            </a:r>
            <a:endParaRPr lang="zh-CN" altLang="en-US"/>
          </a:p>
        </p:txBody>
      </p:sp>
      <p:sp>
        <p:nvSpPr>
          <p:cNvPr id="222210" name="文本占位符 221186"/>
          <p:cNvSpPr>
            <a:spLocks noGrp="1"/>
          </p:cNvSpPr>
          <p:nvPr>
            <p:ph idx="1"/>
          </p:nvPr>
        </p:nvSpPr>
        <p:spPr>
          <a:xfrm>
            <a:off x="0" y="1268413"/>
            <a:ext cx="8964613" cy="5589587"/>
          </a:xfrm>
        </p:spPr>
        <p:txBody>
          <a:bodyPr anchor="t"/>
          <a:lstStyle/>
          <a:p>
            <a:r>
              <a:rPr lang="zh-CN" altLang="en-US" dirty="0" smtClean="0"/>
              <a:t>  </a:t>
            </a:r>
            <a:r>
              <a:rPr lang="zh-CN" altLang="en-US" dirty="0"/>
              <a:t>概述</a:t>
            </a:r>
            <a:endParaRPr lang="zh-CN" altLang="en-US" dirty="0"/>
          </a:p>
          <a:p>
            <a:pPr marL="0" indent="0">
              <a:buNone/>
            </a:pPr>
            <a:r>
              <a:rPr lang="zh-CN" altLang="en-US" dirty="0" smtClean="0"/>
              <a:t>  </a:t>
            </a:r>
            <a:r>
              <a:rPr lang="zh-CN" altLang="en-US" dirty="0"/>
              <a:t>传统的集合运算</a:t>
            </a:r>
            <a:endParaRPr lang="zh-CN" altLang="en-US" dirty="0"/>
          </a:p>
          <a:p>
            <a:pPr marL="0" indent="0">
              <a:buNone/>
            </a:pPr>
            <a:r>
              <a:rPr lang="zh-CN" altLang="en-US" dirty="0" smtClean="0"/>
              <a:t>  </a:t>
            </a:r>
            <a:r>
              <a:rPr lang="zh-CN" altLang="en-US" dirty="0"/>
              <a:t>专门的关系运算</a:t>
            </a:r>
            <a:endParaRPr lang="zh-CN" alt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222209"/>
          <p:cNvSpPr>
            <a:spLocks noGrp="1"/>
          </p:cNvSpPr>
          <p:nvPr>
            <p:ph type="title"/>
          </p:nvPr>
        </p:nvSpPr>
        <p:spPr>
          <a:xfrm>
            <a:off x="684213" y="-525462"/>
            <a:ext cx="6870700" cy="1593850"/>
          </a:xfrm>
        </p:spPr>
        <p:txBody>
          <a:bodyPr anchor="b"/>
          <a:lstStyle/>
          <a:p>
            <a:r>
              <a:rPr lang="zh-CN" altLang="en-US"/>
              <a:t>概述</a:t>
            </a:r>
            <a:endParaRPr lang="zh-CN" altLang="en-US"/>
          </a:p>
        </p:txBody>
      </p:sp>
      <p:sp>
        <p:nvSpPr>
          <p:cNvPr id="223234" name="文本占位符 222210"/>
          <p:cNvSpPr>
            <a:spLocks noGrp="1"/>
          </p:cNvSpPr>
          <p:nvPr>
            <p:ph idx="1"/>
          </p:nvPr>
        </p:nvSpPr>
        <p:spPr>
          <a:xfrm>
            <a:off x="0" y="1268413"/>
            <a:ext cx="8893175" cy="5589587"/>
          </a:xfrm>
        </p:spPr>
        <p:txBody>
          <a:bodyPr anchor="t"/>
          <a:lstStyle/>
          <a:p>
            <a:pPr marL="0" indent="0">
              <a:buNone/>
            </a:pPr>
            <a:r>
              <a:rPr lang="en-US" altLang="zh-CN" dirty="0"/>
              <a:t>1.  </a:t>
            </a:r>
            <a:r>
              <a:rPr lang="zh-CN" altLang="en-US" dirty="0"/>
              <a:t>关系代数</a:t>
            </a:r>
            <a:endParaRPr lang="zh-CN" altLang="en-US" dirty="0"/>
          </a:p>
          <a:p>
            <a:pPr marL="0" indent="0">
              <a:buNone/>
            </a:pPr>
            <a:r>
              <a:rPr lang="en-US" altLang="zh-CN" dirty="0"/>
              <a:t>2.  </a:t>
            </a:r>
            <a:r>
              <a:rPr lang="zh-CN" altLang="en-US" dirty="0"/>
              <a:t>运算的三要素</a:t>
            </a:r>
            <a:endParaRPr lang="zh-CN" altLang="en-US" dirty="0"/>
          </a:p>
          <a:p>
            <a:pPr marL="0" indent="0">
              <a:buNone/>
            </a:pPr>
            <a:r>
              <a:rPr lang="en-US" altLang="zh-CN" dirty="0"/>
              <a:t>3.  </a:t>
            </a:r>
            <a:r>
              <a:rPr lang="zh-CN" altLang="en-US" dirty="0"/>
              <a:t>关系代数运算的三个要素</a:t>
            </a:r>
            <a:endParaRPr lang="zh-CN" altLang="en-US" dirty="0"/>
          </a:p>
          <a:p>
            <a:pPr marL="0" indent="0">
              <a:buNone/>
            </a:pPr>
            <a:r>
              <a:rPr lang="en-US" altLang="zh-CN" dirty="0"/>
              <a:t>4.  </a:t>
            </a:r>
            <a:r>
              <a:rPr lang="zh-CN" altLang="en-US" dirty="0"/>
              <a:t>关系代数运算的分类</a:t>
            </a:r>
            <a:endParaRPr lang="zh-CN" altLang="en-US" dirty="0"/>
          </a:p>
          <a:p>
            <a:pPr marL="0" indent="0">
              <a:buNone/>
            </a:pPr>
            <a:r>
              <a:rPr lang="en-US" altLang="zh-CN" dirty="0"/>
              <a:t>5.  </a:t>
            </a:r>
            <a:r>
              <a:rPr lang="zh-CN" altLang="en-US" dirty="0"/>
              <a:t>表示记号</a:t>
            </a:r>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标题 223233"/>
          <p:cNvSpPr>
            <a:spLocks noGrp="1"/>
          </p:cNvSpPr>
          <p:nvPr>
            <p:ph type="title"/>
          </p:nvPr>
        </p:nvSpPr>
        <p:spPr>
          <a:xfrm>
            <a:off x="685800" y="152400"/>
            <a:ext cx="6870700" cy="828675"/>
          </a:xfrm>
        </p:spPr>
        <p:txBody>
          <a:bodyPr anchor="b"/>
          <a:lstStyle/>
          <a:p>
            <a:r>
              <a:rPr lang="zh-CN" altLang="en-US"/>
              <a:t>概述</a:t>
            </a:r>
            <a:endParaRPr lang="zh-CN" altLang="en-US"/>
          </a:p>
        </p:txBody>
      </p:sp>
      <p:sp>
        <p:nvSpPr>
          <p:cNvPr id="224258" name="文本占位符 223234"/>
          <p:cNvSpPr>
            <a:spLocks noGrp="1"/>
          </p:cNvSpPr>
          <p:nvPr>
            <p:ph idx="1"/>
          </p:nvPr>
        </p:nvSpPr>
        <p:spPr>
          <a:xfrm>
            <a:off x="0" y="1125538"/>
            <a:ext cx="8748713" cy="5399087"/>
          </a:xfrm>
        </p:spPr>
        <p:txBody>
          <a:bodyPr anchor="t"/>
          <a:lstStyle/>
          <a:p>
            <a:pPr marL="0" indent="0">
              <a:buNone/>
            </a:pPr>
            <a:r>
              <a:rPr lang="en-US" altLang="zh-CN" dirty="0"/>
              <a:t>1. </a:t>
            </a:r>
            <a:r>
              <a:rPr lang="zh-CN" altLang="en-US" dirty="0"/>
              <a:t>关系代数</a:t>
            </a:r>
            <a:endParaRPr lang="zh-CN" altLang="en-US" dirty="0"/>
          </a:p>
          <a:p>
            <a:r>
              <a:rPr lang="zh-CN" altLang="en-US" dirty="0"/>
              <a:t>一种抽象的查询语言</a:t>
            </a:r>
            <a:endParaRPr lang="zh-CN" altLang="en-US" dirty="0"/>
          </a:p>
          <a:p>
            <a:r>
              <a:rPr lang="zh-CN" altLang="en-US" dirty="0"/>
              <a:t>用对关系的运算来表达查询</a:t>
            </a:r>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标题 224257"/>
          <p:cNvSpPr>
            <a:spLocks noGrp="1"/>
          </p:cNvSpPr>
          <p:nvPr>
            <p:ph type="title"/>
          </p:nvPr>
        </p:nvSpPr>
        <p:spPr/>
        <p:txBody>
          <a:bodyPr anchor="b"/>
          <a:lstStyle/>
          <a:p>
            <a:endParaRPr lang="zh-CN" altLang="en-US" dirty="0"/>
          </a:p>
        </p:txBody>
      </p:sp>
      <p:sp>
        <p:nvSpPr>
          <p:cNvPr id="225282" name="文本占位符 224258"/>
          <p:cNvSpPr>
            <a:spLocks noGrp="1"/>
          </p:cNvSpPr>
          <p:nvPr>
            <p:ph idx="1"/>
          </p:nvPr>
        </p:nvSpPr>
        <p:spPr>
          <a:xfrm>
            <a:off x="323850" y="1557338"/>
            <a:ext cx="8058150" cy="3929062"/>
          </a:xfrm>
        </p:spPr>
        <p:txBody>
          <a:bodyPr anchor="t"/>
          <a:lstStyle/>
          <a:p>
            <a:pPr marL="0" indent="0">
              <a:buNone/>
            </a:pPr>
            <a:r>
              <a:rPr lang="en-US" altLang="zh-CN" dirty="0"/>
              <a:t>2 </a:t>
            </a:r>
            <a:r>
              <a:rPr lang="zh-CN" altLang="en-US" dirty="0"/>
              <a:t>．关系代数运算的三个要素</a:t>
            </a:r>
            <a:endParaRPr lang="zh-CN" altLang="en-US" dirty="0"/>
          </a:p>
          <a:p>
            <a:r>
              <a:rPr lang="zh-CN" altLang="en-US" dirty="0"/>
              <a:t>运算对象：关系</a:t>
            </a:r>
            <a:endParaRPr lang="zh-CN" altLang="en-US" dirty="0"/>
          </a:p>
          <a:p>
            <a:r>
              <a:rPr lang="zh-CN" altLang="en-US" dirty="0"/>
              <a:t>运算结果：关系</a:t>
            </a:r>
            <a:endParaRPr lang="zh-CN" altLang="en-US" dirty="0"/>
          </a:p>
          <a:p>
            <a:r>
              <a:rPr lang="zh-CN" altLang="en-US" dirty="0"/>
              <a:t>运算符：四类</a:t>
            </a:r>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标题 225281"/>
          <p:cNvSpPr>
            <a:spLocks noGrp="1"/>
          </p:cNvSpPr>
          <p:nvPr>
            <p:ph type="title"/>
          </p:nvPr>
        </p:nvSpPr>
        <p:spPr>
          <a:xfrm>
            <a:off x="685800" y="152400"/>
            <a:ext cx="6870700" cy="612775"/>
          </a:xfrm>
        </p:spPr>
        <p:txBody>
          <a:bodyPr anchor="b"/>
          <a:lstStyle/>
          <a:p>
            <a:endParaRPr lang="zh-CN" altLang="en-US" sz="4000" dirty="0"/>
          </a:p>
        </p:txBody>
      </p:sp>
      <p:sp>
        <p:nvSpPr>
          <p:cNvPr id="226306" name="文本占位符 225282"/>
          <p:cNvSpPr>
            <a:spLocks noGrp="1"/>
          </p:cNvSpPr>
          <p:nvPr>
            <p:ph idx="1"/>
          </p:nvPr>
        </p:nvSpPr>
        <p:spPr>
          <a:xfrm>
            <a:off x="0" y="1196975"/>
            <a:ext cx="9144000" cy="5373688"/>
          </a:xfrm>
        </p:spPr>
        <p:txBody>
          <a:bodyPr anchor="t"/>
          <a:lstStyle/>
          <a:p>
            <a:pPr>
              <a:lnSpc>
                <a:spcPct val="90000"/>
              </a:lnSpc>
            </a:pPr>
            <a:endParaRPr lang="zh-CN" altLang="en-US" dirty="0"/>
          </a:p>
          <a:p>
            <a:pPr>
              <a:lnSpc>
                <a:spcPct val="90000"/>
              </a:lnSpc>
            </a:pPr>
            <a:r>
              <a:rPr lang="zh-CN" altLang="en-US" dirty="0" smtClean="0"/>
              <a:t> </a:t>
            </a:r>
            <a:r>
              <a:rPr lang="zh-CN" altLang="en-US" dirty="0"/>
              <a:t>集合运算符</a:t>
            </a:r>
            <a:endParaRPr lang="zh-CN" altLang="en-US" dirty="0"/>
          </a:p>
          <a:p>
            <a:pPr>
              <a:lnSpc>
                <a:spcPct val="90000"/>
              </a:lnSpc>
              <a:buNone/>
            </a:pPr>
            <a:r>
              <a:rPr lang="zh-CN" altLang="en-US" dirty="0"/>
              <a:t> 将关系看成元组的集合</a:t>
            </a:r>
            <a:endParaRPr lang="zh-CN" altLang="en-US" dirty="0"/>
          </a:p>
          <a:p>
            <a:pPr>
              <a:lnSpc>
                <a:spcPct val="90000"/>
              </a:lnSpc>
              <a:buNone/>
            </a:pPr>
            <a:r>
              <a:rPr lang="zh-CN" altLang="en-US" dirty="0"/>
              <a:t> 运算是从关系的 “ 水平 ” 方向即行的角度来进行</a:t>
            </a:r>
            <a:endParaRPr lang="zh-CN" altLang="en-US" dirty="0"/>
          </a:p>
          <a:p>
            <a:pPr>
              <a:lnSpc>
                <a:spcPct val="90000"/>
              </a:lnSpc>
            </a:pPr>
            <a:r>
              <a:rPr lang="zh-CN" altLang="en-US" dirty="0" smtClean="0"/>
              <a:t>专门</a:t>
            </a:r>
            <a:r>
              <a:rPr lang="zh-CN" altLang="en-US" dirty="0"/>
              <a:t>的关系运算符</a:t>
            </a:r>
            <a:endParaRPr lang="zh-CN" altLang="en-US" dirty="0"/>
          </a:p>
          <a:p>
            <a:pPr>
              <a:lnSpc>
                <a:spcPct val="90000"/>
              </a:lnSpc>
              <a:buNone/>
            </a:pPr>
            <a:r>
              <a:rPr lang="zh-CN" altLang="en-US" dirty="0"/>
              <a:t>不仅涉及行而且涉及列</a:t>
            </a:r>
            <a:endParaRPr lang="zh-CN" altLang="en-US" dirty="0"/>
          </a:p>
          <a:p>
            <a:pPr>
              <a:lnSpc>
                <a:spcPct val="90000"/>
              </a:lnSpc>
            </a:pPr>
            <a:r>
              <a:rPr lang="zh-CN" altLang="en-US" dirty="0" smtClean="0"/>
              <a:t> </a:t>
            </a:r>
            <a:r>
              <a:rPr lang="zh-CN" altLang="en-US" dirty="0"/>
              <a:t>算术比较符</a:t>
            </a:r>
            <a:endParaRPr lang="zh-CN" altLang="en-US" dirty="0"/>
          </a:p>
          <a:p>
            <a:pPr>
              <a:lnSpc>
                <a:spcPct val="90000"/>
              </a:lnSpc>
              <a:buNone/>
            </a:pPr>
            <a:r>
              <a:rPr lang="zh-CN" altLang="en-US" dirty="0"/>
              <a:t>辅助专门的关系运算符进行操作</a:t>
            </a:r>
            <a:endParaRPr lang="zh-CN" altLang="en-US" dirty="0"/>
          </a:p>
          <a:p>
            <a:pPr>
              <a:lnSpc>
                <a:spcPct val="90000"/>
              </a:lnSpc>
            </a:pPr>
            <a:r>
              <a:rPr lang="zh-CN" altLang="en-US" dirty="0"/>
              <a:t>� 逻辑运算符</a:t>
            </a:r>
            <a:endParaRPr lang="zh-CN" altLang="en-US" dirty="0"/>
          </a:p>
          <a:p>
            <a:pPr>
              <a:lnSpc>
                <a:spcPct val="90000"/>
              </a:lnSpc>
              <a:buNone/>
            </a:pPr>
            <a:r>
              <a:rPr lang="zh-CN" altLang="en-US" dirty="0"/>
              <a:t>辅助专门的关系运算符进行操作</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22529"/>
          <p:cNvSpPr>
            <a:spLocks noGrp="1"/>
          </p:cNvSpPr>
          <p:nvPr>
            <p:ph type="title"/>
          </p:nvPr>
        </p:nvSpPr>
        <p:spPr>
          <a:xfrm>
            <a:off x="539750" y="0"/>
            <a:ext cx="7200900" cy="1196975"/>
          </a:xfrm>
        </p:spPr>
        <p:txBody>
          <a:bodyPr anchor="b"/>
          <a:lstStyle/>
          <a:p>
            <a:r>
              <a:rPr lang="zh-CN" altLang="en-US" sz="4000"/>
              <a:t>应用程序与数据的对应关系 </a:t>
            </a:r>
            <a:r>
              <a:rPr lang="en-US" altLang="zh-CN" sz="4000"/>
              <a:t>( </a:t>
            </a:r>
            <a:r>
              <a:rPr lang="zh-CN" altLang="en-US" sz="4000"/>
              <a:t>人工管理 </a:t>
            </a:r>
            <a:r>
              <a:rPr lang="en-US" altLang="zh-CN" sz="4000"/>
              <a:t>) </a:t>
            </a:r>
            <a:endParaRPr lang="en-US" altLang="zh-CN" sz="4000"/>
          </a:p>
        </p:txBody>
      </p:sp>
      <p:pic>
        <p:nvPicPr>
          <p:cNvPr id="23554" name="文本占位符 22530"/>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标题 226305"/>
          <p:cNvSpPr>
            <a:spLocks noGrp="1"/>
          </p:cNvSpPr>
          <p:nvPr>
            <p:ph type="title"/>
          </p:nvPr>
        </p:nvSpPr>
        <p:spPr/>
        <p:txBody>
          <a:bodyPr anchor="b"/>
          <a:lstStyle/>
          <a:p>
            <a:endParaRPr lang="zh-CN" altLang="en-US" dirty="0"/>
          </a:p>
        </p:txBody>
      </p:sp>
      <p:pic>
        <p:nvPicPr>
          <p:cNvPr id="227330" name="文本占位符 226306"/>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标题 227329"/>
          <p:cNvSpPr>
            <a:spLocks noGrp="1"/>
          </p:cNvSpPr>
          <p:nvPr>
            <p:ph type="title"/>
          </p:nvPr>
        </p:nvSpPr>
        <p:spPr/>
        <p:txBody>
          <a:bodyPr anchor="b"/>
          <a:lstStyle/>
          <a:p>
            <a:endParaRPr lang="zh-CN" altLang="en-US" dirty="0"/>
          </a:p>
        </p:txBody>
      </p:sp>
      <p:sp>
        <p:nvSpPr>
          <p:cNvPr id="228354" name="文本占位符 227330"/>
          <p:cNvSpPr>
            <a:spLocks noGrp="1"/>
          </p:cNvSpPr>
          <p:nvPr>
            <p:ph idx="1"/>
          </p:nvPr>
        </p:nvSpPr>
        <p:spPr>
          <a:xfrm>
            <a:off x="539750" y="1828800"/>
            <a:ext cx="7842250" cy="4337050"/>
          </a:xfrm>
        </p:spPr>
        <p:txBody>
          <a:bodyPr anchor="t"/>
          <a:lstStyle/>
          <a:p>
            <a:pPr>
              <a:buNone/>
            </a:pPr>
            <a:r>
              <a:rPr lang="en-US" altLang="zh-CN"/>
              <a:t>4 </a:t>
            </a:r>
            <a:r>
              <a:rPr lang="zh-CN" altLang="en-US"/>
              <a:t>．关系代数运算的分类</a:t>
            </a:r>
            <a:endParaRPr lang="zh-CN" altLang="en-US"/>
          </a:p>
          <a:p>
            <a:r>
              <a:rPr lang="zh-CN" altLang="en-US"/>
              <a:t>  传统的集合运算</a:t>
            </a:r>
            <a:endParaRPr lang="zh-CN" altLang="en-US"/>
          </a:p>
          <a:p>
            <a:pPr>
              <a:buNone/>
            </a:pPr>
            <a:r>
              <a:rPr lang="zh-CN" altLang="en-US"/>
              <a:t>并、差、交、广义笛卡尔积</a:t>
            </a:r>
            <a:endParaRPr lang="zh-CN" altLang="en-US"/>
          </a:p>
          <a:p>
            <a:r>
              <a:rPr lang="zh-CN" altLang="en-US"/>
              <a:t>专门的关系运算</a:t>
            </a:r>
            <a:endParaRPr lang="zh-CN" altLang="en-US"/>
          </a:p>
          <a:p>
            <a:pPr>
              <a:buNone/>
            </a:pPr>
            <a:r>
              <a:rPr lang="zh-CN" altLang="en-US"/>
              <a:t>             选择、投影、连接、除</a:t>
            </a:r>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标题 228353"/>
          <p:cNvSpPr>
            <a:spLocks noGrp="1"/>
          </p:cNvSpPr>
          <p:nvPr>
            <p:ph type="title"/>
          </p:nvPr>
        </p:nvSpPr>
        <p:spPr>
          <a:xfrm>
            <a:off x="685800" y="152400"/>
            <a:ext cx="6870700" cy="323850"/>
          </a:xfrm>
        </p:spPr>
        <p:txBody>
          <a:bodyPr anchor="b"/>
          <a:lstStyle/>
          <a:p>
            <a:endParaRPr lang="zh-CN" altLang="en-US" sz="4000" dirty="0"/>
          </a:p>
        </p:txBody>
      </p:sp>
      <p:sp>
        <p:nvSpPr>
          <p:cNvPr id="229378" name="文本占位符 228354"/>
          <p:cNvSpPr>
            <a:spLocks noGrp="1"/>
          </p:cNvSpPr>
          <p:nvPr>
            <p:ph idx="1"/>
          </p:nvPr>
        </p:nvSpPr>
        <p:spPr>
          <a:xfrm>
            <a:off x="179388" y="1412875"/>
            <a:ext cx="8964612" cy="5445125"/>
          </a:xfrm>
        </p:spPr>
        <p:txBody>
          <a:bodyPr anchor="t"/>
          <a:lstStyle/>
          <a:p>
            <a:pPr marL="0" indent="0">
              <a:buNone/>
            </a:pPr>
            <a:r>
              <a:rPr lang="en-US" altLang="zh-CN" dirty="0"/>
              <a:t>5 </a:t>
            </a:r>
            <a:r>
              <a:rPr lang="zh-CN" altLang="en-US" dirty="0"/>
              <a:t>．表示记号  </a:t>
            </a:r>
            <a:endParaRPr lang="zh-CN" altLang="en-US" dirty="0"/>
          </a:p>
          <a:p>
            <a:pPr>
              <a:buNone/>
            </a:pPr>
            <a:r>
              <a:rPr lang="zh-CN" altLang="en-US" dirty="0"/>
              <a:t>（ </a:t>
            </a:r>
            <a:r>
              <a:rPr lang="en-US" altLang="zh-CN" dirty="0"/>
              <a:t>1 </a:t>
            </a:r>
            <a:r>
              <a:rPr lang="zh-CN" altLang="en-US" dirty="0"/>
              <a:t>）  </a:t>
            </a:r>
            <a:r>
              <a:rPr lang="en-US" altLang="zh-CN" dirty="0"/>
              <a:t>R </a:t>
            </a:r>
            <a:r>
              <a:rPr lang="zh-CN" altLang="en-US" dirty="0"/>
              <a:t>， </a:t>
            </a:r>
            <a:r>
              <a:rPr lang="en-US" altLang="zh-CN" dirty="0"/>
              <a:t>t ∈ R </a:t>
            </a:r>
            <a:r>
              <a:rPr lang="zh-CN" altLang="en-US" dirty="0"/>
              <a:t>， </a:t>
            </a:r>
            <a:r>
              <a:rPr lang="en-US" altLang="zh-CN" dirty="0"/>
              <a:t>t[A </a:t>
            </a:r>
            <a:r>
              <a:rPr lang="en-US" altLang="zh-CN" dirty="0" err="1"/>
              <a:t>i</a:t>
            </a:r>
            <a:r>
              <a:rPr lang="en-US" altLang="zh-CN" dirty="0"/>
              <a:t>]</a:t>
            </a:r>
            <a:endParaRPr lang="en-US" altLang="zh-CN" dirty="0"/>
          </a:p>
          <a:p>
            <a:pPr marL="0" indent="0">
              <a:buNone/>
            </a:pPr>
            <a:r>
              <a:rPr lang="en-US" altLang="zh-CN" dirty="0"/>
              <a:t>  </a:t>
            </a:r>
            <a:r>
              <a:rPr lang="zh-CN" altLang="en-US" dirty="0"/>
              <a:t>设关系模式为 </a:t>
            </a:r>
            <a:r>
              <a:rPr lang="en-US" altLang="zh-CN" dirty="0"/>
              <a:t>R ( A 1 </a:t>
            </a:r>
            <a:r>
              <a:rPr lang="zh-CN" altLang="en-US" dirty="0"/>
              <a:t>， </a:t>
            </a:r>
            <a:r>
              <a:rPr lang="en-US" altLang="zh-CN" dirty="0"/>
              <a:t>A 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A n )</a:t>
            </a:r>
            <a:endParaRPr lang="en-US" altLang="zh-CN" dirty="0"/>
          </a:p>
          <a:p>
            <a:pPr>
              <a:buNone/>
            </a:pPr>
            <a:r>
              <a:rPr lang="zh-CN" altLang="en-US" dirty="0"/>
              <a:t>它的一个关系设为 </a:t>
            </a:r>
            <a:r>
              <a:rPr lang="en-US" altLang="zh-CN" dirty="0"/>
              <a:t>R </a:t>
            </a:r>
            <a:r>
              <a:rPr lang="zh-CN" altLang="en-US" dirty="0"/>
              <a:t>。 </a:t>
            </a:r>
            <a:r>
              <a:rPr lang="en-US" altLang="zh-CN" dirty="0"/>
              <a:t>t ∈ R </a:t>
            </a:r>
            <a:r>
              <a:rPr lang="zh-CN" altLang="en-US" dirty="0"/>
              <a:t>表示 </a:t>
            </a:r>
            <a:r>
              <a:rPr lang="en-US" altLang="zh-CN" dirty="0"/>
              <a:t>t </a:t>
            </a:r>
            <a:r>
              <a:rPr lang="zh-CN" altLang="en-US" dirty="0"/>
              <a:t>是 </a:t>
            </a:r>
            <a:r>
              <a:rPr lang="en-US" altLang="zh-CN" dirty="0"/>
              <a:t>R </a:t>
            </a:r>
            <a:r>
              <a:rPr lang="zh-CN" altLang="en-US" dirty="0"/>
              <a:t>的一个元组</a:t>
            </a:r>
            <a:endParaRPr lang="zh-CN" altLang="en-US" dirty="0"/>
          </a:p>
          <a:p>
            <a:pPr>
              <a:buNone/>
            </a:pPr>
            <a:r>
              <a:rPr lang="en-US" altLang="zh-CN" dirty="0"/>
              <a:t>t [ A </a:t>
            </a:r>
            <a:r>
              <a:rPr lang="en-US" altLang="zh-CN" dirty="0" err="1"/>
              <a:t>i</a:t>
            </a:r>
            <a:r>
              <a:rPr lang="en-US" altLang="zh-CN" dirty="0"/>
              <a:t>] </a:t>
            </a:r>
            <a:r>
              <a:rPr lang="zh-CN" altLang="en-US" dirty="0"/>
              <a:t>则表示元组 </a:t>
            </a:r>
            <a:r>
              <a:rPr lang="en-US" altLang="zh-CN" dirty="0"/>
              <a:t>t </a:t>
            </a:r>
            <a:r>
              <a:rPr lang="zh-CN" altLang="en-US" dirty="0"/>
              <a:t>中相应于属性 </a:t>
            </a:r>
            <a:r>
              <a:rPr lang="en-US" altLang="zh-CN" dirty="0"/>
              <a:t>A </a:t>
            </a:r>
            <a:r>
              <a:rPr lang="en-US" altLang="zh-CN" dirty="0" err="1"/>
              <a:t>i</a:t>
            </a:r>
            <a:endParaRPr lang="en-US" altLang="zh-CN" dirty="0"/>
          </a:p>
          <a:p>
            <a:pPr>
              <a:buNone/>
            </a:pPr>
            <a:r>
              <a:rPr lang="zh-CN" altLang="en-US" dirty="0"/>
              <a:t>的一个分量</a:t>
            </a:r>
            <a:endParaRPr lang="zh-CN" alt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标题 229377"/>
          <p:cNvSpPr>
            <a:spLocks noGrp="1"/>
          </p:cNvSpPr>
          <p:nvPr>
            <p:ph type="title"/>
          </p:nvPr>
        </p:nvSpPr>
        <p:spPr>
          <a:xfrm>
            <a:off x="685800" y="152400"/>
            <a:ext cx="6870700" cy="612775"/>
          </a:xfrm>
        </p:spPr>
        <p:txBody>
          <a:bodyPr anchor="b"/>
          <a:lstStyle/>
          <a:p>
            <a:endParaRPr lang="zh-CN" altLang="en-US" sz="4000" dirty="0"/>
          </a:p>
        </p:txBody>
      </p:sp>
      <p:sp>
        <p:nvSpPr>
          <p:cNvPr id="230402" name="文本占位符 229378"/>
          <p:cNvSpPr>
            <a:spLocks noGrp="1"/>
          </p:cNvSpPr>
          <p:nvPr>
            <p:ph idx="1"/>
          </p:nvPr>
        </p:nvSpPr>
        <p:spPr>
          <a:xfrm>
            <a:off x="0" y="1341438"/>
            <a:ext cx="8964613" cy="5516562"/>
          </a:xfrm>
        </p:spPr>
        <p:txBody>
          <a:bodyPr anchor="t"/>
          <a:lstStyle/>
          <a:p>
            <a:pPr>
              <a:buNone/>
            </a:pPr>
            <a:r>
              <a:rPr lang="zh-CN" altLang="en-US"/>
              <a:t>（ </a:t>
            </a:r>
            <a:r>
              <a:rPr lang="en-US" altLang="zh-CN"/>
              <a:t>2 </a:t>
            </a:r>
            <a:r>
              <a:rPr lang="zh-CN" altLang="en-US"/>
              <a:t>）  </a:t>
            </a:r>
            <a:r>
              <a:rPr lang="en-US" altLang="zh-CN"/>
              <a:t>A </a:t>
            </a:r>
            <a:r>
              <a:rPr lang="zh-CN" altLang="en-US"/>
              <a:t>， </a:t>
            </a:r>
            <a:r>
              <a:rPr lang="en-US" altLang="zh-CN"/>
              <a:t>t[A] </a:t>
            </a:r>
            <a:r>
              <a:rPr lang="zh-CN" altLang="en-US"/>
              <a:t>，   </a:t>
            </a:r>
            <a:r>
              <a:rPr lang="en-US" altLang="zh-CN"/>
              <a:t>A</a:t>
            </a:r>
            <a:endParaRPr lang="en-US" altLang="zh-CN"/>
          </a:p>
          <a:p>
            <a:pPr>
              <a:buNone/>
            </a:pPr>
            <a:r>
              <a:rPr lang="en-US" altLang="zh-CN"/>
              <a:t>    </a:t>
            </a:r>
            <a:r>
              <a:rPr lang="zh-CN" altLang="en-US"/>
              <a:t>若 </a:t>
            </a:r>
            <a:r>
              <a:rPr lang="en-US" altLang="zh-CN"/>
              <a:t>A ={ A i 1 </a:t>
            </a:r>
            <a:r>
              <a:rPr lang="zh-CN" altLang="en-US"/>
              <a:t>， </a:t>
            </a:r>
            <a:r>
              <a:rPr lang="en-US" altLang="zh-CN"/>
              <a:t>A i 2 </a:t>
            </a:r>
            <a:r>
              <a:rPr lang="zh-CN" altLang="en-US"/>
              <a:t>， </a:t>
            </a:r>
            <a:r>
              <a:rPr lang="en-US" altLang="zh-CN">
                <a:latin typeface="Arial" panose="020B0604020202020204" pitchFamily="34" charset="0"/>
              </a:rPr>
              <a:t>…</a:t>
            </a:r>
            <a:r>
              <a:rPr lang="en-US" altLang="zh-CN"/>
              <a:t> </a:t>
            </a:r>
            <a:r>
              <a:rPr lang="zh-CN" altLang="en-US"/>
              <a:t>， </a:t>
            </a:r>
            <a:r>
              <a:rPr lang="en-US" altLang="zh-CN"/>
              <a:t>A ik } </a:t>
            </a:r>
            <a:r>
              <a:rPr lang="zh-CN" altLang="en-US"/>
              <a:t>，其中 </a:t>
            </a:r>
            <a:r>
              <a:rPr lang="en-US" altLang="zh-CN"/>
              <a:t>A i 1 </a:t>
            </a:r>
            <a:r>
              <a:rPr lang="zh-CN" altLang="en-US"/>
              <a:t>，</a:t>
            </a:r>
            <a:r>
              <a:rPr lang="en-US" altLang="zh-CN"/>
              <a:t>A i 2 </a:t>
            </a:r>
            <a:r>
              <a:rPr lang="zh-CN" altLang="en-US"/>
              <a:t>， </a:t>
            </a:r>
            <a:r>
              <a:rPr lang="en-US" altLang="zh-CN">
                <a:latin typeface="Arial" panose="020B0604020202020204" pitchFamily="34" charset="0"/>
              </a:rPr>
              <a:t>…</a:t>
            </a:r>
            <a:r>
              <a:rPr lang="en-US" altLang="zh-CN"/>
              <a:t> </a:t>
            </a:r>
            <a:r>
              <a:rPr lang="zh-CN" altLang="en-US"/>
              <a:t>， </a:t>
            </a:r>
            <a:r>
              <a:rPr lang="en-US" altLang="zh-CN"/>
              <a:t>A ik </a:t>
            </a:r>
            <a:r>
              <a:rPr lang="zh-CN" altLang="en-US"/>
              <a:t>是 </a:t>
            </a:r>
            <a:r>
              <a:rPr lang="en-US" altLang="zh-CN"/>
              <a:t>A 1 </a:t>
            </a:r>
            <a:r>
              <a:rPr lang="zh-CN" altLang="en-US"/>
              <a:t>， </a:t>
            </a:r>
            <a:r>
              <a:rPr lang="en-US" altLang="zh-CN"/>
              <a:t>A 2 </a:t>
            </a:r>
            <a:r>
              <a:rPr lang="zh-CN" altLang="en-US"/>
              <a:t>， </a:t>
            </a:r>
            <a:r>
              <a:rPr lang="en-US" altLang="zh-CN">
                <a:latin typeface="Arial" panose="020B0604020202020204" pitchFamily="34" charset="0"/>
              </a:rPr>
              <a:t>…</a:t>
            </a:r>
            <a:r>
              <a:rPr lang="en-US" altLang="zh-CN"/>
              <a:t> </a:t>
            </a:r>
            <a:r>
              <a:rPr lang="zh-CN" altLang="en-US"/>
              <a:t>， </a:t>
            </a:r>
            <a:r>
              <a:rPr lang="en-US" altLang="zh-CN"/>
              <a:t>A n </a:t>
            </a:r>
            <a:r>
              <a:rPr lang="zh-CN" altLang="en-US"/>
              <a:t>中的一部分，</a:t>
            </a:r>
            <a:endParaRPr lang="zh-CN" altLang="en-US"/>
          </a:p>
          <a:p>
            <a:pPr>
              <a:buNone/>
            </a:pPr>
            <a:r>
              <a:rPr lang="zh-CN" altLang="en-US"/>
              <a:t>则 </a:t>
            </a:r>
            <a:r>
              <a:rPr lang="en-US" altLang="zh-CN"/>
              <a:t>A </a:t>
            </a:r>
            <a:r>
              <a:rPr lang="zh-CN" altLang="en-US"/>
              <a:t>称为属性列或域列。 </a:t>
            </a:r>
            <a:r>
              <a:rPr lang="en-US" altLang="zh-CN"/>
              <a:t>t[A] =( t [ A i 1 ] </a:t>
            </a:r>
            <a:r>
              <a:rPr lang="zh-CN" altLang="en-US"/>
              <a:t>，</a:t>
            </a:r>
            <a:endParaRPr lang="zh-CN" altLang="en-US"/>
          </a:p>
          <a:p>
            <a:pPr>
              <a:buNone/>
            </a:pPr>
            <a:r>
              <a:rPr lang="en-US" altLang="zh-CN"/>
              <a:t>t [ A i 2 ] </a:t>
            </a:r>
            <a:r>
              <a:rPr lang="zh-CN" altLang="en-US"/>
              <a:t>， </a:t>
            </a:r>
            <a:r>
              <a:rPr lang="en-US" altLang="zh-CN">
                <a:latin typeface="Arial" panose="020B0604020202020204" pitchFamily="34" charset="0"/>
              </a:rPr>
              <a:t>…</a:t>
            </a:r>
            <a:r>
              <a:rPr lang="en-US" altLang="zh-CN"/>
              <a:t> </a:t>
            </a:r>
            <a:r>
              <a:rPr lang="zh-CN" altLang="en-US"/>
              <a:t>， </a:t>
            </a:r>
            <a:r>
              <a:rPr lang="en-US" altLang="zh-CN"/>
              <a:t>t [ A ik ]) </a:t>
            </a:r>
            <a:r>
              <a:rPr lang="zh-CN" altLang="en-US"/>
              <a:t>表示元组 </a:t>
            </a:r>
            <a:r>
              <a:rPr lang="en-US" altLang="zh-CN"/>
              <a:t>t </a:t>
            </a:r>
            <a:r>
              <a:rPr lang="zh-CN" altLang="en-US"/>
              <a:t>在属性列 </a:t>
            </a:r>
            <a:r>
              <a:rPr lang="en-US" altLang="zh-CN"/>
              <a:t>A </a:t>
            </a:r>
            <a:r>
              <a:rPr lang="zh-CN" altLang="en-US"/>
              <a:t>上诸分量的集合。 </a:t>
            </a:r>
            <a:r>
              <a:rPr lang="en-US" altLang="zh-CN"/>
              <a:t>A </a:t>
            </a:r>
            <a:r>
              <a:rPr lang="zh-CN" altLang="en-US"/>
              <a:t>则表示 </a:t>
            </a:r>
            <a:r>
              <a:rPr lang="en-US" altLang="zh-CN"/>
              <a:t>{ A 1 </a:t>
            </a:r>
            <a:r>
              <a:rPr lang="zh-CN" altLang="en-US"/>
              <a:t>， </a:t>
            </a:r>
            <a:r>
              <a:rPr lang="en-US" altLang="zh-CN"/>
              <a:t>A 2 </a:t>
            </a:r>
            <a:r>
              <a:rPr lang="zh-CN" altLang="en-US"/>
              <a:t>， </a:t>
            </a:r>
            <a:r>
              <a:rPr lang="en-US" altLang="zh-CN">
                <a:latin typeface="Arial" panose="020B0604020202020204" pitchFamily="34" charset="0"/>
              </a:rPr>
              <a:t>…</a:t>
            </a:r>
            <a:r>
              <a:rPr lang="en-US" altLang="zh-CN"/>
              <a:t> </a:t>
            </a:r>
            <a:r>
              <a:rPr lang="zh-CN" altLang="en-US"/>
              <a:t>， </a:t>
            </a:r>
            <a:r>
              <a:rPr lang="en-US" altLang="zh-CN"/>
              <a:t>A n } </a:t>
            </a:r>
            <a:r>
              <a:rPr lang="zh-CN" altLang="en-US"/>
              <a:t>中去掉 </a:t>
            </a:r>
            <a:r>
              <a:rPr lang="en-US" altLang="zh-CN"/>
              <a:t>{ A i 1 </a:t>
            </a:r>
            <a:r>
              <a:rPr lang="zh-CN" altLang="en-US"/>
              <a:t>， </a:t>
            </a:r>
            <a:r>
              <a:rPr lang="en-US" altLang="zh-CN"/>
              <a:t>A i 2 </a:t>
            </a:r>
            <a:r>
              <a:rPr lang="zh-CN" altLang="en-US"/>
              <a:t>， </a:t>
            </a:r>
            <a:r>
              <a:rPr lang="en-US" altLang="zh-CN">
                <a:latin typeface="Arial" panose="020B0604020202020204" pitchFamily="34" charset="0"/>
              </a:rPr>
              <a:t>…</a:t>
            </a:r>
            <a:r>
              <a:rPr lang="en-US" altLang="zh-CN"/>
              <a:t> </a:t>
            </a:r>
            <a:r>
              <a:rPr lang="zh-CN" altLang="en-US"/>
              <a:t>， </a:t>
            </a:r>
            <a:r>
              <a:rPr lang="en-US" altLang="zh-CN"/>
              <a:t>A ik } </a:t>
            </a:r>
            <a:r>
              <a:rPr lang="zh-CN" altLang="en-US"/>
              <a:t>后剩余的属性组。 </a:t>
            </a:r>
            <a:endParaRPr lang="zh-CN" alt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标题 230401"/>
          <p:cNvSpPr>
            <a:spLocks noGrp="1"/>
          </p:cNvSpPr>
          <p:nvPr>
            <p:ph type="title"/>
          </p:nvPr>
        </p:nvSpPr>
        <p:spPr>
          <a:xfrm>
            <a:off x="685800" y="152400"/>
            <a:ext cx="6870700" cy="468313"/>
          </a:xfrm>
        </p:spPr>
        <p:txBody>
          <a:bodyPr anchor="b"/>
          <a:lstStyle/>
          <a:p>
            <a:endParaRPr lang="zh-CN" altLang="en-US" sz="4000" dirty="0"/>
          </a:p>
        </p:txBody>
      </p:sp>
      <p:pic>
        <p:nvPicPr>
          <p:cNvPr id="231426" name="文本占位符 230402"/>
          <p:cNvPicPr>
            <a:picLocks noGrp="1" noChangeAspect="1"/>
          </p:cNvPicPr>
          <p:nvPr>
            <p:ph idx="1"/>
          </p:nvPr>
        </p:nvPicPr>
        <p:blipFill>
          <a:blip r:embed="rId1"/>
          <a:stretch>
            <a:fillRect/>
          </a:stretch>
        </p:blipFill>
        <p:spPr>
          <a:xfrm>
            <a:off x="179388" y="1341438"/>
            <a:ext cx="8785225" cy="5516562"/>
          </a:xfr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标题 231425"/>
          <p:cNvSpPr>
            <a:spLocks noGrp="1"/>
          </p:cNvSpPr>
          <p:nvPr>
            <p:ph type="title"/>
          </p:nvPr>
        </p:nvSpPr>
        <p:spPr/>
        <p:txBody>
          <a:bodyPr anchor="b"/>
          <a:lstStyle/>
          <a:p>
            <a:endParaRPr lang="zh-CN" altLang="en-US" dirty="0"/>
          </a:p>
        </p:txBody>
      </p:sp>
      <p:pic>
        <p:nvPicPr>
          <p:cNvPr id="232450" name="文本占位符 231426"/>
          <p:cNvPicPr>
            <a:picLocks noGrp="1" noChangeAspect="1"/>
          </p:cNvPicPr>
          <p:nvPr>
            <p:ph idx="1"/>
          </p:nvPr>
        </p:nvPicPr>
        <p:blipFill>
          <a:blip r:embed="rId1"/>
          <a:stretch>
            <a:fillRect/>
          </a:stretch>
        </p:blipFill>
        <p:spPr>
          <a:xfrm>
            <a:off x="179388" y="1587500"/>
            <a:ext cx="8964612" cy="4260850"/>
          </a:xfr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标题 232449"/>
          <p:cNvSpPr>
            <a:spLocks noGrp="1"/>
          </p:cNvSpPr>
          <p:nvPr>
            <p:ph type="title"/>
          </p:nvPr>
        </p:nvSpPr>
        <p:spPr/>
        <p:txBody>
          <a:bodyPr anchor="b"/>
          <a:lstStyle/>
          <a:p>
            <a:endParaRPr lang="zh-CN" altLang="en-US" dirty="0"/>
          </a:p>
        </p:txBody>
      </p:sp>
      <p:pic>
        <p:nvPicPr>
          <p:cNvPr id="233474" name="文本占位符 232450"/>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标题 233473"/>
          <p:cNvSpPr>
            <a:spLocks noGrp="1"/>
          </p:cNvSpPr>
          <p:nvPr>
            <p:ph type="title"/>
          </p:nvPr>
        </p:nvSpPr>
        <p:spPr/>
        <p:txBody>
          <a:bodyPr anchor="b"/>
          <a:lstStyle/>
          <a:p>
            <a:endParaRPr lang="zh-CN" altLang="en-US" dirty="0"/>
          </a:p>
        </p:txBody>
      </p:sp>
      <p:pic>
        <p:nvPicPr>
          <p:cNvPr id="234498" name="文本占位符 233474"/>
          <p:cNvPicPr>
            <a:picLocks noGrp="1" noChangeAspect="1"/>
          </p:cNvPicPr>
          <p:nvPr>
            <p:ph idx="1"/>
          </p:nvPr>
        </p:nvPicPr>
        <p:blipFill>
          <a:blip r:embed="rId1"/>
          <a:stretch>
            <a:fillRect/>
          </a:stretch>
        </p:blipFill>
        <p:spPr>
          <a:xfrm>
            <a:off x="323850" y="1657350"/>
            <a:ext cx="8058150" cy="4435475"/>
          </a:xfr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标题 234497"/>
          <p:cNvSpPr>
            <a:spLocks noGrp="1"/>
          </p:cNvSpPr>
          <p:nvPr>
            <p:ph type="title"/>
          </p:nvPr>
        </p:nvSpPr>
        <p:spPr>
          <a:xfrm>
            <a:off x="685800" y="152400"/>
            <a:ext cx="6870700" cy="900113"/>
          </a:xfrm>
        </p:spPr>
        <p:txBody>
          <a:bodyPr anchor="b"/>
          <a:lstStyle/>
          <a:p>
            <a:r>
              <a:rPr lang="en-US" altLang="zh-CN"/>
              <a:t>2.4.1   </a:t>
            </a:r>
            <a:r>
              <a:rPr lang="zh-CN" altLang="en-US"/>
              <a:t>传统的集合运算</a:t>
            </a:r>
            <a:endParaRPr lang="zh-CN" altLang="en-US"/>
          </a:p>
        </p:txBody>
      </p:sp>
      <p:sp>
        <p:nvSpPr>
          <p:cNvPr id="235522" name="文本占位符 234498"/>
          <p:cNvSpPr>
            <a:spLocks noGrp="1"/>
          </p:cNvSpPr>
          <p:nvPr>
            <p:ph idx="1"/>
          </p:nvPr>
        </p:nvSpPr>
        <p:spPr>
          <a:xfrm>
            <a:off x="0" y="1268413"/>
            <a:ext cx="9144000" cy="5400675"/>
          </a:xfrm>
        </p:spPr>
        <p:txBody>
          <a:bodyPr anchor="t"/>
          <a:lstStyle/>
          <a:p>
            <a:r>
              <a:rPr lang="zh-CN" altLang="en-US" dirty="0" smtClean="0"/>
              <a:t>并</a:t>
            </a:r>
            <a:endParaRPr lang="zh-CN" altLang="en-US" dirty="0"/>
          </a:p>
          <a:p>
            <a:r>
              <a:rPr lang="zh-CN" altLang="en-US" dirty="0" smtClean="0"/>
              <a:t>差</a:t>
            </a:r>
            <a:endParaRPr lang="zh-CN" altLang="en-US" dirty="0"/>
          </a:p>
          <a:p>
            <a:r>
              <a:rPr lang="zh-CN" altLang="en-US" dirty="0" smtClean="0"/>
              <a:t> </a:t>
            </a:r>
            <a:r>
              <a:rPr lang="zh-CN" altLang="en-US" dirty="0"/>
              <a:t>交</a:t>
            </a:r>
            <a:endParaRPr lang="zh-CN" altLang="en-US" dirty="0"/>
          </a:p>
          <a:p>
            <a:r>
              <a:rPr lang="zh-CN" altLang="en-US" dirty="0" smtClean="0"/>
              <a:t> </a:t>
            </a:r>
            <a:r>
              <a:rPr lang="zh-CN" altLang="en-US" dirty="0"/>
              <a:t>广义笛卡尔积</a:t>
            </a:r>
            <a:endParaRPr lang="zh-CN" alt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标题 235521"/>
          <p:cNvSpPr>
            <a:spLocks noGrp="1"/>
          </p:cNvSpPr>
          <p:nvPr>
            <p:ph type="title"/>
          </p:nvPr>
        </p:nvSpPr>
        <p:spPr>
          <a:xfrm>
            <a:off x="685800" y="152400"/>
            <a:ext cx="6870700" cy="755650"/>
          </a:xfrm>
        </p:spPr>
        <p:txBody>
          <a:bodyPr anchor="b"/>
          <a:lstStyle/>
          <a:p>
            <a:r>
              <a:rPr lang="en-US" altLang="zh-CN" sz="4000"/>
              <a:t>1.   </a:t>
            </a:r>
            <a:r>
              <a:rPr lang="zh-CN" altLang="en-US" sz="4000"/>
              <a:t>并（ </a:t>
            </a:r>
            <a:r>
              <a:rPr lang="en-US" altLang="zh-CN" sz="4000"/>
              <a:t>Union</a:t>
            </a:r>
            <a:r>
              <a:rPr lang="zh-CN" altLang="en-US" sz="4000"/>
              <a:t>）</a:t>
            </a:r>
            <a:endParaRPr lang="zh-CN" altLang="en-US" sz="4000"/>
          </a:p>
        </p:txBody>
      </p:sp>
      <p:sp>
        <p:nvSpPr>
          <p:cNvPr id="236546" name="文本占位符 235522"/>
          <p:cNvSpPr>
            <a:spLocks noGrp="1"/>
          </p:cNvSpPr>
          <p:nvPr>
            <p:ph idx="1"/>
          </p:nvPr>
        </p:nvSpPr>
        <p:spPr>
          <a:xfrm>
            <a:off x="179388" y="1052513"/>
            <a:ext cx="8964612" cy="5805487"/>
          </a:xfrm>
        </p:spPr>
        <p:txBody>
          <a:bodyPr anchor="t"/>
          <a:lstStyle/>
          <a:p>
            <a:r>
              <a:rPr lang="en-US" altLang="zh-CN" dirty="0" smtClean="0"/>
              <a:t>R </a:t>
            </a:r>
            <a:r>
              <a:rPr lang="zh-CN" altLang="en-US" dirty="0"/>
              <a:t>和 </a:t>
            </a:r>
            <a:r>
              <a:rPr lang="en-US" altLang="zh-CN" dirty="0"/>
              <a:t>S</a:t>
            </a:r>
            <a:endParaRPr lang="en-US" altLang="zh-CN" dirty="0"/>
          </a:p>
          <a:p>
            <a:pPr>
              <a:buNone/>
            </a:pPr>
            <a:r>
              <a:rPr lang="en-US" altLang="zh-CN" dirty="0"/>
              <a:t> </a:t>
            </a:r>
            <a:r>
              <a:rPr lang="zh-CN" altLang="en-US" dirty="0"/>
              <a:t>具有相同的目 </a:t>
            </a:r>
            <a:r>
              <a:rPr lang="en-US" altLang="zh-CN" dirty="0"/>
              <a:t>n </a:t>
            </a:r>
            <a:r>
              <a:rPr lang="zh-CN" altLang="en-US" dirty="0"/>
              <a:t>（即两个关系都有 </a:t>
            </a:r>
            <a:r>
              <a:rPr lang="en-US" altLang="zh-CN" dirty="0"/>
              <a:t>n </a:t>
            </a:r>
            <a:r>
              <a:rPr lang="zh-CN" altLang="en-US" dirty="0"/>
              <a:t>个属性）</a:t>
            </a:r>
            <a:endParaRPr lang="zh-CN" altLang="en-US" dirty="0"/>
          </a:p>
          <a:p>
            <a:pPr>
              <a:buNone/>
            </a:pPr>
            <a:r>
              <a:rPr lang="zh-CN" altLang="en-US" dirty="0"/>
              <a:t> 相应的属性取自同一个域</a:t>
            </a:r>
            <a:endParaRPr lang="zh-CN" altLang="en-US" dirty="0"/>
          </a:p>
          <a:p>
            <a:pPr>
              <a:buNone/>
            </a:pPr>
            <a:r>
              <a:rPr lang="zh-CN" altLang="en-US" dirty="0"/>
              <a:t> </a:t>
            </a:r>
            <a:r>
              <a:rPr lang="en-US" altLang="zh-CN" dirty="0"/>
              <a:t>R ∪ S  </a:t>
            </a:r>
            <a:endParaRPr lang="en-US" altLang="zh-CN" dirty="0"/>
          </a:p>
          <a:p>
            <a:pPr>
              <a:buNone/>
            </a:pPr>
            <a:r>
              <a:rPr lang="en-US" altLang="zh-CN" dirty="0"/>
              <a:t> </a:t>
            </a:r>
            <a:r>
              <a:rPr lang="zh-CN" altLang="en-US" dirty="0"/>
              <a:t>仍为 </a:t>
            </a:r>
            <a:r>
              <a:rPr lang="en-US" altLang="zh-CN" dirty="0"/>
              <a:t>n </a:t>
            </a:r>
            <a:r>
              <a:rPr lang="zh-CN" altLang="en-US" dirty="0"/>
              <a:t>目关系，由属于 </a:t>
            </a:r>
            <a:r>
              <a:rPr lang="en-US" altLang="zh-CN" dirty="0"/>
              <a:t>R </a:t>
            </a:r>
            <a:r>
              <a:rPr lang="zh-CN" altLang="en-US" dirty="0"/>
              <a:t>或属于 </a:t>
            </a:r>
            <a:r>
              <a:rPr lang="en-US" altLang="zh-CN" dirty="0"/>
              <a:t>S </a:t>
            </a:r>
            <a:r>
              <a:rPr lang="zh-CN" altLang="en-US" dirty="0"/>
              <a:t>的元组组成</a:t>
            </a:r>
            <a:endParaRPr lang="zh-CN" altLang="en-US" dirty="0"/>
          </a:p>
          <a:p>
            <a:r>
              <a:rPr lang="zh-CN" altLang="en-US" dirty="0"/>
              <a:t>             </a:t>
            </a:r>
            <a:r>
              <a:rPr lang="en-US" altLang="zh-CN" dirty="0"/>
              <a:t>R ∪ S  = {  t | t  ∈   R ∨ t  ∈ S  }</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23553"/>
          <p:cNvSpPr>
            <a:spLocks noGrp="1"/>
          </p:cNvSpPr>
          <p:nvPr>
            <p:ph type="title"/>
          </p:nvPr>
        </p:nvSpPr>
        <p:spPr>
          <a:xfrm>
            <a:off x="685800" y="152400"/>
            <a:ext cx="6870700" cy="684213"/>
          </a:xfrm>
        </p:spPr>
        <p:txBody>
          <a:bodyPr anchor="b"/>
          <a:lstStyle/>
          <a:p>
            <a:r>
              <a:rPr lang="zh-CN" altLang="en-US" sz="4000"/>
              <a:t>二、文件系统</a:t>
            </a:r>
            <a:endParaRPr lang="zh-CN" altLang="en-US" sz="4000"/>
          </a:p>
        </p:txBody>
      </p:sp>
      <p:sp>
        <p:nvSpPr>
          <p:cNvPr id="24578" name="文本占位符 23554"/>
          <p:cNvSpPr>
            <a:spLocks noGrp="1"/>
          </p:cNvSpPr>
          <p:nvPr>
            <p:ph idx="1"/>
          </p:nvPr>
        </p:nvSpPr>
        <p:spPr>
          <a:xfrm>
            <a:off x="0" y="981075"/>
            <a:ext cx="9144000" cy="5876925"/>
          </a:xfrm>
        </p:spPr>
        <p:txBody>
          <a:bodyPr anchor="t"/>
          <a:lstStyle/>
          <a:p>
            <a:pPr>
              <a:buNone/>
            </a:pPr>
            <a:r>
              <a:rPr lang="en-US" altLang="zh-CN"/>
              <a:t>.</a:t>
            </a:r>
            <a:r>
              <a:rPr lang="zh-CN" altLang="en-US"/>
              <a:t> 时期</a:t>
            </a:r>
            <a:endParaRPr lang="zh-CN" altLang="en-US"/>
          </a:p>
          <a:p>
            <a:pPr>
              <a:buNone/>
            </a:pPr>
            <a:r>
              <a:rPr lang="en-US" altLang="zh-CN"/>
              <a:t> 50 </a:t>
            </a:r>
            <a:r>
              <a:rPr lang="zh-CN" altLang="en-US"/>
              <a:t>年代末 </a:t>
            </a:r>
            <a:r>
              <a:rPr lang="en-US" altLang="zh-CN"/>
              <a:t>--60 </a:t>
            </a:r>
            <a:r>
              <a:rPr lang="zh-CN" altLang="en-US"/>
              <a:t>年代中</a:t>
            </a:r>
            <a:endParaRPr lang="zh-CN" altLang="en-US"/>
          </a:p>
          <a:p>
            <a:pPr>
              <a:buNone/>
            </a:pPr>
            <a:r>
              <a:rPr lang="zh-CN" altLang="en-US"/>
              <a:t> </a:t>
            </a:r>
            <a:r>
              <a:rPr lang="en-US" altLang="zh-CN"/>
              <a:t>.</a:t>
            </a:r>
            <a:r>
              <a:rPr lang="zh-CN" altLang="en-US"/>
              <a:t>产生的背景</a:t>
            </a:r>
            <a:endParaRPr lang="zh-CN" altLang="en-US"/>
          </a:p>
          <a:p>
            <a:pPr>
              <a:buNone/>
            </a:pPr>
            <a:r>
              <a:rPr lang="zh-CN" altLang="en-US"/>
              <a:t> 应用需求  科学计算、管理</a:t>
            </a:r>
            <a:endParaRPr lang="zh-CN" altLang="en-US"/>
          </a:p>
          <a:p>
            <a:pPr>
              <a:buNone/>
            </a:pPr>
            <a:r>
              <a:rPr lang="zh-CN" altLang="en-US"/>
              <a:t> 硬件水平  磁盘、磁鼓</a:t>
            </a:r>
            <a:endParaRPr lang="zh-CN" altLang="en-US"/>
          </a:p>
          <a:p>
            <a:pPr>
              <a:buNone/>
            </a:pPr>
            <a:r>
              <a:rPr lang="zh-CN" altLang="en-US"/>
              <a:t> 软件水平  有文件系统</a:t>
            </a:r>
            <a:endParaRPr lang="zh-CN" altLang="en-US"/>
          </a:p>
          <a:p>
            <a:pPr>
              <a:buNone/>
            </a:pPr>
            <a:r>
              <a:rPr lang="zh-CN" altLang="en-US"/>
              <a:t> 处理方式  联机实时处理、批处理</a:t>
            </a:r>
            <a:endParaRPr lang="zh-CN"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标题 236545"/>
          <p:cNvSpPr>
            <a:spLocks noGrp="1"/>
          </p:cNvSpPr>
          <p:nvPr>
            <p:ph type="title"/>
          </p:nvPr>
        </p:nvSpPr>
        <p:spPr>
          <a:xfrm>
            <a:off x="685800" y="152400"/>
            <a:ext cx="6870700" cy="612775"/>
          </a:xfrm>
        </p:spPr>
        <p:txBody>
          <a:bodyPr anchor="b"/>
          <a:lstStyle/>
          <a:p>
            <a:endParaRPr lang="zh-CN" altLang="en-US" sz="4000" dirty="0"/>
          </a:p>
        </p:txBody>
      </p:sp>
      <p:pic>
        <p:nvPicPr>
          <p:cNvPr id="237570" name="文本占位符 236546"/>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标题 237569"/>
          <p:cNvSpPr>
            <a:spLocks noGrp="1"/>
          </p:cNvSpPr>
          <p:nvPr>
            <p:ph type="title"/>
          </p:nvPr>
        </p:nvSpPr>
        <p:spPr>
          <a:xfrm>
            <a:off x="685800" y="152400"/>
            <a:ext cx="6870700" cy="684213"/>
          </a:xfrm>
        </p:spPr>
        <p:txBody>
          <a:bodyPr anchor="b"/>
          <a:lstStyle/>
          <a:p>
            <a:r>
              <a:rPr lang="en-US" altLang="zh-CN" sz="4000"/>
              <a:t>2.  </a:t>
            </a:r>
            <a:r>
              <a:rPr lang="zh-CN" altLang="en-US" sz="4000"/>
              <a:t>差</a:t>
            </a:r>
            <a:endParaRPr lang="zh-CN" altLang="en-US" sz="4000"/>
          </a:p>
        </p:txBody>
      </p:sp>
      <p:sp>
        <p:nvSpPr>
          <p:cNvPr id="238594" name="文本占位符 237570"/>
          <p:cNvSpPr>
            <a:spLocks noGrp="1"/>
          </p:cNvSpPr>
          <p:nvPr>
            <p:ph idx="1"/>
          </p:nvPr>
        </p:nvSpPr>
        <p:spPr>
          <a:xfrm>
            <a:off x="0" y="981075"/>
            <a:ext cx="9144000" cy="5876925"/>
          </a:xfrm>
        </p:spPr>
        <p:txBody>
          <a:bodyPr anchor="t"/>
          <a:lstStyle/>
          <a:p>
            <a:pPr marL="0" indent="0">
              <a:buNone/>
            </a:pPr>
            <a:r>
              <a:rPr lang="en-US" altLang="zh-CN" dirty="0"/>
              <a:t>2.   </a:t>
            </a:r>
            <a:r>
              <a:rPr lang="zh-CN" altLang="en-US" dirty="0"/>
              <a:t>差（ </a:t>
            </a:r>
            <a:r>
              <a:rPr lang="en-US" altLang="zh-CN" dirty="0"/>
              <a:t>Difference </a:t>
            </a:r>
            <a:r>
              <a:rPr lang="en-US" altLang="zh-CN" dirty="0" err="1"/>
              <a:t>Difference</a:t>
            </a:r>
            <a:r>
              <a:rPr lang="en-US" altLang="zh-CN" dirty="0"/>
              <a:t> </a:t>
            </a:r>
            <a:r>
              <a:rPr lang="zh-CN" altLang="en-US" dirty="0"/>
              <a:t>）</a:t>
            </a:r>
            <a:endParaRPr lang="zh-CN" altLang="en-US" dirty="0"/>
          </a:p>
          <a:p>
            <a:pPr>
              <a:buNone/>
            </a:pPr>
            <a:r>
              <a:rPr lang="en-US" altLang="zh-CN" dirty="0"/>
              <a:t>R </a:t>
            </a:r>
            <a:r>
              <a:rPr lang="zh-CN" altLang="en-US" dirty="0"/>
              <a:t>和 </a:t>
            </a:r>
            <a:r>
              <a:rPr lang="en-US" altLang="zh-CN" dirty="0"/>
              <a:t>S</a:t>
            </a:r>
            <a:endParaRPr lang="en-US" altLang="zh-CN" dirty="0"/>
          </a:p>
          <a:p>
            <a:pPr>
              <a:buNone/>
            </a:pPr>
            <a:r>
              <a:rPr lang="en-US" altLang="zh-CN" dirty="0"/>
              <a:t> </a:t>
            </a:r>
            <a:r>
              <a:rPr lang="zh-CN" altLang="en-US" dirty="0"/>
              <a:t>具有相同的目 </a:t>
            </a:r>
            <a:r>
              <a:rPr lang="en-US" altLang="zh-CN" dirty="0"/>
              <a:t>n</a:t>
            </a:r>
            <a:endParaRPr lang="en-US" altLang="zh-CN" dirty="0"/>
          </a:p>
          <a:p>
            <a:pPr>
              <a:buNone/>
            </a:pPr>
            <a:r>
              <a:rPr lang="zh-CN" altLang="en-US" dirty="0"/>
              <a:t>相应的属性取自同一个域</a:t>
            </a:r>
            <a:endParaRPr lang="zh-CN" altLang="en-US" dirty="0"/>
          </a:p>
          <a:p>
            <a:pPr>
              <a:buNone/>
            </a:pPr>
            <a:r>
              <a:rPr lang="zh-CN" altLang="en-US" dirty="0"/>
              <a:t> </a:t>
            </a:r>
            <a:r>
              <a:rPr lang="en-US" altLang="zh-CN" dirty="0"/>
              <a:t>R - S  </a:t>
            </a:r>
            <a:endParaRPr lang="en-US" altLang="zh-CN" dirty="0"/>
          </a:p>
          <a:p>
            <a:pPr>
              <a:buNone/>
            </a:pPr>
            <a:r>
              <a:rPr lang="zh-CN" altLang="en-US" dirty="0"/>
              <a:t>仍为 </a:t>
            </a:r>
            <a:r>
              <a:rPr lang="en-US" altLang="zh-CN" dirty="0"/>
              <a:t>n </a:t>
            </a:r>
            <a:r>
              <a:rPr lang="zh-CN" altLang="en-US" dirty="0"/>
              <a:t>目关系，由属于 </a:t>
            </a:r>
            <a:r>
              <a:rPr lang="en-US" altLang="zh-CN" dirty="0"/>
              <a:t>R </a:t>
            </a:r>
            <a:r>
              <a:rPr lang="zh-CN" altLang="en-US" dirty="0"/>
              <a:t>而不属于 </a:t>
            </a:r>
            <a:r>
              <a:rPr lang="en-US" altLang="zh-CN" dirty="0"/>
              <a:t>S </a:t>
            </a:r>
            <a:r>
              <a:rPr lang="zh-CN" altLang="en-US" dirty="0"/>
              <a:t>的所有元</a:t>
            </a:r>
            <a:endParaRPr lang="zh-CN" altLang="en-US" dirty="0"/>
          </a:p>
          <a:p>
            <a:pPr>
              <a:buNone/>
            </a:pPr>
            <a:r>
              <a:rPr lang="zh-CN" altLang="en-US" dirty="0"/>
              <a:t>组组成</a:t>
            </a:r>
            <a:endParaRPr lang="zh-CN" altLang="en-US" dirty="0"/>
          </a:p>
          <a:p>
            <a:pPr>
              <a:buNone/>
            </a:pPr>
            <a:r>
              <a:rPr lang="zh-CN" altLang="en-US" dirty="0"/>
              <a:t>                  </a:t>
            </a:r>
            <a:r>
              <a:rPr lang="en-US" altLang="zh-CN" dirty="0"/>
              <a:t>R  - S  = {  t | t ∈ R ∧ t ∉ S  }</a:t>
            </a:r>
            <a:endParaRPr lang="en-US" altLang="zh-CN"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标题 238593"/>
          <p:cNvSpPr>
            <a:spLocks noGrp="1"/>
          </p:cNvSpPr>
          <p:nvPr>
            <p:ph type="title"/>
          </p:nvPr>
        </p:nvSpPr>
        <p:spPr>
          <a:xfrm>
            <a:off x="685800" y="152400"/>
            <a:ext cx="6870700" cy="468313"/>
          </a:xfrm>
        </p:spPr>
        <p:txBody>
          <a:bodyPr anchor="b"/>
          <a:lstStyle/>
          <a:p>
            <a:endParaRPr lang="zh-CN" altLang="en-US" sz="4000" dirty="0"/>
          </a:p>
        </p:txBody>
      </p:sp>
      <p:pic>
        <p:nvPicPr>
          <p:cNvPr id="239618" name="文本占位符 238594"/>
          <p:cNvPicPr>
            <a:picLocks noGrp="1" noChangeAspect="1"/>
          </p:cNvPicPr>
          <p:nvPr>
            <p:ph idx="1"/>
          </p:nvPr>
        </p:nvPicPr>
        <p:blipFill>
          <a:blip r:embed="rId1"/>
          <a:stretch>
            <a:fillRect/>
          </a:stretch>
        </p:blipFill>
        <p:spPr>
          <a:xfrm>
            <a:off x="0" y="1412875"/>
            <a:ext cx="9144000" cy="5256213"/>
          </a:xfr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标题 239617"/>
          <p:cNvSpPr>
            <a:spLocks noGrp="1"/>
          </p:cNvSpPr>
          <p:nvPr>
            <p:ph type="title"/>
          </p:nvPr>
        </p:nvSpPr>
        <p:spPr>
          <a:xfrm>
            <a:off x="685800" y="152400"/>
            <a:ext cx="6870700" cy="612775"/>
          </a:xfrm>
        </p:spPr>
        <p:txBody>
          <a:bodyPr anchor="b"/>
          <a:lstStyle/>
          <a:p>
            <a:r>
              <a:rPr lang="en-US" altLang="zh-CN" sz="4000"/>
              <a:t>3.   </a:t>
            </a:r>
            <a:r>
              <a:rPr lang="zh-CN" altLang="en-US" sz="4000"/>
              <a:t>交</a:t>
            </a:r>
            <a:endParaRPr lang="zh-CN" altLang="en-US" sz="4000"/>
          </a:p>
        </p:txBody>
      </p:sp>
      <p:sp>
        <p:nvSpPr>
          <p:cNvPr id="240642" name="文本占位符 239618"/>
          <p:cNvSpPr>
            <a:spLocks noGrp="1"/>
          </p:cNvSpPr>
          <p:nvPr>
            <p:ph idx="1"/>
          </p:nvPr>
        </p:nvSpPr>
        <p:spPr>
          <a:xfrm>
            <a:off x="0" y="836613"/>
            <a:ext cx="9144000" cy="5832475"/>
          </a:xfrm>
        </p:spPr>
        <p:txBody>
          <a:bodyPr anchor="t"/>
          <a:lstStyle/>
          <a:p>
            <a:pPr marL="0" indent="0">
              <a:buNone/>
            </a:pPr>
            <a:r>
              <a:rPr lang="en-US" altLang="zh-CN" dirty="0"/>
              <a:t>3.  </a:t>
            </a:r>
            <a:r>
              <a:rPr lang="zh-CN" altLang="en-US" dirty="0"/>
              <a:t>交（ </a:t>
            </a:r>
            <a:r>
              <a:rPr lang="en-US" altLang="zh-CN" dirty="0"/>
              <a:t>Intersection </a:t>
            </a:r>
            <a:r>
              <a:rPr lang="zh-CN" altLang="en-US" dirty="0" smtClean="0"/>
              <a:t>）</a:t>
            </a:r>
            <a:endParaRPr lang="en-US" altLang="zh-CN" dirty="0"/>
          </a:p>
          <a:p>
            <a:pPr>
              <a:buNone/>
            </a:pPr>
            <a:r>
              <a:rPr lang="zh-CN" altLang="en-US" dirty="0"/>
              <a:t>具有相同的目 </a:t>
            </a:r>
            <a:r>
              <a:rPr lang="en-US" altLang="zh-CN" dirty="0"/>
              <a:t>n</a:t>
            </a:r>
            <a:endParaRPr lang="en-US" altLang="zh-CN" dirty="0"/>
          </a:p>
          <a:p>
            <a:pPr>
              <a:buNone/>
            </a:pPr>
            <a:r>
              <a:rPr lang="en-US" altLang="zh-CN" dirty="0"/>
              <a:t> </a:t>
            </a:r>
            <a:r>
              <a:rPr lang="zh-CN" altLang="en-US" dirty="0"/>
              <a:t>相应的属性取自同一个域</a:t>
            </a:r>
            <a:endParaRPr lang="zh-CN" altLang="en-US" dirty="0"/>
          </a:p>
          <a:p>
            <a:pPr>
              <a:buNone/>
            </a:pPr>
            <a:r>
              <a:rPr lang="zh-CN" altLang="en-US" dirty="0"/>
              <a:t> </a:t>
            </a:r>
            <a:r>
              <a:rPr lang="en-US" altLang="zh-CN" dirty="0"/>
              <a:t>R ∩ S</a:t>
            </a:r>
            <a:endParaRPr lang="en-US" altLang="zh-CN" dirty="0"/>
          </a:p>
          <a:p>
            <a:pPr>
              <a:buNone/>
            </a:pPr>
            <a:r>
              <a:rPr lang="en-US" altLang="zh-CN" dirty="0"/>
              <a:t> </a:t>
            </a:r>
            <a:r>
              <a:rPr lang="zh-CN" altLang="en-US" dirty="0"/>
              <a:t>仍为 </a:t>
            </a:r>
            <a:r>
              <a:rPr lang="en-US" altLang="zh-CN" dirty="0"/>
              <a:t>n </a:t>
            </a:r>
            <a:r>
              <a:rPr lang="zh-CN" altLang="en-US" dirty="0"/>
              <a:t>目关系，由既属于 </a:t>
            </a:r>
            <a:r>
              <a:rPr lang="en-US" altLang="zh-CN" dirty="0"/>
              <a:t>R </a:t>
            </a:r>
            <a:r>
              <a:rPr lang="zh-CN" altLang="en-US" dirty="0"/>
              <a:t>又属于 </a:t>
            </a:r>
            <a:r>
              <a:rPr lang="en-US" altLang="zh-CN" dirty="0"/>
              <a:t>S </a:t>
            </a:r>
            <a:r>
              <a:rPr lang="zh-CN" altLang="en-US" dirty="0"/>
              <a:t>的元组组</a:t>
            </a:r>
            <a:endParaRPr lang="zh-CN" altLang="en-US" dirty="0"/>
          </a:p>
          <a:p>
            <a:pPr>
              <a:buNone/>
            </a:pPr>
            <a:r>
              <a:rPr lang="zh-CN" altLang="en-US" dirty="0"/>
              <a:t>            </a:t>
            </a:r>
            <a:r>
              <a:rPr lang="en-US" altLang="zh-CN" dirty="0"/>
              <a:t>R ∩ S  = {  t | t  ∈   R ∧ t  ∈ S  }</a:t>
            </a:r>
            <a:endParaRPr lang="en-US" altLang="zh-CN" dirty="0"/>
          </a:p>
          <a:p>
            <a:pPr>
              <a:buNone/>
            </a:pPr>
            <a:r>
              <a:rPr lang="en-US" altLang="zh-CN" dirty="0"/>
              <a:t>           R ∩ S  =  R   – ( R - S </a:t>
            </a:r>
            <a:r>
              <a:rPr lang="zh-CN" altLang="en-US" dirty="0"/>
              <a:t>）</a:t>
            </a:r>
            <a:endParaRPr lang="zh-CN" alt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标题 240641"/>
          <p:cNvSpPr>
            <a:spLocks noGrp="1"/>
          </p:cNvSpPr>
          <p:nvPr>
            <p:ph type="title"/>
          </p:nvPr>
        </p:nvSpPr>
        <p:spPr/>
        <p:txBody>
          <a:bodyPr anchor="b"/>
          <a:lstStyle/>
          <a:p>
            <a:endParaRPr lang="zh-CN" altLang="en-US" dirty="0"/>
          </a:p>
        </p:txBody>
      </p:sp>
      <p:pic>
        <p:nvPicPr>
          <p:cNvPr id="241666" name="文本占位符 240642"/>
          <p:cNvPicPr>
            <a:picLocks noGrp="1" noChangeAspect="1"/>
          </p:cNvPicPr>
          <p:nvPr>
            <p:ph idx="1"/>
          </p:nvPr>
        </p:nvPicPr>
        <p:blipFill>
          <a:blip r:embed="rId1"/>
          <a:stretch>
            <a:fillRect/>
          </a:stretch>
        </p:blipFill>
        <p:spPr>
          <a:xfrm>
            <a:off x="250825" y="1828800"/>
            <a:ext cx="8131175" cy="3863975"/>
          </a:xfr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标题 241665"/>
          <p:cNvSpPr>
            <a:spLocks noGrp="1"/>
          </p:cNvSpPr>
          <p:nvPr>
            <p:ph type="title"/>
          </p:nvPr>
        </p:nvSpPr>
        <p:spPr>
          <a:xfrm>
            <a:off x="685800" y="152400"/>
            <a:ext cx="6870700" cy="900113"/>
          </a:xfrm>
        </p:spPr>
        <p:txBody>
          <a:bodyPr anchor="b"/>
          <a:lstStyle/>
          <a:p>
            <a:r>
              <a:rPr lang="en-US" altLang="zh-CN"/>
              <a:t>4.  </a:t>
            </a:r>
            <a:r>
              <a:rPr lang="zh-CN" altLang="en-US"/>
              <a:t>广义笛卡尔积</a:t>
            </a:r>
            <a:endParaRPr lang="zh-CN" altLang="en-US"/>
          </a:p>
        </p:txBody>
      </p:sp>
      <p:sp>
        <p:nvSpPr>
          <p:cNvPr id="242690" name="文本占位符 241666"/>
          <p:cNvSpPr>
            <a:spLocks noGrp="1"/>
          </p:cNvSpPr>
          <p:nvPr>
            <p:ph idx="1"/>
          </p:nvPr>
        </p:nvSpPr>
        <p:spPr>
          <a:xfrm>
            <a:off x="0" y="981075"/>
            <a:ext cx="8964613" cy="5688013"/>
          </a:xfrm>
        </p:spPr>
        <p:txBody>
          <a:bodyPr anchor="t"/>
          <a:lstStyle/>
          <a:p>
            <a:pPr marL="0" indent="0">
              <a:buNone/>
            </a:pPr>
            <a:r>
              <a:rPr lang="en-US" altLang="zh-CN" sz="2800" dirty="0" smtClean="0"/>
              <a:t> R</a:t>
            </a:r>
            <a:endParaRPr lang="en-US" altLang="zh-CN" sz="2800" dirty="0"/>
          </a:p>
          <a:p>
            <a:r>
              <a:rPr lang="en-US" altLang="zh-CN" sz="2800" dirty="0" smtClean="0"/>
              <a:t>n </a:t>
            </a:r>
            <a:r>
              <a:rPr lang="zh-CN" altLang="en-US" sz="2800" dirty="0"/>
              <a:t>目关系， </a:t>
            </a:r>
            <a:r>
              <a:rPr lang="en-US" altLang="zh-CN" sz="2800" dirty="0"/>
              <a:t>k 1 </a:t>
            </a:r>
            <a:r>
              <a:rPr lang="zh-CN" altLang="en-US" sz="2800" dirty="0"/>
              <a:t>个元组</a:t>
            </a:r>
            <a:endParaRPr lang="zh-CN" altLang="en-US" sz="2800" dirty="0"/>
          </a:p>
          <a:p>
            <a:pPr marL="0" indent="0">
              <a:buNone/>
            </a:pPr>
            <a:r>
              <a:rPr lang="zh-CN" altLang="en-US" sz="2800" dirty="0"/>
              <a:t> </a:t>
            </a:r>
            <a:r>
              <a:rPr lang="en-US" altLang="zh-CN" sz="2800" dirty="0"/>
              <a:t>S</a:t>
            </a:r>
            <a:endParaRPr lang="en-US" altLang="zh-CN" sz="2800" dirty="0"/>
          </a:p>
          <a:p>
            <a:r>
              <a:rPr lang="en-US" altLang="zh-CN" sz="2800" dirty="0"/>
              <a:t> m </a:t>
            </a:r>
            <a:r>
              <a:rPr lang="zh-CN" altLang="en-US" sz="2800" dirty="0"/>
              <a:t>目关系， </a:t>
            </a:r>
            <a:r>
              <a:rPr lang="en-US" altLang="zh-CN" sz="2800" dirty="0"/>
              <a:t>k 2 </a:t>
            </a:r>
            <a:r>
              <a:rPr lang="zh-CN" altLang="en-US" sz="2800" dirty="0"/>
              <a:t>个元组</a:t>
            </a:r>
            <a:endParaRPr lang="zh-CN" altLang="en-US" sz="2800" dirty="0"/>
          </a:p>
          <a:p>
            <a:r>
              <a:rPr lang="zh-CN" altLang="en-US" sz="2800" dirty="0"/>
              <a:t> </a:t>
            </a:r>
            <a:r>
              <a:rPr lang="en-US" altLang="zh-CN" sz="2800" dirty="0"/>
              <a:t>R × S  </a:t>
            </a:r>
            <a:endParaRPr lang="en-US" altLang="zh-CN" sz="2800" dirty="0"/>
          </a:p>
          <a:p>
            <a:r>
              <a:rPr lang="zh-CN" altLang="en-US" sz="2800" dirty="0"/>
              <a:t>列：（ </a:t>
            </a:r>
            <a:r>
              <a:rPr lang="en-US" altLang="zh-CN" sz="2800" dirty="0"/>
              <a:t>n + m </a:t>
            </a:r>
            <a:r>
              <a:rPr lang="zh-CN" altLang="en-US" sz="2800" dirty="0"/>
              <a:t>）列的元组的集合</a:t>
            </a:r>
            <a:endParaRPr lang="zh-CN" altLang="en-US" sz="2800" dirty="0"/>
          </a:p>
          <a:p>
            <a:r>
              <a:rPr lang="zh-CN" altLang="en-US" sz="2800" dirty="0"/>
              <a:t>元组的前 </a:t>
            </a:r>
            <a:r>
              <a:rPr lang="en-US" altLang="zh-CN" sz="2800" dirty="0"/>
              <a:t>n </a:t>
            </a:r>
            <a:r>
              <a:rPr lang="zh-CN" altLang="en-US" sz="2800" dirty="0"/>
              <a:t>列是关系 </a:t>
            </a:r>
            <a:r>
              <a:rPr lang="en-US" altLang="zh-CN" sz="2800" dirty="0"/>
              <a:t>R </a:t>
            </a:r>
            <a:r>
              <a:rPr lang="zh-CN" altLang="en-US" sz="2800" dirty="0"/>
              <a:t>的一个元组</a:t>
            </a:r>
            <a:endParaRPr lang="zh-CN" altLang="en-US" sz="2800" dirty="0"/>
          </a:p>
          <a:p>
            <a:r>
              <a:rPr lang="zh-CN" altLang="en-US" sz="2800" dirty="0"/>
              <a:t>后 </a:t>
            </a:r>
            <a:r>
              <a:rPr lang="en-US" altLang="zh-CN" sz="2800" dirty="0"/>
              <a:t>m </a:t>
            </a:r>
            <a:r>
              <a:rPr lang="zh-CN" altLang="en-US" sz="2800" dirty="0"/>
              <a:t>列是关系 </a:t>
            </a:r>
            <a:r>
              <a:rPr lang="en-US" altLang="zh-CN" sz="2800" dirty="0"/>
              <a:t>S </a:t>
            </a:r>
            <a:r>
              <a:rPr lang="zh-CN" altLang="en-US" sz="2800" dirty="0"/>
              <a:t>的一个元组</a:t>
            </a:r>
            <a:endParaRPr lang="zh-CN" altLang="en-US" sz="2800" dirty="0"/>
          </a:p>
          <a:p>
            <a:pPr>
              <a:buNone/>
            </a:pPr>
            <a:r>
              <a:rPr lang="zh-CN" altLang="en-US" sz="2800" dirty="0"/>
              <a:t> 行： </a:t>
            </a:r>
            <a:r>
              <a:rPr lang="en-US" altLang="zh-CN" sz="2800" dirty="0"/>
              <a:t>k 1 × k 2 </a:t>
            </a:r>
            <a:r>
              <a:rPr lang="zh-CN" altLang="en-US" sz="2800" dirty="0"/>
              <a:t>个元组</a:t>
            </a:r>
            <a:endParaRPr lang="zh-CN" altLang="en-US" sz="2800" dirty="0"/>
          </a:p>
          <a:p>
            <a:r>
              <a:rPr lang="en-US" altLang="zh-CN" sz="2800" dirty="0"/>
              <a:t>R × S  = { t r  t s  | t r</a:t>
            </a:r>
            <a:endParaRPr lang="en-US" altLang="zh-CN" sz="2800" dirty="0"/>
          </a:p>
          <a:p>
            <a:r>
              <a:rPr lang="en-US" altLang="zh-CN" sz="2800" dirty="0"/>
              <a:t>  ∈ R   ∧   t s ∈ S  }</a:t>
            </a:r>
            <a:endParaRPr lang="en-US" altLang="zh-CN" sz="28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标题 242689"/>
          <p:cNvSpPr>
            <a:spLocks noGrp="1"/>
          </p:cNvSpPr>
          <p:nvPr>
            <p:ph type="title"/>
          </p:nvPr>
        </p:nvSpPr>
        <p:spPr>
          <a:xfrm>
            <a:off x="685800" y="152400"/>
            <a:ext cx="6870700" cy="539750"/>
          </a:xfrm>
        </p:spPr>
        <p:txBody>
          <a:bodyPr anchor="b"/>
          <a:lstStyle/>
          <a:p>
            <a:endParaRPr lang="zh-CN" altLang="en-US" sz="4000" dirty="0"/>
          </a:p>
        </p:txBody>
      </p:sp>
      <p:pic>
        <p:nvPicPr>
          <p:cNvPr id="243714" name="文本占位符 242690"/>
          <p:cNvPicPr>
            <a:picLocks noGrp="1" noChangeAspect="1"/>
          </p:cNvPicPr>
          <p:nvPr>
            <p:ph idx="1"/>
          </p:nvPr>
        </p:nvPicPr>
        <p:blipFill>
          <a:blip r:embed="rId1"/>
          <a:stretch>
            <a:fillRect/>
          </a:stretch>
        </p:blipFill>
        <p:spPr>
          <a:xfrm>
            <a:off x="0" y="1557338"/>
            <a:ext cx="9144000" cy="5300662"/>
          </a:xfr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标题 243713"/>
          <p:cNvSpPr>
            <a:spLocks noGrp="1"/>
          </p:cNvSpPr>
          <p:nvPr>
            <p:ph type="title"/>
          </p:nvPr>
        </p:nvSpPr>
        <p:spPr>
          <a:xfrm>
            <a:off x="685800" y="152400"/>
            <a:ext cx="6870700" cy="684213"/>
          </a:xfrm>
        </p:spPr>
        <p:txBody>
          <a:bodyPr anchor="b"/>
          <a:lstStyle/>
          <a:p>
            <a:r>
              <a:rPr lang="en-US" altLang="zh-CN" sz="4000"/>
              <a:t>2.4.2  </a:t>
            </a:r>
            <a:r>
              <a:rPr lang="zh-CN" altLang="en-US" sz="4000"/>
              <a:t>专门的关系运算</a:t>
            </a:r>
            <a:endParaRPr lang="zh-CN" altLang="en-US" sz="4000"/>
          </a:p>
        </p:txBody>
      </p:sp>
      <p:sp>
        <p:nvSpPr>
          <p:cNvPr id="244738" name="文本占位符 243714"/>
          <p:cNvSpPr>
            <a:spLocks noGrp="1"/>
          </p:cNvSpPr>
          <p:nvPr>
            <p:ph idx="1"/>
          </p:nvPr>
        </p:nvSpPr>
        <p:spPr>
          <a:xfrm>
            <a:off x="0" y="908050"/>
            <a:ext cx="9144000" cy="5761038"/>
          </a:xfrm>
        </p:spPr>
        <p:txBody>
          <a:bodyPr anchor="t"/>
          <a:lstStyle/>
          <a:p>
            <a:r>
              <a:rPr lang="zh-CN" altLang="en-US" dirty="0" smtClean="0"/>
              <a:t>选择</a:t>
            </a:r>
            <a:endParaRPr lang="zh-CN" altLang="en-US" dirty="0"/>
          </a:p>
          <a:p>
            <a:r>
              <a:rPr lang="zh-CN" altLang="en-US" dirty="0" smtClean="0"/>
              <a:t> </a:t>
            </a:r>
            <a:r>
              <a:rPr lang="zh-CN" altLang="en-US" dirty="0"/>
              <a:t>投影</a:t>
            </a:r>
            <a:endParaRPr lang="zh-CN" altLang="en-US" dirty="0"/>
          </a:p>
          <a:p>
            <a:r>
              <a:rPr lang="zh-CN" altLang="en-US" dirty="0" smtClean="0"/>
              <a:t> </a:t>
            </a:r>
            <a:r>
              <a:rPr lang="zh-CN" altLang="en-US" dirty="0"/>
              <a:t>连接</a:t>
            </a:r>
            <a:endParaRPr lang="zh-CN" altLang="en-US" dirty="0"/>
          </a:p>
          <a:p>
            <a:r>
              <a:rPr lang="zh-CN" altLang="en-US" dirty="0" smtClean="0"/>
              <a:t> </a:t>
            </a:r>
            <a:r>
              <a:rPr lang="zh-CN" altLang="en-US" dirty="0"/>
              <a:t>除</a:t>
            </a:r>
            <a:endParaRPr lang="zh-CN" alt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标题 244737"/>
          <p:cNvSpPr>
            <a:spLocks noGrp="1"/>
          </p:cNvSpPr>
          <p:nvPr>
            <p:ph type="title"/>
          </p:nvPr>
        </p:nvSpPr>
        <p:spPr>
          <a:xfrm>
            <a:off x="685800" y="152400"/>
            <a:ext cx="6870700" cy="396875"/>
          </a:xfrm>
        </p:spPr>
        <p:txBody>
          <a:bodyPr anchor="b"/>
          <a:lstStyle/>
          <a:p>
            <a:r>
              <a:rPr lang="en-US" altLang="zh-CN" sz="4000"/>
              <a:t>1.    </a:t>
            </a:r>
            <a:r>
              <a:rPr lang="zh-CN" altLang="en-US" sz="4000"/>
              <a:t>选择（ </a:t>
            </a:r>
            <a:r>
              <a:rPr lang="en-US" altLang="zh-CN" sz="4000"/>
              <a:t>Selection</a:t>
            </a:r>
            <a:endParaRPr lang="en-US" altLang="zh-CN" sz="4000"/>
          </a:p>
        </p:txBody>
      </p:sp>
      <p:sp>
        <p:nvSpPr>
          <p:cNvPr id="245762" name="文本占位符 244738"/>
          <p:cNvSpPr>
            <a:spLocks noGrp="1"/>
          </p:cNvSpPr>
          <p:nvPr>
            <p:ph idx="1"/>
          </p:nvPr>
        </p:nvSpPr>
        <p:spPr>
          <a:xfrm>
            <a:off x="0" y="836613"/>
            <a:ext cx="9144000" cy="6021387"/>
          </a:xfrm>
        </p:spPr>
        <p:txBody>
          <a:bodyPr anchor="t"/>
          <a:lstStyle/>
          <a:p>
            <a:pPr marL="0" indent="0">
              <a:buNone/>
            </a:pPr>
            <a:r>
              <a:rPr lang="zh-CN" altLang="en-US" dirty="0" smtClean="0"/>
              <a:t> </a:t>
            </a:r>
            <a:r>
              <a:rPr lang="en-US" altLang="zh-CN" dirty="0"/>
              <a:t>1)  </a:t>
            </a:r>
            <a:r>
              <a:rPr lang="zh-CN" altLang="en-US" dirty="0"/>
              <a:t>选择又称为限制（ </a:t>
            </a:r>
            <a:r>
              <a:rPr lang="en-US" altLang="zh-CN" dirty="0"/>
              <a:t>Restriction </a:t>
            </a:r>
            <a:r>
              <a:rPr lang="zh-CN" altLang="en-US" dirty="0"/>
              <a:t>）</a:t>
            </a:r>
            <a:endParaRPr lang="zh-CN" altLang="en-US" dirty="0"/>
          </a:p>
          <a:p>
            <a:pPr marL="0" indent="0">
              <a:buNone/>
            </a:pPr>
            <a:r>
              <a:rPr lang="en-US" altLang="zh-CN" dirty="0" smtClean="0"/>
              <a:t>2</a:t>
            </a:r>
            <a:r>
              <a:rPr lang="en-US" altLang="zh-CN" dirty="0"/>
              <a:t>) </a:t>
            </a:r>
            <a:r>
              <a:rPr lang="zh-CN" altLang="en-US" dirty="0"/>
              <a:t>选择操作是根据某些条件对关系做 水</a:t>
            </a:r>
            <a:endParaRPr lang="zh-CN" altLang="en-US" dirty="0"/>
          </a:p>
          <a:p>
            <a:pPr marL="0" indent="0">
              <a:buNone/>
            </a:pPr>
            <a:r>
              <a:rPr lang="zh-CN" altLang="en-US" dirty="0"/>
              <a:t>平分割 ，即选取符合条件的 元组 。</a:t>
            </a:r>
            <a:endParaRPr lang="zh-CN" altLang="en-US"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标题 245761"/>
          <p:cNvSpPr>
            <a:spLocks noGrp="1"/>
          </p:cNvSpPr>
          <p:nvPr>
            <p:ph type="title"/>
          </p:nvPr>
        </p:nvSpPr>
        <p:spPr>
          <a:xfrm>
            <a:off x="685800" y="152400"/>
            <a:ext cx="6870700" cy="684213"/>
          </a:xfrm>
        </p:spPr>
        <p:txBody>
          <a:bodyPr anchor="b"/>
          <a:lstStyle/>
          <a:p>
            <a:endParaRPr lang="zh-CN" altLang="en-US" sz="4000" dirty="0"/>
          </a:p>
        </p:txBody>
      </p:sp>
      <p:sp>
        <p:nvSpPr>
          <p:cNvPr id="246786" name="文本占位符 245762"/>
          <p:cNvSpPr>
            <a:spLocks noGrp="1"/>
          </p:cNvSpPr>
          <p:nvPr>
            <p:ph idx="1"/>
          </p:nvPr>
        </p:nvSpPr>
        <p:spPr>
          <a:xfrm>
            <a:off x="179388" y="1125538"/>
            <a:ext cx="8713787" cy="5543550"/>
          </a:xfrm>
        </p:spPr>
        <p:txBody>
          <a:bodyPr anchor="t"/>
          <a:lstStyle/>
          <a:p>
            <a:pPr marL="0" indent="0">
              <a:buNone/>
            </a:pPr>
            <a:r>
              <a:rPr lang="en-US" altLang="zh-CN" sz="2800" dirty="0" smtClean="0"/>
              <a:t>3</a:t>
            </a:r>
            <a:r>
              <a:rPr lang="en-US" altLang="zh-CN" sz="2800" dirty="0"/>
              <a:t>)  </a:t>
            </a:r>
            <a:r>
              <a:rPr lang="zh-CN" altLang="en-US" sz="2800" dirty="0"/>
              <a:t>选择运算符的含义</a:t>
            </a:r>
            <a:endParaRPr lang="zh-CN" altLang="en-US" sz="2800" dirty="0"/>
          </a:p>
          <a:p>
            <a:r>
              <a:rPr lang="zh-CN" altLang="en-US" sz="2800" dirty="0" smtClean="0"/>
              <a:t>在</a:t>
            </a:r>
            <a:r>
              <a:rPr lang="zh-CN" altLang="en-US" sz="2800" dirty="0"/>
              <a:t>关系 </a:t>
            </a:r>
            <a:r>
              <a:rPr lang="en-US" altLang="zh-CN" sz="2800" dirty="0"/>
              <a:t>R </a:t>
            </a:r>
            <a:r>
              <a:rPr lang="zh-CN" altLang="en-US" sz="2800" dirty="0"/>
              <a:t>中选择满足给定条件的诸元组</a:t>
            </a:r>
            <a:endParaRPr lang="zh-CN" altLang="en-US" sz="2800" dirty="0"/>
          </a:p>
          <a:p>
            <a:r>
              <a:rPr lang="zh-CN" altLang="en-US" sz="2800" dirty="0"/>
              <a:t> </a:t>
            </a:r>
            <a:r>
              <a:rPr lang="zh-CN" altLang="en-US" sz="2800" dirty="0" smtClean="0"/>
              <a:t>    </a:t>
            </a:r>
            <a:r>
              <a:rPr lang="en-US" altLang="zh-CN" sz="2800" dirty="0"/>
              <a:t>σ F ( R ) = { t | t ∈ R ∧ F ( t )= ' </a:t>
            </a:r>
            <a:r>
              <a:rPr lang="zh-CN" altLang="en-US" sz="2800" dirty="0"/>
              <a:t>真 </a:t>
            </a:r>
            <a:r>
              <a:rPr lang="en-US" altLang="zh-CN" sz="2800" dirty="0"/>
              <a:t>'}</a:t>
            </a:r>
            <a:endParaRPr lang="en-US" altLang="zh-CN" sz="2800" dirty="0"/>
          </a:p>
          <a:p>
            <a:r>
              <a:rPr lang="en-US" altLang="zh-CN" sz="2800" dirty="0" smtClean="0"/>
              <a:t> </a:t>
            </a:r>
            <a:r>
              <a:rPr lang="en-US" altLang="zh-CN" sz="2800" dirty="0"/>
              <a:t>F </a:t>
            </a:r>
            <a:r>
              <a:rPr lang="zh-CN" altLang="en-US" sz="2800" dirty="0"/>
              <a:t>称为条件表达式。包括：</a:t>
            </a:r>
            <a:endParaRPr lang="zh-CN" altLang="en-US" sz="2800" dirty="0"/>
          </a:p>
          <a:p>
            <a:r>
              <a:rPr lang="zh-CN" altLang="en-US" sz="2800" dirty="0" smtClean="0"/>
              <a:t>运算</a:t>
            </a:r>
            <a:r>
              <a:rPr lang="zh-CN" altLang="en-US" sz="2800" dirty="0"/>
              <a:t>对象 ：常数（用引号括起来），元组分量</a:t>
            </a:r>
            <a:endParaRPr lang="zh-CN" altLang="en-US" sz="2800" dirty="0"/>
          </a:p>
          <a:p>
            <a:r>
              <a:rPr lang="zh-CN" altLang="en-US" sz="2800" dirty="0"/>
              <a:t>（属性名或列的序号）</a:t>
            </a:r>
            <a:endParaRPr lang="zh-CN" altLang="en-US" sz="2800" dirty="0"/>
          </a:p>
          <a:p>
            <a:r>
              <a:rPr lang="zh-CN" altLang="en-US" sz="2800" dirty="0" smtClean="0"/>
              <a:t> </a:t>
            </a:r>
            <a:r>
              <a:rPr lang="zh-CN" altLang="en-US" sz="2800" dirty="0"/>
              <a:t>运算符 ：算术比较运算符（   </a:t>
            </a:r>
            <a:r>
              <a:rPr lang="en-US" altLang="zh-CN" sz="2800" dirty="0"/>
              <a:t>θ </a:t>
            </a:r>
            <a:r>
              <a:rPr lang="zh-CN" altLang="en-US" sz="2800" dirty="0"/>
              <a:t>）、逻辑运算符</a:t>
            </a:r>
            <a:endParaRPr lang="zh-CN" altLang="en-US" sz="2800" dirty="0"/>
          </a:p>
          <a:p>
            <a:r>
              <a:rPr lang="zh-CN" altLang="en-US" sz="2800" dirty="0"/>
              <a:t>（   ∧ 或 ∨ ，   </a:t>
            </a:r>
            <a:r>
              <a:rPr lang="en-US" altLang="zh-CN" sz="2800" dirty="0"/>
              <a:t>¬   </a:t>
            </a:r>
            <a:r>
              <a:rPr lang="zh-CN" altLang="en-US" sz="2800" dirty="0"/>
              <a:t>）</a:t>
            </a:r>
            <a:endParaRPr lang="zh-CN" alt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24577"/>
          <p:cNvSpPr>
            <a:spLocks noGrp="1"/>
          </p:cNvSpPr>
          <p:nvPr>
            <p:ph type="title"/>
          </p:nvPr>
        </p:nvSpPr>
        <p:spPr>
          <a:xfrm>
            <a:off x="685800" y="152400"/>
            <a:ext cx="6870700" cy="612775"/>
          </a:xfrm>
        </p:spPr>
        <p:txBody>
          <a:bodyPr anchor="b"/>
          <a:lstStyle/>
          <a:p>
            <a:r>
              <a:rPr lang="zh-CN" altLang="en-US" sz="4000"/>
              <a:t>文件系统 </a:t>
            </a:r>
            <a:r>
              <a:rPr lang="en-US" altLang="zh-CN" sz="4000"/>
              <a:t>( </a:t>
            </a:r>
            <a:r>
              <a:rPr lang="zh-CN" altLang="en-US" sz="4000"/>
              <a:t>续 </a:t>
            </a:r>
            <a:r>
              <a:rPr lang="en-US" altLang="zh-CN" sz="4000"/>
              <a:t>) </a:t>
            </a:r>
            <a:endParaRPr lang="en-US" altLang="zh-CN" sz="4000"/>
          </a:p>
        </p:txBody>
      </p:sp>
      <p:sp>
        <p:nvSpPr>
          <p:cNvPr id="25602" name="文本占位符 24578"/>
          <p:cNvSpPr>
            <a:spLocks noGrp="1"/>
          </p:cNvSpPr>
          <p:nvPr>
            <p:ph idx="1"/>
          </p:nvPr>
        </p:nvSpPr>
        <p:spPr>
          <a:xfrm>
            <a:off x="0" y="1052513"/>
            <a:ext cx="8893175" cy="5516562"/>
          </a:xfrm>
        </p:spPr>
        <p:txBody>
          <a:bodyPr anchor="t"/>
          <a:lstStyle/>
          <a:p>
            <a:pPr>
              <a:buNone/>
            </a:pPr>
            <a:r>
              <a:rPr lang="en-US" altLang="zh-CN"/>
              <a:t>.</a:t>
            </a:r>
            <a:r>
              <a:rPr lang="zh-CN" altLang="en-US"/>
              <a:t>特点</a:t>
            </a:r>
            <a:endParaRPr lang="zh-CN" altLang="en-US"/>
          </a:p>
          <a:p>
            <a:pPr marL="0" indent="0">
              <a:buNone/>
            </a:pPr>
            <a:r>
              <a:rPr lang="zh-CN" altLang="en-US"/>
              <a:t>  数据的管理者：文件系统，数据可长期保存</a:t>
            </a:r>
            <a:endParaRPr lang="zh-CN" altLang="en-US"/>
          </a:p>
          <a:p>
            <a:pPr marL="0" indent="0">
              <a:buNone/>
            </a:pPr>
            <a:r>
              <a:rPr lang="zh-CN" altLang="en-US"/>
              <a:t>  数据面向的对象：某一应用程序    </a:t>
            </a:r>
            <a:endParaRPr lang="zh-CN" altLang="en-US"/>
          </a:p>
          <a:p>
            <a:pPr marL="0" indent="0">
              <a:buNone/>
            </a:pPr>
            <a:r>
              <a:rPr lang="zh-CN" altLang="en-US"/>
              <a:t>  数据的共享程度：共享性差、冗余度大</a:t>
            </a:r>
            <a:endParaRPr lang="zh-CN" altLang="en-US"/>
          </a:p>
          <a:p>
            <a:pPr marL="0" indent="0">
              <a:buNone/>
            </a:pPr>
            <a:r>
              <a:rPr lang="zh-CN" altLang="en-US"/>
              <a:t>  数据的结构化：记录内有结构 </a:t>
            </a:r>
            <a:r>
              <a:rPr lang="en-US" altLang="zh-CN"/>
              <a:t>, </a:t>
            </a:r>
            <a:r>
              <a:rPr lang="zh-CN" altLang="en-US"/>
              <a:t>整体无结构</a:t>
            </a:r>
            <a:endParaRPr lang="zh-CN" altLang="en-US"/>
          </a:p>
          <a:p>
            <a:pPr marL="0" indent="0">
              <a:buNone/>
            </a:pPr>
            <a:r>
              <a:rPr lang="zh-CN" altLang="en-US"/>
              <a:t> 数据的独立性：独立性差，数据的逻辑结构改变     必须修改应用程序</a:t>
            </a:r>
            <a:endParaRPr lang="zh-CN" altLang="en-US"/>
          </a:p>
          <a:p>
            <a:pPr marL="0" indent="0">
              <a:buNone/>
            </a:pPr>
            <a:r>
              <a:rPr lang="zh-CN" altLang="en-US"/>
              <a:t> 数据控制能力：应用程序自己控制</a:t>
            </a:r>
            <a:endParaRPr lang="zh-CN" alt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246785"/>
          <p:cNvSpPr>
            <a:spLocks noGrp="1"/>
          </p:cNvSpPr>
          <p:nvPr>
            <p:ph type="title"/>
          </p:nvPr>
        </p:nvSpPr>
        <p:spPr>
          <a:xfrm>
            <a:off x="685800" y="152400"/>
            <a:ext cx="6870700" cy="539750"/>
          </a:xfrm>
        </p:spPr>
        <p:txBody>
          <a:bodyPr anchor="b"/>
          <a:lstStyle/>
          <a:p>
            <a:endParaRPr lang="zh-CN" altLang="en-US" sz="4000" dirty="0"/>
          </a:p>
        </p:txBody>
      </p:sp>
      <p:sp>
        <p:nvSpPr>
          <p:cNvPr id="247810" name="文本占位符 246786"/>
          <p:cNvSpPr>
            <a:spLocks noGrp="1"/>
          </p:cNvSpPr>
          <p:nvPr>
            <p:ph idx="1"/>
          </p:nvPr>
        </p:nvSpPr>
        <p:spPr>
          <a:xfrm>
            <a:off x="0" y="1341438"/>
            <a:ext cx="9144000" cy="5516562"/>
          </a:xfrm>
        </p:spPr>
        <p:txBody>
          <a:bodyPr anchor="t"/>
          <a:lstStyle/>
          <a:p>
            <a:pPr>
              <a:lnSpc>
                <a:spcPct val="90000"/>
              </a:lnSpc>
            </a:pPr>
            <a:r>
              <a:rPr lang="en-US" altLang="zh-CN" dirty="0" smtClean="0"/>
              <a:t>F </a:t>
            </a:r>
            <a:r>
              <a:rPr lang="zh-CN" altLang="en-US" dirty="0"/>
              <a:t>：选择条件，是一个逻辑表达式，基本形</a:t>
            </a:r>
            <a:endParaRPr lang="zh-CN" altLang="en-US" dirty="0"/>
          </a:p>
          <a:p>
            <a:pPr>
              <a:lnSpc>
                <a:spcPct val="90000"/>
              </a:lnSpc>
              <a:buNone/>
            </a:pPr>
            <a:r>
              <a:rPr lang="zh-CN" altLang="en-US" dirty="0"/>
              <a:t>式为：    </a:t>
            </a:r>
            <a:r>
              <a:rPr lang="en-US" altLang="zh-CN" dirty="0"/>
              <a:t>[ ¬ ( ]   X 1 θ Y 1  [ )][ φ   [ ¬ ( ]  X 2 θ Y 2  [ )]] </a:t>
            </a:r>
            <a:r>
              <a:rPr lang="en-US" altLang="zh-CN" dirty="0">
                <a:latin typeface="Arial" panose="020B0604020202020204" pitchFamily="34" charset="0"/>
              </a:rPr>
              <a:t>…</a:t>
            </a:r>
            <a:endParaRPr lang="en-US" altLang="zh-CN" dirty="0"/>
          </a:p>
          <a:p>
            <a:pPr>
              <a:lnSpc>
                <a:spcPct val="90000"/>
              </a:lnSpc>
              <a:buNone/>
            </a:pPr>
            <a:r>
              <a:rPr lang="en-US" altLang="zh-CN" dirty="0"/>
              <a:t>θ </a:t>
            </a:r>
            <a:r>
              <a:rPr lang="zh-CN" altLang="en-US" dirty="0"/>
              <a:t>：比较运算符（＞， ≥ ，＜， ≤ ，＝或 </a:t>
            </a:r>
            <a:r>
              <a:rPr lang="en-US" altLang="zh-CN" dirty="0"/>
              <a:t>&lt;&gt; </a:t>
            </a:r>
            <a:r>
              <a:rPr lang="zh-CN" altLang="en-US" dirty="0"/>
              <a:t>）</a:t>
            </a:r>
            <a:endParaRPr lang="zh-CN" altLang="en-US" dirty="0"/>
          </a:p>
          <a:p>
            <a:pPr>
              <a:lnSpc>
                <a:spcPct val="90000"/>
              </a:lnSpc>
              <a:buNone/>
            </a:pPr>
            <a:r>
              <a:rPr lang="zh-CN" altLang="en-US" dirty="0"/>
              <a:t> </a:t>
            </a:r>
            <a:r>
              <a:rPr lang="en-US" altLang="zh-CN" dirty="0"/>
              <a:t>X 1 </a:t>
            </a:r>
            <a:r>
              <a:rPr lang="zh-CN" altLang="en-US" dirty="0"/>
              <a:t>， </a:t>
            </a:r>
            <a:r>
              <a:rPr lang="en-US" altLang="zh-CN" dirty="0"/>
              <a:t>Y 1 </a:t>
            </a:r>
            <a:r>
              <a:rPr lang="zh-CN" altLang="en-US" dirty="0"/>
              <a:t>等：属性名、常量、简单函数；属性名也</a:t>
            </a:r>
            <a:endParaRPr lang="zh-CN" altLang="en-US" dirty="0"/>
          </a:p>
          <a:p>
            <a:pPr>
              <a:lnSpc>
                <a:spcPct val="90000"/>
              </a:lnSpc>
              <a:buNone/>
            </a:pPr>
            <a:r>
              <a:rPr lang="zh-CN" altLang="en-US" dirty="0"/>
              <a:t>可以用它的序号来代替； </a:t>
            </a:r>
            <a:r>
              <a:rPr lang="en-US" altLang="zh-CN" dirty="0"/>
              <a:t>φ </a:t>
            </a:r>
            <a:r>
              <a:rPr lang="zh-CN" altLang="en-US" dirty="0"/>
              <a:t>：逻辑运算符（ ∧ 或 ∨ ）</a:t>
            </a:r>
            <a:endParaRPr lang="zh-CN" altLang="en-US" dirty="0"/>
          </a:p>
          <a:p>
            <a:pPr>
              <a:lnSpc>
                <a:spcPct val="90000"/>
              </a:lnSpc>
              <a:buNone/>
            </a:pPr>
            <a:r>
              <a:rPr lang="zh-CN" altLang="en-US" dirty="0"/>
              <a:t> </a:t>
            </a:r>
            <a:r>
              <a:rPr lang="en-US" altLang="zh-CN" dirty="0"/>
              <a:t>[ ] </a:t>
            </a:r>
            <a:r>
              <a:rPr lang="zh-CN" altLang="en-US" dirty="0"/>
              <a:t>：表示任选项</a:t>
            </a:r>
            <a:endParaRPr lang="zh-CN" altLang="en-US" dirty="0"/>
          </a:p>
          <a:p>
            <a:pPr>
              <a:lnSpc>
                <a:spcPct val="90000"/>
              </a:lnSpc>
              <a:buNone/>
            </a:pPr>
            <a:r>
              <a:rPr lang="zh-CN" altLang="en-US" dirty="0"/>
              <a:t> </a:t>
            </a:r>
            <a:r>
              <a:rPr lang="en-US" altLang="zh-CN" dirty="0">
                <a:latin typeface="Arial" panose="020B0604020202020204" pitchFamily="34" charset="0"/>
              </a:rPr>
              <a:t>…</a:t>
            </a:r>
            <a:r>
              <a:rPr lang="en-US" altLang="zh-CN" dirty="0"/>
              <a:t> </a:t>
            </a:r>
            <a:r>
              <a:rPr lang="zh-CN" altLang="en-US" dirty="0"/>
              <a:t>：表示上述格式可以重复下去</a:t>
            </a:r>
            <a:endParaRPr lang="zh-CN" alt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标题 247809"/>
          <p:cNvSpPr>
            <a:spLocks noGrp="1"/>
          </p:cNvSpPr>
          <p:nvPr>
            <p:ph type="title"/>
          </p:nvPr>
        </p:nvSpPr>
        <p:spPr>
          <a:xfrm>
            <a:off x="685800" y="152400"/>
            <a:ext cx="6870700" cy="684213"/>
          </a:xfrm>
        </p:spPr>
        <p:txBody>
          <a:bodyPr anchor="b"/>
          <a:lstStyle/>
          <a:p>
            <a:endParaRPr lang="zh-CN" altLang="en-US" sz="4000" dirty="0"/>
          </a:p>
        </p:txBody>
      </p:sp>
      <p:sp>
        <p:nvSpPr>
          <p:cNvPr id="248834" name="文本占位符 247810"/>
          <p:cNvSpPr>
            <a:spLocks noGrp="1"/>
          </p:cNvSpPr>
          <p:nvPr>
            <p:ph idx="1"/>
          </p:nvPr>
        </p:nvSpPr>
        <p:spPr>
          <a:xfrm>
            <a:off x="0" y="1268413"/>
            <a:ext cx="9144000" cy="5589587"/>
          </a:xfrm>
        </p:spPr>
        <p:txBody>
          <a:bodyPr anchor="t"/>
          <a:lstStyle/>
          <a:p>
            <a:r>
              <a:rPr lang="zh-CN" altLang="en-US" sz="2800" dirty="0" smtClean="0"/>
              <a:t> </a:t>
            </a:r>
            <a:r>
              <a:rPr lang="en-US" altLang="zh-CN" sz="2800" dirty="0"/>
              <a:t>[ ¬ ( ]   X 1 θ Y 1  [ )][ φ   [ ¬ ( ]  X 2 θ Y 2  [ )]] </a:t>
            </a:r>
            <a:r>
              <a:rPr lang="en-US" altLang="zh-CN" sz="2800" dirty="0">
                <a:latin typeface="Arial" panose="020B0604020202020204" pitchFamily="34" charset="0"/>
              </a:rPr>
              <a:t>…</a:t>
            </a:r>
            <a:r>
              <a:rPr lang="en-US" altLang="zh-CN" sz="2800" dirty="0"/>
              <a:t> </a:t>
            </a:r>
            <a:r>
              <a:rPr lang="zh-CN" altLang="en-US" sz="2800" dirty="0"/>
              <a:t>分解：</a:t>
            </a:r>
            <a:endParaRPr lang="zh-CN" altLang="en-US" sz="2800" dirty="0"/>
          </a:p>
          <a:p>
            <a:pPr>
              <a:buNone/>
            </a:pPr>
            <a:r>
              <a:rPr lang="zh-CN" altLang="en-US" sz="2800" dirty="0"/>
              <a:t> </a:t>
            </a:r>
            <a:r>
              <a:rPr lang="en-US" altLang="zh-CN" sz="2800" dirty="0"/>
              <a:t>X 1 θ Y 1                     </a:t>
            </a:r>
            <a:r>
              <a:rPr lang="zh-CN" altLang="en-US" sz="2800" dirty="0"/>
              <a:t>例子 ：   </a:t>
            </a:r>
            <a:r>
              <a:rPr lang="en-US" altLang="zh-CN" sz="2800" dirty="0" err="1"/>
              <a:t>Sdept</a:t>
            </a:r>
            <a:r>
              <a:rPr lang="en-US" altLang="zh-CN" sz="2800" dirty="0"/>
              <a:t> =  ‘ CS'</a:t>
            </a:r>
            <a:endParaRPr lang="en-US" altLang="zh-CN" sz="2800" dirty="0"/>
          </a:p>
          <a:p>
            <a:pPr>
              <a:buNone/>
            </a:pPr>
            <a:r>
              <a:rPr lang="en-US" altLang="zh-CN" sz="2800" dirty="0"/>
              <a:t> </a:t>
            </a:r>
            <a:endParaRPr lang="en-US" altLang="zh-CN" sz="2800" dirty="0"/>
          </a:p>
          <a:p>
            <a:pPr>
              <a:buNone/>
            </a:pPr>
            <a:r>
              <a:rPr lang="en-US" altLang="zh-CN" sz="2800" dirty="0"/>
              <a:t> ¬  (  X 1 θ Y 1  )       </a:t>
            </a:r>
            <a:r>
              <a:rPr lang="zh-CN" altLang="en-US" sz="2800" dirty="0"/>
              <a:t>例子：   </a:t>
            </a:r>
            <a:r>
              <a:rPr lang="en-US" altLang="zh-CN" sz="2800" dirty="0"/>
              <a:t>¬ </a:t>
            </a:r>
            <a:r>
              <a:rPr lang="zh-CN" altLang="en-US" sz="2800" dirty="0"/>
              <a:t>（   </a:t>
            </a:r>
            <a:r>
              <a:rPr lang="en-US" altLang="zh-CN" sz="2800" dirty="0" err="1"/>
              <a:t>Sdept</a:t>
            </a:r>
            <a:r>
              <a:rPr lang="en-US" altLang="zh-CN" sz="2800" dirty="0"/>
              <a:t> =  ‘ CS'</a:t>
            </a:r>
            <a:endParaRPr lang="en-US" altLang="zh-CN" sz="2800" dirty="0"/>
          </a:p>
          <a:p>
            <a:pPr>
              <a:buNone/>
            </a:pPr>
            <a:endParaRPr lang="en-US" altLang="zh-CN" sz="2800" dirty="0"/>
          </a:p>
          <a:p>
            <a:pPr>
              <a:buNone/>
            </a:pPr>
            <a:r>
              <a:rPr lang="en-US" altLang="zh-CN" sz="2800" dirty="0"/>
              <a:t>X 2 θ Y 2                     </a:t>
            </a:r>
            <a:r>
              <a:rPr lang="zh-CN" altLang="en-US" sz="2800" dirty="0"/>
              <a:t>例子： </a:t>
            </a:r>
            <a:r>
              <a:rPr lang="en-US" altLang="zh-CN" sz="2800" dirty="0"/>
              <a:t>Sage&gt;20</a:t>
            </a:r>
            <a:endParaRPr lang="en-US" altLang="zh-CN" sz="2800" dirty="0"/>
          </a:p>
          <a:p>
            <a:pPr>
              <a:buNone/>
            </a:pPr>
            <a:r>
              <a:rPr lang="en-US" altLang="zh-CN" sz="2800" dirty="0"/>
              <a:t> </a:t>
            </a:r>
            <a:r>
              <a:rPr lang="zh-CN" altLang="en-US" sz="2800" dirty="0"/>
              <a:t>（ </a:t>
            </a:r>
            <a:r>
              <a:rPr lang="en-US" altLang="zh-CN" sz="2800" dirty="0"/>
              <a:t>X 1 θ Y 1 )  φ   </a:t>
            </a:r>
            <a:r>
              <a:rPr lang="zh-CN" altLang="en-US" sz="2800" dirty="0"/>
              <a:t>（  </a:t>
            </a:r>
            <a:endParaRPr lang="zh-CN" altLang="en-US" sz="2800" dirty="0"/>
          </a:p>
          <a:p>
            <a:pPr>
              <a:buNone/>
            </a:pPr>
            <a:r>
              <a:rPr lang="en-US" altLang="zh-CN" sz="2800" dirty="0"/>
              <a:t>X 2 θ Y 2                            </a:t>
            </a:r>
            <a:endParaRPr lang="en-US" altLang="zh-CN" sz="2800" dirty="0"/>
          </a:p>
          <a:p>
            <a:pPr>
              <a:buNone/>
            </a:pPr>
            <a:r>
              <a:rPr lang="zh-CN" altLang="en-US" sz="2800" dirty="0"/>
              <a:t>例子： </a:t>
            </a:r>
            <a:r>
              <a:rPr lang="en-US" altLang="zh-CN" sz="2800" dirty="0"/>
              <a:t>( </a:t>
            </a:r>
            <a:r>
              <a:rPr lang="en-US" altLang="zh-CN" sz="2800" dirty="0" err="1"/>
              <a:t>Sdept</a:t>
            </a:r>
            <a:r>
              <a:rPr lang="en-US" altLang="zh-CN" sz="2800" dirty="0"/>
              <a:t> =  ‘ CS ’ </a:t>
            </a:r>
            <a:r>
              <a:rPr lang="zh-CN" altLang="en-US" sz="2800" dirty="0"/>
              <a:t>）   ∧ （ </a:t>
            </a:r>
            <a:r>
              <a:rPr lang="en-US" altLang="zh-CN" sz="2800" dirty="0"/>
              <a:t>Sage &gt;20)</a:t>
            </a:r>
            <a:endParaRPr lang="en-US" altLang="zh-CN" sz="28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标题 248833"/>
          <p:cNvSpPr>
            <a:spLocks noGrp="1"/>
          </p:cNvSpPr>
          <p:nvPr>
            <p:ph type="title"/>
          </p:nvPr>
        </p:nvSpPr>
        <p:spPr/>
        <p:txBody>
          <a:bodyPr anchor="b"/>
          <a:lstStyle/>
          <a:p>
            <a:endParaRPr lang="zh-CN" altLang="en-US" dirty="0"/>
          </a:p>
        </p:txBody>
      </p:sp>
      <p:sp>
        <p:nvSpPr>
          <p:cNvPr id="249858" name="文本占位符 248834"/>
          <p:cNvSpPr>
            <a:spLocks noGrp="1"/>
          </p:cNvSpPr>
          <p:nvPr>
            <p:ph idx="1"/>
          </p:nvPr>
        </p:nvSpPr>
        <p:spPr>
          <a:xfrm>
            <a:off x="179388" y="1484313"/>
            <a:ext cx="8713787" cy="5373687"/>
          </a:xfrm>
        </p:spPr>
        <p:txBody>
          <a:bodyPr anchor="t"/>
          <a:lstStyle/>
          <a:p>
            <a:pPr>
              <a:buNone/>
            </a:pPr>
            <a:endParaRPr lang="zh-CN" altLang="en-US"/>
          </a:p>
          <a:p>
            <a:pPr>
              <a:buNone/>
            </a:pPr>
            <a:r>
              <a:rPr lang="en-US" altLang="zh-CN"/>
              <a:t>4)  </a:t>
            </a:r>
            <a:r>
              <a:rPr lang="zh-CN" altLang="en-US"/>
              <a:t>选择运算是从行的角度进行的运算  </a:t>
            </a:r>
            <a:endParaRPr lang="zh-CN" altLang="en-US"/>
          </a:p>
          <a:p>
            <a:pPr>
              <a:buNone/>
            </a:pPr>
            <a:r>
              <a:rPr lang="zh-CN" altLang="en-US"/>
              <a:t> </a:t>
            </a:r>
            <a:r>
              <a:rPr lang="en-US" altLang="zh-CN"/>
              <a:t>5)  </a:t>
            </a:r>
            <a:r>
              <a:rPr lang="zh-CN" altLang="en-US"/>
              <a:t>举例</a:t>
            </a:r>
            <a:endParaRPr lang="zh-CN" altLang="en-US"/>
          </a:p>
          <a:p>
            <a:r>
              <a:rPr lang="zh-CN" altLang="en-US"/>
              <a:t>设有一个学生 </a:t>
            </a:r>
            <a:r>
              <a:rPr lang="en-US" altLang="zh-CN"/>
              <a:t>- </a:t>
            </a:r>
            <a:r>
              <a:rPr lang="zh-CN" altLang="en-US"/>
              <a:t>课程数据库，包括学生关系</a:t>
            </a:r>
            <a:endParaRPr lang="zh-CN" altLang="en-US"/>
          </a:p>
          <a:p>
            <a:r>
              <a:rPr lang="en-US" altLang="zh-CN"/>
              <a:t>Student </a:t>
            </a:r>
            <a:r>
              <a:rPr lang="zh-CN" altLang="en-US"/>
              <a:t>、课程关系 </a:t>
            </a:r>
            <a:r>
              <a:rPr lang="en-US" altLang="zh-CN"/>
              <a:t>Course </a:t>
            </a:r>
            <a:r>
              <a:rPr lang="zh-CN" altLang="en-US"/>
              <a:t>和选修关系 </a:t>
            </a:r>
            <a:r>
              <a:rPr lang="en-US" altLang="zh-CN"/>
              <a:t>SC </a:t>
            </a:r>
            <a:r>
              <a:rPr lang="zh-CN" altLang="en-US"/>
              <a:t>。</a:t>
            </a:r>
            <a:endParaRPr lang="zh-CN" altLang="en-US"/>
          </a:p>
          <a:p>
            <a:pPr>
              <a:buNone/>
            </a:pPr>
            <a:endParaRPr lang="zh-CN" alt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标题 249857"/>
          <p:cNvSpPr>
            <a:spLocks noGrp="1"/>
          </p:cNvSpPr>
          <p:nvPr>
            <p:ph type="title"/>
          </p:nvPr>
        </p:nvSpPr>
        <p:spPr/>
        <p:txBody>
          <a:bodyPr anchor="b"/>
          <a:lstStyle/>
          <a:p>
            <a:endParaRPr lang="zh-CN" altLang="en-US" dirty="0"/>
          </a:p>
        </p:txBody>
      </p:sp>
      <p:pic>
        <p:nvPicPr>
          <p:cNvPr id="250882" name="文本占位符 249858"/>
          <p:cNvPicPr>
            <a:picLocks noGrp="1" noChangeAspect="1"/>
          </p:cNvPicPr>
          <p:nvPr>
            <p:ph idx="1"/>
          </p:nvPr>
        </p:nvPicPr>
        <p:blipFill>
          <a:blip r:embed="rId1"/>
          <a:stretch>
            <a:fillRect/>
          </a:stretch>
        </p:blipFill>
        <p:spPr>
          <a:xfrm>
            <a:off x="179388" y="1628775"/>
            <a:ext cx="8964612" cy="5229225"/>
          </a:xfr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标题 250881"/>
          <p:cNvSpPr>
            <a:spLocks noGrp="1"/>
          </p:cNvSpPr>
          <p:nvPr>
            <p:ph type="title"/>
          </p:nvPr>
        </p:nvSpPr>
        <p:spPr>
          <a:xfrm>
            <a:off x="685800" y="152400"/>
            <a:ext cx="6870700" cy="684213"/>
          </a:xfrm>
        </p:spPr>
        <p:txBody>
          <a:bodyPr anchor="b"/>
          <a:lstStyle/>
          <a:p>
            <a:endParaRPr lang="zh-CN" altLang="en-US" sz="4000" dirty="0"/>
          </a:p>
        </p:txBody>
      </p:sp>
      <p:pic>
        <p:nvPicPr>
          <p:cNvPr id="251906" name="文本占位符 250882"/>
          <p:cNvPicPr>
            <a:picLocks noGrp="1" noChangeAspect="1"/>
          </p:cNvPicPr>
          <p:nvPr>
            <p:ph idx="1"/>
          </p:nvPr>
        </p:nvPicPr>
        <p:blipFill>
          <a:blip r:embed="rId1"/>
          <a:stretch>
            <a:fillRect/>
          </a:stretch>
        </p:blipFill>
        <p:spPr>
          <a:xfrm>
            <a:off x="0" y="1773238"/>
            <a:ext cx="9144000" cy="5084762"/>
          </a:xfr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标题 251905"/>
          <p:cNvSpPr>
            <a:spLocks noGrp="1"/>
          </p:cNvSpPr>
          <p:nvPr>
            <p:ph type="title"/>
          </p:nvPr>
        </p:nvSpPr>
        <p:spPr/>
        <p:txBody>
          <a:bodyPr anchor="b"/>
          <a:lstStyle/>
          <a:p>
            <a:endParaRPr lang="zh-CN" altLang="en-US" dirty="0"/>
          </a:p>
        </p:txBody>
      </p:sp>
      <p:pic>
        <p:nvPicPr>
          <p:cNvPr id="252930" name="文本占位符 251906"/>
          <p:cNvPicPr>
            <a:picLocks noGrp="1" noChangeAspect="1"/>
          </p:cNvPicPr>
          <p:nvPr>
            <p:ph idx="1"/>
          </p:nvPr>
        </p:nvPicPr>
        <p:blipFill>
          <a:blip r:embed="rId1"/>
          <a:stretch>
            <a:fillRect/>
          </a:stretch>
        </p:blipFill>
        <p:spPr>
          <a:xfrm>
            <a:off x="179388" y="1587500"/>
            <a:ext cx="8202612" cy="3898900"/>
          </a:xfr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标题 252929"/>
          <p:cNvSpPr>
            <a:spLocks noGrp="1"/>
          </p:cNvSpPr>
          <p:nvPr>
            <p:ph type="title"/>
          </p:nvPr>
        </p:nvSpPr>
        <p:spPr>
          <a:xfrm>
            <a:off x="684213" y="0"/>
            <a:ext cx="6870700" cy="981075"/>
          </a:xfrm>
        </p:spPr>
        <p:txBody>
          <a:bodyPr anchor="b"/>
          <a:lstStyle/>
          <a:p>
            <a:endParaRPr lang="zh-CN" altLang="en-US" dirty="0"/>
          </a:p>
        </p:txBody>
      </p:sp>
      <p:sp>
        <p:nvSpPr>
          <p:cNvPr id="253954" name="文本占位符 252930"/>
          <p:cNvSpPr>
            <a:spLocks noGrp="1"/>
          </p:cNvSpPr>
          <p:nvPr>
            <p:ph idx="1"/>
          </p:nvPr>
        </p:nvSpPr>
        <p:spPr>
          <a:xfrm>
            <a:off x="0" y="1125538"/>
            <a:ext cx="8964613" cy="5616575"/>
          </a:xfrm>
        </p:spPr>
        <p:txBody>
          <a:bodyPr anchor="t"/>
          <a:lstStyle/>
          <a:p>
            <a:pPr>
              <a:buNone/>
            </a:pPr>
            <a:endParaRPr lang="zh-CN" altLang="en-US" dirty="0"/>
          </a:p>
          <a:p>
            <a:pPr marL="0" indent="0">
              <a:buNone/>
            </a:pPr>
            <a:r>
              <a:rPr lang="en-US" altLang="zh-CN" dirty="0"/>
              <a:t>[ </a:t>
            </a:r>
            <a:r>
              <a:rPr lang="zh-CN" altLang="en-US" dirty="0"/>
              <a:t>例 </a:t>
            </a:r>
            <a:r>
              <a:rPr lang="en-US" altLang="zh-CN" dirty="0"/>
              <a:t>1 ]   </a:t>
            </a:r>
            <a:r>
              <a:rPr lang="zh-CN" altLang="en-US" dirty="0"/>
              <a:t>查询信息系（ </a:t>
            </a:r>
            <a:r>
              <a:rPr lang="en-US" altLang="zh-CN" dirty="0"/>
              <a:t>IS </a:t>
            </a:r>
            <a:r>
              <a:rPr lang="zh-CN" altLang="en-US" dirty="0"/>
              <a:t>系）全体学生</a:t>
            </a:r>
            <a:endParaRPr lang="zh-CN" altLang="en-US" dirty="0"/>
          </a:p>
          <a:p>
            <a:pPr marL="0" indent="0">
              <a:buNone/>
            </a:pPr>
            <a:r>
              <a:rPr lang="zh-CN" altLang="en-US" dirty="0" smtClean="0"/>
              <a:t>             </a:t>
            </a:r>
            <a:r>
              <a:rPr lang="en-US" altLang="zh-CN" dirty="0"/>
              <a:t>σ </a:t>
            </a:r>
            <a:r>
              <a:rPr lang="en-US" altLang="zh-CN" dirty="0" err="1"/>
              <a:t>Sdept</a:t>
            </a:r>
            <a:r>
              <a:rPr lang="en-US" altLang="zh-CN" dirty="0"/>
              <a:t>  = 'IS' (Student)</a:t>
            </a:r>
            <a:r>
              <a:rPr lang="zh-CN" altLang="en-US" dirty="0"/>
              <a:t>或       </a:t>
            </a:r>
            <a:r>
              <a:rPr lang="en-US" altLang="zh-CN" dirty="0"/>
              <a:t>σ 5 ='IS' (Student)</a:t>
            </a:r>
            <a:endParaRPr lang="en-US" altLang="zh-CN" dirty="0"/>
          </a:p>
          <a:p>
            <a:endParaRPr lang="zh-CN" altLang="en-US" dirty="0"/>
          </a:p>
        </p:txBody>
      </p:sp>
      <p:pic>
        <p:nvPicPr>
          <p:cNvPr id="253955" name="图片 252931"/>
          <p:cNvPicPr>
            <a:picLocks noChangeAspect="1"/>
          </p:cNvPicPr>
          <p:nvPr/>
        </p:nvPicPr>
        <p:blipFill>
          <a:blip r:embed="rId1"/>
          <a:stretch>
            <a:fillRect/>
          </a:stretch>
        </p:blipFill>
        <p:spPr>
          <a:xfrm>
            <a:off x="85725" y="3716338"/>
            <a:ext cx="9058275" cy="2676525"/>
          </a:xfrm>
          <a:prstGeom prst="rect">
            <a:avLst/>
          </a:prstGeom>
          <a:noFill/>
          <a:ln w="9525">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标题 253953"/>
          <p:cNvSpPr>
            <a:spLocks noGrp="1"/>
          </p:cNvSpPr>
          <p:nvPr>
            <p:ph type="title"/>
          </p:nvPr>
        </p:nvSpPr>
        <p:spPr>
          <a:xfrm>
            <a:off x="685800" y="152400"/>
            <a:ext cx="6870700" cy="468313"/>
          </a:xfrm>
        </p:spPr>
        <p:txBody>
          <a:bodyPr anchor="b"/>
          <a:lstStyle/>
          <a:p>
            <a:endParaRPr lang="zh-CN" altLang="en-US" sz="4000" dirty="0"/>
          </a:p>
        </p:txBody>
      </p:sp>
      <p:sp>
        <p:nvSpPr>
          <p:cNvPr id="254978" name="文本占位符 253954"/>
          <p:cNvSpPr>
            <a:spLocks noGrp="1"/>
          </p:cNvSpPr>
          <p:nvPr>
            <p:ph idx="1"/>
          </p:nvPr>
        </p:nvSpPr>
        <p:spPr>
          <a:xfrm>
            <a:off x="179388" y="1052513"/>
            <a:ext cx="8202612" cy="5329237"/>
          </a:xfrm>
        </p:spPr>
        <p:txBody>
          <a:bodyPr anchor="t"/>
          <a:lstStyle/>
          <a:p>
            <a:pPr>
              <a:buNone/>
            </a:pPr>
            <a:endParaRPr lang="zh-CN" altLang="en-US" dirty="0"/>
          </a:p>
          <a:p>
            <a:pPr marL="0" indent="0">
              <a:buNone/>
            </a:pPr>
            <a:r>
              <a:rPr lang="en-US" altLang="zh-CN" dirty="0"/>
              <a:t>[ </a:t>
            </a:r>
            <a:r>
              <a:rPr lang="zh-CN" altLang="en-US" dirty="0"/>
              <a:t>例 </a:t>
            </a:r>
            <a:r>
              <a:rPr lang="en-US" altLang="zh-CN" dirty="0"/>
              <a:t>2 ]   </a:t>
            </a:r>
            <a:r>
              <a:rPr lang="zh-CN" altLang="en-US" dirty="0"/>
              <a:t>查询年龄小于 </a:t>
            </a:r>
            <a:r>
              <a:rPr lang="en-US" altLang="zh-CN" dirty="0"/>
              <a:t>20 </a:t>
            </a:r>
            <a:r>
              <a:rPr lang="zh-CN" altLang="en-US" dirty="0"/>
              <a:t>岁的学生</a:t>
            </a:r>
            <a:endParaRPr lang="zh-CN" altLang="en-US" dirty="0"/>
          </a:p>
          <a:p>
            <a:pPr marL="0" indent="0">
              <a:buNone/>
            </a:pPr>
            <a:r>
              <a:rPr lang="zh-CN" altLang="en-US" dirty="0"/>
              <a:t>         </a:t>
            </a:r>
            <a:r>
              <a:rPr lang="en-US" altLang="zh-CN" dirty="0"/>
              <a:t>σ Sage &lt; 20 (Student) </a:t>
            </a:r>
            <a:endParaRPr lang="en-US" altLang="zh-CN" dirty="0"/>
          </a:p>
          <a:p>
            <a:pPr marL="0" indent="0">
              <a:buNone/>
            </a:pPr>
            <a:r>
              <a:rPr lang="zh-CN" altLang="en-US" dirty="0"/>
              <a:t>或        </a:t>
            </a:r>
            <a:r>
              <a:rPr lang="en-US" altLang="zh-CN" dirty="0"/>
              <a:t>σ 4 &lt; 20 (Student)</a:t>
            </a:r>
            <a:endParaRPr lang="en-US" altLang="zh-CN" dirty="0"/>
          </a:p>
          <a:p>
            <a:endParaRPr lang="zh-CN" altLang="en-US" dirty="0"/>
          </a:p>
        </p:txBody>
      </p:sp>
      <p:pic>
        <p:nvPicPr>
          <p:cNvPr id="254979" name="图片 253955"/>
          <p:cNvPicPr>
            <a:picLocks noChangeAspect="1"/>
          </p:cNvPicPr>
          <p:nvPr/>
        </p:nvPicPr>
        <p:blipFill>
          <a:blip r:embed="rId1"/>
          <a:stretch>
            <a:fillRect/>
          </a:stretch>
        </p:blipFill>
        <p:spPr>
          <a:xfrm>
            <a:off x="0" y="3573463"/>
            <a:ext cx="8848725" cy="3057525"/>
          </a:xfrm>
          <a:prstGeom prst="rect">
            <a:avLst/>
          </a:prstGeom>
          <a:noFill/>
          <a:ln w="9525">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标题 254977"/>
          <p:cNvSpPr>
            <a:spLocks noGrp="1"/>
          </p:cNvSpPr>
          <p:nvPr>
            <p:ph type="title"/>
          </p:nvPr>
        </p:nvSpPr>
        <p:spPr>
          <a:xfrm>
            <a:off x="685800" y="152400"/>
            <a:ext cx="6870700" cy="684213"/>
          </a:xfrm>
        </p:spPr>
        <p:txBody>
          <a:bodyPr anchor="b"/>
          <a:lstStyle/>
          <a:p>
            <a:r>
              <a:rPr lang="en-US" altLang="zh-CN" sz="4000"/>
              <a:t>2. </a:t>
            </a:r>
            <a:r>
              <a:rPr lang="zh-CN" altLang="en-US" sz="4000"/>
              <a:t>投影</a:t>
            </a:r>
            <a:endParaRPr lang="zh-CN" altLang="en-US" sz="4000"/>
          </a:p>
        </p:txBody>
      </p:sp>
      <p:sp>
        <p:nvSpPr>
          <p:cNvPr id="256002" name="文本占位符 254978"/>
          <p:cNvSpPr>
            <a:spLocks noGrp="1"/>
          </p:cNvSpPr>
          <p:nvPr>
            <p:ph idx="1"/>
          </p:nvPr>
        </p:nvSpPr>
        <p:spPr>
          <a:xfrm>
            <a:off x="0" y="981075"/>
            <a:ext cx="8964613" cy="5688013"/>
          </a:xfrm>
        </p:spPr>
        <p:txBody>
          <a:bodyPr anchor="t"/>
          <a:lstStyle/>
          <a:p>
            <a:pPr marL="0" indent="0">
              <a:buNone/>
            </a:pPr>
            <a:r>
              <a:rPr lang="zh-CN" altLang="en-US" dirty="0" smtClean="0"/>
              <a:t> </a:t>
            </a:r>
            <a:r>
              <a:rPr lang="en-US" altLang="zh-CN" dirty="0"/>
              <a:t>1 </a:t>
            </a:r>
            <a:r>
              <a:rPr lang="zh-CN" altLang="en-US" dirty="0"/>
              <a:t>）投影运算符的含义</a:t>
            </a:r>
            <a:endParaRPr lang="zh-CN" altLang="en-US" dirty="0"/>
          </a:p>
          <a:p>
            <a:pPr>
              <a:buNone/>
            </a:pPr>
            <a:r>
              <a:rPr lang="zh-CN" altLang="en-US" dirty="0"/>
              <a:t>从 </a:t>
            </a:r>
            <a:r>
              <a:rPr lang="en-US" altLang="zh-CN" dirty="0"/>
              <a:t>R </a:t>
            </a:r>
            <a:r>
              <a:rPr lang="zh-CN" altLang="en-US" dirty="0"/>
              <a:t>中选择出若干属性列组成新的关系               </a:t>
            </a:r>
            <a:r>
              <a:rPr lang="en-US" altLang="zh-CN" dirty="0"/>
              <a:t>π A ( R ) = {  t [ A ] |  t  ∈ R  }</a:t>
            </a:r>
            <a:endParaRPr lang="en-US" altLang="zh-CN" dirty="0"/>
          </a:p>
          <a:p>
            <a:r>
              <a:rPr lang="en-US" altLang="zh-CN" dirty="0"/>
              <a:t>A </a:t>
            </a:r>
            <a:r>
              <a:rPr lang="zh-CN" altLang="en-US" dirty="0"/>
              <a:t>： </a:t>
            </a:r>
            <a:r>
              <a:rPr lang="en-US" altLang="zh-CN" dirty="0"/>
              <a:t>R </a:t>
            </a:r>
            <a:r>
              <a:rPr lang="zh-CN" altLang="en-US" dirty="0"/>
              <a:t>中的属性列</a:t>
            </a:r>
            <a:endParaRPr lang="zh-CN" altLang="en-US" dirty="0"/>
          </a:p>
          <a:p>
            <a:pPr>
              <a:buNone/>
            </a:pPr>
            <a:r>
              <a:rPr lang="zh-CN" altLang="en-US" dirty="0"/>
              <a:t>这个操作是对一个关系进行垂直分割，消去</a:t>
            </a:r>
            <a:endParaRPr lang="zh-CN" altLang="en-US" dirty="0"/>
          </a:p>
          <a:p>
            <a:pPr>
              <a:buNone/>
            </a:pPr>
            <a:r>
              <a:rPr lang="zh-CN" altLang="en-US" dirty="0"/>
              <a:t>某些列，并重新安排列的顺序。</a:t>
            </a:r>
            <a:endParaRPr lang="zh-CN" altLang="en-US" dirty="0"/>
          </a:p>
          <a:p>
            <a:pPr marL="0" indent="0">
              <a:buNone/>
            </a:pPr>
            <a:r>
              <a:rPr lang="zh-CN" altLang="en-US" dirty="0"/>
              <a:t> </a:t>
            </a:r>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标题 256001"/>
          <p:cNvSpPr>
            <a:spLocks noGrp="1"/>
          </p:cNvSpPr>
          <p:nvPr>
            <p:ph type="title"/>
          </p:nvPr>
        </p:nvSpPr>
        <p:spPr>
          <a:xfrm>
            <a:off x="685800" y="152400"/>
            <a:ext cx="6870700" cy="684213"/>
          </a:xfrm>
        </p:spPr>
        <p:txBody>
          <a:bodyPr anchor="b"/>
          <a:lstStyle/>
          <a:p>
            <a:endParaRPr lang="zh-CN" altLang="en-US" sz="4000" dirty="0"/>
          </a:p>
        </p:txBody>
      </p:sp>
      <p:sp>
        <p:nvSpPr>
          <p:cNvPr id="257026" name="文本占位符 256002"/>
          <p:cNvSpPr>
            <a:spLocks noGrp="1"/>
          </p:cNvSpPr>
          <p:nvPr>
            <p:ph idx="1"/>
          </p:nvPr>
        </p:nvSpPr>
        <p:spPr>
          <a:xfrm>
            <a:off x="0" y="1341438"/>
            <a:ext cx="9144000" cy="5327650"/>
          </a:xfrm>
        </p:spPr>
        <p:txBody>
          <a:bodyPr anchor="t"/>
          <a:lstStyle/>
          <a:p>
            <a:pPr marL="0" indent="0">
              <a:buNone/>
            </a:pPr>
            <a:r>
              <a:rPr lang="zh-CN" altLang="en-US" dirty="0" smtClean="0"/>
              <a:t> </a:t>
            </a:r>
            <a:r>
              <a:rPr lang="en-US" altLang="zh-CN" dirty="0"/>
              <a:t>2 </a:t>
            </a:r>
            <a:r>
              <a:rPr lang="zh-CN" altLang="en-US" dirty="0"/>
              <a:t>）投影操作主要是从列的角度进行运算</a:t>
            </a:r>
            <a:endParaRPr lang="zh-CN" altLang="en-US" dirty="0"/>
          </a:p>
          <a:p>
            <a:pPr>
              <a:buNone/>
            </a:pPr>
            <a:r>
              <a:rPr lang="zh-CN" altLang="en-US" dirty="0"/>
              <a:t> 但投影之后不仅取消了原关系中的某些列，</a:t>
            </a:r>
            <a:endParaRPr lang="zh-CN" altLang="en-US" dirty="0"/>
          </a:p>
          <a:p>
            <a:pPr>
              <a:buNone/>
            </a:pPr>
            <a:r>
              <a:rPr lang="zh-CN" altLang="en-US" dirty="0"/>
              <a:t>而且还可能取消某些元组（避免重复行）</a:t>
            </a:r>
            <a:endParaRPr lang="zh-CN" altLang="en-US" dirty="0"/>
          </a:p>
          <a:p>
            <a:pPr>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25601"/>
          <p:cNvSpPr>
            <a:spLocks noGrp="1"/>
          </p:cNvSpPr>
          <p:nvPr>
            <p:ph type="title"/>
          </p:nvPr>
        </p:nvSpPr>
        <p:spPr>
          <a:xfrm>
            <a:off x="684213" y="549275"/>
            <a:ext cx="6696075" cy="504825"/>
          </a:xfrm>
        </p:spPr>
        <p:txBody>
          <a:bodyPr anchor="b"/>
          <a:lstStyle/>
          <a:p>
            <a:r>
              <a:rPr lang="zh-CN" altLang="en-US" sz="4000"/>
              <a:t>应用程序与数据的对应关系 </a:t>
            </a:r>
            <a:r>
              <a:rPr lang="en-US" altLang="zh-CN" sz="4000"/>
              <a:t>( </a:t>
            </a:r>
            <a:r>
              <a:rPr lang="zh-CN" altLang="en-US" sz="4000"/>
              <a:t>文件系统 </a:t>
            </a:r>
            <a:r>
              <a:rPr lang="en-US" altLang="zh-CN" sz="4000"/>
              <a:t>) </a:t>
            </a:r>
            <a:endParaRPr lang="en-US" altLang="zh-CN" sz="4000"/>
          </a:p>
        </p:txBody>
      </p:sp>
      <p:pic>
        <p:nvPicPr>
          <p:cNvPr id="26626" name="文本占位符 25602"/>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标题 257025"/>
          <p:cNvSpPr>
            <a:spLocks noGrp="1"/>
          </p:cNvSpPr>
          <p:nvPr>
            <p:ph type="title"/>
          </p:nvPr>
        </p:nvSpPr>
        <p:spPr>
          <a:xfrm>
            <a:off x="685800" y="152400"/>
            <a:ext cx="6870700" cy="468313"/>
          </a:xfrm>
        </p:spPr>
        <p:txBody>
          <a:bodyPr anchor="b"/>
          <a:lstStyle/>
          <a:p>
            <a:endParaRPr lang="zh-CN" altLang="en-US" sz="4000" dirty="0"/>
          </a:p>
        </p:txBody>
      </p:sp>
      <p:sp>
        <p:nvSpPr>
          <p:cNvPr id="258050" name="文本占位符 257026"/>
          <p:cNvSpPr>
            <a:spLocks noGrp="1"/>
          </p:cNvSpPr>
          <p:nvPr>
            <p:ph idx="1"/>
          </p:nvPr>
        </p:nvSpPr>
        <p:spPr>
          <a:xfrm>
            <a:off x="0" y="981075"/>
            <a:ext cx="8964613" cy="5876925"/>
          </a:xfrm>
        </p:spPr>
        <p:txBody>
          <a:bodyPr anchor="t"/>
          <a:lstStyle/>
          <a:p>
            <a:pPr marL="0" indent="0">
              <a:buNone/>
            </a:pPr>
            <a:r>
              <a:rPr lang="en-US" altLang="zh-CN" dirty="0" smtClean="0"/>
              <a:t>3</a:t>
            </a:r>
            <a:r>
              <a:rPr lang="en-US" altLang="zh-CN" dirty="0"/>
              <a:t>)  </a:t>
            </a:r>
            <a:r>
              <a:rPr lang="zh-CN" altLang="en-US" dirty="0"/>
              <a:t>举例</a:t>
            </a:r>
            <a:endParaRPr lang="zh-CN" altLang="en-US" dirty="0"/>
          </a:p>
          <a:p>
            <a:r>
              <a:rPr lang="en-US" altLang="zh-CN" dirty="0"/>
              <a:t>[ </a:t>
            </a:r>
            <a:r>
              <a:rPr lang="zh-CN" altLang="en-US" dirty="0"/>
              <a:t>例 </a:t>
            </a:r>
            <a:r>
              <a:rPr lang="en-US" altLang="zh-CN" dirty="0"/>
              <a:t>3]   </a:t>
            </a:r>
            <a:r>
              <a:rPr lang="zh-CN" altLang="en-US" dirty="0"/>
              <a:t>查询学生的姓名和所在系</a:t>
            </a:r>
            <a:endParaRPr lang="zh-CN" altLang="en-US" dirty="0"/>
          </a:p>
          <a:p>
            <a:pPr>
              <a:buNone/>
            </a:pPr>
            <a:r>
              <a:rPr lang="zh-CN" altLang="en-US" dirty="0"/>
              <a:t>即求 </a:t>
            </a:r>
            <a:r>
              <a:rPr lang="en-US" altLang="zh-CN" dirty="0"/>
              <a:t>Student </a:t>
            </a:r>
            <a:r>
              <a:rPr lang="zh-CN" altLang="en-US" dirty="0"/>
              <a:t>关系上学生姓名和所在系两个属性上的投影</a:t>
            </a:r>
            <a:endParaRPr lang="zh-CN" altLang="en-US" dirty="0"/>
          </a:p>
          <a:p>
            <a:pPr marL="0" indent="0">
              <a:buNone/>
            </a:pPr>
            <a:r>
              <a:rPr lang="zh-CN" altLang="en-US" dirty="0"/>
              <a:t>     </a:t>
            </a:r>
            <a:r>
              <a:rPr lang="en-US" altLang="zh-CN" dirty="0"/>
              <a:t>π </a:t>
            </a:r>
            <a:r>
              <a:rPr lang="en-US" altLang="zh-CN" dirty="0" err="1"/>
              <a:t>Sname</a:t>
            </a:r>
            <a:r>
              <a:rPr lang="en-US" altLang="zh-CN" dirty="0"/>
              <a:t> </a:t>
            </a:r>
            <a:r>
              <a:rPr lang="zh-CN" altLang="en-US" dirty="0"/>
              <a:t>， </a:t>
            </a:r>
            <a:r>
              <a:rPr lang="en-US" altLang="zh-CN" dirty="0" err="1"/>
              <a:t>Sdept</a:t>
            </a:r>
            <a:r>
              <a:rPr lang="en-US" altLang="zh-CN" dirty="0"/>
              <a:t>(Student)</a:t>
            </a:r>
            <a:endParaRPr lang="en-US" altLang="zh-CN" dirty="0"/>
          </a:p>
          <a:p>
            <a:pPr marL="0" indent="0">
              <a:buNone/>
            </a:pPr>
            <a:r>
              <a:rPr lang="en-US" altLang="zh-CN" dirty="0"/>
              <a:t>        π 2 </a:t>
            </a:r>
            <a:r>
              <a:rPr lang="zh-CN" altLang="en-US" dirty="0"/>
              <a:t>， </a:t>
            </a:r>
            <a:r>
              <a:rPr lang="en-US" altLang="zh-CN" dirty="0"/>
              <a:t>5 (Student)</a:t>
            </a:r>
            <a:endParaRPr lang="en-US" altLang="zh-CN" dirty="0"/>
          </a:p>
          <a:p>
            <a:r>
              <a:rPr lang="zh-CN" altLang="en-US" dirty="0"/>
              <a:t>结果：</a:t>
            </a:r>
            <a:endParaRPr lang="zh-CN" altLang="en-US"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标题 258049"/>
          <p:cNvSpPr>
            <a:spLocks noGrp="1"/>
          </p:cNvSpPr>
          <p:nvPr>
            <p:ph type="title"/>
          </p:nvPr>
        </p:nvSpPr>
        <p:spPr/>
        <p:txBody>
          <a:bodyPr anchor="b"/>
          <a:lstStyle/>
          <a:p>
            <a:endParaRPr lang="zh-CN" altLang="en-US" dirty="0"/>
          </a:p>
        </p:txBody>
      </p:sp>
      <p:pic>
        <p:nvPicPr>
          <p:cNvPr id="259074" name="文本占位符 258050"/>
          <p:cNvPicPr>
            <a:picLocks noGrp="1" noChangeAspect="1"/>
          </p:cNvPicPr>
          <p:nvPr>
            <p:ph idx="1"/>
          </p:nvPr>
        </p:nvPicPr>
        <p:blipFill>
          <a:blip r:embed="rId1"/>
          <a:stretch>
            <a:fillRect/>
          </a:stretch>
        </p:blipFill>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标题 259073"/>
          <p:cNvSpPr>
            <a:spLocks noGrp="1"/>
          </p:cNvSpPr>
          <p:nvPr>
            <p:ph type="title"/>
          </p:nvPr>
        </p:nvSpPr>
        <p:spPr>
          <a:xfrm>
            <a:off x="685800" y="152400"/>
            <a:ext cx="6870700" cy="755650"/>
          </a:xfrm>
        </p:spPr>
        <p:txBody>
          <a:bodyPr anchor="b"/>
          <a:lstStyle/>
          <a:p>
            <a:endParaRPr lang="zh-CN" altLang="en-US" sz="4000" dirty="0"/>
          </a:p>
        </p:txBody>
      </p:sp>
      <p:pic>
        <p:nvPicPr>
          <p:cNvPr id="260098" name="文本占位符 259074"/>
          <p:cNvPicPr>
            <a:picLocks noGrp="1" noChangeAspect="1"/>
          </p:cNvPicPr>
          <p:nvPr>
            <p:ph idx="1"/>
          </p:nvPr>
        </p:nvPicPr>
        <p:blipFill>
          <a:blip r:embed="rId1"/>
          <a:stretch>
            <a:fillRect/>
          </a:stretch>
        </p:blipFill>
        <p:spPr>
          <a:xfrm>
            <a:off x="179388" y="1196975"/>
            <a:ext cx="8964612" cy="5661025"/>
          </a:xfr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标题 260097"/>
          <p:cNvSpPr>
            <a:spLocks noGrp="1"/>
          </p:cNvSpPr>
          <p:nvPr>
            <p:ph type="title"/>
          </p:nvPr>
        </p:nvSpPr>
        <p:spPr>
          <a:xfrm>
            <a:off x="685800" y="152400"/>
            <a:ext cx="6870700" cy="396875"/>
          </a:xfrm>
        </p:spPr>
        <p:txBody>
          <a:bodyPr anchor="b"/>
          <a:lstStyle/>
          <a:p>
            <a:r>
              <a:rPr lang="zh-CN" altLang="en-US" sz="4000"/>
              <a:t>  连接</a:t>
            </a:r>
            <a:endParaRPr lang="zh-CN" altLang="en-US" sz="4000"/>
          </a:p>
        </p:txBody>
      </p:sp>
      <p:pic>
        <p:nvPicPr>
          <p:cNvPr id="261122" name="文本占位符 260098"/>
          <p:cNvPicPr>
            <a:picLocks noGrp="1" noChangeAspect="1"/>
          </p:cNvPicPr>
          <p:nvPr>
            <p:ph idx="1"/>
          </p:nvPr>
        </p:nvPicPr>
        <p:blipFill>
          <a:blip r:embed="rId1"/>
          <a:stretch>
            <a:fillRect/>
          </a:stretch>
        </p:blipFill>
        <p:spPr>
          <a:xfrm>
            <a:off x="0" y="836613"/>
            <a:ext cx="9144000" cy="6021387"/>
          </a:xfr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标题 261121"/>
          <p:cNvSpPr>
            <a:spLocks noGrp="1"/>
          </p:cNvSpPr>
          <p:nvPr>
            <p:ph type="title"/>
          </p:nvPr>
        </p:nvSpPr>
        <p:spPr>
          <a:xfrm>
            <a:off x="685800" y="152400"/>
            <a:ext cx="6870700" cy="684213"/>
          </a:xfrm>
        </p:spPr>
        <p:txBody>
          <a:bodyPr anchor="b"/>
          <a:lstStyle/>
          <a:p>
            <a:endParaRPr lang="zh-CN" altLang="en-US" sz="4000" dirty="0"/>
          </a:p>
        </p:txBody>
      </p:sp>
      <p:pic>
        <p:nvPicPr>
          <p:cNvPr id="262146" name="文本占位符 261122"/>
          <p:cNvPicPr>
            <a:picLocks noGrp="1" noChangeAspect="1"/>
          </p:cNvPicPr>
          <p:nvPr>
            <p:ph idx="1"/>
          </p:nvPr>
        </p:nvPicPr>
        <p:blipFill>
          <a:blip r:embed="rId1"/>
          <a:stretch>
            <a:fillRect/>
          </a:stretch>
        </p:blipFill>
        <p:spPr>
          <a:xfrm>
            <a:off x="179388" y="1052513"/>
            <a:ext cx="8964612" cy="5400675"/>
          </a:xfr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标题 262145"/>
          <p:cNvSpPr>
            <a:spLocks noGrp="1"/>
          </p:cNvSpPr>
          <p:nvPr>
            <p:ph type="title"/>
          </p:nvPr>
        </p:nvSpPr>
        <p:spPr/>
        <p:txBody>
          <a:bodyPr anchor="b"/>
          <a:lstStyle/>
          <a:p>
            <a:endParaRPr lang="zh-CN" altLang="en-US" dirty="0"/>
          </a:p>
        </p:txBody>
      </p:sp>
      <p:pic>
        <p:nvPicPr>
          <p:cNvPr id="263170" name="文本占位符 262146"/>
          <p:cNvPicPr>
            <a:picLocks noGrp="1" noChangeAspect="1"/>
          </p:cNvPicPr>
          <p:nvPr>
            <p:ph idx="1"/>
          </p:nvPr>
        </p:nvPicPr>
        <p:blipFill>
          <a:blip r:embed="rId1"/>
          <a:stretch>
            <a:fillRect/>
          </a:stretch>
        </p:blipFill>
        <p:spPr>
          <a:xfrm>
            <a:off x="0" y="1700213"/>
            <a:ext cx="9144000" cy="5157787"/>
          </a:xfr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标题 263169"/>
          <p:cNvSpPr>
            <a:spLocks noGrp="1"/>
          </p:cNvSpPr>
          <p:nvPr>
            <p:ph type="title"/>
          </p:nvPr>
        </p:nvSpPr>
        <p:spPr>
          <a:xfrm>
            <a:off x="685800" y="152400"/>
            <a:ext cx="6870700" cy="684213"/>
          </a:xfrm>
        </p:spPr>
        <p:txBody>
          <a:bodyPr anchor="b"/>
          <a:lstStyle/>
          <a:p>
            <a:endParaRPr lang="zh-CN" altLang="en-US" sz="4000" dirty="0"/>
          </a:p>
        </p:txBody>
      </p:sp>
      <p:pic>
        <p:nvPicPr>
          <p:cNvPr id="264194" name="文本占位符 263170"/>
          <p:cNvPicPr>
            <a:picLocks noGrp="1" noChangeAspect="1"/>
          </p:cNvPicPr>
          <p:nvPr>
            <p:ph idx="1"/>
          </p:nvPr>
        </p:nvPicPr>
        <p:blipFill>
          <a:blip r:embed="rId1"/>
          <a:stretch>
            <a:fillRect/>
          </a:stretch>
        </p:blipFill>
        <p:spPr>
          <a:xfrm>
            <a:off x="179388" y="1341438"/>
            <a:ext cx="8964612" cy="5516562"/>
          </a:xfr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标题 264193"/>
          <p:cNvSpPr>
            <a:spLocks noGrp="1"/>
          </p:cNvSpPr>
          <p:nvPr>
            <p:ph type="title"/>
          </p:nvPr>
        </p:nvSpPr>
        <p:spPr/>
        <p:txBody>
          <a:bodyPr anchor="b"/>
          <a:lstStyle/>
          <a:p>
            <a:endParaRPr lang="zh-CN" altLang="en-US" dirty="0"/>
          </a:p>
        </p:txBody>
      </p:sp>
      <p:sp>
        <p:nvSpPr>
          <p:cNvPr id="265218" name="文本占位符 264194"/>
          <p:cNvSpPr>
            <a:spLocks noGrp="1"/>
          </p:cNvSpPr>
          <p:nvPr>
            <p:ph idx="1"/>
          </p:nvPr>
        </p:nvSpPr>
        <p:spPr>
          <a:xfrm>
            <a:off x="0" y="1700213"/>
            <a:ext cx="8893175" cy="5157787"/>
          </a:xfrm>
        </p:spPr>
        <p:txBody>
          <a:bodyPr anchor="t"/>
          <a:lstStyle/>
          <a:p>
            <a:pPr>
              <a:buNone/>
            </a:pPr>
            <a:r>
              <a:rPr lang="en-US" altLang="zh-CN"/>
              <a:t>4 </a:t>
            </a:r>
            <a:r>
              <a:rPr lang="zh-CN" altLang="en-US"/>
              <a:t>）一般的连接操作是从行的角度进行运算。</a:t>
            </a:r>
            <a:endParaRPr lang="zh-CN" altLang="en-US"/>
          </a:p>
          <a:p>
            <a:r>
              <a:rPr lang="zh-CN" altLang="en-US"/>
              <a:t>    自然连接还需要取消重复列，所以是同</a:t>
            </a:r>
            <a:endParaRPr lang="zh-CN" altLang="en-US"/>
          </a:p>
          <a:p>
            <a:r>
              <a:rPr lang="zh-CN" altLang="en-US"/>
              <a:t>时从行和列的角度进行运算。  </a:t>
            </a:r>
            <a:endParaRPr lang="zh-CN" altLang="en-US"/>
          </a:p>
          <a:p>
            <a:pPr>
              <a:buNone/>
            </a:pPr>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标题 265217"/>
          <p:cNvSpPr>
            <a:spLocks noGrp="1"/>
          </p:cNvSpPr>
          <p:nvPr>
            <p:ph type="title"/>
          </p:nvPr>
        </p:nvSpPr>
        <p:spPr/>
        <p:txBody>
          <a:bodyPr anchor="b"/>
          <a:lstStyle/>
          <a:p>
            <a:endParaRPr lang="zh-CN" altLang="en-US" dirty="0"/>
          </a:p>
        </p:txBody>
      </p:sp>
      <p:pic>
        <p:nvPicPr>
          <p:cNvPr id="266242" name="文本占位符 265218"/>
          <p:cNvPicPr>
            <a:picLocks noGrp="1" noChangeAspect="1"/>
          </p:cNvPicPr>
          <p:nvPr>
            <p:ph idx="1"/>
          </p:nvPr>
        </p:nvPicPr>
        <p:blipFill>
          <a:blip r:embed="rId1"/>
          <a:stretch>
            <a:fillRect/>
          </a:stretch>
        </p:blipFill>
        <p:spPr>
          <a:xfrm>
            <a:off x="179388" y="1844675"/>
            <a:ext cx="8785225" cy="4824413"/>
          </a:xfr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标题 266241"/>
          <p:cNvSpPr>
            <a:spLocks noGrp="1"/>
          </p:cNvSpPr>
          <p:nvPr>
            <p:ph type="title"/>
          </p:nvPr>
        </p:nvSpPr>
        <p:spPr/>
        <p:txBody>
          <a:bodyPr anchor="b"/>
          <a:lstStyle/>
          <a:p>
            <a:endParaRPr lang="zh-CN" altLang="en-US" dirty="0"/>
          </a:p>
        </p:txBody>
      </p:sp>
      <p:pic>
        <p:nvPicPr>
          <p:cNvPr id="267266" name="文本占位符 266242"/>
          <p:cNvPicPr>
            <a:picLocks noGrp="1" noChangeAspect="1"/>
          </p:cNvPicPr>
          <p:nvPr>
            <p:ph idx="1"/>
          </p:nvPr>
        </p:nvPicPr>
        <p:blipFill>
          <a:blip r:embed="rId1"/>
          <a:stretch>
            <a:fillRect/>
          </a:stretch>
        </p:blipFill>
        <p:spPr>
          <a:xfrm>
            <a:off x="0" y="1557338"/>
            <a:ext cx="9144000" cy="5300662"/>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26625"/>
          <p:cNvSpPr>
            <a:spLocks noGrp="1"/>
          </p:cNvSpPr>
          <p:nvPr>
            <p:ph type="title"/>
          </p:nvPr>
        </p:nvSpPr>
        <p:spPr>
          <a:xfrm>
            <a:off x="685800" y="152400"/>
            <a:ext cx="6870700" cy="539750"/>
          </a:xfrm>
        </p:spPr>
        <p:txBody>
          <a:bodyPr anchor="b"/>
          <a:lstStyle/>
          <a:p>
            <a:r>
              <a:rPr lang="zh-CN" altLang="en-US" sz="4000"/>
              <a:t>文件系统中数据的结构</a:t>
            </a:r>
            <a:endParaRPr lang="zh-CN" altLang="en-US" sz="4000"/>
          </a:p>
        </p:txBody>
      </p:sp>
      <p:sp>
        <p:nvSpPr>
          <p:cNvPr id="27650" name="文本占位符 26626"/>
          <p:cNvSpPr>
            <a:spLocks noGrp="1"/>
          </p:cNvSpPr>
          <p:nvPr>
            <p:ph idx="1"/>
          </p:nvPr>
        </p:nvSpPr>
        <p:spPr>
          <a:xfrm>
            <a:off x="0" y="908050"/>
            <a:ext cx="9144000" cy="5661025"/>
          </a:xfrm>
        </p:spPr>
        <p:txBody>
          <a:bodyPr anchor="t"/>
          <a:lstStyle/>
          <a:p>
            <a:r>
              <a:rPr lang="zh-CN" altLang="en-US" sz="2800"/>
              <a:t>文件系统中数据的结构</a:t>
            </a:r>
            <a:endParaRPr lang="zh-CN" altLang="en-US" sz="2800"/>
          </a:p>
          <a:p>
            <a:pPr marL="0" indent="0">
              <a:buNone/>
            </a:pPr>
            <a:r>
              <a:rPr lang="zh-CN" altLang="en-US" sz="2800"/>
              <a:t>   记录内有结构。</a:t>
            </a:r>
            <a:endParaRPr lang="zh-CN" altLang="en-US" sz="2800"/>
          </a:p>
          <a:p>
            <a:r>
              <a:rPr lang="zh-CN" altLang="en-US" sz="2800"/>
              <a:t> 数据的结构是靠程序定义和解释的。</a:t>
            </a:r>
            <a:endParaRPr lang="zh-CN" altLang="en-US" sz="2800"/>
          </a:p>
          <a:p>
            <a:r>
              <a:rPr lang="zh-CN" altLang="en-US" sz="2800"/>
              <a:t> 数据只能是定长的。</a:t>
            </a:r>
            <a:endParaRPr lang="zh-CN" altLang="en-US" sz="2800"/>
          </a:p>
          <a:p>
            <a:pPr>
              <a:buNone/>
            </a:pPr>
            <a:r>
              <a:rPr lang="zh-CN" altLang="en-US" sz="2800"/>
              <a:t>可以间接实现数据变长要求，但访问相应数据的应用</a:t>
            </a:r>
            <a:endParaRPr lang="zh-CN" altLang="en-US" sz="2800"/>
          </a:p>
          <a:p>
            <a:pPr>
              <a:buNone/>
            </a:pPr>
            <a:r>
              <a:rPr lang="zh-CN" altLang="en-US" sz="2800"/>
              <a:t>程序复杂了。</a:t>
            </a:r>
            <a:endParaRPr lang="zh-CN" altLang="en-US" sz="2800"/>
          </a:p>
          <a:p>
            <a:r>
              <a:rPr lang="zh-CN" altLang="en-US" sz="2800"/>
              <a:t>文件间是独立的，因此数据整体无结构。</a:t>
            </a:r>
            <a:endParaRPr lang="zh-CN" altLang="en-US" sz="2800"/>
          </a:p>
          <a:p>
            <a:pPr>
              <a:buNone/>
            </a:pPr>
            <a:r>
              <a:rPr lang="zh-CN" altLang="en-US" sz="2800"/>
              <a:t>可以间接实现数据整体的有结构，但必须在应用程序中对描述数据间的联系 。</a:t>
            </a:r>
            <a:endParaRPr lang="zh-CN" altLang="en-US" sz="2800"/>
          </a:p>
          <a:p>
            <a:r>
              <a:rPr lang="zh-CN" altLang="en-US" sz="2800"/>
              <a:t> 数据的最小存取单位是记录。</a:t>
            </a:r>
            <a:endParaRPr lang="zh-CN" altLang="en-US" sz="280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标题 267265"/>
          <p:cNvSpPr>
            <a:spLocks noGrp="1"/>
          </p:cNvSpPr>
          <p:nvPr>
            <p:ph type="title"/>
          </p:nvPr>
        </p:nvSpPr>
        <p:spPr>
          <a:xfrm>
            <a:off x="685800" y="152400"/>
            <a:ext cx="6870700" cy="684213"/>
          </a:xfrm>
        </p:spPr>
        <p:txBody>
          <a:bodyPr anchor="b"/>
          <a:lstStyle/>
          <a:p>
            <a:endParaRPr lang="zh-CN" altLang="en-US" sz="4000" dirty="0"/>
          </a:p>
        </p:txBody>
      </p:sp>
      <p:pic>
        <p:nvPicPr>
          <p:cNvPr id="268290" name="文本占位符 267266"/>
          <p:cNvPicPr>
            <a:picLocks noGrp="1" noChangeAspect="1"/>
          </p:cNvPicPr>
          <p:nvPr>
            <p:ph idx="1"/>
          </p:nvPr>
        </p:nvPicPr>
        <p:blipFill>
          <a:blip r:embed="rId1"/>
          <a:stretch>
            <a:fillRect/>
          </a:stretch>
        </p:blipFill>
        <p:spPr>
          <a:xfrm>
            <a:off x="179388" y="1557338"/>
            <a:ext cx="8713787" cy="4967287"/>
          </a:xfr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标题 268289"/>
          <p:cNvSpPr>
            <a:spLocks noGrp="1"/>
          </p:cNvSpPr>
          <p:nvPr>
            <p:ph type="title"/>
          </p:nvPr>
        </p:nvSpPr>
        <p:spPr>
          <a:xfrm>
            <a:off x="685800" y="152400"/>
            <a:ext cx="6870700" cy="684213"/>
          </a:xfrm>
        </p:spPr>
        <p:txBody>
          <a:bodyPr anchor="b"/>
          <a:lstStyle/>
          <a:p>
            <a:endParaRPr lang="zh-CN" altLang="en-US" sz="4000" dirty="0"/>
          </a:p>
        </p:txBody>
      </p:sp>
      <p:pic>
        <p:nvPicPr>
          <p:cNvPr id="269314" name="文本占位符 268290"/>
          <p:cNvPicPr>
            <a:picLocks noGrp="1" noChangeAspect="1"/>
          </p:cNvPicPr>
          <p:nvPr>
            <p:ph idx="1"/>
          </p:nvPr>
        </p:nvPicPr>
        <p:blipFill>
          <a:blip r:embed="rId1"/>
          <a:stretch>
            <a:fillRect/>
          </a:stretch>
        </p:blipFill>
        <p:spPr>
          <a:xfrm>
            <a:off x="179388" y="1557338"/>
            <a:ext cx="8964612" cy="5111750"/>
          </a:xfr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标题 269313"/>
          <p:cNvSpPr>
            <a:spLocks noGrp="1"/>
          </p:cNvSpPr>
          <p:nvPr>
            <p:ph type="title"/>
          </p:nvPr>
        </p:nvSpPr>
        <p:spPr>
          <a:xfrm>
            <a:off x="685800" y="152400"/>
            <a:ext cx="6870700" cy="684213"/>
          </a:xfrm>
        </p:spPr>
        <p:txBody>
          <a:bodyPr anchor="b"/>
          <a:lstStyle/>
          <a:p>
            <a:endParaRPr lang="zh-CN" altLang="en-US" sz="4000" dirty="0"/>
          </a:p>
        </p:txBody>
      </p:sp>
      <p:pic>
        <p:nvPicPr>
          <p:cNvPr id="270338" name="文本占位符 269314"/>
          <p:cNvPicPr>
            <a:picLocks noGrp="1" noChangeAspect="1"/>
          </p:cNvPicPr>
          <p:nvPr>
            <p:ph idx="1"/>
          </p:nvPr>
        </p:nvPicPr>
        <p:blipFill>
          <a:blip r:embed="rId1"/>
          <a:stretch>
            <a:fillRect/>
          </a:stretch>
        </p:blipFill>
        <p:spPr>
          <a:xfrm>
            <a:off x="0" y="1196975"/>
            <a:ext cx="8964613" cy="5661025"/>
          </a:xfr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标题 270337"/>
          <p:cNvSpPr>
            <a:spLocks noGrp="1"/>
          </p:cNvSpPr>
          <p:nvPr>
            <p:ph type="title"/>
          </p:nvPr>
        </p:nvSpPr>
        <p:spPr>
          <a:xfrm>
            <a:off x="685800" y="152400"/>
            <a:ext cx="6870700" cy="755650"/>
          </a:xfrm>
        </p:spPr>
        <p:txBody>
          <a:bodyPr anchor="b"/>
          <a:lstStyle/>
          <a:p>
            <a:endParaRPr lang="zh-CN" altLang="en-US" sz="4000" dirty="0"/>
          </a:p>
        </p:txBody>
      </p:sp>
      <p:pic>
        <p:nvPicPr>
          <p:cNvPr id="271362" name="文本占位符 270338"/>
          <p:cNvPicPr>
            <a:picLocks noGrp="1" noChangeAspect="1"/>
          </p:cNvPicPr>
          <p:nvPr>
            <p:ph idx="1"/>
          </p:nvPr>
        </p:nvPicPr>
        <p:blipFill>
          <a:blip r:embed="rId1"/>
          <a:stretch>
            <a:fillRect/>
          </a:stretch>
        </p:blipFill>
        <p:spPr>
          <a:xfrm>
            <a:off x="0" y="1125538"/>
            <a:ext cx="8820150" cy="5256212"/>
          </a:xfr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标题 271361"/>
          <p:cNvSpPr>
            <a:spLocks noGrp="1"/>
          </p:cNvSpPr>
          <p:nvPr>
            <p:ph type="title"/>
          </p:nvPr>
        </p:nvSpPr>
        <p:spPr>
          <a:xfrm>
            <a:off x="685800" y="152400"/>
            <a:ext cx="6870700" cy="684213"/>
          </a:xfrm>
        </p:spPr>
        <p:txBody>
          <a:bodyPr anchor="b"/>
          <a:lstStyle/>
          <a:p>
            <a:endParaRPr lang="zh-CN" altLang="en-US" sz="4000" dirty="0"/>
          </a:p>
        </p:txBody>
      </p:sp>
      <p:pic>
        <p:nvPicPr>
          <p:cNvPr id="272386" name="文本占位符 271362"/>
          <p:cNvPicPr>
            <a:picLocks noGrp="1" noChangeAspect="1"/>
          </p:cNvPicPr>
          <p:nvPr>
            <p:ph idx="1"/>
          </p:nvPr>
        </p:nvPicPr>
        <p:blipFill>
          <a:blip r:embed="rId1"/>
          <a:stretch>
            <a:fillRect/>
          </a:stretch>
        </p:blipFill>
        <p:spPr>
          <a:xfrm>
            <a:off x="0" y="1484313"/>
            <a:ext cx="8964613" cy="5184775"/>
          </a:xfr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标题 272385"/>
          <p:cNvSpPr>
            <a:spLocks noGrp="1"/>
          </p:cNvSpPr>
          <p:nvPr>
            <p:ph type="title"/>
          </p:nvPr>
        </p:nvSpPr>
        <p:spPr>
          <a:xfrm>
            <a:off x="685800" y="152400"/>
            <a:ext cx="6870700" cy="828675"/>
          </a:xfrm>
        </p:spPr>
        <p:txBody>
          <a:bodyPr anchor="b"/>
          <a:lstStyle/>
          <a:p>
            <a:r>
              <a:rPr lang="en-US" altLang="zh-CN"/>
              <a:t>4.  </a:t>
            </a:r>
            <a:r>
              <a:rPr lang="zh-CN" altLang="en-US"/>
              <a:t>除 </a:t>
            </a:r>
            <a:endParaRPr lang="zh-CN" altLang="en-US"/>
          </a:p>
        </p:txBody>
      </p:sp>
      <p:pic>
        <p:nvPicPr>
          <p:cNvPr id="273410" name="文本占位符 272386"/>
          <p:cNvPicPr>
            <a:picLocks noGrp="1" noChangeAspect="1"/>
          </p:cNvPicPr>
          <p:nvPr>
            <p:ph idx="1"/>
          </p:nvPr>
        </p:nvPicPr>
        <p:blipFill>
          <a:blip r:embed="rId1"/>
          <a:stretch>
            <a:fillRect/>
          </a:stretch>
        </p:blipFill>
        <p:spPr>
          <a:xfrm>
            <a:off x="0" y="1052513"/>
            <a:ext cx="9144000" cy="5472112"/>
          </a:xfr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标题 273409"/>
          <p:cNvSpPr>
            <a:spLocks noGrp="1"/>
          </p:cNvSpPr>
          <p:nvPr>
            <p:ph type="title"/>
          </p:nvPr>
        </p:nvSpPr>
        <p:spPr>
          <a:xfrm>
            <a:off x="685800" y="152400"/>
            <a:ext cx="6870700" cy="828675"/>
          </a:xfrm>
        </p:spPr>
        <p:txBody>
          <a:bodyPr anchor="b"/>
          <a:lstStyle/>
          <a:p>
            <a:endParaRPr lang="zh-CN" altLang="en-US" dirty="0"/>
          </a:p>
        </p:txBody>
      </p:sp>
      <p:pic>
        <p:nvPicPr>
          <p:cNvPr id="274434" name="文本占位符 273410"/>
          <p:cNvPicPr>
            <a:picLocks noGrp="1" noChangeAspect="1"/>
          </p:cNvPicPr>
          <p:nvPr>
            <p:ph idx="1"/>
          </p:nvPr>
        </p:nvPicPr>
        <p:blipFill>
          <a:blip r:embed="rId1"/>
          <a:stretch>
            <a:fillRect/>
          </a:stretch>
        </p:blipFill>
        <p:spPr>
          <a:xfrm>
            <a:off x="0" y="1484313"/>
            <a:ext cx="9144000" cy="5184775"/>
          </a:xfr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标题 274433"/>
          <p:cNvSpPr>
            <a:spLocks noGrp="1"/>
          </p:cNvSpPr>
          <p:nvPr>
            <p:ph type="title"/>
          </p:nvPr>
        </p:nvSpPr>
        <p:spPr>
          <a:xfrm>
            <a:off x="685800" y="152400"/>
            <a:ext cx="6870700" cy="684213"/>
          </a:xfrm>
        </p:spPr>
        <p:txBody>
          <a:bodyPr anchor="b"/>
          <a:lstStyle/>
          <a:p>
            <a:endParaRPr lang="zh-CN" altLang="en-US" sz="4000" dirty="0"/>
          </a:p>
        </p:txBody>
      </p:sp>
      <p:pic>
        <p:nvPicPr>
          <p:cNvPr id="275458" name="文本占位符 274434"/>
          <p:cNvPicPr>
            <a:picLocks noGrp="1" noChangeAspect="1"/>
          </p:cNvPicPr>
          <p:nvPr>
            <p:ph idx="1"/>
          </p:nvPr>
        </p:nvPicPr>
        <p:blipFill>
          <a:blip r:embed="rId1"/>
          <a:stretch>
            <a:fillRect/>
          </a:stretch>
        </p:blipFill>
        <p:spPr>
          <a:xfrm>
            <a:off x="0" y="1412875"/>
            <a:ext cx="9144000" cy="5256213"/>
          </a:xfr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标题 275457"/>
          <p:cNvSpPr>
            <a:spLocks noGrp="1"/>
          </p:cNvSpPr>
          <p:nvPr>
            <p:ph type="title"/>
          </p:nvPr>
        </p:nvSpPr>
        <p:spPr>
          <a:xfrm>
            <a:off x="685800" y="152400"/>
            <a:ext cx="6870700" cy="539750"/>
          </a:xfrm>
        </p:spPr>
        <p:txBody>
          <a:bodyPr anchor="b"/>
          <a:lstStyle/>
          <a:p>
            <a:endParaRPr lang="zh-CN" altLang="en-US" sz="4000" dirty="0"/>
          </a:p>
        </p:txBody>
      </p:sp>
      <p:pic>
        <p:nvPicPr>
          <p:cNvPr id="276482" name="文本占位符 275458"/>
          <p:cNvPicPr>
            <a:picLocks noGrp="1" noChangeAspect="1"/>
          </p:cNvPicPr>
          <p:nvPr>
            <p:ph idx="1"/>
          </p:nvPr>
        </p:nvPicPr>
        <p:blipFill>
          <a:blip r:embed="rId1"/>
          <a:stretch>
            <a:fillRect/>
          </a:stretch>
        </p:blipFill>
        <p:spPr>
          <a:xfrm>
            <a:off x="0" y="1412875"/>
            <a:ext cx="9144000" cy="4968875"/>
          </a:xfr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标题 276481"/>
          <p:cNvSpPr>
            <a:spLocks noGrp="1"/>
          </p:cNvSpPr>
          <p:nvPr>
            <p:ph type="title"/>
          </p:nvPr>
        </p:nvSpPr>
        <p:spPr>
          <a:xfrm>
            <a:off x="685800" y="152400"/>
            <a:ext cx="6870700" cy="612775"/>
          </a:xfrm>
        </p:spPr>
        <p:txBody>
          <a:bodyPr anchor="b"/>
          <a:lstStyle/>
          <a:p>
            <a:endParaRPr lang="zh-CN" altLang="en-US" sz="4000" dirty="0"/>
          </a:p>
        </p:txBody>
      </p:sp>
      <p:pic>
        <p:nvPicPr>
          <p:cNvPr id="277506" name="文本占位符 276482"/>
          <p:cNvPicPr>
            <a:picLocks noGrp="1" noChangeAspect="1"/>
          </p:cNvPicPr>
          <p:nvPr>
            <p:ph idx="1"/>
          </p:nvPr>
        </p:nvPicPr>
        <p:blipFill>
          <a:blip r:embed="rId1"/>
          <a:stretch>
            <a:fillRect/>
          </a:stretch>
        </p:blipFill>
        <p:spPr>
          <a:xfrm>
            <a:off x="0" y="1557338"/>
            <a:ext cx="9144000" cy="5300662"/>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27649"/>
          <p:cNvSpPr>
            <a:spLocks noGrp="1"/>
          </p:cNvSpPr>
          <p:nvPr>
            <p:ph type="title"/>
          </p:nvPr>
        </p:nvSpPr>
        <p:spPr>
          <a:xfrm>
            <a:off x="685800" y="152400"/>
            <a:ext cx="6870700" cy="684213"/>
          </a:xfrm>
        </p:spPr>
        <p:txBody>
          <a:bodyPr anchor="b"/>
          <a:lstStyle/>
          <a:p>
            <a:r>
              <a:rPr lang="zh-CN" altLang="en-US" sz="4000"/>
              <a:t>三、数据库系统</a:t>
            </a:r>
            <a:endParaRPr lang="zh-CN" altLang="en-US" sz="4000"/>
          </a:p>
        </p:txBody>
      </p:sp>
      <p:sp>
        <p:nvSpPr>
          <p:cNvPr id="28674" name="文本占位符 27650"/>
          <p:cNvSpPr>
            <a:spLocks noGrp="1"/>
          </p:cNvSpPr>
          <p:nvPr>
            <p:ph idx="1"/>
          </p:nvPr>
        </p:nvSpPr>
        <p:spPr>
          <a:xfrm>
            <a:off x="0" y="1268413"/>
            <a:ext cx="9144000" cy="5589587"/>
          </a:xfrm>
        </p:spPr>
        <p:txBody>
          <a:bodyPr anchor="t"/>
          <a:lstStyle/>
          <a:p>
            <a:r>
              <a:rPr lang="zh-CN" altLang="en-US"/>
              <a:t>时期</a:t>
            </a:r>
            <a:endParaRPr lang="zh-CN" altLang="en-US"/>
          </a:p>
          <a:p>
            <a:pPr>
              <a:buNone/>
            </a:pPr>
            <a:r>
              <a:rPr lang="zh-CN" altLang="en-US"/>
              <a:t>  </a:t>
            </a:r>
            <a:r>
              <a:rPr lang="en-US" altLang="zh-CN"/>
              <a:t>60 </a:t>
            </a:r>
            <a:r>
              <a:rPr lang="zh-CN" altLang="en-US"/>
              <a:t>年代末以来</a:t>
            </a:r>
            <a:endParaRPr lang="zh-CN" altLang="en-US"/>
          </a:p>
          <a:p>
            <a:r>
              <a:rPr lang="zh-CN" altLang="en-US"/>
              <a:t> 产生的背景</a:t>
            </a:r>
            <a:endParaRPr lang="zh-CN" altLang="en-US"/>
          </a:p>
          <a:p>
            <a:pPr>
              <a:buNone/>
            </a:pPr>
            <a:r>
              <a:rPr lang="zh-CN" altLang="en-US"/>
              <a:t> 应用背景 大规模管理</a:t>
            </a:r>
            <a:endParaRPr lang="zh-CN" altLang="en-US"/>
          </a:p>
          <a:p>
            <a:pPr>
              <a:buNone/>
            </a:pPr>
            <a:r>
              <a:rPr lang="zh-CN" altLang="en-US"/>
              <a:t> 硬件背景 大容量磁盘</a:t>
            </a:r>
            <a:endParaRPr lang="zh-CN" altLang="en-US"/>
          </a:p>
          <a:p>
            <a:pPr>
              <a:buNone/>
            </a:pPr>
            <a:r>
              <a:rPr lang="zh-CN" altLang="en-US"/>
              <a:t>软件背景 有数据库管理系统</a:t>
            </a:r>
            <a:endParaRPr lang="zh-CN" altLang="en-US"/>
          </a:p>
          <a:p>
            <a:pPr>
              <a:buNone/>
            </a:pPr>
            <a:r>
              <a:rPr lang="zh-CN" altLang="en-US"/>
              <a:t>处理方式 联机实时处理 </a:t>
            </a:r>
            <a:r>
              <a:rPr lang="en-US" altLang="zh-CN"/>
              <a:t>, </a:t>
            </a:r>
            <a:r>
              <a:rPr lang="zh-CN" altLang="en-US"/>
              <a:t>分布处理 </a:t>
            </a:r>
            <a:r>
              <a:rPr lang="en-US" altLang="zh-CN"/>
              <a:t>, </a:t>
            </a:r>
            <a:r>
              <a:rPr lang="zh-CN" altLang="en-US"/>
              <a:t>批处理</a:t>
            </a:r>
            <a:endParaRPr lang="zh-CN" alt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标题 277505"/>
          <p:cNvSpPr>
            <a:spLocks noGrp="1"/>
          </p:cNvSpPr>
          <p:nvPr>
            <p:ph type="title"/>
          </p:nvPr>
        </p:nvSpPr>
        <p:spPr>
          <a:xfrm>
            <a:off x="685800" y="152400"/>
            <a:ext cx="6870700" cy="828675"/>
          </a:xfrm>
        </p:spPr>
        <p:txBody>
          <a:bodyPr anchor="b"/>
          <a:lstStyle/>
          <a:p>
            <a:endParaRPr lang="zh-CN" altLang="en-US" dirty="0"/>
          </a:p>
        </p:txBody>
      </p:sp>
      <p:pic>
        <p:nvPicPr>
          <p:cNvPr id="278530" name="文本占位符 277506"/>
          <p:cNvPicPr>
            <a:picLocks noGrp="1" noChangeAspect="1"/>
          </p:cNvPicPr>
          <p:nvPr>
            <p:ph idx="1"/>
          </p:nvPr>
        </p:nvPicPr>
        <p:blipFill>
          <a:blip r:embed="rId1"/>
          <a:stretch>
            <a:fillRect/>
          </a:stretch>
        </p:blipFill>
        <p:spPr>
          <a:xfrm>
            <a:off x="0" y="1196975"/>
            <a:ext cx="8964613" cy="5472113"/>
          </a:xfr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标题 278529"/>
          <p:cNvSpPr>
            <a:spLocks noGrp="1"/>
          </p:cNvSpPr>
          <p:nvPr>
            <p:ph type="title"/>
          </p:nvPr>
        </p:nvSpPr>
        <p:spPr>
          <a:xfrm>
            <a:off x="685800" y="152400"/>
            <a:ext cx="6870700" cy="684213"/>
          </a:xfrm>
        </p:spPr>
        <p:txBody>
          <a:bodyPr anchor="b"/>
          <a:lstStyle/>
          <a:p>
            <a:endParaRPr lang="zh-CN" altLang="en-US" sz="4000" dirty="0"/>
          </a:p>
        </p:txBody>
      </p:sp>
      <p:pic>
        <p:nvPicPr>
          <p:cNvPr id="279554" name="文本占位符 278530"/>
          <p:cNvPicPr>
            <a:picLocks noGrp="1" noChangeAspect="1"/>
          </p:cNvPicPr>
          <p:nvPr>
            <p:ph idx="1"/>
          </p:nvPr>
        </p:nvPicPr>
        <p:blipFill>
          <a:blip r:embed="rId1"/>
          <a:stretch>
            <a:fillRect/>
          </a:stretch>
        </p:blipFill>
        <p:spPr>
          <a:xfrm>
            <a:off x="0" y="981075"/>
            <a:ext cx="8964613" cy="5688013"/>
          </a:xfr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279553"/>
          <p:cNvSpPr>
            <a:spLocks noGrp="1"/>
          </p:cNvSpPr>
          <p:nvPr>
            <p:ph type="title"/>
          </p:nvPr>
        </p:nvSpPr>
        <p:spPr>
          <a:xfrm>
            <a:off x="685800" y="152400"/>
            <a:ext cx="6870700" cy="828675"/>
          </a:xfrm>
        </p:spPr>
        <p:txBody>
          <a:bodyPr anchor="b"/>
          <a:lstStyle/>
          <a:p>
            <a:endParaRPr lang="zh-CN" altLang="en-US" dirty="0"/>
          </a:p>
        </p:txBody>
      </p:sp>
      <p:pic>
        <p:nvPicPr>
          <p:cNvPr id="280578" name="文本占位符 279554"/>
          <p:cNvPicPr>
            <a:picLocks noGrp="1" noChangeAspect="1"/>
          </p:cNvPicPr>
          <p:nvPr>
            <p:ph idx="1"/>
          </p:nvPr>
        </p:nvPicPr>
        <p:blipFill>
          <a:blip r:embed="rId1"/>
          <a:stretch>
            <a:fillRect/>
          </a:stretch>
        </p:blipFill>
        <p:spPr>
          <a:xfrm>
            <a:off x="179388" y="1341438"/>
            <a:ext cx="8964612" cy="5327650"/>
          </a:xfr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标题 280577"/>
          <p:cNvSpPr>
            <a:spLocks noGrp="1"/>
          </p:cNvSpPr>
          <p:nvPr>
            <p:ph type="title"/>
          </p:nvPr>
        </p:nvSpPr>
        <p:spPr>
          <a:xfrm>
            <a:off x="685800" y="152400"/>
            <a:ext cx="6870700" cy="755650"/>
          </a:xfrm>
        </p:spPr>
        <p:txBody>
          <a:bodyPr anchor="b"/>
          <a:lstStyle/>
          <a:p>
            <a:endParaRPr lang="zh-CN" altLang="en-US" sz="4000" dirty="0"/>
          </a:p>
        </p:txBody>
      </p:sp>
      <p:sp>
        <p:nvSpPr>
          <p:cNvPr id="281602" name="文本占位符 280578"/>
          <p:cNvSpPr>
            <a:spLocks noGrp="1"/>
          </p:cNvSpPr>
          <p:nvPr>
            <p:ph idx="1"/>
          </p:nvPr>
        </p:nvSpPr>
        <p:spPr>
          <a:xfrm>
            <a:off x="0" y="1484313"/>
            <a:ext cx="8964613" cy="5184775"/>
          </a:xfrm>
        </p:spPr>
        <p:txBody>
          <a:bodyPr anchor="t"/>
          <a:lstStyle/>
          <a:p>
            <a:r>
              <a:rPr lang="zh-CN" altLang="en-US"/>
              <a:t>除法的含义：  </a:t>
            </a:r>
            <a:r>
              <a:rPr lang="en-US" altLang="zh-CN"/>
              <a:t>R ÷ S 1 </a:t>
            </a:r>
            <a:r>
              <a:rPr lang="zh-CN" altLang="en-US"/>
              <a:t>表示至少选修 </a:t>
            </a:r>
            <a:r>
              <a:rPr lang="en-US" altLang="zh-CN"/>
              <a:t>S1 </a:t>
            </a:r>
            <a:r>
              <a:rPr lang="zh-CN" altLang="en-US"/>
              <a:t>关</a:t>
            </a:r>
            <a:endParaRPr lang="zh-CN" altLang="en-US"/>
          </a:p>
          <a:p>
            <a:pPr>
              <a:buNone/>
            </a:pPr>
            <a:r>
              <a:rPr lang="zh-CN" altLang="en-US"/>
              <a:t>系中列出课程的学生的学号和姓名</a:t>
            </a:r>
            <a:endParaRPr lang="zh-CN" altLang="en-US"/>
          </a:p>
          <a:p>
            <a:pPr>
              <a:buNone/>
            </a:pPr>
            <a:r>
              <a:rPr lang="zh-CN" altLang="en-US"/>
              <a:t>除法的含义：  </a:t>
            </a:r>
            <a:r>
              <a:rPr lang="en-US" altLang="zh-CN"/>
              <a:t>R ÷ S 2 </a:t>
            </a:r>
            <a:r>
              <a:rPr lang="zh-CN" altLang="en-US"/>
              <a:t>表示至少选修 </a:t>
            </a:r>
            <a:r>
              <a:rPr lang="en-US" altLang="zh-CN"/>
              <a:t>S2 </a:t>
            </a:r>
            <a:r>
              <a:rPr lang="zh-CN" altLang="en-US"/>
              <a:t>关</a:t>
            </a:r>
            <a:endParaRPr lang="zh-CN" altLang="en-US"/>
          </a:p>
          <a:p>
            <a:pPr>
              <a:buNone/>
            </a:pPr>
            <a:r>
              <a:rPr lang="zh-CN" altLang="en-US"/>
              <a:t>系中列出课程的学生的学号和姓名</a:t>
            </a:r>
            <a:endParaRPr lang="zh-CN" alt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标题 281601"/>
          <p:cNvSpPr>
            <a:spLocks noGrp="1"/>
          </p:cNvSpPr>
          <p:nvPr>
            <p:ph type="title"/>
          </p:nvPr>
        </p:nvSpPr>
        <p:spPr>
          <a:xfrm>
            <a:off x="685800" y="152400"/>
            <a:ext cx="6870700" cy="900113"/>
          </a:xfrm>
        </p:spPr>
        <p:txBody>
          <a:bodyPr anchor="b"/>
          <a:lstStyle/>
          <a:p>
            <a:endParaRPr lang="zh-CN" altLang="en-US" dirty="0"/>
          </a:p>
        </p:txBody>
      </p:sp>
      <p:pic>
        <p:nvPicPr>
          <p:cNvPr id="282626" name="文本占位符 281602"/>
          <p:cNvPicPr>
            <a:picLocks noGrp="1" noChangeAspect="1"/>
          </p:cNvPicPr>
          <p:nvPr>
            <p:ph idx="1"/>
          </p:nvPr>
        </p:nvPicPr>
        <p:blipFill>
          <a:blip r:embed="rId1"/>
          <a:stretch>
            <a:fillRect/>
          </a:stretch>
        </p:blipFill>
        <p:spPr>
          <a:xfrm>
            <a:off x="0" y="1628775"/>
            <a:ext cx="8893175" cy="4968875"/>
          </a:xfr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标题 282625"/>
          <p:cNvSpPr>
            <a:spLocks noGrp="1"/>
          </p:cNvSpPr>
          <p:nvPr>
            <p:ph type="title"/>
          </p:nvPr>
        </p:nvSpPr>
        <p:spPr/>
        <p:txBody>
          <a:bodyPr anchor="b"/>
          <a:lstStyle/>
          <a:p>
            <a:endParaRPr lang="zh-CN" altLang="en-US" dirty="0"/>
          </a:p>
        </p:txBody>
      </p:sp>
      <p:pic>
        <p:nvPicPr>
          <p:cNvPr id="283650" name="文本占位符 282626"/>
          <p:cNvPicPr>
            <a:picLocks noGrp="1" noChangeAspect="1"/>
          </p:cNvPicPr>
          <p:nvPr>
            <p:ph idx="1"/>
          </p:nvPr>
        </p:nvPicPr>
        <p:blipFill>
          <a:blip r:embed="rId1"/>
          <a:stretch>
            <a:fillRect/>
          </a:stretch>
        </p:blipFill>
        <p:spPr>
          <a:xfrm>
            <a:off x="0" y="1503363"/>
            <a:ext cx="10044113" cy="4773612"/>
          </a:xfr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标题 283649"/>
          <p:cNvSpPr>
            <a:spLocks noGrp="1"/>
          </p:cNvSpPr>
          <p:nvPr>
            <p:ph type="title"/>
          </p:nvPr>
        </p:nvSpPr>
        <p:spPr/>
        <p:txBody>
          <a:bodyPr anchor="b"/>
          <a:lstStyle/>
          <a:p>
            <a:endParaRPr lang="zh-CN" altLang="en-US" dirty="0"/>
          </a:p>
        </p:txBody>
      </p:sp>
      <p:sp>
        <p:nvSpPr>
          <p:cNvPr id="284674" name="文本占位符 283650"/>
          <p:cNvSpPr>
            <a:spLocks noGrp="1"/>
          </p:cNvSpPr>
          <p:nvPr>
            <p:ph idx="1"/>
          </p:nvPr>
        </p:nvSpPr>
        <p:spPr>
          <a:xfrm>
            <a:off x="250825" y="1268413"/>
            <a:ext cx="8497888" cy="5256212"/>
          </a:xfrm>
        </p:spPr>
        <p:txBody>
          <a:bodyPr anchor="t"/>
          <a:lstStyle/>
          <a:p>
            <a:pPr marL="0" indent="0">
              <a:buNone/>
            </a:pPr>
            <a:r>
              <a:rPr lang="zh-CN" altLang="en-US" dirty="0"/>
              <a:t>总结：</a:t>
            </a:r>
            <a:endParaRPr lang="zh-CN" altLang="en-US" dirty="0"/>
          </a:p>
          <a:p>
            <a:r>
              <a:rPr lang="zh-CN" altLang="en-US" dirty="0" smtClean="0"/>
              <a:t>一共 </a:t>
            </a:r>
            <a:r>
              <a:rPr lang="zh-CN" altLang="en-US" dirty="0"/>
              <a:t>八 种运算：</a:t>
            </a:r>
            <a:endParaRPr lang="zh-CN" altLang="en-US" dirty="0"/>
          </a:p>
          <a:p>
            <a:r>
              <a:rPr lang="zh-CN" altLang="en-US" dirty="0" smtClean="0"/>
              <a:t> </a:t>
            </a:r>
            <a:r>
              <a:rPr lang="zh-CN" altLang="en-US" dirty="0"/>
              <a:t>五 种基本运算：并、差、笛卡尔积、选</a:t>
            </a:r>
            <a:endParaRPr lang="zh-CN" altLang="en-US" dirty="0"/>
          </a:p>
          <a:p>
            <a:r>
              <a:rPr lang="zh-CN" altLang="en-US" dirty="0"/>
              <a:t>择、投影</a:t>
            </a:r>
            <a:endParaRPr lang="zh-CN" altLang="en-US" dirty="0"/>
          </a:p>
          <a:p>
            <a:r>
              <a:rPr lang="zh-CN" altLang="en-US" dirty="0" smtClean="0"/>
              <a:t> </a:t>
            </a:r>
            <a:r>
              <a:rPr lang="zh-CN" altLang="en-US" dirty="0"/>
              <a:t>三 种组合运算：交、连接、除</a:t>
            </a:r>
            <a:endParaRPr lang="zh-CN" altLang="en-US" dirty="0"/>
          </a:p>
          <a:p>
            <a:r>
              <a:rPr lang="zh-CN" altLang="en-US" dirty="0"/>
              <a:t>关系代数表达式：</a:t>
            </a:r>
            <a:endParaRPr lang="zh-CN" altLang="en-US" dirty="0"/>
          </a:p>
          <a:p>
            <a:r>
              <a:rPr lang="zh-CN" altLang="en-US" dirty="0"/>
              <a:t>关系代数运算经有限次复合后形成的式</a:t>
            </a:r>
            <a:endParaRPr lang="zh-CN" altLang="en-US" dirty="0"/>
          </a:p>
          <a:p>
            <a:r>
              <a:rPr lang="zh-CN" altLang="en-US" dirty="0"/>
              <a:t>子</a:t>
            </a:r>
            <a:endParaRPr lang="zh-CN" altLang="en-US"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标题 284673"/>
          <p:cNvSpPr>
            <a:spLocks noGrp="1"/>
          </p:cNvSpPr>
          <p:nvPr>
            <p:ph type="title"/>
          </p:nvPr>
        </p:nvSpPr>
        <p:spPr/>
        <p:txBody>
          <a:bodyPr anchor="b"/>
          <a:lstStyle/>
          <a:p>
            <a:endParaRPr lang="zh-CN" altLang="en-US" dirty="0"/>
          </a:p>
        </p:txBody>
      </p:sp>
      <p:pic>
        <p:nvPicPr>
          <p:cNvPr id="285698" name="文本占位符 284674"/>
          <p:cNvPicPr>
            <a:picLocks noGrp="1" noChangeAspect="1"/>
          </p:cNvPicPr>
          <p:nvPr>
            <p:ph idx="1"/>
          </p:nvPr>
        </p:nvPicPr>
        <p:blipFill>
          <a:blip r:embed="rId1"/>
          <a:stretch>
            <a:fillRect/>
          </a:stretch>
        </p:blipFill>
        <p:spPr>
          <a:xfrm>
            <a:off x="0" y="1557338"/>
            <a:ext cx="8893175" cy="5111750"/>
          </a:xfr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标题 285697"/>
          <p:cNvSpPr>
            <a:spLocks noGrp="1"/>
          </p:cNvSpPr>
          <p:nvPr>
            <p:ph type="title"/>
          </p:nvPr>
        </p:nvSpPr>
        <p:spPr>
          <a:xfrm>
            <a:off x="685800" y="152400"/>
            <a:ext cx="6870700" cy="684213"/>
          </a:xfrm>
        </p:spPr>
        <p:txBody>
          <a:bodyPr anchor="b"/>
          <a:lstStyle/>
          <a:p>
            <a:endParaRPr lang="zh-CN" altLang="en-US" sz="4000" dirty="0"/>
          </a:p>
        </p:txBody>
      </p:sp>
      <p:pic>
        <p:nvPicPr>
          <p:cNvPr id="286722" name="文本占位符 285698"/>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标题 286721"/>
          <p:cNvSpPr>
            <a:spLocks noGrp="1"/>
          </p:cNvSpPr>
          <p:nvPr>
            <p:ph type="title"/>
          </p:nvPr>
        </p:nvSpPr>
        <p:spPr/>
        <p:txBody>
          <a:bodyPr anchor="b"/>
          <a:lstStyle/>
          <a:p>
            <a:endParaRPr lang="zh-CN" altLang="en-US" dirty="0"/>
          </a:p>
        </p:txBody>
      </p:sp>
      <p:pic>
        <p:nvPicPr>
          <p:cNvPr id="287746" name="文本占位符 286722"/>
          <p:cNvPicPr>
            <a:picLocks noGrp="1" noChangeAspect="1"/>
          </p:cNvPicPr>
          <p:nvPr>
            <p:ph idx="1"/>
          </p:nvPr>
        </p:nvPicPr>
        <p:blipFill>
          <a:blip r:embed="rId1"/>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28673"/>
          <p:cNvSpPr>
            <a:spLocks noGrp="1"/>
          </p:cNvSpPr>
          <p:nvPr>
            <p:ph type="title"/>
          </p:nvPr>
        </p:nvSpPr>
        <p:spPr>
          <a:xfrm>
            <a:off x="685800" y="152400"/>
            <a:ext cx="6870700" cy="1044575"/>
          </a:xfrm>
        </p:spPr>
        <p:txBody>
          <a:bodyPr anchor="b"/>
          <a:lstStyle/>
          <a:p>
            <a:endParaRPr lang="zh-CN" altLang="en-US" dirty="0"/>
          </a:p>
        </p:txBody>
      </p:sp>
      <p:sp>
        <p:nvSpPr>
          <p:cNvPr id="29698" name="文本占位符 28674"/>
          <p:cNvSpPr>
            <a:spLocks noGrp="1"/>
          </p:cNvSpPr>
          <p:nvPr>
            <p:ph idx="1"/>
          </p:nvPr>
        </p:nvSpPr>
        <p:spPr>
          <a:xfrm>
            <a:off x="0" y="1628775"/>
            <a:ext cx="9144000" cy="5229225"/>
          </a:xfrm>
        </p:spPr>
        <p:txBody>
          <a:bodyPr anchor="t"/>
          <a:lstStyle/>
          <a:p>
            <a:r>
              <a:rPr lang="zh-CN" altLang="en-US" sz="2800"/>
              <a:t> 数据管理技术进入数据库阶段的标志是 </a:t>
            </a:r>
            <a:r>
              <a:rPr lang="en-US" altLang="zh-CN" sz="2800"/>
              <a:t>20</a:t>
            </a:r>
            <a:r>
              <a:rPr lang="zh-CN" altLang="en-US" sz="2800"/>
              <a:t>世纪 </a:t>
            </a:r>
            <a:r>
              <a:rPr lang="en-US" altLang="zh-CN" sz="2800"/>
              <a:t>60</a:t>
            </a:r>
            <a:endParaRPr lang="en-US" altLang="zh-CN" sz="2800"/>
          </a:p>
          <a:p>
            <a:pPr>
              <a:buNone/>
            </a:pPr>
            <a:r>
              <a:rPr lang="zh-CN" altLang="en-US" sz="2800"/>
              <a:t>年代末的三件大事：  </a:t>
            </a:r>
            <a:endParaRPr lang="zh-CN" altLang="en-US" sz="2800"/>
          </a:p>
          <a:p>
            <a:pPr>
              <a:buNone/>
            </a:pPr>
            <a:r>
              <a:rPr lang="zh-CN" altLang="en-US" sz="2800"/>
              <a:t>① </a:t>
            </a:r>
            <a:r>
              <a:rPr lang="en-US" altLang="zh-CN" sz="2800"/>
              <a:t>1968 </a:t>
            </a:r>
            <a:r>
              <a:rPr lang="zh-CN" altLang="en-US" sz="2800"/>
              <a:t>年美国 </a:t>
            </a:r>
            <a:r>
              <a:rPr lang="en-US" altLang="zh-CN" sz="2800"/>
              <a:t>IBM </a:t>
            </a:r>
            <a:r>
              <a:rPr lang="zh-CN" altLang="en-US" sz="2800"/>
              <a:t>公司推出层次模型的 </a:t>
            </a:r>
            <a:r>
              <a:rPr lang="en-US" altLang="zh-CN" sz="2800"/>
              <a:t>IMS </a:t>
            </a:r>
            <a:r>
              <a:rPr lang="zh-CN" altLang="en-US" sz="2800"/>
              <a:t>系统   。</a:t>
            </a:r>
            <a:endParaRPr lang="zh-CN" altLang="en-US" sz="2800"/>
          </a:p>
          <a:p>
            <a:pPr>
              <a:buNone/>
            </a:pPr>
            <a:r>
              <a:rPr lang="zh-CN" altLang="en-US" sz="2800"/>
              <a:t>② </a:t>
            </a:r>
            <a:r>
              <a:rPr lang="en-US" altLang="zh-CN" sz="2800"/>
              <a:t>1969 </a:t>
            </a:r>
            <a:r>
              <a:rPr lang="zh-CN" altLang="en-US" sz="2800"/>
              <a:t>年美国 </a:t>
            </a:r>
            <a:r>
              <a:rPr lang="en-US" altLang="zh-CN" sz="2800"/>
              <a:t>CODASYL </a:t>
            </a:r>
            <a:r>
              <a:rPr lang="zh-CN" altLang="en-US" sz="2800"/>
              <a:t>组织发布了 </a:t>
            </a:r>
            <a:r>
              <a:rPr lang="en-US" altLang="zh-CN" sz="2800"/>
              <a:t>DBTG </a:t>
            </a:r>
            <a:r>
              <a:rPr lang="zh-CN" altLang="en-US" sz="2800"/>
              <a:t>报告，总结了当时各式各样的数据库，提出网状模型。</a:t>
            </a:r>
            <a:endParaRPr lang="zh-CN" altLang="en-US" sz="2800"/>
          </a:p>
          <a:p>
            <a:pPr>
              <a:buNone/>
            </a:pPr>
            <a:r>
              <a:rPr lang="zh-CN" altLang="en-US" sz="2800"/>
              <a:t>③ </a:t>
            </a:r>
            <a:r>
              <a:rPr lang="en-US" altLang="zh-CN" sz="2800"/>
              <a:t>1970 </a:t>
            </a:r>
            <a:r>
              <a:rPr lang="zh-CN" altLang="en-US" sz="2800"/>
              <a:t>年美国 </a:t>
            </a:r>
            <a:r>
              <a:rPr lang="en-US" altLang="zh-CN" sz="2800"/>
              <a:t>IBM </a:t>
            </a:r>
            <a:r>
              <a:rPr lang="zh-CN" altLang="en-US" sz="2800"/>
              <a:t>公司的 </a:t>
            </a:r>
            <a:r>
              <a:rPr lang="en-US" altLang="zh-CN" sz="2800"/>
              <a:t>E.F.Codd  </a:t>
            </a:r>
            <a:r>
              <a:rPr lang="zh-CN" altLang="en-US" sz="2800"/>
              <a:t>连续发表论文，提出关系模型，奠定了关系数据库的理论基础。 </a:t>
            </a:r>
            <a:endParaRPr lang="zh-CN" altLang="en-US" sz="28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标题 287745"/>
          <p:cNvSpPr>
            <a:spLocks noGrp="1"/>
          </p:cNvSpPr>
          <p:nvPr>
            <p:ph type="title"/>
          </p:nvPr>
        </p:nvSpPr>
        <p:spPr/>
        <p:txBody>
          <a:bodyPr anchor="b"/>
          <a:lstStyle/>
          <a:p>
            <a:endParaRPr lang="zh-CN" altLang="en-US" dirty="0"/>
          </a:p>
        </p:txBody>
      </p:sp>
      <p:pic>
        <p:nvPicPr>
          <p:cNvPr id="288770" name="文本占位符 287746"/>
          <p:cNvPicPr>
            <a:picLocks noGrp="1" noChangeAspect="1"/>
          </p:cNvPicPr>
          <p:nvPr>
            <p:ph idx="1"/>
          </p:nvPr>
        </p:nvPicPr>
        <p:blipFill>
          <a:blip r:embed="rId1"/>
          <a:stretch>
            <a:fillRect/>
          </a:stretch>
        </p:blipFill>
        <p:spPr>
          <a:xfrm>
            <a:off x="0" y="1557338"/>
            <a:ext cx="9144000" cy="5111750"/>
          </a:xfr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标题 288769"/>
          <p:cNvSpPr>
            <a:spLocks noGrp="1"/>
          </p:cNvSpPr>
          <p:nvPr>
            <p:ph type="title"/>
          </p:nvPr>
        </p:nvSpPr>
        <p:spPr/>
        <p:txBody>
          <a:bodyPr anchor="b"/>
          <a:lstStyle/>
          <a:p>
            <a:endParaRPr lang="zh-CN" altLang="en-US" dirty="0"/>
          </a:p>
        </p:txBody>
      </p:sp>
      <p:pic>
        <p:nvPicPr>
          <p:cNvPr id="289794" name="文本占位符 288770"/>
          <p:cNvPicPr>
            <a:picLocks noGrp="1" noChangeAspect="1"/>
          </p:cNvPicPr>
          <p:nvPr>
            <p:ph idx="1"/>
          </p:nvPr>
        </p:nvPicPr>
        <p:blipFill>
          <a:blip r:embed="rId1"/>
          <a:stretch>
            <a:fillRect/>
          </a:stretch>
        </p:blipFill>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标题 289793"/>
          <p:cNvSpPr>
            <a:spLocks noGrp="1"/>
          </p:cNvSpPr>
          <p:nvPr>
            <p:ph type="title"/>
          </p:nvPr>
        </p:nvSpPr>
        <p:spPr/>
        <p:txBody>
          <a:bodyPr anchor="b"/>
          <a:lstStyle/>
          <a:p>
            <a:endParaRPr lang="zh-CN" altLang="en-US" dirty="0"/>
          </a:p>
        </p:txBody>
      </p:sp>
      <p:pic>
        <p:nvPicPr>
          <p:cNvPr id="290818" name="文本占位符 289794"/>
          <p:cNvPicPr>
            <a:picLocks noGrp="1" noChangeAspect="1"/>
          </p:cNvPicPr>
          <p:nvPr>
            <p:ph idx="1"/>
          </p:nvPr>
        </p:nvPicPr>
        <p:blipFill>
          <a:blip r:embed="rId1"/>
          <a:stretch>
            <a:fillRect/>
          </a:stretch>
        </p:blipFill>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标题 290817"/>
          <p:cNvSpPr>
            <a:spLocks noGrp="1"/>
          </p:cNvSpPr>
          <p:nvPr>
            <p:ph type="title"/>
          </p:nvPr>
        </p:nvSpPr>
        <p:spPr>
          <a:xfrm>
            <a:off x="685800" y="152400"/>
            <a:ext cx="6870700" cy="755650"/>
          </a:xfrm>
        </p:spPr>
        <p:txBody>
          <a:bodyPr anchor="b"/>
          <a:lstStyle/>
          <a:p>
            <a:endParaRPr lang="zh-CN" altLang="en-US" sz="4000" dirty="0"/>
          </a:p>
        </p:txBody>
      </p:sp>
      <p:sp>
        <p:nvSpPr>
          <p:cNvPr id="291842" name="文本占位符 290818"/>
          <p:cNvSpPr>
            <a:spLocks noGrp="1"/>
          </p:cNvSpPr>
          <p:nvPr>
            <p:ph idx="1"/>
          </p:nvPr>
        </p:nvSpPr>
        <p:spPr>
          <a:xfrm>
            <a:off x="179388" y="1484313"/>
            <a:ext cx="8785225" cy="5373687"/>
          </a:xfrm>
        </p:spPr>
        <p:txBody>
          <a:bodyPr anchor="t"/>
          <a:lstStyle/>
          <a:p>
            <a:pPr marL="0" indent="0">
              <a:buNone/>
            </a:pPr>
            <a:r>
              <a:rPr lang="zh-CN" altLang="en-US" dirty="0"/>
              <a:t>应用实例：</a:t>
            </a:r>
            <a:endParaRPr lang="zh-CN" altLang="en-US" dirty="0"/>
          </a:p>
          <a:p>
            <a:r>
              <a:rPr lang="zh-CN" altLang="en-US" dirty="0" smtClean="0"/>
              <a:t> </a:t>
            </a:r>
            <a:r>
              <a:rPr lang="zh-CN" altLang="en-US" dirty="0"/>
              <a:t>设教学数据库中有三个关系：</a:t>
            </a:r>
            <a:endParaRPr lang="zh-CN" altLang="en-US" dirty="0"/>
          </a:p>
          <a:p>
            <a:pPr marL="0" indent="0">
              <a:buNone/>
            </a:pPr>
            <a:r>
              <a:rPr lang="zh-CN" altLang="en-US" dirty="0" smtClean="0"/>
              <a:t> </a:t>
            </a:r>
            <a:r>
              <a:rPr lang="zh-CN" altLang="en-US" dirty="0"/>
              <a:t>学生关系   </a:t>
            </a:r>
            <a:r>
              <a:rPr lang="en-US" altLang="zh-CN" dirty="0"/>
              <a:t>S </a:t>
            </a:r>
            <a:r>
              <a:rPr lang="zh-CN" altLang="en-US" dirty="0"/>
              <a:t>（ </a:t>
            </a:r>
            <a:r>
              <a:rPr lang="en-US" altLang="zh-CN" dirty="0"/>
              <a:t>S# </a:t>
            </a:r>
            <a:r>
              <a:rPr lang="zh-CN" altLang="en-US" dirty="0"/>
              <a:t>， </a:t>
            </a:r>
            <a:r>
              <a:rPr lang="en-US" altLang="zh-CN" dirty="0"/>
              <a:t>SNAME,AGE,SEX)</a:t>
            </a:r>
            <a:endParaRPr lang="en-US" altLang="zh-CN" dirty="0"/>
          </a:p>
          <a:p>
            <a:pPr marL="0" indent="0">
              <a:buNone/>
            </a:pPr>
            <a:r>
              <a:rPr lang="en-US" altLang="zh-CN" dirty="0" smtClean="0"/>
              <a:t> </a:t>
            </a:r>
            <a:r>
              <a:rPr lang="zh-CN" altLang="en-US" dirty="0"/>
              <a:t>课程关系 </a:t>
            </a:r>
            <a:r>
              <a:rPr lang="en-US" altLang="zh-CN" dirty="0"/>
              <a:t>C </a:t>
            </a:r>
            <a:r>
              <a:rPr lang="zh-CN" altLang="en-US" dirty="0"/>
              <a:t>（ </a:t>
            </a:r>
            <a:r>
              <a:rPr lang="en-US" altLang="zh-CN" dirty="0"/>
              <a:t>C# </a:t>
            </a:r>
            <a:r>
              <a:rPr lang="zh-CN" altLang="en-US" dirty="0"/>
              <a:t>， </a:t>
            </a:r>
            <a:r>
              <a:rPr lang="en-US" altLang="zh-CN" dirty="0"/>
              <a:t>CNAME </a:t>
            </a:r>
            <a:r>
              <a:rPr lang="zh-CN" altLang="en-US" dirty="0"/>
              <a:t>， </a:t>
            </a:r>
            <a:r>
              <a:rPr lang="en-US" altLang="zh-CN" dirty="0"/>
              <a:t>TEACHER)</a:t>
            </a:r>
            <a:endParaRPr lang="en-US" altLang="zh-CN" dirty="0"/>
          </a:p>
          <a:p>
            <a:pPr marL="0" indent="0">
              <a:buNone/>
            </a:pPr>
            <a:r>
              <a:rPr lang="zh-CN" altLang="en-US" dirty="0" smtClean="0"/>
              <a:t>选课</a:t>
            </a:r>
            <a:r>
              <a:rPr lang="zh-CN" altLang="en-US" dirty="0"/>
              <a:t>关系 </a:t>
            </a:r>
            <a:r>
              <a:rPr lang="en-US" altLang="zh-CN" dirty="0"/>
              <a:t>SC </a:t>
            </a:r>
            <a:r>
              <a:rPr lang="zh-CN" altLang="en-US" dirty="0"/>
              <a:t>（ </a:t>
            </a:r>
            <a:r>
              <a:rPr lang="en-US" altLang="zh-CN" dirty="0"/>
              <a:t>S# </a:t>
            </a:r>
            <a:r>
              <a:rPr lang="zh-CN" altLang="en-US" dirty="0"/>
              <a:t>， </a:t>
            </a:r>
            <a:r>
              <a:rPr lang="en-US" altLang="zh-CN" dirty="0"/>
              <a:t>C# </a:t>
            </a:r>
            <a:r>
              <a:rPr lang="zh-CN" altLang="en-US" dirty="0"/>
              <a:t>， </a:t>
            </a:r>
            <a:r>
              <a:rPr lang="en-US" altLang="zh-CN" dirty="0"/>
              <a:t>GRADE </a:t>
            </a:r>
            <a:r>
              <a:rPr lang="zh-CN" altLang="en-US" dirty="0"/>
              <a:t>）</a:t>
            </a:r>
            <a:endParaRPr lang="zh-CN" altLang="en-US" dirty="0"/>
          </a:p>
          <a:p>
            <a:pPr marL="0" indent="0">
              <a:buNone/>
            </a:pPr>
            <a:r>
              <a:rPr lang="zh-CN" altLang="en-US" dirty="0" smtClean="0"/>
              <a:t>要求</a:t>
            </a:r>
            <a:r>
              <a:rPr lang="zh-CN" altLang="en-US" dirty="0"/>
              <a:t>用关系表达式表达查询语句。</a:t>
            </a:r>
            <a:endParaRPr lang="zh-CN" altLang="en-US"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标题 291841"/>
          <p:cNvSpPr>
            <a:spLocks noGrp="1"/>
          </p:cNvSpPr>
          <p:nvPr>
            <p:ph type="title"/>
          </p:nvPr>
        </p:nvSpPr>
        <p:spPr>
          <a:xfrm>
            <a:off x="685800" y="152400"/>
            <a:ext cx="6870700" cy="828675"/>
          </a:xfrm>
        </p:spPr>
        <p:txBody>
          <a:bodyPr anchor="b"/>
          <a:lstStyle/>
          <a:p>
            <a:r>
              <a:rPr lang="zh-CN" altLang="en-US"/>
              <a:t>举例 </a:t>
            </a:r>
            <a:endParaRPr lang="zh-CN" altLang="en-US"/>
          </a:p>
        </p:txBody>
      </p:sp>
      <p:pic>
        <p:nvPicPr>
          <p:cNvPr id="292866" name="文本占位符 291842"/>
          <p:cNvPicPr>
            <a:picLocks noGrp="1" noChangeAspect="1"/>
          </p:cNvPicPr>
          <p:nvPr>
            <p:ph idx="1"/>
          </p:nvPr>
        </p:nvPicPr>
        <p:blipFill>
          <a:blip r:embed="rId1"/>
          <a:stretch>
            <a:fillRect/>
          </a:stretch>
        </p:blipFill>
        <p:spPr>
          <a:xfrm>
            <a:off x="0" y="981075"/>
            <a:ext cx="9144000" cy="5876925"/>
          </a:xfr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292865"/>
          <p:cNvSpPr>
            <a:spLocks noGrp="1"/>
          </p:cNvSpPr>
          <p:nvPr>
            <p:ph type="title"/>
          </p:nvPr>
        </p:nvSpPr>
        <p:spPr>
          <a:xfrm>
            <a:off x="685800" y="152400"/>
            <a:ext cx="6870700" cy="900113"/>
          </a:xfrm>
        </p:spPr>
        <p:txBody>
          <a:bodyPr anchor="b"/>
          <a:lstStyle/>
          <a:p>
            <a:endParaRPr lang="zh-CN" altLang="en-US" dirty="0"/>
          </a:p>
        </p:txBody>
      </p:sp>
      <p:pic>
        <p:nvPicPr>
          <p:cNvPr id="293890" name="文本占位符 292866"/>
          <p:cNvPicPr>
            <a:picLocks noGrp="1" noChangeAspect="1"/>
          </p:cNvPicPr>
          <p:nvPr>
            <p:ph idx="1"/>
          </p:nvPr>
        </p:nvPicPr>
        <p:blipFill>
          <a:blip r:embed="rId1"/>
          <a:stretch>
            <a:fillRect/>
          </a:stretch>
        </p:blipFill>
        <p:spPr>
          <a:xfrm>
            <a:off x="0" y="1700213"/>
            <a:ext cx="9144000" cy="5157787"/>
          </a:xfr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标题 293889"/>
          <p:cNvSpPr>
            <a:spLocks noGrp="1"/>
          </p:cNvSpPr>
          <p:nvPr>
            <p:ph type="title"/>
          </p:nvPr>
        </p:nvSpPr>
        <p:spPr/>
        <p:txBody>
          <a:bodyPr anchor="b"/>
          <a:lstStyle/>
          <a:p>
            <a:endParaRPr lang="zh-CN" altLang="en-US" dirty="0"/>
          </a:p>
        </p:txBody>
      </p:sp>
      <p:pic>
        <p:nvPicPr>
          <p:cNvPr id="294914" name="文本占位符 293890"/>
          <p:cNvPicPr>
            <a:picLocks noGrp="1" noChangeAspect="1"/>
          </p:cNvPicPr>
          <p:nvPr>
            <p:ph idx="1"/>
          </p:nvPr>
        </p:nvPicPr>
        <p:blipFill>
          <a:blip r:embed="rId1"/>
          <a:stretch>
            <a:fillRect/>
          </a:stretch>
        </p:blipFill>
        <p:spPr>
          <a:xfrm>
            <a:off x="0" y="1503363"/>
            <a:ext cx="9144000" cy="4344987"/>
          </a:xfr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标题 294913"/>
          <p:cNvSpPr>
            <a:spLocks noGrp="1"/>
          </p:cNvSpPr>
          <p:nvPr>
            <p:ph type="title"/>
          </p:nvPr>
        </p:nvSpPr>
        <p:spPr>
          <a:xfrm>
            <a:off x="685800" y="152400"/>
            <a:ext cx="6870700" cy="684213"/>
          </a:xfrm>
        </p:spPr>
        <p:txBody>
          <a:bodyPr anchor="b"/>
          <a:lstStyle/>
          <a:p>
            <a:endParaRPr lang="zh-CN" altLang="en-US" sz="4000" dirty="0"/>
          </a:p>
        </p:txBody>
      </p:sp>
      <p:sp>
        <p:nvSpPr>
          <p:cNvPr id="295938" name="文本占位符 294914"/>
          <p:cNvSpPr>
            <a:spLocks noGrp="1"/>
          </p:cNvSpPr>
          <p:nvPr>
            <p:ph idx="1"/>
          </p:nvPr>
        </p:nvSpPr>
        <p:spPr>
          <a:xfrm>
            <a:off x="0" y="1484313"/>
            <a:ext cx="8893175" cy="5373687"/>
          </a:xfrm>
        </p:spPr>
        <p:txBody>
          <a:bodyPr anchor="t"/>
          <a:lstStyle/>
          <a:p>
            <a:pPr marL="0" indent="0">
              <a:buNone/>
            </a:pPr>
            <a:r>
              <a:rPr lang="zh-CN" altLang="en-US" dirty="0"/>
              <a:t> </a:t>
            </a:r>
            <a:r>
              <a:rPr lang="en-US" altLang="zh-CN" dirty="0"/>
              <a:t>(1) </a:t>
            </a:r>
            <a:r>
              <a:rPr lang="zh-CN" altLang="en-US" dirty="0"/>
              <a:t>检索学习课程号为 </a:t>
            </a:r>
            <a:r>
              <a:rPr lang="en-US" altLang="zh-CN" dirty="0"/>
              <a:t>C2 </a:t>
            </a:r>
            <a:r>
              <a:rPr lang="zh-CN" altLang="en-US" dirty="0"/>
              <a:t>的学生学号与成绩</a:t>
            </a:r>
            <a:endParaRPr lang="zh-CN" altLang="en-US" dirty="0"/>
          </a:p>
          <a:p>
            <a:pPr>
              <a:buNone/>
            </a:pPr>
            <a:r>
              <a:rPr lang="zh-CN" altLang="en-US" dirty="0"/>
              <a:t> ∏ </a:t>
            </a:r>
            <a:r>
              <a:rPr lang="en-US" altLang="zh-CN" dirty="0"/>
              <a:t>S# </a:t>
            </a:r>
            <a:r>
              <a:rPr lang="zh-CN" altLang="en-US" dirty="0"/>
              <a:t>， </a:t>
            </a:r>
            <a:r>
              <a:rPr lang="en-US" altLang="zh-CN" dirty="0"/>
              <a:t>GRADE ( σ C#= ‘ C2 ’(SC))</a:t>
            </a:r>
            <a:endParaRPr lang="en-US" altLang="zh-CN" dirty="0"/>
          </a:p>
          <a:p>
            <a:r>
              <a:rPr lang="zh-CN" altLang="en-US" dirty="0"/>
              <a:t>先找出 学习课程号为 </a:t>
            </a:r>
            <a:r>
              <a:rPr lang="en-US" altLang="zh-CN" dirty="0"/>
              <a:t>C2 </a:t>
            </a:r>
            <a:r>
              <a:rPr lang="zh-CN" altLang="en-US" dirty="0"/>
              <a:t>的学生</a:t>
            </a:r>
            <a:endParaRPr lang="zh-CN" altLang="en-US" dirty="0"/>
          </a:p>
          <a:p>
            <a:pPr marL="0" indent="0">
              <a:buNone/>
            </a:pPr>
            <a:r>
              <a:rPr lang="zh-CN" altLang="en-US" dirty="0"/>
              <a:t>然后再列出其 学号与成绩</a:t>
            </a:r>
            <a:endParaRPr lang="zh-CN" altLang="en-US" dirty="0"/>
          </a:p>
          <a:p>
            <a:pPr marL="0" indent="0">
              <a:buNone/>
            </a:pPr>
            <a:r>
              <a:rPr lang="en-US" altLang="zh-CN" dirty="0"/>
              <a:t>σ C#= ‘ C2 ’ ( SC)</a:t>
            </a:r>
            <a:endParaRPr lang="en-US" altLang="zh-CN"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标题 295937"/>
          <p:cNvSpPr>
            <a:spLocks noGrp="1"/>
          </p:cNvSpPr>
          <p:nvPr>
            <p:ph type="title"/>
          </p:nvPr>
        </p:nvSpPr>
        <p:spPr>
          <a:xfrm>
            <a:off x="685800" y="152400"/>
            <a:ext cx="6870700" cy="900113"/>
          </a:xfrm>
        </p:spPr>
        <p:txBody>
          <a:bodyPr anchor="b"/>
          <a:lstStyle/>
          <a:p>
            <a:endParaRPr lang="zh-CN" altLang="en-US" dirty="0"/>
          </a:p>
        </p:txBody>
      </p:sp>
      <p:sp>
        <p:nvSpPr>
          <p:cNvPr id="296962" name="文本占位符 295938"/>
          <p:cNvSpPr>
            <a:spLocks noGrp="1"/>
          </p:cNvSpPr>
          <p:nvPr>
            <p:ph idx="1"/>
          </p:nvPr>
        </p:nvSpPr>
        <p:spPr>
          <a:xfrm>
            <a:off x="0" y="1412875"/>
            <a:ext cx="9144000" cy="5445125"/>
          </a:xfrm>
        </p:spPr>
        <p:txBody>
          <a:bodyPr anchor="t"/>
          <a:lstStyle/>
          <a:p>
            <a:pPr>
              <a:buNone/>
            </a:pPr>
            <a:r>
              <a:rPr lang="zh-CN" altLang="en-US"/>
              <a:t> </a:t>
            </a:r>
            <a:r>
              <a:rPr lang="en-US" altLang="zh-CN"/>
              <a:t>(2) </a:t>
            </a:r>
            <a:r>
              <a:rPr lang="zh-CN" altLang="en-US"/>
              <a:t>检索学习课程号为 </a:t>
            </a:r>
            <a:r>
              <a:rPr lang="en-US" altLang="zh-CN"/>
              <a:t>C2 </a:t>
            </a:r>
            <a:r>
              <a:rPr lang="zh-CN" altLang="en-US"/>
              <a:t>的学生学号与 姓名</a:t>
            </a:r>
            <a:endParaRPr lang="zh-CN" altLang="en-US"/>
          </a:p>
          <a:p>
            <a:pPr>
              <a:buNone/>
            </a:pPr>
            <a:r>
              <a:rPr lang="zh-CN" altLang="en-US"/>
              <a:t>此时的 课程 与 姓名 属性不在一张表内 </a:t>
            </a:r>
            <a:r>
              <a:rPr lang="en-US" altLang="zh-CN"/>
              <a:t>S      SC</a:t>
            </a:r>
            <a:endParaRPr lang="en-US" altLang="zh-CN"/>
          </a:p>
          <a:p>
            <a:pPr>
              <a:buNone/>
            </a:pPr>
            <a:r>
              <a:rPr lang="en-US" altLang="zh-CN"/>
              <a:t> </a:t>
            </a:r>
            <a:r>
              <a:rPr lang="zh-CN" altLang="en-US"/>
              <a:t>后找出 学习课程号为 </a:t>
            </a:r>
            <a:r>
              <a:rPr lang="en-US" altLang="zh-CN"/>
              <a:t>C2 </a:t>
            </a:r>
            <a:r>
              <a:rPr lang="zh-CN" altLang="en-US"/>
              <a:t>的学生</a:t>
            </a:r>
            <a:endParaRPr lang="zh-CN" altLang="en-US"/>
          </a:p>
          <a:p>
            <a:pPr>
              <a:buNone/>
            </a:pPr>
            <a:r>
              <a:rPr lang="zh-CN" altLang="en-US"/>
              <a:t>然后再列出其 学号与姓名</a:t>
            </a:r>
            <a:endParaRPr lang="zh-CN" altLang="en-US"/>
          </a:p>
          <a:p>
            <a:pPr>
              <a:buNone/>
            </a:pPr>
            <a:r>
              <a:rPr lang="zh-CN" altLang="en-US"/>
              <a:t>∏ </a:t>
            </a:r>
            <a:r>
              <a:rPr lang="en-US" altLang="zh-CN"/>
              <a:t>S# </a:t>
            </a:r>
            <a:r>
              <a:rPr lang="zh-CN" altLang="en-US"/>
              <a:t>，   </a:t>
            </a:r>
            <a:r>
              <a:rPr lang="en-US" altLang="zh-CN"/>
              <a:t>SNAME ( σ C#= ‘ C2 ’(S      SC))</a:t>
            </a:r>
            <a:endParaRPr lang="en-US" altLang="zh-CN"/>
          </a:p>
        </p:txBody>
      </p:sp>
      <p:pic>
        <p:nvPicPr>
          <p:cNvPr id="296963" name="图片 295939"/>
          <p:cNvPicPr>
            <a:picLocks noChangeAspect="1"/>
          </p:cNvPicPr>
          <p:nvPr/>
        </p:nvPicPr>
        <p:blipFill>
          <a:blip r:embed="rId1"/>
          <a:stretch>
            <a:fillRect/>
          </a:stretch>
        </p:blipFill>
        <p:spPr>
          <a:xfrm>
            <a:off x="7740650" y="1916113"/>
            <a:ext cx="428625" cy="485775"/>
          </a:xfrm>
          <a:prstGeom prst="rect">
            <a:avLst/>
          </a:prstGeom>
          <a:noFill/>
          <a:ln w="9525">
            <a:noFill/>
          </a:ln>
        </p:spPr>
      </p:pic>
      <p:pic>
        <p:nvPicPr>
          <p:cNvPr id="296964" name="图片 295940"/>
          <p:cNvPicPr>
            <a:picLocks noChangeAspect="1"/>
          </p:cNvPicPr>
          <p:nvPr/>
        </p:nvPicPr>
        <p:blipFill>
          <a:blip r:embed="rId1"/>
          <a:stretch>
            <a:fillRect/>
          </a:stretch>
        </p:blipFill>
        <p:spPr>
          <a:xfrm>
            <a:off x="7092950" y="3860800"/>
            <a:ext cx="428625" cy="485775"/>
          </a:xfrm>
          <a:prstGeom prst="rect">
            <a:avLst/>
          </a:prstGeom>
          <a:noFill/>
          <a:ln w="9525">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标题 296961"/>
          <p:cNvSpPr>
            <a:spLocks noGrp="1"/>
          </p:cNvSpPr>
          <p:nvPr>
            <p:ph type="title"/>
          </p:nvPr>
        </p:nvSpPr>
        <p:spPr>
          <a:xfrm>
            <a:off x="685800" y="152400"/>
            <a:ext cx="6870700" cy="755650"/>
          </a:xfrm>
        </p:spPr>
        <p:txBody>
          <a:bodyPr anchor="b"/>
          <a:lstStyle/>
          <a:p>
            <a:endParaRPr lang="zh-CN" altLang="en-US" sz="4000" dirty="0"/>
          </a:p>
        </p:txBody>
      </p:sp>
      <p:pic>
        <p:nvPicPr>
          <p:cNvPr id="297986" name="文本占位符 296962"/>
          <p:cNvPicPr>
            <a:picLocks noGrp="1" noChangeAspect="1"/>
          </p:cNvPicPr>
          <p:nvPr>
            <p:ph idx="1"/>
          </p:nvPr>
        </p:nvPicPr>
        <p:blipFill>
          <a:blip r:embed="rId1"/>
          <a:stretch>
            <a:fillRect/>
          </a:stretch>
        </p:blipFill>
        <p:spPr>
          <a:xfrm>
            <a:off x="0" y="1268413"/>
            <a:ext cx="9144000" cy="54006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29697"/>
          <p:cNvSpPr>
            <a:spLocks noGrp="1"/>
          </p:cNvSpPr>
          <p:nvPr>
            <p:ph type="title"/>
          </p:nvPr>
        </p:nvSpPr>
        <p:spPr>
          <a:xfrm>
            <a:off x="685800" y="152400"/>
            <a:ext cx="6870700" cy="684213"/>
          </a:xfrm>
        </p:spPr>
        <p:txBody>
          <a:bodyPr anchor="b"/>
          <a:lstStyle/>
          <a:p>
            <a:r>
              <a:rPr lang="zh-CN" altLang="en-US" sz="4000"/>
              <a:t>数据库系统 </a:t>
            </a:r>
            <a:r>
              <a:rPr lang="en-US" altLang="zh-CN" sz="4000"/>
              <a:t>( </a:t>
            </a:r>
            <a:r>
              <a:rPr lang="zh-CN" altLang="en-US" sz="4000"/>
              <a:t>续 </a:t>
            </a:r>
            <a:r>
              <a:rPr lang="en-US" altLang="zh-CN" sz="4000"/>
              <a:t>) </a:t>
            </a:r>
            <a:endParaRPr lang="en-US" altLang="zh-CN" sz="4000"/>
          </a:p>
        </p:txBody>
      </p:sp>
      <p:sp>
        <p:nvSpPr>
          <p:cNvPr id="30722" name="文本占位符 29698"/>
          <p:cNvSpPr>
            <a:spLocks noGrp="1"/>
          </p:cNvSpPr>
          <p:nvPr>
            <p:ph idx="1"/>
          </p:nvPr>
        </p:nvSpPr>
        <p:spPr>
          <a:xfrm>
            <a:off x="0" y="1268413"/>
            <a:ext cx="9144000" cy="5589587"/>
          </a:xfrm>
        </p:spPr>
        <p:txBody>
          <a:bodyPr anchor="t"/>
          <a:lstStyle/>
          <a:p>
            <a:r>
              <a:rPr lang="zh-CN" altLang="en-US"/>
              <a:t>特点</a:t>
            </a:r>
            <a:endParaRPr lang="zh-CN" altLang="en-US"/>
          </a:p>
          <a:p>
            <a:pPr>
              <a:buNone/>
            </a:pPr>
            <a:r>
              <a:rPr lang="zh-CN" altLang="en-US"/>
              <a:t> 数据的管理者： </a:t>
            </a:r>
            <a:r>
              <a:rPr lang="en-US" altLang="zh-CN"/>
              <a:t>DBMS</a:t>
            </a:r>
            <a:endParaRPr lang="en-US" altLang="zh-CN"/>
          </a:p>
          <a:p>
            <a:pPr>
              <a:buNone/>
            </a:pPr>
            <a:r>
              <a:rPr lang="zh-CN" altLang="en-US"/>
              <a:t>数据面向的对象：现实世界</a:t>
            </a:r>
            <a:endParaRPr lang="zh-CN" altLang="en-US"/>
          </a:p>
          <a:p>
            <a:pPr>
              <a:buNone/>
            </a:pPr>
            <a:r>
              <a:rPr lang="zh-CN" altLang="en-US"/>
              <a:t> 数据的共享程度：共享性高</a:t>
            </a:r>
            <a:endParaRPr lang="zh-CN" altLang="en-US"/>
          </a:p>
          <a:p>
            <a:pPr>
              <a:buNone/>
            </a:pPr>
            <a:r>
              <a:rPr lang="zh-CN" altLang="en-US"/>
              <a:t> 数据的独立性</a:t>
            </a:r>
            <a:r>
              <a:rPr lang="en-US" altLang="zh-CN"/>
              <a:t>:</a:t>
            </a:r>
            <a:r>
              <a:rPr lang="zh-CN" altLang="en-US"/>
              <a:t>高度的物理独立性和一定的                           逻辑独立性</a:t>
            </a:r>
            <a:endParaRPr lang="zh-CN" altLang="en-US"/>
          </a:p>
          <a:p>
            <a:pPr>
              <a:buNone/>
            </a:pPr>
            <a:r>
              <a:rPr lang="zh-CN" altLang="en-US"/>
              <a:t>数据的结构化：整体结构化</a:t>
            </a:r>
            <a:endParaRPr lang="zh-CN" altLang="en-US"/>
          </a:p>
          <a:p>
            <a:pPr>
              <a:buNone/>
            </a:pPr>
            <a:r>
              <a:rPr lang="zh-CN" altLang="en-US"/>
              <a:t>数据控制能力：由 </a:t>
            </a:r>
            <a:r>
              <a:rPr lang="en-US" altLang="zh-CN"/>
              <a:t>DBMS </a:t>
            </a:r>
            <a:r>
              <a:rPr lang="zh-CN" altLang="en-US"/>
              <a:t>统一管理和控制</a:t>
            </a:r>
            <a:endParaRPr lang="zh-CN" alt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标题 297985"/>
          <p:cNvSpPr>
            <a:spLocks noGrp="1"/>
          </p:cNvSpPr>
          <p:nvPr>
            <p:ph type="title"/>
          </p:nvPr>
        </p:nvSpPr>
        <p:spPr>
          <a:xfrm>
            <a:off x="685800" y="152400"/>
            <a:ext cx="6870700" cy="468313"/>
          </a:xfrm>
        </p:spPr>
        <p:txBody>
          <a:bodyPr anchor="b"/>
          <a:lstStyle/>
          <a:p>
            <a:endParaRPr lang="zh-CN" altLang="en-US" sz="4000" dirty="0"/>
          </a:p>
        </p:txBody>
      </p:sp>
      <p:sp>
        <p:nvSpPr>
          <p:cNvPr id="299010" name="文本占位符 297986"/>
          <p:cNvSpPr>
            <a:spLocks noGrp="1"/>
          </p:cNvSpPr>
          <p:nvPr>
            <p:ph idx="1"/>
          </p:nvPr>
        </p:nvSpPr>
        <p:spPr>
          <a:xfrm>
            <a:off x="0" y="981075"/>
            <a:ext cx="9144000" cy="5876925"/>
          </a:xfrm>
        </p:spPr>
        <p:txBody>
          <a:bodyPr anchor="t"/>
          <a:lstStyle/>
          <a:p>
            <a:pPr>
              <a:buNone/>
            </a:pPr>
            <a:r>
              <a:rPr lang="zh-CN" altLang="en-US"/>
              <a:t> </a:t>
            </a:r>
            <a:r>
              <a:rPr lang="en-US" altLang="zh-CN"/>
              <a:t>(4) </a:t>
            </a:r>
            <a:r>
              <a:rPr lang="zh-CN" altLang="en-US"/>
              <a:t>检索选修课程号为 </a:t>
            </a:r>
            <a:r>
              <a:rPr lang="en-US" altLang="zh-CN"/>
              <a:t>C2 </a:t>
            </a:r>
            <a:r>
              <a:rPr lang="zh-CN" altLang="en-US"/>
              <a:t>或 </a:t>
            </a:r>
            <a:r>
              <a:rPr lang="en-US" altLang="zh-CN"/>
              <a:t>C4 </a:t>
            </a:r>
            <a:r>
              <a:rPr lang="zh-CN" altLang="en-US"/>
              <a:t>的学生学号</a:t>
            </a:r>
            <a:endParaRPr lang="zh-CN" altLang="en-US"/>
          </a:p>
          <a:p>
            <a:pPr>
              <a:buNone/>
            </a:pPr>
            <a:r>
              <a:rPr lang="zh-CN" altLang="en-US"/>
              <a:t>只涉及到一个 表   </a:t>
            </a:r>
            <a:r>
              <a:rPr lang="en-US" altLang="zh-CN"/>
              <a:t>SC</a:t>
            </a:r>
            <a:endParaRPr lang="en-US" altLang="zh-CN"/>
          </a:p>
          <a:p>
            <a:pPr>
              <a:buNone/>
            </a:pPr>
            <a:r>
              <a:rPr lang="zh-CN" altLang="en-US"/>
              <a:t>选修课程号为 </a:t>
            </a:r>
            <a:r>
              <a:rPr lang="en-US" altLang="zh-CN"/>
              <a:t>C2 </a:t>
            </a:r>
            <a:r>
              <a:rPr lang="zh-CN" altLang="en-US"/>
              <a:t>或 </a:t>
            </a:r>
            <a:r>
              <a:rPr lang="en-US" altLang="zh-CN"/>
              <a:t>C4 </a:t>
            </a:r>
            <a:r>
              <a:rPr lang="zh-CN" altLang="en-US"/>
              <a:t>的 学生</a:t>
            </a:r>
            <a:endParaRPr lang="zh-CN" altLang="en-US"/>
          </a:p>
          <a:p>
            <a:pPr>
              <a:buNone/>
            </a:pPr>
            <a:r>
              <a:rPr lang="zh-CN" altLang="en-US"/>
              <a:t> 最后   取出学生的学号</a:t>
            </a:r>
            <a:endParaRPr lang="zh-CN" altLang="en-US"/>
          </a:p>
          <a:p>
            <a:r>
              <a:rPr lang="en-US" altLang="zh-CN"/>
              <a:t>σ C#= ‘ C2 ’   ∨ C#= ‘ C4 ’ (SC </a:t>
            </a:r>
            <a:r>
              <a:rPr lang="zh-CN" altLang="en-US"/>
              <a:t>）</a:t>
            </a:r>
            <a:endParaRPr lang="zh-CN" altLang="en-US"/>
          </a:p>
          <a:p>
            <a:r>
              <a:rPr lang="zh-CN" altLang="en-US"/>
              <a:t>∏ </a:t>
            </a:r>
            <a:r>
              <a:rPr lang="en-US" altLang="zh-CN"/>
              <a:t>S# ( σ C#= ‘ C2 ’   ∨ C#= ‘ C4 ’ (SC </a:t>
            </a:r>
            <a:r>
              <a:rPr lang="zh-CN" altLang="en-US"/>
              <a:t>） </a:t>
            </a:r>
            <a:r>
              <a:rPr lang="en-US" altLang="zh-CN"/>
              <a:t>)</a:t>
            </a:r>
            <a:endParaRPr lang="en-US" altLang="zh-CN"/>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标题 299009"/>
          <p:cNvSpPr>
            <a:spLocks noGrp="1"/>
          </p:cNvSpPr>
          <p:nvPr>
            <p:ph type="title"/>
          </p:nvPr>
        </p:nvSpPr>
        <p:spPr>
          <a:xfrm>
            <a:off x="685800" y="152400"/>
            <a:ext cx="6870700" cy="684213"/>
          </a:xfrm>
        </p:spPr>
        <p:txBody>
          <a:bodyPr anchor="b"/>
          <a:lstStyle/>
          <a:p>
            <a:endParaRPr lang="zh-CN" altLang="en-US" sz="4000" dirty="0"/>
          </a:p>
        </p:txBody>
      </p:sp>
      <p:pic>
        <p:nvPicPr>
          <p:cNvPr id="300034" name="文本占位符 299010"/>
          <p:cNvPicPr>
            <a:picLocks noGrp="1" noChangeAspect="1"/>
          </p:cNvPicPr>
          <p:nvPr>
            <p:ph idx="1"/>
          </p:nvPr>
        </p:nvPicPr>
        <p:blipFill>
          <a:blip r:embed="rId1"/>
          <a:stretch>
            <a:fillRect/>
          </a:stretch>
        </p:blipFill>
        <p:spPr>
          <a:xfrm>
            <a:off x="179388" y="1557338"/>
            <a:ext cx="8964612" cy="5300662"/>
          </a:xfr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7" name="文本占位符 300033"/>
          <p:cNvPicPr>
            <a:picLocks noGrp="1" noChangeAspect="1"/>
          </p:cNvPicPr>
          <p:nvPr>
            <p:ph idx="1"/>
          </p:nvPr>
        </p:nvPicPr>
        <p:blipFill>
          <a:blip r:embed="rId1"/>
          <a:stretch>
            <a:fillRect/>
          </a:stretch>
        </p:blipFill>
        <p:spPr>
          <a:xfrm>
            <a:off x="0" y="1125538"/>
            <a:ext cx="9144000" cy="5543550"/>
          </a:xfrm>
        </p:spPr>
      </p:pic>
      <p:sp>
        <p:nvSpPr>
          <p:cNvPr id="301058" name="标题 300034"/>
          <p:cNvSpPr>
            <a:spLocks noGrp="1"/>
          </p:cNvSpPr>
          <p:nvPr>
            <p:ph type="title"/>
          </p:nvPr>
        </p:nvSpPr>
        <p:spPr>
          <a:xfrm>
            <a:off x="685800" y="152400"/>
            <a:ext cx="6870700" cy="755650"/>
          </a:xfrm>
        </p:spPr>
        <p:txBody>
          <a:bodyPr anchor="b"/>
          <a:lstStyle/>
          <a:p>
            <a:r>
              <a:rPr lang="zh-CN" altLang="en-US" sz="4000"/>
              <a:t>方法 </a:t>
            </a:r>
            <a:r>
              <a:rPr lang="en-US" altLang="zh-CN" sz="4000"/>
              <a:t>1 </a:t>
            </a:r>
            <a:endParaRPr lang="en-US" altLang="zh-CN" sz="40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301057"/>
          <p:cNvSpPr>
            <a:spLocks noGrp="1"/>
          </p:cNvSpPr>
          <p:nvPr>
            <p:ph type="title"/>
          </p:nvPr>
        </p:nvSpPr>
        <p:spPr/>
        <p:txBody>
          <a:bodyPr anchor="b"/>
          <a:lstStyle/>
          <a:p>
            <a:endParaRPr lang="zh-CN" altLang="en-US" dirty="0"/>
          </a:p>
        </p:txBody>
      </p:sp>
      <p:sp>
        <p:nvSpPr>
          <p:cNvPr id="302082" name="文本占位符 301058"/>
          <p:cNvSpPr>
            <a:spLocks noGrp="1"/>
          </p:cNvSpPr>
          <p:nvPr>
            <p:ph idx="1"/>
          </p:nvPr>
        </p:nvSpPr>
        <p:spPr/>
        <p:txBody>
          <a:bodyPr anchor="t"/>
          <a:lstStyle/>
          <a:p>
            <a:pPr>
              <a:buNone/>
            </a:pPr>
            <a:r>
              <a:rPr lang="zh-CN" altLang="en-US"/>
              <a:t> </a:t>
            </a:r>
            <a:r>
              <a:rPr lang="en-US" altLang="zh-CN"/>
              <a:t>SC × SC</a:t>
            </a:r>
            <a:endParaRPr lang="en-US" altLang="zh-CN"/>
          </a:p>
          <a:p>
            <a:pPr>
              <a:buNone/>
            </a:pPr>
            <a:r>
              <a:rPr lang="en-US" altLang="zh-CN"/>
              <a:t> </a:t>
            </a:r>
            <a:r>
              <a:rPr lang="zh-CN" altLang="en-US"/>
              <a:t>笛卡尔积 将 垂直 的条件展开为 水平 的条件。</a:t>
            </a:r>
            <a:endParaRPr lang="zh-CN" alt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标题 302081"/>
          <p:cNvSpPr>
            <a:spLocks noGrp="1"/>
          </p:cNvSpPr>
          <p:nvPr>
            <p:ph type="title"/>
          </p:nvPr>
        </p:nvSpPr>
        <p:spPr>
          <a:xfrm>
            <a:off x="685800" y="152400"/>
            <a:ext cx="6870700" cy="396875"/>
          </a:xfrm>
        </p:spPr>
        <p:txBody>
          <a:bodyPr anchor="b"/>
          <a:lstStyle/>
          <a:p>
            <a:endParaRPr lang="zh-CN" altLang="en-US" sz="4000" dirty="0"/>
          </a:p>
        </p:txBody>
      </p:sp>
      <p:pic>
        <p:nvPicPr>
          <p:cNvPr id="303106" name="文本占位符 302082"/>
          <p:cNvPicPr>
            <a:picLocks noGrp="1" noChangeAspect="1"/>
          </p:cNvPicPr>
          <p:nvPr>
            <p:ph idx="1"/>
          </p:nvPr>
        </p:nvPicPr>
        <p:blipFill>
          <a:blip r:embed="rId1"/>
          <a:stretch>
            <a:fillRect/>
          </a:stretch>
        </p:blipFill>
        <p:spPr>
          <a:xfrm>
            <a:off x="0" y="1196975"/>
            <a:ext cx="8964613" cy="5661025"/>
          </a:xfr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标题 303105"/>
          <p:cNvSpPr>
            <a:spLocks noGrp="1"/>
          </p:cNvSpPr>
          <p:nvPr>
            <p:ph type="title"/>
          </p:nvPr>
        </p:nvSpPr>
        <p:spPr>
          <a:xfrm>
            <a:off x="685800" y="152400"/>
            <a:ext cx="6870700" cy="468313"/>
          </a:xfrm>
        </p:spPr>
        <p:txBody>
          <a:bodyPr anchor="b"/>
          <a:lstStyle/>
          <a:p>
            <a:endParaRPr lang="zh-CN" altLang="en-US" sz="4000" dirty="0"/>
          </a:p>
        </p:txBody>
      </p:sp>
      <p:pic>
        <p:nvPicPr>
          <p:cNvPr id="304130" name="文本占位符 303106"/>
          <p:cNvPicPr>
            <a:picLocks noGrp="1" noChangeAspect="1"/>
          </p:cNvPicPr>
          <p:nvPr>
            <p:ph idx="1"/>
          </p:nvPr>
        </p:nvPicPr>
        <p:blipFill>
          <a:blip r:embed="rId1"/>
          <a:stretch>
            <a:fillRect/>
          </a:stretch>
        </p:blipFill>
        <p:spPr>
          <a:xfrm>
            <a:off x="0" y="1412875"/>
            <a:ext cx="9144000" cy="5445125"/>
          </a:xfr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标题 304129"/>
          <p:cNvSpPr>
            <a:spLocks noGrp="1"/>
          </p:cNvSpPr>
          <p:nvPr>
            <p:ph type="title"/>
          </p:nvPr>
        </p:nvSpPr>
        <p:spPr>
          <a:xfrm>
            <a:off x="685800" y="152400"/>
            <a:ext cx="6870700" cy="684213"/>
          </a:xfrm>
        </p:spPr>
        <p:txBody>
          <a:bodyPr anchor="b"/>
          <a:lstStyle/>
          <a:p>
            <a:r>
              <a:rPr lang="zh-CN" altLang="en-US" sz="4000"/>
              <a:t>方法 </a:t>
            </a:r>
            <a:r>
              <a:rPr lang="en-US" altLang="zh-CN" sz="4000"/>
              <a:t>2 </a:t>
            </a:r>
            <a:endParaRPr lang="en-US" altLang="zh-CN" sz="4000"/>
          </a:p>
        </p:txBody>
      </p:sp>
      <p:pic>
        <p:nvPicPr>
          <p:cNvPr id="305154" name="文本占位符 304130"/>
          <p:cNvPicPr>
            <a:picLocks noGrp="1" noChangeAspect="1"/>
          </p:cNvPicPr>
          <p:nvPr>
            <p:ph idx="1"/>
          </p:nvPr>
        </p:nvPicPr>
        <p:blipFill>
          <a:blip r:embed="rId1"/>
          <a:stretch>
            <a:fillRect/>
          </a:stretch>
        </p:blipFill>
        <p:spPr>
          <a:xfrm>
            <a:off x="0" y="1125538"/>
            <a:ext cx="9144000" cy="5732462"/>
          </a:xfr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标题 305153"/>
          <p:cNvSpPr>
            <a:spLocks noGrp="1"/>
          </p:cNvSpPr>
          <p:nvPr>
            <p:ph type="title"/>
          </p:nvPr>
        </p:nvSpPr>
        <p:spPr/>
        <p:txBody>
          <a:bodyPr anchor="b"/>
          <a:lstStyle/>
          <a:p>
            <a:endParaRPr lang="zh-CN" altLang="en-US" dirty="0"/>
          </a:p>
        </p:txBody>
      </p:sp>
      <p:pic>
        <p:nvPicPr>
          <p:cNvPr id="306178" name="文本占位符 305154"/>
          <p:cNvPicPr>
            <a:picLocks noGrp="1" noChangeAspect="1"/>
          </p:cNvPicPr>
          <p:nvPr>
            <p:ph idx="1"/>
          </p:nvPr>
        </p:nvPicPr>
        <p:blipFill>
          <a:blip r:embed="rId1"/>
          <a:stretch>
            <a:fillRect/>
          </a:stretch>
        </p:blipFill>
        <p:spPr>
          <a:xfrm>
            <a:off x="0" y="1503363"/>
            <a:ext cx="9144000" cy="4344987"/>
          </a:xfr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标题 306177"/>
          <p:cNvSpPr>
            <a:spLocks noGrp="1"/>
          </p:cNvSpPr>
          <p:nvPr>
            <p:ph type="title"/>
          </p:nvPr>
        </p:nvSpPr>
        <p:spPr>
          <a:xfrm>
            <a:off x="685800" y="152400"/>
            <a:ext cx="6870700" cy="612775"/>
          </a:xfrm>
        </p:spPr>
        <p:txBody>
          <a:bodyPr anchor="b"/>
          <a:lstStyle/>
          <a:p>
            <a:endParaRPr lang="zh-CN" altLang="en-US" sz="4000" dirty="0"/>
          </a:p>
        </p:txBody>
      </p:sp>
      <p:sp>
        <p:nvSpPr>
          <p:cNvPr id="307202" name="文本占位符 306178"/>
          <p:cNvSpPr>
            <a:spLocks noGrp="1"/>
          </p:cNvSpPr>
          <p:nvPr>
            <p:ph idx="1"/>
          </p:nvPr>
        </p:nvSpPr>
        <p:spPr>
          <a:xfrm>
            <a:off x="0" y="1341438"/>
            <a:ext cx="8893175" cy="5327650"/>
          </a:xfrm>
        </p:spPr>
        <p:txBody>
          <a:bodyPr anchor="t"/>
          <a:lstStyle/>
          <a:p>
            <a:pPr>
              <a:buNone/>
            </a:pPr>
            <a:r>
              <a:rPr lang="en-US" altLang="zh-CN"/>
              <a:t>(6) </a:t>
            </a:r>
            <a:r>
              <a:rPr lang="zh-CN" altLang="en-US"/>
              <a:t>检索不学 </a:t>
            </a:r>
            <a:r>
              <a:rPr lang="en-US" altLang="zh-CN"/>
              <a:t>C2 </a:t>
            </a:r>
            <a:r>
              <a:rPr lang="zh-CN" altLang="en-US"/>
              <a:t>课的学生姓名与年龄</a:t>
            </a:r>
            <a:endParaRPr lang="zh-CN" altLang="en-US"/>
          </a:p>
          <a:p>
            <a:pPr>
              <a:buNone/>
            </a:pPr>
            <a:r>
              <a:rPr lang="zh-CN" altLang="en-US"/>
              <a:t> 首先考虑 “ 差 ” 的问题</a:t>
            </a:r>
            <a:endParaRPr lang="zh-CN" altLang="en-US"/>
          </a:p>
          <a:p>
            <a:pPr>
              <a:buNone/>
            </a:pPr>
            <a:r>
              <a:rPr lang="zh-CN" altLang="en-US"/>
              <a:t> 先求出 全体学生 的姓名和年龄，</a:t>
            </a:r>
            <a:endParaRPr lang="zh-CN" altLang="en-US"/>
          </a:p>
          <a:p>
            <a:pPr>
              <a:buNone/>
            </a:pPr>
            <a:r>
              <a:rPr lang="zh-CN" altLang="en-US"/>
              <a:t> 再求出 学了 </a:t>
            </a:r>
            <a:r>
              <a:rPr lang="en-US" altLang="zh-CN"/>
              <a:t>C2 </a:t>
            </a:r>
            <a:r>
              <a:rPr lang="zh-CN" altLang="en-US"/>
              <a:t>课的学生的姓名和年龄，</a:t>
            </a:r>
            <a:endParaRPr lang="zh-CN" altLang="en-US"/>
          </a:p>
          <a:p>
            <a:pPr>
              <a:buNone/>
            </a:pPr>
            <a:r>
              <a:rPr lang="zh-CN" altLang="en-US"/>
              <a:t> 最后执行两个集合的 差 操作。</a:t>
            </a:r>
            <a:endParaRPr lang="zh-CN" altLang="en-US"/>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标题 307201"/>
          <p:cNvSpPr>
            <a:spLocks noGrp="1"/>
          </p:cNvSpPr>
          <p:nvPr>
            <p:ph type="title"/>
          </p:nvPr>
        </p:nvSpPr>
        <p:spPr>
          <a:xfrm>
            <a:off x="685800" y="152400"/>
            <a:ext cx="6870700" cy="684213"/>
          </a:xfrm>
        </p:spPr>
        <p:txBody>
          <a:bodyPr anchor="b"/>
          <a:lstStyle/>
          <a:p>
            <a:endParaRPr lang="zh-CN" altLang="en-US" sz="4000" dirty="0"/>
          </a:p>
        </p:txBody>
      </p:sp>
      <p:pic>
        <p:nvPicPr>
          <p:cNvPr id="308226" name="文本占位符 307202"/>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solidFill>
                  <a:srgbClr val="00CC00"/>
                </a:solidFill>
                <a:sym typeface="+mn-ea"/>
              </a:rPr>
              <a:t>第一章  绪论</a:t>
            </a:r>
            <a:endParaRPr lang="zh-CN" altLang="en-US"/>
          </a:p>
        </p:txBody>
      </p:sp>
      <p:sp>
        <p:nvSpPr>
          <p:cNvPr id="3" name="内容占位符 2"/>
          <p:cNvSpPr>
            <a:spLocks noGrp="1"/>
          </p:cNvSpPr>
          <p:nvPr>
            <p:ph idx="1"/>
          </p:nvPr>
        </p:nvSpPr>
        <p:spPr/>
        <p:txBody>
          <a:bodyPr/>
          <a:p>
            <a:pPr fontAlgn="base"/>
            <a:r>
              <a:rPr lang="en-US" altLang="zh-CN">
                <a:effectLst>
                  <a:outerShdw blurRad="38100" dist="38100" dir="2700000">
                    <a:srgbClr val="C0C0C0"/>
                  </a:outerShdw>
                </a:effectLst>
                <a:latin typeface="宋体" panose="02010600030101010101" pitchFamily="2" charset="-122"/>
                <a:sym typeface="+mn-ea"/>
              </a:rPr>
              <a:t>1.1  </a:t>
            </a:r>
            <a:r>
              <a:rPr lang="zh-CN" altLang="en-US">
                <a:effectLst>
                  <a:outerShdw blurRad="38100" dist="38100" dir="2700000">
                    <a:srgbClr val="C0C0C0"/>
                  </a:outerShdw>
                </a:effectLst>
                <a:latin typeface="宋体" panose="02010600030101010101" pitchFamily="2" charset="-122"/>
                <a:sym typeface="+mn-ea"/>
              </a:rPr>
              <a:t>数据库系统概述</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1.2   </a:t>
            </a:r>
            <a:r>
              <a:rPr lang="zh-CN" altLang="en-US">
                <a:effectLst>
                  <a:outerShdw blurRad="38100" dist="38100" dir="2700000">
                    <a:srgbClr val="C0C0C0"/>
                  </a:outerShdw>
                </a:effectLst>
                <a:latin typeface="宋体" panose="02010600030101010101" pitchFamily="2" charset="-122"/>
                <a:sym typeface="+mn-ea"/>
              </a:rPr>
              <a:t>数据模型</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1.3   </a:t>
            </a:r>
            <a:r>
              <a:rPr lang="zh-CN" altLang="en-US">
                <a:effectLst>
                  <a:outerShdw blurRad="38100" dist="38100" dir="2700000">
                    <a:srgbClr val="C0C0C0"/>
                  </a:outerShdw>
                </a:effectLst>
                <a:latin typeface="宋体" panose="02010600030101010101" pitchFamily="2" charset="-122"/>
                <a:sym typeface="+mn-ea"/>
              </a:rPr>
              <a:t>数据库系统结构</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1.4   </a:t>
            </a:r>
            <a:r>
              <a:rPr lang="zh-CN" altLang="en-US">
                <a:effectLst>
                  <a:outerShdw blurRad="38100" dist="38100" dir="2700000">
                    <a:srgbClr val="C0C0C0"/>
                  </a:outerShdw>
                </a:effectLst>
                <a:latin typeface="宋体" panose="02010600030101010101" pitchFamily="2" charset="-122"/>
                <a:sym typeface="+mn-ea"/>
              </a:rPr>
              <a:t>数据库系统的组成</a:t>
            </a:r>
            <a:endParaRPr lang="zh-CN" altLang="en-US" strike="noStrike" noProof="1">
              <a:effectLst>
                <a:outerShdw blurRad="38100" dist="38100" dir="2700000">
                  <a:srgbClr val="C0C0C0"/>
                </a:outerShdw>
              </a:effectLst>
              <a:latin typeface="宋体" panose="02010600030101010101" pitchFamily="2" charset="-122"/>
            </a:endParaRPr>
          </a:p>
          <a:p>
            <a:pPr fontAlgn="base"/>
            <a:r>
              <a:rPr lang="en-US" altLang="zh-CN">
                <a:effectLst>
                  <a:outerShdw blurRad="38100" dist="38100" dir="2700000">
                    <a:srgbClr val="C0C0C0"/>
                  </a:outerShdw>
                </a:effectLst>
                <a:latin typeface="宋体" panose="02010600030101010101" pitchFamily="2" charset="-122"/>
                <a:sym typeface="+mn-ea"/>
              </a:rPr>
              <a:t>1.5  </a:t>
            </a:r>
            <a:r>
              <a:rPr lang="zh-CN" altLang="en-US">
                <a:effectLst>
                  <a:outerShdw blurRad="38100" dist="38100" dir="2700000">
                    <a:srgbClr val="C0C0C0"/>
                  </a:outerShdw>
                </a:effectLst>
                <a:latin typeface="宋体" panose="02010600030101010101" pitchFamily="2" charset="-122"/>
                <a:sym typeface="+mn-ea"/>
              </a:rPr>
              <a:t>小结</a:t>
            </a:r>
            <a:endParaRPr lang="zh-CN" altLang="en-US" strike="noStrike" noProof="1">
              <a:effectLst>
                <a:outerShdw blurRad="38100" dist="38100" dir="2700000">
                  <a:srgbClr val="C0C0C0"/>
                </a:outerShdw>
              </a:effectLst>
              <a:latin typeface="宋体" panose="02010600030101010101" pitchFamily="2" charset="-122"/>
            </a:endParaRPr>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0721"/>
          <p:cNvSpPr>
            <a:spLocks noGrp="1"/>
          </p:cNvSpPr>
          <p:nvPr>
            <p:ph type="title"/>
          </p:nvPr>
        </p:nvSpPr>
        <p:spPr>
          <a:xfrm>
            <a:off x="755650" y="333375"/>
            <a:ext cx="6870700" cy="1212850"/>
          </a:xfrm>
        </p:spPr>
        <p:txBody>
          <a:bodyPr anchor="b"/>
          <a:lstStyle/>
          <a:p>
            <a:r>
              <a:rPr lang="zh-CN" altLang="en-US" sz="4000"/>
              <a:t>应用程序与数据的对应关系 </a:t>
            </a:r>
            <a:r>
              <a:rPr lang="en-US" altLang="zh-CN" sz="4000"/>
              <a:t>( </a:t>
            </a:r>
            <a:r>
              <a:rPr lang="zh-CN" altLang="en-US" sz="4000"/>
              <a:t>数据库系统 </a:t>
            </a:r>
            <a:r>
              <a:rPr lang="en-US" altLang="zh-CN" sz="4000"/>
              <a:t>) </a:t>
            </a:r>
            <a:endParaRPr lang="en-US" altLang="zh-CN" sz="4000"/>
          </a:p>
        </p:txBody>
      </p:sp>
      <p:pic>
        <p:nvPicPr>
          <p:cNvPr id="31746" name="文本占位符 30722"/>
          <p:cNvPicPr>
            <a:picLocks noGrp="1" noChangeAspect="1"/>
          </p:cNvPicPr>
          <p:nvPr>
            <p:ph idx="1"/>
          </p:nvPr>
        </p:nvPicPr>
        <p:blipFill>
          <a:blip r:embed="rId1"/>
          <a:stretch>
            <a:fillRect/>
          </a:stretch>
        </p:blipFill>
        <p:spPr>
          <a:xfrm>
            <a:off x="0" y="1700213"/>
            <a:ext cx="8964613" cy="5157787"/>
          </a:xfr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标题 308225"/>
          <p:cNvSpPr>
            <a:spLocks noGrp="1"/>
          </p:cNvSpPr>
          <p:nvPr>
            <p:ph type="title"/>
          </p:nvPr>
        </p:nvSpPr>
        <p:spPr>
          <a:xfrm>
            <a:off x="685800" y="152400"/>
            <a:ext cx="6870700" cy="539750"/>
          </a:xfrm>
        </p:spPr>
        <p:txBody>
          <a:bodyPr anchor="b"/>
          <a:lstStyle/>
          <a:p>
            <a:endParaRPr lang="zh-CN" altLang="en-US" sz="4000" dirty="0"/>
          </a:p>
        </p:txBody>
      </p:sp>
      <p:pic>
        <p:nvPicPr>
          <p:cNvPr id="309250" name="文本占位符 308226"/>
          <p:cNvPicPr>
            <a:picLocks noGrp="1" noChangeAspect="1"/>
          </p:cNvPicPr>
          <p:nvPr>
            <p:ph idx="1"/>
          </p:nvPr>
        </p:nvPicPr>
        <p:blipFill>
          <a:blip r:embed="rId1"/>
          <a:stretch>
            <a:fillRect/>
          </a:stretch>
        </p:blipFill>
        <p:spPr>
          <a:xfrm>
            <a:off x="0" y="1412875"/>
            <a:ext cx="9144000" cy="5256213"/>
          </a:xfr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标题 309249"/>
          <p:cNvSpPr>
            <a:spLocks noGrp="1"/>
          </p:cNvSpPr>
          <p:nvPr>
            <p:ph type="title"/>
          </p:nvPr>
        </p:nvSpPr>
        <p:spPr>
          <a:xfrm>
            <a:off x="685800" y="152400"/>
            <a:ext cx="6870700" cy="684213"/>
          </a:xfrm>
        </p:spPr>
        <p:txBody>
          <a:bodyPr anchor="b"/>
          <a:lstStyle/>
          <a:p>
            <a:endParaRPr lang="zh-CN" altLang="en-US" sz="4000" dirty="0"/>
          </a:p>
        </p:txBody>
      </p:sp>
      <p:pic>
        <p:nvPicPr>
          <p:cNvPr id="310274" name="文本占位符 309250"/>
          <p:cNvPicPr>
            <a:picLocks noGrp="1" noChangeAspect="1"/>
          </p:cNvPicPr>
          <p:nvPr>
            <p:ph idx="1"/>
          </p:nvPr>
        </p:nvPicPr>
        <p:blipFill>
          <a:blip r:embed="rId1"/>
          <a:stretch>
            <a:fillRect/>
          </a:stretch>
        </p:blipFill>
        <p:spPr>
          <a:xfrm>
            <a:off x="179388" y="1484313"/>
            <a:ext cx="8713787" cy="5184775"/>
          </a:xfr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标题 310273"/>
          <p:cNvSpPr>
            <a:spLocks noGrp="1"/>
          </p:cNvSpPr>
          <p:nvPr>
            <p:ph type="title"/>
          </p:nvPr>
        </p:nvSpPr>
        <p:spPr>
          <a:xfrm>
            <a:off x="685800" y="152400"/>
            <a:ext cx="6870700" cy="468313"/>
          </a:xfrm>
        </p:spPr>
        <p:txBody>
          <a:bodyPr anchor="b"/>
          <a:lstStyle/>
          <a:p>
            <a:endParaRPr lang="zh-CN" altLang="en-US" sz="4000" dirty="0"/>
          </a:p>
        </p:txBody>
      </p:sp>
      <p:pic>
        <p:nvPicPr>
          <p:cNvPr id="311298" name="文本占位符 310274"/>
          <p:cNvPicPr>
            <a:picLocks noGrp="1" noChangeAspect="1"/>
          </p:cNvPicPr>
          <p:nvPr>
            <p:ph idx="1"/>
          </p:nvPr>
        </p:nvPicPr>
        <p:blipFill>
          <a:blip r:embed="rId1"/>
          <a:stretch>
            <a:fillRect/>
          </a:stretch>
        </p:blipFill>
        <p:spPr>
          <a:xfrm>
            <a:off x="179388" y="1484313"/>
            <a:ext cx="8640762" cy="5040312"/>
          </a:xfr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标题 311297"/>
          <p:cNvSpPr>
            <a:spLocks noGrp="1"/>
          </p:cNvSpPr>
          <p:nvPr>
            <p:ph type="title"/>
          </p:nvPr>
        </p:nvSpPr>
        <p:spPr>
          <a:xfrm>
            <a:off x="685800" y="152400"/>
            <a:ext cx="6870700" cy="612775"/>
          </a:xfrm>
        </p:spPr>
        <p:txBody>
          <a:bodyPr anchor="b"/>
          <a:lstStyle/>
          <a:p>
            <a:endParaRPr lang="zh-CN" altLang="en-US" sz="4000" dirty="0"/>
          </a:p>
        </p:txBody>
      </p:sp>
      <p:pic>
        <p:nvPicPr>
          <p:cNvPr id="312322" name="文本占位符 311298"/>
          <p:cNvPicPr>
            <a:picLocks noGrp="1" noChangeAspect="1"/>
          </p:cNvPicPr>
          <p:nvPr>
            <p:ph idx="1"/>
          </p:nvPr>
        </p:nvPicPr>
        <p:blipFill>
          <a:blip r:embed="rId1"/>
          <a:stretch>
            <a:fillRect/>
          </a:stretch>
        </p:blipFill>
        <p:spPr>
          <a:xfrm>
            <a:off x="179388" y="1341438"/>
            <a:ext cx="8964612" cy="5516562"/>
          </a:xfr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标题 312321"/>
          <p:cNvSpPr>
            <a:spLocks noGrp="1"/>
          </p:cNvSpPr>
          <p:nvPr>
            <p:ph type="title"/>
          </p:nvPr>
        </p:nvSpPr>
        <p:spPr>
          <a:xfrm>
            <a:off x="685800" y="152400"/>
            <a:ext cx="6870700" cy="684213"/>
          </a:xfrm>
        </p:spPr>
        <p:txBody>
          <a:bodyPr anchor="b"/>
          <a:lstStyle/>
          <a:p>
            <a:endParaRPr lang="zh-CN" altLang="en-US" sz="4000" dirty="0"/>
          </a:p>
        </p:txBody>
      </p:sp>
      <p:pic>
        <p:nvPicPr>
          <p:cNvPr id="313346" name="文本占位符 312322"/>
          <p:cNvPicPr>
            <a:picLocks noGrp="1" noChangeAspect="1"/>
          </p:cNvPicPr>
          <p:nvPr>
            <p:ph idx="1"/>
          </p:nvPr>
        </p:nvPicPr>
        <p:blipFill>
          <a:blip r:embed="rId1"/>
          <a:stretch>
            <a:fillRect/>
          </a:stretch>
        </p:blipFill>
        <p:spPr>
          <a:xfrm>
            <a:off x="0" y="1196975"/>
            <a:ext cx="9144000" cy="5472113"/>
          </a:xfr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标题 313345"/>
          <p:cNvSpPr>
            <a:spLocks noGrp="1"/>
          </p:cNvSpPr>
          <p:nvPr>
            <p:ph type="title"/>
          </p:nvPr>
        </p:nvSpPr>
        <p:spPr>
          <a:xfrm>
            <a:off x="685800" y="152400"/>
            <a:ext cx="6870700" cy="755650"/>
          </a:xfrm>
        </p:spPr>
        <p:txBody>
          <a:bodyPr anchor="b"/>
          <a:lstStyle/>
          <a:p>
            <a:endParaRPr lang="zh-CN" altLang="en-US" sz="4000" dirty="0"/>
          </a:p>
        </p:txBody>
      </p:sp>
      <p:pic>
        <p:nvPicPr>
          <p:cNvPr id="314370" name="文本占位符 313346"/>
          <p:cNvPicPr>
            <a:picLocks noGrp="1" noChangeAspect="1"/>
          </p:cNvPicPr>
          <p:nvPr>
            <p:ph idx="1"/>
          </p:nvPr>
        </p:nvPicPr>
        <p:blipFill>
          <a:blip r:embed="rId1"/>
          <a:stretch>
            <a:fillRect/>
          </a:stretch>
        </p:blipFill>
        <p:spPr>
          <a:xfrm>
            <a:off x="0" y="1341438"/>
            <a:ext cx="8964613" cy="5516562"/>
          </a:xfr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标题 314369"/>
          <p:cNvSpPr>
            <a:spLocks noGrp="1"/>
          </p:cNvSpPr>
          <p:nvPr>
            <p:ph type="title"/>
          </p:nvPr>
        </p:nvSpPr>
        <p:spPr/>
        <p:txBody>
          <a:bodyPr anchor="b"/>
          <a:lstStyle/>
          <a:p>
            <a:endParaRPr lang="zh-CN" altLang="en-US" dirty="0"/>
          </a:p>
        </p:txBody>
      </p:sp>
      <p:pic>
        <p:nvPicPr>
          <p:cNvPr id="315394" name="文本占位符 314370"/>
          <p:cNvPicPr>
            <a:picLocks noGrp="1" noChangeAspect="1"/>
          </p:cNvPicPr>
          <p:nvPr>
            <p:ph idx="1"/>
          </p:nvPr>
        </p:nvPicPr>
        <p:blipFill>
          <a:blip r:embed="rId1"/>
          <a:stretch>
            <a:fillRect/>
          </a:stretch>
        </p:blipFill>
        <p:spPr>
          <a:xfrm>
            <a:off x="179388" y="1587500"/>
            <a:ext cx="8964612" cy="4260850"/>
          </a:xfr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标题 315393"/>
          <p:cNvSpPr>
            <a:spLocks noGrp="1"/>
          </p:cNvSpPr>
          <p:nvPr>
            <p:ph type="title"/>
          </p:nvPr>
        </p:nvSpPr>
        <p:spPr>
          <a:xfrm>
            <a:off x="685800" y="152400"/>
            <a:ext cx="6870700" cy="612775"/>
          </a:xfrm>
        </p:spPr>
        <p:txBody>
          <a:bodyPr anchor="b"/>
          <a:lstStyle/>
          <a:p>
            <a:r>
              <a:rPr lang="zh-CN" altLang="en-US" sz="4000"/>
              <a:t>作业</a:t>
            </a:r>
            <a:endParaRPr lang="zh-CN" altLang="en-US" sz="4000"/>
          </a:p>
        </p:txBody>
      </p:sp>
      <p:sp>
        <p:nvSpPr>
          <p:cNvPr id="316418" name="文本占位符 315394"/>
          <p:cNvSpPr>
            <a:spLocks noGrp="1"/>
          </p:cNvSpPr>
          <p:nvPr>
            <p:ph idx="1"/>
          </p:nvPr>
        </p:nvSpPr>
        <p:spPr>
          <a:xfrm>
            <a:off x="179388" y="1125538"/>
            <a:ext cx="8964612" cy="5472112"/>
          </a:xfrm>
        </p:spPr>
        <p:txBody>
          <a:bodyPr anchor="t"/>
          <a:lstStyle/>
          <a:p>
            <a:pPr marL="0" indent="0">
              <a:lnSpc>
                <a:spcPct val="90000"/>
              </a:lnSpc>
              <a:buNone/>
            </a:pPr>
            <a:endParaRPr lang="en-US" altLang="zh-CN" sz="2400" dirty="0"/>
          </a:p>
          <a:p>
            <a:pPr marL="0" indent="0">
              <a:lnSpc>
                <a:spcPct val="90000"/>
              </a:lnSpc>
              <a:buNone/>
            </a:pPr>
            <a:r>
              <a:rPr lang="en-US" altLang="zh-CN" sz="2400" dirty="0"/>
              <a:t>1</a:t>
            </a:r>
            <a:r>
              <a:rPr lang="zh-CN" altLang="en-US" sz="2400" dirty="0" smtClean="0"/>
              <a:t>、 </a:t>
            </a:r>
            <a:r>
              <a:rPr lang="zh-CN" altLang="en-US" sz="2400" dirty="0"/>
              <a:t>设有三个关系： </a:t>
            </a:r>
            <a:r>
              <a:rPr lang="en-US" altLang="zh-CN" sz="2400" dirty="0"/>
              <a:t>S </a:t>
            </a:r>
            <a:r>
              <a:rPr lang="zh-CN" altLang="en-US" sz="2400" dirty="0"/>
              <a:t>（ </a:t>
            </a:r>
            <a:r>
              <a:rPr lang="en-US" altLang="zh-CN" sz="2400" dirty="0"/>
              <a:t>S#,SNAME,AGE,SEX) </a:t>
            </a:r>
            <a:r>
              <a:rPr lang="zh-CN" altLang="en-US" sz="2400" dirty="0"/>
              <a:t>， </a:t>
            </a:r>
            <a:r>
              <a:rPr lang="en-US" altLang="zh-CN" sz="2400" dirty="0"/>
              <a:t>SC(S#,C#,CNAME),C(C#,CNAME,TEACHER) </a:t>
            </a:r>
            <a:r>
              <a:rPr lang="zh-CN" altLang="en-US" sz="2400" dirty="0"/>
              <a:t>，试用关系代数表达 式表示下列查询语句：</a:t>
            </a:r>
            <a:endParaRPr lang="zh-CN" altLang="en-US" sz="2400" dirty="0"/>
          </a:p>
          <a:p>
            <a:pPr>
              <a:lnSpc>
                <a:spcPct val="90000"/>
              </a:lnSpc>
              <a:buNone/>
            </a:pPr>
            <a:r>
              <a:rPr lang="zh-CN" altLang="en-US" sz="2400" dirty="0"/>
              <a:t> </a:t>
            </a:r>
            <a:r>
              <a:rPr lang="en-US" altLang="zh-CN" sz="2400" dirty="0"/>
              <a:t>1) </a:t>
            </a:r>
            <a:r>
              <a:rPr lang="zh-CN" altLang="en-US" sz="2400" dirty="0"/>
              <a:t>检索 </a:t>
            </a:r>
            <a:r>
              <a:rPr lang="en-US" altLang="zh-CN" sz="2400" dirty="0"/>
              <a:t>LIU </a:t>
            </a:r>
            <a:r>
              <a:rPr lang="zh-CN" altLang="en-US" sz="2400" dirty="0"/>
              <a:t>老师所授课程的课程号和课程名</a:t>
            </a:r>
            <a:endParaRPr lang="zh-CN" altLang="en-US" sz="2400" dirty="0"/>
          </a:p>
          <a:p>
            <a:pPr>
              <a:lnSpc>
                <a:spcPct val="90000"/>
              </a:lnSpc>
              <a:buNone/>
            </a:pPr>
            <a:r>
              <a:rPr lang="zh-CN" altLang="en-US" sz="2400" dirty="0"/>
              <a:t> </a:t>
            </a:r>
            <a:r>
              <a:rPr lang="en-US" altLang="zh-CN" sz="2400" dirty="0"/>
              <a:t>2) </a:t>
            </a:r>
            <a:r>
              <a:rPr lang="zh-CN" altLang="en-US" sz="2400" dirty="0"/>
              <a:t>检索年龄大于 </a:t>
            </a:r>
            <a:r>
              <a:rPr lang="en-US" altLang="zh-CN" sz="2400" dirty="0"/>
              <a:t>23 </a:t>
            </a:r>
            <a:r>
              <a:rPr lang="zh-CN" altLang="en-US" sz="2400" dirty="0"/>
              <a:t>岁的男学生的学号和姓名</a:t>
            </a:r>
            <a:endParaRPr lang="zh-CN" altLang="en-US" sz="2400" dirty="0"/>
          </a:p>
          <a:p>
            <a:pPr>
              <a:lnSpc>
                <a:spcPct val="90000"/>
              </a:lnSpc>
              <a:buNone/>
            </a:pPr>
            <a:r>
              <a:rPr lang="en-US" altLang="zh-CN" sz="2400" dirty="0"/>
              <a:t>3) </a:t>
            </a:r>
            <a:r>
              <a:rPr lang="zh-CN" altLang="en-US" sz="2400" dirty="0"/>
              <a:t>检索学号为 </a:t>
            </a:r>
            <a:r>
              <a:rPr lang="en-US" altLang="zh-CN" sz="2400" dirty="0"/>
              <a:t>S3 </a:t>
            </a:r>
            <a:r>
              <a:rPr lang="zh-CN" altLang="en-US" sz="2400" dirty="0"/>
              <a:t>学生所学课程的课程名与任课教师名</a:t>
            </a:r>
            <a:endParaRPr lang="zh-CN" altLang="en-US" sz="2400" dirty="0"/>
          </a:p>
          <a:p>
            <a:pPr>
              <a:lnSpc>
                <a:spcPct val="90000"/>
              </a:lnSpc>
              <a:buNone/>
            </a:pPr>
            <a:r>
              <a:rPr lang="zh-CN" altLang="en-US" sz="2400" dirty="0"/>
              <a:t> </a:t>
            </a:r>
            <a:r>
              <a:rPr lang="en-US" altLang="zh-CN" sz="2400" dirty="0"/>
              <a:t>4) </a:t>
            </a:r>
            <a:r>
              <a:rPr lang="zh-CN" altLang="en-US" sz="2400" dirty="0"/>
              <a:t>检索至少选修 </a:t>
            </a:r>
            <a:r>
              <a:rPr lang="en-US" altLang="zh-CN" sz="2400" dirty="0"/>
              <a:t>LIU </a:t>
            </a:r>
            <a:r>
              <a:rPr lang="zh-CN" altLang="en-US" sz="2400" dirty="0"/>
              <a:t>老师所授课程中一门课的女学生姓名</a:t>
            </a:r>
            <a:endParaRPr lang="zh-CN" altLang="en-US" sz="2400" dirty="0"/>
          </a:p>
          <a:p>
            <a:pPr>
              <a:lnSpc>
                <a:spcPct val="90000"/>
              </a:lnSpc>
              <a:buNone/>
            </a:pPr>
            <a:r>
              <a:rPr lang="zh-CN" altLang="en-US" sz="2400" dirty="0"/>
              <a:t> </a:t>
            </a:r>
            <a:r>
              <a:rPr lang="en-US" altLang="zh-CN" sz="2400" dirty="0"/>
              <a:t>5) </a:t>
            </a:r>
            <a:r>
              <a:rPr lang="zh-CN" altLang="en-US" sz="2400" dirty="0"/>
              <a:t>检索 </a:t>
            </a:r>
            <a:r>
              <a:rPr lang="en-US" altLang="zh-CN" sz="2400" dirty="0"/>
              <a:t>WANG </a:t>
            </a:r>
            <a:r>
              <a:rPr lang="zh-CN" altLang="en-US" sz="2400" dirty="0"/>
              <a:t>同学不学的课程的课程号</a:t>
            </a:r>
            <a:endParaRPr lang="zh-CN" altLang="en-US" sz="2400" dirty="0"/>
          </a:p>
          <a:p>
            <a:pPr>
              <a:lnSpc>
                <a:spcPct val="90000"/>
              </a:lnSpc>
              <a:buNone/>
            </a:pPr>
            <a:r>
              <a:rPr lang="zh-CN" altLang="en-US" sz="2400" dirty="0"/>
              <a:t> </a:t>
            </a:r>
            <a:r>
              <a:rPr lang="en-US" altLang="zh-CN" sz="2400" dirty="0"/>
              <a:t>6) </a:t>
            </a:r>
            <a:r>
              <a:rPr lang="zh-CN" altLang="en-US" sz="2400" dirty="0"/>
              <a:t>检索至少选修两门课的学生学号</a:t>
            </a:r>
            <a:endParaRPr lang="zh-CN" altLang="en-US" sz="2400" dirty="0"/>
          </a:p>
          <a:p>
            <a:pPr>
              <a:lnSpc>
                <a:spcPct val="90000"/>
              </a:lnSpc>
              <a:buNone/>
            </a:pPr>
            <a:r>
              <a:rPr lang="en-US" altLang="zh-CN" sz="2400" dirty="0"/>
              <a:t>7) </a:t>
            </a:r>
            <a:r>
              <a:rPr lang="zh-CN" altLang="en-US" sz="2400" dirty="0"/>
              <a:t>检索全部学生都选修的课程的课程号与课程名</a:t>
            </a:r>
            <a:endParaRPr lang="zh-CN" altLang="en-US" sz="2400" dirty="0"/>
          </a:p>
          <a:p>
            <a:pPr>
              <a:lnSpc>
                <a:spcPct val="90000"/>
              </a:lnSpc>
              <a:buNone/>
            </a:pPr>
            <a:r>
              <a:rPr lang="en-US" altLang="zh-CN" sz="2400" dirty="0"/>
              <a:t>8) </a:t>
            </a:r>
            <a:r>
              <a:rPr lang="zh-CN" altLang="en-US" sz="2400" dirty="0"/>
              <a:t>检索选修课程包含 </a:t>
            </a:r>
            <a:r>
              <a:rPr lang="en-US" altLang="zh-CN" sz="2400" dirty="0"/>
              <a:t>LIU </a:t>
            </a:r>
            <a:r>
              <a:rPr lang="zh-CN" altLang="en-US" sz="2400" dirty="0"/>
              <a:t>老师所授全部课程的学生学号</a:t>
            </a:r>
            <a:endParaRPr lang="zh-CN" altLang="en-US" sz="24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标题 316417"/>
          <p:cNvSpPr>
            <a:spLocks noGrp="1"/>
          </p:cNvSpPr>
          <p:nvPr>
            <p:ph type="title"/>
          </p:nvPr>
        </p:nvSpPr>
        <p:spPr>
          <a:xfrm>
            <a:off x="685800" y="152400"/>
            <a:ext cx="6870700" cy="539750"/>
          </a:xfrm>
        </p:spPr>
        <p:txBody>
          <a:bodyPr anchor="b"/>
          <a:lstStyle/>
          <a:p>
            <a:endParaRPr lang="zh-CN" altLang="en-US" sz="4000" dirty="0"/>
          </a:p>
        </p:txBody>
      </p:sp>
      <p:sp>
        <p:nvSpPr>
          <p:cNvPr id="317442" name="文本占位符 316418"/>
          <p:cNvSpPr>
            <a:spLocks noGrp="1"/>
          </p:cNvSpPr>
          <p:nvPr>
            <p:ph idx="1"/>
          </p:nvPr>
        </p:nvSpPr>
        <p:spPr>
          <a:xfrm>
            <a:off x="0" y="908050"/>
            <a:ext cx="9144000" cy="5949950"/>
          </a:xfrm>
        </p:spPr>
        <p:txBody>
          <a:bodyPr anchor="t"/>
          <a:lstStyle/>
          <a:p>
            <a:r>
              <a:rPr lang="zh-CN" altLang="en-US" dirty="0" smtClean="0"/>
              <a:t> </a:t>
            </a:r>
            <a:r>
              <a:rPr lang="zh-CN" altLang="en-US" dirty="0"/>
              <a:t>总结：</a:t>
            </a:r>
            <a:endParaRPr lang="zh-CN" altLang="en-US" dirty="0"/>
          </a:p>
          <a:p>
            <a:r>
              <a:rPr lang="zh-CN" altLang="en-US" dirty="0" smtClean="0"/>
              <a:t>查询</a:t>
            </a:r>
            <a:r>
              <a:rPr lang="zh-CN" altLang="en-US" dirty="0"/>
              <a:t>语句的关系表达式一般形式是：</a:t>
            </a:r>
            <a:endParaRPr lang="zh-CN" altLang="en-US" dirty="0"/>
          </a:p>
          <a:p>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σ </a:t>
            </a:r>
            <a:r>
              <a:rPr lang="en-US" altLang="zh-CN" dirty="0">
                <a:latin typeface="Arial" panose="020B0604020202020204" pitchFamily="34" charset="0"/>
              </a:rPr>
              <a:t>…</a:t>
            </a:r>
            <a:r>
              <a:rPr lang="en-US" altLang="zh-CN" dirty="0"/>
              <a:t> </a:t>
            </a:r>
            <a:r>
              <a:rPr lang="zh-CN" altLang="en-US" dirty="0"/>
              <a:t>（ </a:t>
            </a:r>
            <a:r>
              <a:rPr lang="en-US" altLang="zh-CN" dirty="0"/>
              <a:t>R × S </a:t>
            </a:r>
            <a:r>
              <a:rPr lang="zh-CN" altLang="en-US" dirty="0"/>
              <a:t>））或者</a:t>
            </a:r>
            <a:endParaRPr lang="zh-CN" altLang="en-US" dirty="0"/>
          </a:p>
          <a:p>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σ </a:t>
            </a:r>
            <a:r>
              <a:rPr lang="en-US" altLang="zh-CN" dirty="0">
                <a:latin typeface="Arial" panose="020B0604020202020204" pitchFamily="34" charset="0"/>
              </a:rPr>
              <a:t>…</a:t>
            </a:r>
            <a:r>
              <a:rPr lang="en-US" altLang="zh-CN" dirty="0"/>
              <a:t> </a:t>
            </a:r>
            <a:r>
              <a:rPr lang="zh-CN" altLang="en-US" dirty="0"/>
              <a:t>（ </a:t>
            </a:r>
            <a:r>
              <a:rPr lang="en-US" altLang="zh-CN" dirty="0"/>
              <a:t>R    S </a:t>
            </a:r>
            <a:r>
              <a:rPr lang="zh-CN" altLang="en-US" dirty="0"/>
              <a:t>））</a:t>
            </a:r>
            <a:endParaRPr lang="zh-CN" altLang="en-US" dirty="0"/>
          </a:p>
          <a:p>
            <a:r>
              <a:rPr lang="zh-CN" altLang="en-US" dirty="0"/>
              <a:t>解释：首先涉及到的关系取来，执行笛卡</a:t>
            </a:r>
            <a:endParaRPr lang="zh-CN" altLang="en-US" dirty="0"/>
          </a:p>
          <a:p>
            <a:r>
              <a:rPr lang="zh-CN" altLang="en-US" dirty="0"/>
              <a:t>尔积或自然连接操作得到一张大的表</a:t>
            </a:r>
            <a:endParaRPr lang="zh-CN" altLang="en-US" dirty="0"/>
          </a:p>
          <a:p>
            <a:r>
              <a:rPr lang="zh-CN" altLang="en-US" dirty="0"/>
              <a:t>格，然后对大表格执行水平分割（选择</a:t>
            </a:r>
            <a:endParaRPr lang="zh-CN" altLang="en-US" dirty="0"/>
          </a:p>
          <a:p>
            <a:r>
              <a:rPr lang="zh-CN" altLang="en-US" dirty="0"/>
              <a:t>操作）和垂直分割（投影操作）。</a:t>
            </a:r>
            <a:endParaRPr lang="zh-CN" altLang="en-US" dirty="0"/>
          </a:p>
          <a:p>
            <a:r>
              <a:rPr lang="zh-CN" altLang="en-US" dirty="0"/>
              <a:t> </a:t>
            </a:r>
            <a:endParaRPr lang="zh-CN" altLang="en-US" dirty="0"/>
          </a:p>
        </p:txBody>
      </p:sp>
      <p:pic>
        <p:nvPicPr>
          <p:cNvPr id="317443" name="图片 316419"/>
          <p:cNvPicPr>
            <a:picLocks noChangeAspect="1"/>
          </p:cNvPicPr>
          <p:nvPr/>
        </p:nvPicPr>
        <p:blipFill>
          <a:blip r:embed="rId1"/>
          <a:stretch>
            <a:fillRect/>
          </a:stretch>
        </p:blipFill>
        <p:spPr>
          <a:xfrm>
            <a:off x="4643438" y="2852738"/>
            <a:ext cx="409575" cy="304800"/>
          </a:xfrm>
          <a:prstGeom prst="rect">
            <a:avLst/>
          </a:prstGeom>
          <a:noFill/>
          <a:ln w="9525">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标题 317441"/>
          <p:cNvSpPr>
            <a:spLocks noGrp="1"/>
          </p:cNvSpPr>
          <p:nvPr>
            <p:ph type="title"/>
          </p:nvPr>
        </p:nvSpPr>
        <p:spPr>
          <a:xfrm>
            <a:off x="685800" y="152400"/>
            <a:ext cx="6870700" cy="684213"/>
          </a:xfrm>
        </p:spPr>
        <p:txBody>
          <a:bodyPr anchor="b"/>
          <a:lstStyle/>
          <a:p>
            <a:endParaRPr lang="zh-CN" altLang="en-US" sz="4000" dirty="0"/>
          </a:p>
        </p:txBody>
      </p:sp>
      <p:sp>
        <p:nvSpPr>
          <p:cNvPr id="318466" name="文本占位符 317442"/>
          <p:cNvSpPr>
            <a:spLocks noGrp="1"/>
          </p:cNvSpPr>
          <p:nvPr>
            <p:ph idx="1"/>
          </p:nvPr>
        </p:nvSpPr>
        <p:spPr>
          <a:xfrm>
            <a:off x="0" y="1268413"/>
            <a:ext cx="9144000" cy="5329237"/>
          </a:xfrm>
        </p:spPr>
        <p:txBody>
          <a:bodyPr anchor="t"/>
          <a:lstStyle/>
          <a:p>
            <a:r>
              <a:rPr lang="zh-CN" altLang="en-US" dirty="0" smtClean="0"/>
              <a:t> </a:t>
            </a:r>
            <a:r>
              <a:rPr lang="zh-CN" altLang="en-US" dirty="0"/>
              <a:t>但是当查询涉及到否定或全部值时，上</a:t>
            </a:r>
            <a:endParaRPr lang="zh-CN" altLang="en-US" dirty="0"/>
          </a:p>
          <a:p>
            <a:r>
              <a:rPr lang="zh-CN" altLang="en-US" dirty="0"/>
              <a:t>述形式就不能表达了，就要用到差操作</a:t>
            </a:r>
            <a:endParaRPr lang="zh-CN" altLang="en-US" dirty="0"/>
          </a:p>
          <a:p>
            <a:r>
              <a:rPr lang="zh-CN" altLang="en-US" dirty="0"/>
              <a:t>或除操作。</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31745"/>
          <p:cNvSpPr>
            <a:spLocks noGrp="1"/>
          </p:cNvSpPr>
          <p:nvPr>
            <p:ph type="title"/>
          </p:nvPr>
        </p:nvSpPr>
        <p:spPr>
          <a:xfrm>
            <a:off x="685800" y="152400"/>
            <a:ext cx="6870700" cy="755650"/>
          </a:xfrm>
        </p:spPr>
        <p:txBody>
          <a:bodyPr anchor="b"/>
          <a:lstStyle/>
          <a:p>
            <a:r>
              <a:rPr lang="zh-CN" altLang="en-US" sz="4000"/>
              <a:t>数据的高共享性的好处</a:t>
            </a:r>
            <a:endParaRPr lang="zh-CN" altLang="en-US" sz="4000"/>
          </a:p>
        </p:txBody>
      </p:sp>
      <p:sp>
        <p:nvSpPr>
          <p:cNvPr id="32770" name="文本占位符 31746"/>
          <p:cNvSpPr>
            <a:spLocks noGrp="1"/>
          </p:cNvSpPr>
          <p:nvPr>
            <p:ph idx="1"/>
          </p:nvPr>
        </p:nvSpPr>
        <p:spPr>
          <a:xfrm>
            <a:off x="0" y="1341438"/>
            <a:ext cx="9144000" cy="5516562"/>
          </a:xfrm>
        </p:spPr>
        <p:txBody>
          <a:bodyPr anchor="t"/>
          <a:lstStyle/>
          <a:p>
            <a:r>
              <a:rPr lang="zh-CN" altLang="en-US"/>
              <a:t>降低数据的冗余度，节省存储空间</a:t>
            </a:r>
            <a:endParaRPr lang="zh-CN" altLang="en-US"/>
          </a:p>
          <a:p>
            <a:r>
              <a:rPr lang="zh-CN" altLang="en-US"/>
              <a:t> 避免数据间的不一致性</a:t>
            </a:r>
            <a:endParaRPr lang="zh-CN" altLang="en-US"/>
          </a:p>
          <a:p>
            <a:r>
              <a:rPr lang="zh-CN" altLang="en-US"/>
              <a:t> 使系统易于扩充</a:t>
            </a:r>
            <a:endParaRPr lang="zh-CN" alt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标题 318465"/>
          <p:cNvSpPr>
            <a:spLocks noGrp="1"/>
          </p:cNvSpPr>
          <p:nvPr>
            <p:ph type="title"/>
          </p:nvPr>
        </p:nvSpPr>
        <p:spPr>
          <a:xfrm>
            <a:off x="685800" y="152400"/>
            <a:ext cx="6870700" cy="1044575"/>
          </a:xfrm>
        </p:spPr>
        <p:txBody>
          <a:bodyPr anchor="b"/>
          <a:lstStyle/>
          <a:p>
            <a:r>
              <a:rPr lang="zh-CN" altLang="en-US"/>
              <a:t>小结 </a:t>
            </a:r>
            <a:endParaRPr lang="zh-CN" altLang="en-US"/>
          </a:p>
        </p:txBody>
      </p:sp>
      <p:sp>
        <p:nvSpPr>
          <p:cNvPr id="319490" name="文本占位符 318466"/>
          <p:cNvSpPr>
            <a:spLocks noGrp="1"/>
          </p:cNvSpPr>
          <p:nvPr>
            <p:ph idx="1"/>
          </p:nvPr>
        </p:nvSpPr>
        <p:spPr>
          <a:xfrm>
            <a:off x="0" y="1268413"/>
            <a:ext cx="9144000" cy="5589587"/>
          </a:xfrm>
        </p:spPr>
        <p:txBody>
          <a:bodyPr anchor="t"/>
          <a:lstStyle/>
          <a:p>
            <a:pPr marL="0" indent="0">
              <a:buNone/>
            </a:pPr>
            <a:endParaRPr lang="zh-CN" altLang="en-US" dirty="0"/>
          </a:p>
          <a:p>
            <a:r>
              <a:rPr lang="zh-CN" altLang="en-US" dirty="0" smtClean="0"/>
              <a:t>关系代数</a:t>
            </a:r>
            <a:r>
              <a:rPr lang="zh-CN" altLang="en-US" dirty="0"/>
              <a:t>运算</a:t>
            </a:r>
            <a:endParaRPr lang="zh-CN" altLang="en-US" dirty="0"/>
          </a:p>
          <a:p>
            <a:pPr marL="0" indent="0">
              <a:buNone/>
            </a:pPr>
            <a:r>
              <a:rPr lang="zh-CN" altLang="en-US" dirty="0"/>
              <a:t>并、差、交、笛卡尔积、投影、选择、连接、除</a:t>
            </a:r>
            <a:endParaRPr lang="zh-CN" altLang="en-US" dirty="0"/>
          </a:p>
          <a:p>
            <a:pPr marL="0" indent="0">
              <a:buNone/>
            </a:pPr>
            <a:r>
              <a:rPr lang="zh-CN" altLang="en-US" dirty="0" smtClean="0"/>
              <a:t> </a:t>
            </a:r>
            <a:r>
              <a:rPr lang="zh-CN" altLang="en-US" dirty="0"/>
              <a:t>基本运算</a:t>
            </a:r>
            <a:endParaRPr lang="zh-CN" altLang="en-US" dirty="0"/>
          </a:p>
          <a:p>
            <a:r>
              <a:rPr lang="zh-CN" altLang="en-US" dirty="0"/>
              <a:t>并、差、笛卡尔积、投影、选择</a:t>
            </a:r>
            <a:endParaRPr lang="zh-CN" altLang="en-US" dirty="0"/>
          </a:p>
          <a:p>
            <a:r>
              <a:rPr lang="zh-CN" altLang="en-US" dirty="0" smtClean="0"/>
              <a:t> </a:t>
            </a:r>
            <a:r>
              <a:rPr lang="zh-CN" altLang="en-US" dirty="0"/>
              <a:t>交、连接、除</a:t>
            </a:r>
            <a:endParaRPr lang="zh-CN" altLang="en-US" dirty="0"/>
          </a:p>
          <a:p>
            <a:r>
              <a:rPr lang="zh-CN" altLang="en-US" dirty="0"/>
              <a:t>可以用 </a:t>
            </a:r>
            <a:r>
              <a:rPr lang="en-US" altLang="zh-CN" dirty="0"/>
              <a:t>5 </a:t>
            </a:r>
            <a:r>
              <a:rPr lang="zh-CN" altLang="en-US" dirty="0"/>
              <a:t>种基本运算来表达</a:t>
            </a:r>
            <a:endParaRPr lang="zh-CN" altLang="en-US" dirty="0"/>
          </a:p>
          <a:p>
            <a:r>
              <a:rPr lang="zh-CN" altLang="en-US" dirty="0"/>
              <a:t>    引进它们并不增加语言的能力，但可以简化表</a:t>
            </a:r>
            <a:endParaRPr lang="zh-CN" altLang="en-US" dirty="0"/>
          </a:p>
          <a:p>
            <a:r>
              <a:rPr lang="zh-CN" altLang="en-US" dirty="0"/>
              <a:t>达</a:t>
            </a:r>
            <a:endParaRPr lang="zh-CN" alt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标题 319489"/>
          <p:cNvSpPr>
            <a:spLocks noGrp="1"/>
          </p:cNvSpPr>
          <p:nvPr>
            <p:ph type="title"/>
          </p:nvPr>
        </p:nvSpPr>
        <p:spPr>
          <a:xfrm>
            <a:off x="685800" y="152400"/>
            <a:ext cx="6870700" cy="684213"/>
          </a:xfrm>
        </p:spPr>
        <p:txBody>
          <a:bodyPr anchor="b"/>
          <a:lstStyle/>
          <a:p>
            <a:endParaRPr lang="zh-CN" altLang="en-US" sz="4000" dirty="0"/>
          </a:p>
        </p:txBody>
      </p:sp>
      <p:sp>
        <p:nvSpPr>
          <p:cNvPr id="320514" name="文本占位符 319490"/>
          <p:cNvSpPr>
            <a:spLocks noGrp="1"/>
          </p:cNvSpPr>
          <p:nvPr>
            <p:ph idx="1"/>
          </p:nvPr>
        </p:nvSpPr>
        <p:spPr>
          <a:xfrm>
            <a:off x="0" y="1484313"/>
            <a:ext cx="8893175" cy="5184775"/>
          </a:xfrm>
        </p:spPr>
        <p:txBody>
          <a:bodyPr anchor="t"/>
          <a:lstStyle/>
          <a:p>
            <a:pPr marL="0" indent="0">
              <a:buNone/>
            </a:pPr>
            <a:r>
              <a:rPr lang="zh-CN" altLang="en-US" dirty="0"/>
              <a:t>（ </a:t>
            </a:r>
            <a:r>
              <a:rPr lang="en-US" altLang="zh-CN" dirty="0"/>
              <a:t>2 </a:t>
            </a:r>
            <a:r>
              <a:rPr lang="zh-CN" altLang="en-US" dirty="0"/>
              <a:t>） “ 检索不学 </a:t>
            </a:r>
            <a:r>
              <a:rPr lang="en-US" altLang="zh-CN" dirty="0"/>
              <a:t>C2 </a:t>
            </a:r>
            <a:r>
              <a:rPr lang="zh-CN" altLang="en-US" dirty="0"/>
              <a:t>课的学生姓名 ” ，决不能用下式表示：</a:t>
            </a:r>
            <a:endParaRPr lang="zh-CN" altLang="en-US" dirty="0"/>
          </a:p>
          <a:p>
            <a:pPr marL="0" indent="0">
              <a:buNone/>
            </a:pPr>
            <a:r>
              <a:rPr lang="zh-CN" altLang="en-US" dirty="0"/>
              <a:t>    </a:t>
            </a:r>
            <a:r>
              <a:rPr lang="en-US" altLang="zh-CN" dirty="0"/>
              <a:t>π SNAME </a:t>
            </a:r>
            <a:r>
              <a:rPr lang="zh-CN" altLang="en-US" dirty="0"/>
              <a:t>， </a:t>
            </a:r>
            <a:r>
              <a:rPr lang="en-US" altLang="zh-CN" dirty="0"/>
              <a:t>AGE </a:t>
            </a:r>
            <a:r>
              <a:rPr lang="zh-CN" altLang="en-US" dirty="0"/>
              <a:t>（ </a:t>
            </a:r>
            <a:r>
              <a:rPr lang="en-US" altLang="zh-CN" dirty="0"/>
              <a:t>σ C# ≠ 'C2'</a:t>
            </a:r>
            <a:endParaRPr lang="en-US" altLang="zh-CN" dirty="0"/>
          </a:p>
          <a:p>
            <a:pPr>
              <a:buNone/>
            </a:pPr>
            <a:r>
              <a:rPr lang="zh-CN" altLang="en-US" dirty="0"/>
              <a:t>（ </a:t>
            </a:r>
            <a:r>
              <a:rPr lang="en-US" altLang="zh-CN" dirty="0"/>
              <a:t>S   SC </a:t>
            </a:r>
            <a:r>
              <a:rPr lang="zh-CN" altLang="en-US" dirty="0"/>
              <a:t>））</a:t>
            </a:r>
            <a:endParaRPr lang="zh-CN" altLang="en-US" dirty="0"/>
          </a:p>
          <a:p>
            <a:pPr marL="0" indent="0">
              <a:buNone/>
            </a:pPr>
            <a:r>
              <a:rPr lang="zh-CN" altLang="en-US" dirty="0"/>
              <a:t>一定要用 “ 差 ” 的形式：</a:t>
            </a:r>
            <a:endParaRPr lang="zh-CN" altLang="en-US" dirty="0"/>
          </a:p>
          <a:p>
            <a:pPr marL="0" indent="0">
              <a:buNone/>
            </a:pPr>
            <a:r>
              <a:rPr lang="zh-CN" altLang="en-US" dirty="0"/>
              <a:t>    </a:t>
            </a:r>
            <a:r>
              <a:rPr lang="en-US" altLang="zh-CN" dirty="0"/>
              <a:t>π SNAME </a:t>
            </a:r>
            <a:r>
              <a:rPr lang="zh-CN" altLang="en-US" dirty="0"/>
              <a:t>， </a:t>
            </a:r>
            <a:r>
              <a:rPr lang="en-US" altLang="zh-CN" dirty="0"/>
              <a:t>AGE </a:t>
            </a:r>
            <a:r>
              <a:rPr lang="zh-CN" altLang="en-US" dirty="0"/>
              <a:t>（ </a:t>
            </a:r>
            <a:r>
              <a:rPr lang="en-US" altLang="zh-CN" dirty="0"/>
              <a:t>S </a:t>
            </a:r>
            <a:r>
              <a:rPr lang="zh-CN" altLang="en-US" dirty="0"/>
              <a:t>） － </a:t>
            </a:r>
            <a:r>
              <a:rPr lang="en-US" altLang="zh-CN" dirty="0"/>
              <a:t>π SNAME </a:t>
            </a:r>
            <a:r>
              <a:rPr lang="zh-CN" altLang="en-US" dirty="0"/>
              <a:t>， </a:t>
            </a:r>
            <a:r>
              <a:rPr lang="en-US" altLang="zh-CN" dirty="0"/>
              <a:t>AGE </a:t>
            </a:r>
            <a:r>
              <a:rPr lang="zh-CN" altLang="en-US" dirty="0"/>
              <a:t>（ </a:t>
            </a:r>
            <a:r>
              <a:rPr lang="en-US" altLang="zh-CN" dirty="0"/>
              <a:t>σ C#='C2'</a:t>
            </a:r>
            <a:endParaRPr lang="en-US" altLang="zh-CN" dirty="0"/>
          </a:p>
          <a:p>
            <a:pPr marL="0" indent="0">
              <a:buNone/>
            </a:pPr>
            <a:r>
              <a:rPr lang="zh-CN" altLang="en-US" dirty="0"/>
              <a:t>（ </a:t>
            </a:r>
            <a:r>
              <a:rPr lang="en-US" altLang="zh-CN" dirty="0"/>
              <a:t>S   SC </a:t>
            </a:r>
            <a:r>
              <a:rPr lang="zh-CN" altLang="en-US" dirty="0"/>
              <a:t>））</a:t>
            </a:r>
            <a:endParaRPr lang="zh-CN" alt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标题 320513"/>
          <p:cNvSpPr>
            <a:spLocks noGrp="1"/>
          </p:cNvSpPr>
          <p:nvPr>
            <p:ph type="title"/>
          </p:nvPr>
        </p:nvSpPr>
        <p:spPr>
          <a:xfrm>
            <a:off x="685800" y="152400"/>
            <a:ext cx="6870700" cy="755650"/>
          </a:xfrm>
        </p:spPr>
        <p:txBody>
          <a:bodyPr anchor="b"/>
          <a:lstStyle/>
          <a:p>
            <a:endParaRPr lang="zh-CN" altLang="en-US" sz="4000" dirty="0"/>
          </a:p>
        </p:txBody>
      </p:sp>
      <p:sp>
        <p:nvSpPr>
          <p:cNvPr id="321538" name="文本占位符 320514"/>
          <p:cNvSpPr>
            <a:spLocks noGrp="1"/>
          </p:cNvSpPr>
          <p:nvPr>
            <p:ph idx="1"/>
          </p:nvPr>
        </p:nvSpPr>
        <p:spPr>
          <a:xfrm>
            <a:off x="0" y="1628775"/>
            <a:ext cx="9144000" cy="5229225"/>
          </a:xfrm>
        </p:spPr>
        <p:txBody>
          <a:bodyPr anchor="t"/>
          <a:lstStyle/>
          <a:p>
            <a:pPr marL="0" indent="0">
              <a:buNone/>
            </a:pPr>
            <a:r>
              <a:rPr lang="zh-CN" altLang="en-US" dirty="0"/>
              <a:t>（ </a:t>
            </a:r>
            <a:r>
              <a:rPr lang="en-US" altLang="zh-CN" dirty="0"/>
              <a:t>3 </a:t>
            </a:r>
            <a:r>
              <a:rPr lang="zh-CN" altLang="en-US" dirty="0"/>
              <a:t>） “ 检索学习全部课程的学生学号 ” ，要用 </a:t>
            </a:r>
            <a:r>
              <a:rPr lang="en-US" altLang="zh-CN" dirty="0"/>
              <a:t>πS# </a:t>
            </a:r>
            <a:r>
              <a:rPr lang="zh-CN" altLang="en-US" dirty="0"/>
              <a:t>， </a:t>
            </a:r>
            <a:r>
              <a:rPr lang="en-US" altLang="zh-CN" dirty="0"/>
              <a:t>C# </a:t>
            </a:r>
            <a:r>
              <a:rPr lang="zh-CN" altLang="en-US" dirty="0"/>
              <a:t>（ </a:t>
            </a:r>
            <a:r>
              <a:rPr lang="en-US" altLang="zh-CN" dirty="0"/>
              <a:t>SC </a:t>
            </a:r>
            <a:r>
              <a:rPr lang="zh-CN" altLang="en-US" dirty="0"/>
              <a:t>） </a:t>
            </a:r>
            <a:r>
              <a:rPr lang="en-US" altLang="zh-CN" dirty="0"/>
              <a:t>÷ π C# </a:t>
            </a:r>
            <a:r>
              <a:rPr lang="zh-CN" altLang="en-US" dirty="0"/>
              <a:t>（ </a:t>
            </a:r>
            <a:r>
              <a:rPr lang="en-US" altLang="zh-CN" dirty="0"/>
              <a:t>C </a:t>
            </a:r>
            <a:r>
              <a:rPr lang="zh-CN" altLang="en-US" dirty="0"/>
              <a:t>）表示，</a:t>
            </a:r>
            <a:endParaRPr lang="zh-CN" altLang="en-US" dirty="0"/>
          </a:p>
          <a:p>
            <a:pPr marL="0" indent="0">
              <a:buNone/>
            </a:pPr>
            <a:r>
              <a:rPr lang="zh-CN" altLang="en-US" dirty="0"/>
              <a:t>      而不能写成 </a:t>
            </a:r>
            <a:r>
              <a:rPr lang="en-US" altLang="zh-CN" dirty="0"/>
              <a:t>π S# </a:t>
            </a:r>
            <a:r>
              <a:rPr lang="zh-CN" altLang="en-US" dirty="0"/>
              <a:t>（ </a:t>
            </a:r>
            <a:r>
              <a:rPr lang="en-US" altLang="zh-CN" dirty="0"/>
              <a:t>SC ÷ π C# </a:t>
            </a:r>
            <a:r>
              <a:rPr lang="zh-CN" altLang="en-US" dirty="0"/>
              <a:t>（ </a:t>
            </a:r>
            <a:r>
              <a:rPr lang="en-US" altLang="zh-CN" dirty="0"/>
              <a:t>C </a:t>
            </a:r>
            <a:r>
              <a:rPr lang="zh-CN" altLang="en-US" dirty="0"/>
              <a:t>））形式。</a:t>
            </a:r>
            <a:endParaRPr lang="zh-CN" altLang="en-US" dirty="0"/>
          </a:p>
          <a:p>
            <a:pPr marL="0" indent="0">
              <a:buNone/>
            </a:pPr>
            <a:r>
              <a:rPr lang="zh-CN" altLang="en-US" dirty="0"/>
              <a:t>这是因为一个学生学的课程的成绩可能是不一</a:t>
            </a:r>
            <a:endParaRPr lang="zh-CN" altLang="en-US" dirty="0"/>
          </a:p>
          <a:p>
            <a:pPr marL="0" indent="0">
              <a:buNone/>
            </a:pPr>
            <a:r>
              <a:rPr lang="zh-CN" altLang="en-US" dirty="0"/>
              <a:t>样的。 </a:t>
            </a:r>
            <a:endParaRPr lang="zh-CN" alt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标题 321537"/>
          <p:cNvSpPr>
            <a:spLocks noGrp="1"/>
          </p:cNvSpPr>
          <p:nvPr>
            <p:ph type="title"/>
          </p:nvPr>
        </p:nvSpPr>
        <p:spPr/>
        <p:txBody>
          <a:bodyPr anchor="b"/>
          <a:lstStyle/>
          <a:p>
            <a:r>
              <a:rPr lang="zh-CN" altLang="en-US"/>
              <a:t>第三章    关系数据库标准语言 </a:t>
            </a:r>
            <a:r>
              <a:rPr lang="en-US" altLang="zh-CN"/>
              <a:t>SQL </a:t>
            </a:r>
            <a:endParaRPr lang="en-US" altLang="zh-CN"/>
          </a:p>
        </p:txBody>
      </p:sp>
      <p:sp>
        <p:nvSpPr>
          <p:cNvPr id="322562" name="文本占位符 321538"/>
          <p:cNvSpPr>
            <a:spLocks noGrp="1"/>
          </p:cNvSpPr>
          <p:nvPr>
            <p:ph idx="1"/>
          </p:nvPr>
        </p:nvSpPr>
        <p:spPr>
          <a:xfrm>
            <a:off x="0" y="1412875"/>
            <a:ext cx="9144000" cy="5445125"/>
          </a:xfrm>
        </p:spPr>
        <p:txBody>
          <a:bodyPr anchor="t"/>
          <a:lstStyle/>
          <a:p>
            <a:pPr marL="0" indent="0">
              <a:buNone/>
            </a:pPr>
            <a:r>
              <a:rPr lang="en-US" altLang="zh-CN" dirty="0"/>
              <a:t>3.1 SQL </a:t>
            </a:r>
            <a:r>
              <a:rPr lang="zh-CN" altLang="en-US" dirty="0"/>
              <a:t>概述</a:t>
            </a:r>
            <a:endParaRPr lang="zh-CN" altLang="en-US" dirty="0"/>
          </a:p>
          <a:p>
            <a:pPr marL="0" indent="0">
              <a:buNone/>
            </a:pPr>
            <a:r>
              <a:rPr lang="en-US" altLang="zh-CN" dirty="0"/>
              <a:t>3.2  </a:t>
            </a:r>
            <a:r>
              <a:rPr lang="zh-CN" altLang="en-US" dirty="0"/>
              <a:t>数据定义</a:t>
            </a:r>
            <a:endParaRPr lang="zh-CN" altLang="en-US" dirty="0"/>
          </a:p>
          <a:p>
            <a:pPr marL="0" indent="0">
              <a:buNone/>
            </a:pPr>
            <a:r>
              <a:rPr lang="en-US" altLang="zh-CN" dirty="0"/>
              <a:t>3.3  </a:t>
            </a:r>
            <a:r>
              <a:rPr lang="zh-CN" altLang="en-US" dirty="0"/>
              <a:t>查询</a:t>
            </a:r>
            <a:endParaRPr lang="zh-CN" altLang="en-US" dirty="0"/>
          </a:p>
          <a:p>
            <a:pPr marL="0" indent="0">
              <a:buNone/>
            </a:pPr>
            <a:r>
              <a:rPr lang="en-US" altLang="zh-CN" dirty="0"/>
              <a:t>3.4  </a:t>
            </a:r>
            <a:r>
              <a:rPr lang="zh-CN" altLang="en-US" dirty="0"/>
              <a:t>数据更新</a:t>
            </a:r>
            <a:endParaRPr lang="zh-CN" altLang="en-US" dirty="0"/>
          </a:p>
          <a:p>
            <a:pPr marL="0" indent="0">
              <a:buNone/>
            </a:pPr>
            <a:r>
              <a:rPr lang="en-US" altLang="zh-CN" dirty="0"/>
              <a:t>3.5  </a:t>
            </a:r>
            <a:r>
              <a:rPr lang="zh-CN" altLang="en-US" dirty="0"/>
              <a:t>视图</a:t>
            </a:r>
            <a:endParaRPr lang="zh-CN" altLang="en-US" dirty="0"/>
          </a:p>
          <a:p>
            <a:pPr marL="0" indent="0">
              <a:buNone/>
            </a:pPr>
            <a:r>
              <a:rPr lang="en-US" altLang="zh-CN" dirty="0"/>
              <a:t>3.6  </a:t>
            </a:r>
            <a:r>
              <a:rPr lang="zh-CN" altLang="en-US" dirty="0"/>
              <a:t>数据控制</a:t>
            </a:r>
            <a:endParaRPr lang="zh-CN" altLang="en-US" dirty="0"/>
          </a:p>
          <a:p>
            <a:pPr marL="0" indent="0">
              <a:buNone/>
            </a:pPr>
            <a:r>
              <a:rPr lang="en-US" altLang="zh-CN" dirty="0"/>
              <a:t>3.7  </a:t>
            </a:r>
            <a:r>
              <a:rPr lang="zh-CN" altLang="en-US" dirty="0"/>
              <a:t>嵌入式 </a:t>
            </a:r>
            <a:r>
              <a:rPr lang="en-US" altLang="zh-CN" dirty="0"/>
              <a:t>SQL</a:t>
            </a:r>
            <a:endParaRPr lang="en-US" altLang="zh-CN" dirty="0"/>
          </a:p>
          <a:p>
            <a:pPr marL="0" indent="0">
              <a:buNone/>
            </a:pPr>
            <a:r>
              <a:rPr lang="en-US" altLang="zh-CN" dirty="0"/>
              <a:t>3.8  </a:t>
            </a:r>
            <a:r>
              <a:rPr lang="zh-CN" altLang="en-US" dirty="0"/>
              <a:t>小结</a:t>
            </a:r>
            <a:endParaRPr lang="zh-CN" alt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标题 322561"/>
          <p:cNvSpPr>
            <a:spLocks noGrp="1"/>
          </p:cNvSpPr>
          <p:nvPr>
            <p:ph type="title"/>
          </p:nvPr>
        </p:nvSpPr>
        <p:spPr>
          <a:xfrm>
            <a:off x="685800" y="152400"/>
            <a:ext cx="6870700" cy="1116013"/>
          </a:xfrm>
        </p:spPr>
        <p:txBody>
          <a:bodyPr anchor="b"/>
          <a:lstStyle/>
          <a:p>
            <a:r>
              <a:rPr lang="en-US" altLang="zh-CN"/>
              <a:t>SQL </a:t>
            </a:r>
            <a:r>
              <a:rPr lang="zh-CN" altLang="en-US"/>
              <a:t>的产生与发展 </a:t>
            </a:r>
            <a:endParaRPr lang="zh-CN" altLang="en-US"/>
          </a:p>
        </p:txBody>
      </p:sp>
      <p:sp>
        <p:nvSpPr>
          <p:cNvPr id="323586" name="文本占位符 322562"/>
          <p:cNvSpPr>
            <a:spLocks noGrp="1"/>
          </p:cNvSpPr>
          <p:nvPr>
            <p:ph idx="1"/>
          </p:nvPr>
        </p:nvSpPr>
        <p:spPr>
          <a:xfrm>
            <a:off x="0" y="1341438"/>
            <a:ext cx="9144000" cy="5516562"/>
          </a:xfrm>
        </p:spPr>
        <p:txBody>
          <a:bodyPr anchor="t"/>
          <a:lstStyle/>
          <a:p>
            <a:pPr marL="0" indent="0">
              <a:lnSpc>
                <a:spcPct val="90000"/>
              </a:lnSpc>
              <a:buNone/>
            </a:pPr>
            <a:r>
              <a:rPr lang="en-US" altLang="zh-CN" sz="2400" dirty="0"/>
              <a:t>SQL </a:t>
            </a:r>
            <a:r>
              <a:rPr lang="zh-CN" altLang="en-US" sz="2400" dirty="0"/>
              <a:t>的产生与发展        </a:t>
            </a:r>
            <a:endParaRPr lang="zh-CN" altLang="en-US" sz="2400" dirty="0"/>
          </a:p>
          <a:p>
            <a:pPr marL="0" indent="0">
              <a:lnSpc>
                <a:spcPct val="90000"/>
              </a:lnSpc>
              <a:buNone/>
            </a:pPr>
            <a:r>
              <a:rPr lang="zh-CN" altLang="en-US" sz="2400" dirty="0" smtClean="0"/>
              <a:t> </a:t>
            </a:r>
            <a:r>
              <a:rPr lang="en-US" altLang="zh-CN" sz="2400" dirty="0" smtClean="0"/>
              <a:t>.1970 </a:t>
            </a:r>
            <a:r>
              <a:rPr lang="zh-CN" altLang="en-US" sz="2400" dirty="0"/>
              <a:t>年，美国 </a:t>
            </a:r>
            <a:r>
              <a:rPr lang="en-US" altLang="zh-CN" sz="2400" dirty="0"/>
              <a:t>IBM </a:t>
            </a:r>
            <a:r>
              <a:rPr lang="zh-CN" altLang="en-US" sz="2400" dirty="0"/>
              <a:t>研究中心的 </a:t>
            </a:r>
            <a:r>
              <a:rPr lang="en-US" altLang="zh-CN" sz="2400" dirty="0" err="1"/>
              <a:t>E.F.Codd</a:t>
            </a:r>
            <a:r>
              <a:rPr lang="en-US" altLang="zh-CN" sz="2400" dirty="0"/>
              <a:t> </a:t>
            </a:r>
            <a:r>
              <a:rPr lang="zh-CN" altLang="en-US" sz="2400" dirty="0"/>
              <a:t>连续发表多篇论</a:t>
            </a:r>
            <a:endParaRPr lang="zh-CN" altLang="en-US" sz="2400" dirty="0"/>
          </a:p>
          <a:p>
            <a:pPr marL="0" indent="0">
              <a:lnSpc>
                <a:spcPct val="90000"/>
              </a:lnSpc>
              <a:buNone/>
            </a:pPr>
            <a:r>
              <a:rPr lang="zh-CN" altLang="en-US" sz="2400" dirty="0"/>
              <a:t>文，提出关系模型。</a:t>
            </a:r>
            <a:endParaRPr lang="zh-CN" altLang="en-US" sz="2400" dirty="0"/>
          </a:p>
          <a:p>
            <a:pPr>
              <a:lnSpc>
                <a:spcPct val="90000"/>
              </a:lnSpc>
            </a:pPr>
            <a:r>
              <a:rPr lang="zh-CN" altLang="en-US" sz="2400" dirty="0" smtClean="0"/>
              <a:t> </a:t>
            </a:r>
            <a:r>
              <a:rPr lang="en-US" altLang="zh-CN" sz="2400" dirty="0"/>
              <a:t>1972 </a:t>
            </a:r>
            <a:r>
              <a:rPr lang="zh-CN" altLang="en-US" sz="2400" dirty="0"/>
              <a:t>年， </a:t>
            </a:r>
            <a:r>
              <a:rPr lang="en-US" altLang="zh-CN" sz="2400" dirty="0"/>
              <a:t>IBM </a:t>
            </a:r>
            <a:r>
              <a:rPr lang="zh-CN" altLang="en-US" sz="2400" dirty="0"/>
              <a:t>公司开始研制实验型关系数据库管理系</a:t>
            </a:r>
            <a:endParaRPr lang="zh-CN" altLang="en-US" sz="2400" dirty="0"/>
          </a:p>
          <a:p>
            <a:pPr marL="0" indent="0">
              <a:lnSpc>
                <a:spcPct val="90000"/>
              </a:lnSpc>
              <a:buNone/>
            </a:pPr>
            <a:r>
              <a:rPr lang="zh-CN" altLang="en-US" sz="2400" dirty="0"/>
              <a:t>统 </a:t>
            </a:r>
            <a:r>
              <a:rPr lang="en-US" altLang="zh-CN" sz="2400" dirty="0"/>
              <a:t>SYSTEM  R </a:t>
            </a:r>
            <a:r>
              <a:rPr lang="zh-CN" altLang="en-US" sz="2400" dirty="0"/>
              <a:t>，配制的查询语言称为 </a:t>
            </a:r>
            <a:r>
              <a:rPr lang="en-US" altLang="zh-CN" sz="2400" dirty="0"/>
              <a:t>SQUARE </a:t>
            </a:r>
            <a:endParaRPr lang="en-US" altLang="zh-CN" sz="2400" dirty="0"/>
          </a:p>
          <a:p>
            <a:pPr marL="0" indent="0">
              <a:lnSpc>
                <a:spcPct val="90000"/>
              </a:lnSpc>
              <a:buNone/>
            </a:pPr>
            <a:r>
              <a:rPr lang="en-US" altLang="zh-CN" sz="2400" dirty="0"/>
              <a:t>(Specifying Queries As Relational Expression ) </a:t>
            </a:r>
            <a:r>
              <a:rPr lang="zh-CN" altLang="en-US" sz="2400" dirty="0"/>
              <a:t>语言，在</a:t>
            </a:r>
            <a:endParaRPr lang="zh-CN" altLang="en-US" sz="2400" dirty="0"/>
          </a:p>
          <a:p>
            <a:pPr marL="0" indent="0">
              <a:lnSpc>
                <a:spcPct val="90000"/>
              </a:lnSpc>
              <a:buNone/>
            </a:pPr>
            <a:r>
              <a:rPr lang="zh-CN" altLang="en-US" sz="2400" dirty="0"/>
              <a:t>语言中使用了较多的数学符号。</a:t>
            </a:r>
            <a:endParaRPr lang="zh-CN" altLang="en-US" sz="2400" dirty="0"/>
          </a:p>
          <a:p>
            <a:pPr marL="0" indent="0">
              <a:lnSpc>
                <a:spcPct val="90000"/>
              </a:lnSpc>
              <a:buNone/>
            </a:pPr>
            <a:r>
              <a:rPr lang="en-US" altLang="zh-CN" sz="2400" dirty="0" smtClean="0"/>
              <a:t>1974 </a:t>
            </a:r>
            <a:r>
              <a:rPr lang="zh-CN" altLang="en-US" sz="2400" dirty="0"/>
              <a:t>年， </a:t>
            </a:r>
            <a:r>
              <a:rPr lang="en-US" altLang="zh-CN" sz="2400" dirty="0"/>
              <a:t>Boyce </a:t>
            </a:r>
            <a:r>
              <a:rPr lang="zh-CN" altLang="en-US" sz="2400" dirty="0"/>
              <a:t>和 </a:t>
            </a:r>
            <a:r>
              <a:rPr lang="en-US" altLang="zh-CN" sz="2400" dirty="0"/>
              <a:t>Chamberlin </a:t>
            </a:r>
            <a:r>
              <a:rPr lang="zh-CN" altLang="en-US" sz="2400" dirty="0"/>
              <a:t>把 </a:t>
            </a:r>
            <a:r>
              <a:rPr lang="en-US" altLang="zh-CN" sz="2400" dirty="0"/>
              <a:t>SQUARE </a:t>
            </a:r>
            <a:r>
              <a:rPr lang="zh-CN" altLang="en-US" sz="2400" dirty="0"/>
              <a:t>修改为</a:t>
            </a:r>
            <a:endParaRPr lang="zh-CN" altLang="en-US" sz="2400" dirty="0"/>
          </a:p>
          <a:p>
            <a:pPr marL="0" indent="0">
              <a:lnSpc>
                <a:spcPct val="90000"/>
              </a:lnSpc>
              <a:buNone/>
            </a:pPr>
            <a:r>
              <a:rPr lang="en-US" altLang="zh-CN" sz="2400" dirty="0"/>
              <a:t>SEQUEL (Structured English </a:t>
            </a:r>
            <a:r>
              <a:rPr lang="en-US" altLang="zh-CN" sz="2400" dirty="0" err="1"/>
              <a:t>QUEry</a:t>
            </a:r>
            <a:r>
              <a:rPr lang="en-US" altLang="zh-CN" sz="2400" dirty="0"/>
              <a:t> Language ) </a:t>
            </a:r>
            <a:r>
              <a:rPr lang="zh-CN" altLang="en-US" sz="2400" dirty="0"/>
              <a:t>语言。</a:t>
            </a:r>
            <a:endParaRPr lang="zh-CN" altLang="en-US" sz="2400" dirty="0"/>
          </a:p>
          <a:p>
            <a:pPr marL="0" indent="0">
              <a:lnSpc>
                <a:spcPct val="90000"/>
              </a:lnSpc>
              <a:buNone/>
            </a:pPr>
            <a:r>
              <a:rPr lang="zh-CN" altLang="en-US" sz="2400" dirty="0"/>
              <a:t>后来 </a:t>
            </a:r>
            <a:r>
              <a:rPr lang="en-US" altLang="zh-CN" sz="2400" dirty="0"/>
              <a:t>SEQUEL </a:t>
            </a:r>
            <a:r>
              <a:rPr lang="zh-CN" altLang="en-US" sz="2400" dirty="0"/>
              <a:t>简称为 </a:t>
            </a:r>
            <a:r>
              <a:rPr lang="en-US" altLang="zh-CN" sz="2400" dirty="0"/>
              <a:t>SQL (Structured Query </a:t>
            </a:r>
            <a:endParaRPr lang="en-US" altLang="zh-CN" sz="2400" dirty="0"/>
          </a:p>
          <a:p>
            <a:pPr marL="0" indent="0">
              <a:lnSpc>
                <a:spcPct val="90000"/>
              </a:lnSpc>
              <a:buNone/>
            </a:pPr>
            <a:r>
              <a:rPr lang="en-US" altLang="zh-CN" sz="2400" dirty="0"/>
              <a:t>Language ) </a:t>
            </a:r>
            <a:r>
              <a:rPr lang="zh-CN" altLang="en-US" sz="2400" dirty="0"/>
              <a:t>，即 “ 结构式查询语言 ” ， </a:t>
            </a:r>
            <a:r>
              <a:rPr lang="en-US" altLang="zh-CN" sz="2400" dirty="0"/>
              <a:t>SQL </a:t>
            </a:r>
            <a:r>
              <a:rPr lang="zh-CN" altLang="en-US" sz="2400" dirty="0"/>
              <a:t>的发音仍为</a:t>
            </a:r>
            <a:endParaRPr lang="zh-CN" altLang="en-US" sz="2400" dirty="0"/>
          </a:p>
          <a:p>
            <a:pPr>
              <a:lnSpc>
                <a:spcPct val="90000"/>
              </a:lnSpc>
            </a:pPr>
            <a:r>
              <a:rPr lang="zh-CN" altLang="en-US" sz="2400" dirty="0"/>
              <a:t>“ </a:t>
            </a:r>
            <a:r>
              <a:rPr lang="en-US" altLang="zh-CN" sz="2400" dirty="0"/>
              <a:t>sequel ” </a:t>
            </a:r>
            <a:r>
              <a:rPr lang="zh-CN" altLang="en-US" sz="2400" dirty="0"/>
              <a:t>。现在 </a:t>
            </a:r>
            <a:r>
              <a:rPr lang="en-US" altLang="zh-CN" sz="2400" dirty="0"/>
              <a:t>SQL </a:t>
            </a:r>
            <a:r>
              <a:rPr lang="zh-CN" altLang="en-US" sz="2400" dirty="0"/>
              <a:t>已经成为一个标准   。</a:t>
            </a:r>
            <a:endParaRPr lang="zh-CN" altLang="en-US" sz="24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标题 323585"/>
          <p:cNvSpPr>
            <a:spLocks noGrp="1"/>
          </p:cNvSpPr>
          <p:nvPr>
            <p:ph type="title"/>
          </p:nvPr>
        </p:nvSpPr>
        <p:spPr>
          <a:xfrm>
            <a:off x="685800" y="152400"/>
            <a:ext cx="6870700" cy="828675"/>
          </a:xfrm>
        </p:spPr>
        <p:txBody>
          <a:bodyPr anchor="b"/>
          <a:lstStyle/>
          <a:p>
            <a:r>
              <a:rPr lang="en-US" altLang="zh-CN"/>
              <a:t>SQL </a:t>
            </a:r>
            <a:r>
              <a:rPr lang="zh-CN" altLang="en-US"/>
              <a:t>数据库的体系结构 </a:t>
            </a:r>
            <a:endParaRPr lang="zh-CN" altLang="en-US"/>
          </a:p>
        </p:txBody>
      </p:sp>
      <p:pic>
        <p:nvPicPr>
          <p:cNvPr id="324610" name="文本占位符 323586"/>
          <p:cNvPicPr>
            <a:picLocks noGrp="1" noChangeAspect="1"/>
          </p:cNvPicPr>
          <p:nvPr>
            <p:ph idx="1"/>
          </p:nvPr>
        </p:nvPicPr>
        <p:blipFill>
          <a:blip r:embed="rId1"/>
          <a:stretch>
            <a:fillRect/>
          </a:stretch>
        </p:blipFill>
        <p:spPr>
          <a:xfrm>
            <a:off x="0" y="1196975"/>
            <a:ext cx="9144000" cy="5472113"/>
          </a:xfr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标题 324609"/>
          <p:cNvSpPr>
            <a:spLocks noGrp="1"/>
          </p:cNvSpPr>
          <p:nvPr>
            <p:ph type="title"/>
          </p:nvPr>
        </p:nvSpPr>
        <p:spPr>
          <a:xfrm>
            <a:off x="685800" y="152400"/>
            <a:ext cx="6870700" cy="973138"/>
          </a:xfrm>
        </p:spPr>
        <p:txBody>
          <a:bodyPr anchor="b"/>
          <a:lstStyle/>
          <a:p>
            <a:r>
              <a:rPr lang="en-US" altLang="zh-CN"/>
              <a:t>3.1 SQL </a:t>
            </a:r>
            <a:r>
              <a:rPr lang="zh-CN" altLang="en-US"/>
              <a:t>概述</a:t>
            </a:r>
            <a:endParaRPr lang="zh-CN" altLang="en-US"/>
          </a:p>
        </p:txBody>
      </p:sp>
      <p:sp>
        <p:nvSpPr>
          <p:cNvPr id="325634" name="文本占位符 324610"/>
          <p:cNvSpPr>
            <a:spLocks noGrp="1"/>
          </p:cNvSpPr>
          <p:nvPr>
            <p:ph idx="1"/>
          </p:nvPr>
        </p:nvSpPr>
        <p:spPr>
          <a:xfrm>
            <a:off x="0" y="1125538"/>
            <a:ext cx="9144000" cy="5732462"/>
          </a:xfrm>
        </p:spPr>
        <p:txBody>
          <a:bodyPr anchor="t"/>
          <a:lstStyle/>
          <a:p>
            <a:r>
              <a:rPr lang="en-US" altLang="zh-CN" dirty="0" smtClean="0"/>
              <a:t>SQL </a:t>
            </a:r>
            <a:r>
              <a:rPr lang="zh-CN" altLang="en-US" dirty="0"/>
              <a:t>的特点</a:t>
            </a:r>
            <a:endParaRPr lang="zh-CN" altLang="en-US" dirty="0"/>
          </a:p>
          <a:p>
            <a:pPr marL="0" indent="0">
              <a:buNone/>
            </a:pPr>
            <a:r>
              <a:rPr lang="zh-CN" altLang="en-US" dirty="0"/>
              <a:t> </a:t>
            </a:r>
            <a:r>
              <a:rPr lang="zh-CN" altLang="en-US" dirty="0" smtClean="0"/>
              <a:t> </a:t>
            </a:r>
            <a:r>
              <a:rPr lang="en-US" altLang="zh-CN" dirty="0" smtClean="0"/>
              <a:t>1</a:t>
            </a:r>
            <a:r>
              <a:rPr lang="en-US" altLang="zh-CN" dirty="0"/>
              <a:t>.  </a:t>
            </a:r>
            <a:r>
              <a:rPr lang="zh-CN" altLang="en-US" dirty="0"/>
              <a:t>综合统一</a:t>
            </a:r>
            <a:endParaRPr lang="zh-CN" altLang="en-US" dirty="0"/>
          </a:p>
          <a:p>
            <a:pPr marL="0" indent="0">
              <a:buNone/>
            </a:pPr>
            <a:r>
              <a:rPr lang="zh-CN" altLang="en-US" dirty="0"/>
              <a:t> </a:t>
            </a:r>
            <a:r>
              <a:rPr lang="zh-CN" altLang="en-US" dirty="0" smtClean="0"/>
              <a:t> </a:t>
            </a:r>
            <a:r>
              <a:rPr lang="en-US" altLang="zh-CN" dirty="0" smtClean="0"/>
              <a:t>2</a:t>
            </a:r>
            <a:r>
              <a:rPr lang="en-US" altLang="zh-CN" dirty="0"/>
              <a:t>.  </a:t>
            </a:r>
            <a:r>
              <a:rPr lang="zh-CN" altLang="en-US" dirty="0"/>
              <a:t>高度非过程化</a:t>
            </a:r>
            <a:endParaRPr lang="zh-CN" altLang="en-US" dirty="0"/>
          </a:p>
          <a:p>
            <a:pPr marL="0" indent="0">
              <a:buNone/>
            </a:pPr>
            <a:r>
              <a:rPr lang="zh-CN" altLang="en-US" dirty="0"/>
              <a:t> </a:t>
            </a:r>
            <a:r>
              <a:rPr lang="zh-CN" altLang="en-US" dirty="0" smtClean="0"/>
              <a:t> </a:t>
            </a:r>
            <a:r>
              <a:rPr lang="en-US" altLang="zh-CN" dirty="0" smtClean="0"/>
              <a:t>3</a:t>
            </a:r>
            <a:r>
              <a:rPr lang="en-US" altLang="zh-CN" dirty="0"/>
              <a:t>.  </a:t>
            </a:r>
            <a:r>
              <a:rPr lang="zh-CN" altLang="en-US" dirty="0"/>
              <a:t>面向集合的操作方式</a:t>
            </a:r>
            <a:endParaRPr lang="zh-CN" altLang="en-US" dirty="0"/>
          </a:p>
          <a:p>
            <a:pPr marL="0" indent="0">
              <a:buNone/>
            </a:pPr>
            <a:r>
              <a:rPr lang="zh-CN" altLang="en-US" dirty="0"/>
              <a:t> </a:t>
            </a:r>
            <a:r>
              <a:rPr lang="zh-CN" altLang="en-US" dirty="0" smtClean="0"/>
              <a:t> </a:t>
            </a:r>
            <a:r>
              <a:rPr lang="en-US" altLang="zh-CN" dirty="0" smtClean="0"/>
              <a:t>4</a:t>
            </a:r>
            <a:r>
              <a:rPr lang="en-US" altLang="zh-CN" dirty="0"/>
              <a:t>.  </a:t>
            </a:r>
            <a:r>
              <a:rPr lang="zh-CN" altLang="en-US" dirty="0"/>
              <a:t>以同一种语法结构提供两种使用方法</a:t>
            </a:r>
            <a:endParaRPr lang="zh-CN" altLang="en-US" dirty="0"/>
          </a:p>
          <a:p>
            <a:pPr marL="0" indent="0">
              <a:buNone/>
            </a:pPr>
            <a:r>
              <a:rPr lang="zh-CN" altLang="en-US" dirty="0" smtClean="0"/>
              <a:t> </a:t>
            </a:r>
            <a:r>
              <a:rPr lang="en-US" altLang="zh-CN" dirty="0"/>
              <a:t>5.  </a:t>
            </a:r>
            <a:r>
              <a:rPr lang="zh-CN" altLang="en-US" dirty="0"/>
              <a:t>语言简洁，易学易用</a:t>
            </a:r>
            <a:endParaRPr lang="zh-CN" alt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标题 325633"/>
          <p:cNvSpPr>
            <a:spLocks noGrp="1"/>
          </p:cNvSpPr>
          <p:nvPr>
            <p:ph type="title"/>
          </p:nvPr>
        </p:nvSpPr>
        <p:spPr/>
        <p:txBody>
          <a:bodyPr anchor="b"/>
          <a:lstStyle/>
          <a:p>
            <a:endParaRPr lang="zh-CN" altLang="en-US" dirty="0"/>
          </a:p>
        </p:txBody>
      </p:sp>
      <p:sp>
        <p:nvSpPr>
          <p:cNvPr id="326658" name="文本占位符 325634"/>
          <p:cNvSpPr>
            <a:spLocks noGrp="1"/>
          </p:cNvSpPr>
          <p:nvPr>
            <p:ph idx="1"/>
          </p:nvPr>
        </p:nvSpPr>
        <p:spPr/>
        <p:txBody>
          <a:bodyPr anchor="t"/>
          <a:lstStyle/>
          <a:p>
            <a:pPr marL="0" indent="0">
              <a:buNone/>
            </a:pPr>
            <a:r>
              <a:rPr lang="en-US" altLang="zh-CN" dirty="0" smtClean="0"/>
              <a:t> 1</a:t>
            </a:r>
            <a:r>
              <a:rPr lang="en-US" altLang="zh-CN" dirty="0"/>
              <a:t>.  </a:t>
            </a:r>
            <a:r>
              <a:rPr lang="zh-CN" altLang="en-US" dirty="0"/>
              <a:t>综合统一 </a:t>
            </a:r>
            <a:r>
              <a:rPr lang="en-US" altLang="zh-CN" dirty="0"/>
              <a:t>:</a:t>
            </a:r>
            <a:endParaRPr lang="en-US" altLang="zh-CN" dirty="0"/>
          </a:p>
          <a:p>
            <a:r>
              <a:rPr lang="en-US" altLang="zh-CN" dirty="0" smtClean="0"/>
              <a:t>SQL </a:t>
            </a:r>
            <a:r>
              <a:rPr lang="zh-CN" altLang="en-US" dirty="0"/>
              <a:t>语言综合：数据定义语言 </a:t>
            </a:r>
            <a:r>
              <a:rPr lang="en-US" altLang="zh-CN" dirty="0"/>
              <a:t>DDL </a:t>
            </a:r>
            <a:r>
              <a:rPr lang="zh-CN" altLang="en-US" dirty="0"/>
              <a:t>、数据操</a:t>
            </a:r>
            <a:endParaRPr lang="zh-CN" altLang="en-US" dirty="0"/>
          </a:p>
          <a:p>
            <a:r>
              <a:rPr lang="zh-CN" altLang="en-US" dirty="0"/>
              <a:t>纵语言 </a:t>
            </a:r>
            <a:r>
              <a:rPr lang="en-US" altLang="zh-CN" dirty="0"/>
              <a:t>DML </a:t>
            </a:r>
            <a:r>
              <a:rPr lang="zh-CN" altLang="en-US" dirty="0"/>
              <a:t>、数据控制语言 </a:t>
            </a:r>
            <a:r>
              <a:rPr lang="en-US" altLang="zh-CN" dirty="0"/>
              <a:t>DCL</a:t>
            </a:r>
            <a:endParaRPr lang="en-US" altLang="zh-CN"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标题 326657"/>
          <p:cNvSpPr>
            <a:spLocks noGrp="1"/>
          </p:cNvSpPr>
          <p:nvPr>
            <p:ph type="title"/>
          </p:nvPr>
        </p:nvSpPr>
        <p:spPr>
          <a:xfrm>
            <a:off x="685800" y="152400"/>
            <a:ext cx="6870700" cy="1044575"/>
          </a:xfrm>
        </p:spPr>
        <p:txBody>
          <a:bodyPr anchor="b"/>
          <a:lstStyle/>
          <a:p>
            <a:endParaRPr lang="zh-CN" altLang="en-US" dirty="0"/>
          </a:p>
        </p:txBody>
      </p:sp>
      <p:sp>
        <p:nvSpPr>
          <p:cNvPr id="327682" name="文本占位符 326658"/>
          <p:cNvSpPr>
            <a:spLocks noGrp="1"/>
          </p:cNvSpPr>
          <p:nvPr>
            <p:ph idx="1"/>
          </p:nvPr>
        </p:nvSpPr>
        <p:spPr>
          <a:xfrm>
            <a:off x="0" y="1484313"/>
            <a:ext cx="9144000" cy="5373687"/>
          </a:xfrm>
        </p:spPr>
        <p:txBody>
          <a:bodyPr anchor="t"/>
          <a:lstStyle/>
          <a:p>
            <a:r>
              <a:rPr lang="zh-CN" altLang="en-US" dirty="0" smtClean="0"/>
              <a:t> </a:t>
            </a:r>
            <a:r>
              <a:rPr lang="en-US" altLang="zh-CN" dirty="0"/>
              <a:t>2 </a:t>
            </a:r>
            <a:r>
              <a:rPr lang="zh-CN" altLang="en-US" dirty="0"/>
              <a:t>、高度非过程化</a:t>
            </a:r>
            <a:endParaRPr lang="zh-CN" altLang="en-US" dirty="0"/>
          </a:p>
          <a:p>
            <a:r>
              <a:rPr lang="zh-CN" altLang="en-US" dirty="0" smtClean="0"/>
              <a:t>“ </a:t>
            </a:r>
            <a:r>
              <a:rPr lang="zh-CN" altLang="en-US" dirty="0"/>
              <a:t>怎么做 ”</a:t>
            </a:r>
            <a:endParaRPr lang="zh-CN" altLang="en-US" dirty="0"/>
          </a:p>
          <a:p>
            <a:r>
              <a:rPr lang="zh-CN" altLang="en-US" dirty="0" smtClean="0"/>
              <a:t> </a:t>
            </a:r>
            <a:r>
              <a:rPr lang="zh-CN" altLang="en-US" dirty="0"/>
              <a:t>“ 做什么 ”</a:t>
            </a:r>
            <a:endParaRPr lang="zh-CN" altLang="en-US" dirty="0"/>
          </a:p>
          <a:p>
            <a:r>
              <a:rPr lang="zh-CN" altLang="en-US" dirty="0" smtClean="0"/>
              <a:t> </a:t>
            </a:r>
            <a:r>
              <a:rPr lang="zh-CN" altLang="en-US" dirty="0"/>
              <a:t>减轻了用户的负担，有利于提高数据独</a:t>
            </a:r>
            <a:endParaRPr lang="zh-CN" altLang="en-US" dirty="0"/>
          </a:p>
          <a:p>
            <a:pPr marL="0" indent="0">
              <a:buNone/>
            </a:pPr>
            <a:r>
              <a:rPr lang="zh-CN" altLang="en-US" dirty="0"/>
              <a:t>立性</a:t>
            </a:r>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标题 327681"/>
          <p:cNvSpPr>
            <a:spLocks noGrp="1"/>
          </p:cNvSpPr>
          <p:nvPr>
            <p:ph type="title"/>
          </p:nvPr>
        </p:nvSpPr>
        <p:spPr/>
        <p:txBody>
          <a:bodyPr anchor="b"/>
          <a:lstStyle/>
          <a:p>
            <a:endParaRPr lang="zh-CN" altLang="en-US" dirty="0"/>
          </a:p>
        </p:txBody>
      </p:sp>
      <p:sp>
        <p:nvSpPr>
          <p:cNvPr id="328706" name="文本占位符 327682"/>
          <p:cNvSpPr>
            <a:spLocks noGrp="1"/>
          </p:cNvSpPr>
          <p:nvPr>
            <p:ph idx="1"/>
          </p:nvPr>
        </p:nvSpPr>
        <p:spPr/>
        <p:txBody>
          <a:bodyPr anchor="t"/>
          <a:lstStyle/>
          <a:p>
            <a:r>
              <a:rPr lang="en-US" altLang="zh-CN" dirty="0" smtClean="0"/>
              <a:t>3 </a:t>
            </a:r>
            <a:r>
              <a:rPr lang="zh-CN" altLang="en-US" dirty="0"/>
              <a:t>、面向集合的操作方式</a:t>
            </a:r>
            <a:endParaRPr lang="zh-CN" altLang="en-US" dirty="0"/>
          </a:p>
          <a:p>
            <a:r>
              <a:rPr lang="zh-CN" altLang="en-US" dirty="0" smtClean="0"/>
              <a:t>非</a:t>
            </a:r>
            <a:r>
              <a:rPr lang="zh-CN" altLang="en-US" dirty="0"/>
              <a:t>关系数据模型：面向记录</a:t>
            </a:r>
            <a:endParaRPr lang="zh-CN" altLang="en-US" dirty="0"/>
          </a:p>
          <a:p>
            <a:r>
              <a:rPr lang="zh-CN" altLang="en-US" dirty="0" smtClean="0"/>
              <a:t> </a:t>
            </a:r>
            <a:r>
              <a:rPr lang="en-US" altLang="zh-CN" dirty="0"/>
              <a:t>SQL </a:t>
            </a:r>
            <a:r>
              <a:rPr lang="zh-CN" altLang="en-US" dirty="0"/>
              <a:t>：集合操作</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32769"/>
          <p:cNvSpPr>
            <a:spLocks noGrp="1"/>
          </p:cNvSpPr>
          <p:nvPr>
            <p:ph type="title"/>
          </p:nvPr>
        </p:nvSpPr>
        <p:spPr>
          <a:xfrm>
            <a:off x="685800" y="152400"/>
            <a:ext cx="6870700" cy="828675"/>
          </a:xfrm>
        </p:spPr>
        <p:txBody>
          <a:bodyPr anchor="b"/>
          <a:lstStyle/>
          <a:p>
            <a:r>
              <a:rPr lang="zh-CN" altLang="en-US"/>
              <a:t>数据独立性</a:t>
            </a:r>
            <a:endParaRPr lang="zh-CN" altLang="en-US"/>
          </a:p>
        </p:txBody>
      </p:sp>
      <p:sp>
        <p:nvSpPr>
          <p:cNvPr id="33794" name="文本占位符 32770"/>
          <p:cNvSpPr>
            <a:spLocks noGrp="1"/>
          </p:cNvSpPr>
          <p:nvPr>
            <p:ph idx="1"/>
          </p:nvPr>
        </p:nvSpPr>
        <p:spPr>
          <a:xfrm>
            <a:off x="0" y="1412875"/>
            <a:ext cx="9144000" cy="5256213"/>
          </a:xfrm>
        </p:spPr>
        <p:txBody>
          <a:bodyPr anchor="t"/>
          <a:lstStyle/>
          <a:p>
            <a:r>
              <a:rPr lang="zh-CN" altLang="en-US"/>
              <a:t>物理独立性</a:t>
            </a:r>
            <a:endParaRPr lang="zh-CN" altLang="en-US"/>
          </a:p>
          <a:p>
            <a:pPr>
              <a:buNone/>
            </a:pPr>
            <a:r>
              <a:rPr lang="zh-CN" altLang="en-US"/>
              <a:t>  指用户的应用程序与存储在磁盘上的数据库中数据是相互独立的。当数据的物理存储改变了，应用程序不用改变 。</a:t>
            </a:r>
            <a:endParaRPr lang="zh-CN" altLang="en-US"/>
          </a:p>
          <a:p>
            <a:r>
              <a:rPr lang="zh-CN" altLang="en-US"/>
              <a:t>逻辑独立性</a:t>
            </a:r>
            <a:endParaRPr lang="zh-CN" altLang="en-US"/>
          </a:p>
          <a:p>
            <a:pPr>
              <a:buNone/>
            </a:pPr>
            <a:r>
              <a:rPr lang="zh-CN" altLang="en-US"/>
              <a:t> 指用户的应用程序与数据库的逻辑结构是相互独立的。数据的逻辑结构改变了，用户程序也可以不变 。</a:t>
            </a:r>
            <a:endParaRPr lang="zh-CN" alt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标题 328705"/>
          <p:cNvSpPr>
            <a:spLocks noGrp="1"/>
          </p:cNvSpPr>
          <p:nvPr>
            <p:ph type="title"/>
          </p:nvPr>
        </p:nvSpPr>
        <p:spPr>
          <a:xfrm>
            <a:off x="685800" y="152400"/>
            <a:ext cx="6870700" cy="828675"/>
          </a:xfrm>
        </p:spPr>
        <p:txBody>
          <a:bodyPr anchor="b"/>
          <a:lstStyle/>
          <a:p>
            <a:endParaRPr lang="zh-CN" altLang="en-US" dirty="0"/>
          </a:p>
        </p:txBody>
      </p:sp>
      <p:sp>
        <p:nvSpPr>
          <p:cNvPr id="329730" name="文本占位符 328706"/>
          <p:cNvSpPr>
            <a:spLocks noGrp="1"/>
          </p:cNvSpPr>
          <p:nvPr>
            <p:ph idx="1"/>
          </p:nvPr>
        </p:nvSpPr>
        <p:spPr>
          <a:xfrm>
            <a:off x="0" y="1268413"/>
            <a:ext cx="9144000" cy="5589587"/>
          </a:xfrm>
        </p:spPr>
        <p:txBody>
          <a:bodyPr anchor="t"/>
          <a:lstStyle/>
          <a:p>
            <a:pPr marL="0" indent="0">
              <a:buNone/>
            </a:pPr>
            <a:r>
              <a:rPr lang="en-US" altLang="zh-CN" dirty="0" smtClean="0"/>
              <a:t>4 </a:t>
            </a:r>
            <a:r>
              <a:rPr lang="zh-CN" altLang="en-US" dirty="0"/>
              <a:t>、以同一种语法结构提供两种使用方式</a:t>
            </a:r>
            <a:endParaRPr lang="zh-CN" altLang="en-US" dirty="0"/>
          </a:p>
          <a:p>
            <a:r>
              <a:rPr lang="zh-CN" altLang="en-US" dirty="0" smtClean="0"/>
              <a:t> </a:t>
            </a:r>
            <a:r>
              <a:rPr lang="zh-CN" altLang="en-US" dirty="0"/>
              <a:t>既可 联机交互 操作，</a:t>
            </a:r>
            <a:endParaRPr lang="zh-CN" altLang="en-US" dirty="0"/>
          </a:p>
          <a:p>
            <a:pPr marL="0" indent="0">
              <a:buNone/>
            </a:pPr>
            <a:r>
              <a:rPr lang="zh-CN" altLang="en-US" dirty="0" smtClean="0"/>
              <a:t>也</a:t>
            </a:r>
            <a:r>
              <a:rPr lang="zh-CN" altLang="en-US" dirty="0"/>
              <a:t>可以嵌入到 高级语言 中去</a:t>
            </a:r>
            <a:endParaRPr lang="zh-CN" altLang="en-US"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329729"/>
          <p:cNvSpPr>
            <a:spLocks noGrp="1"/>
          </p:cNvSpPr>
          <p:nvPr>
            <p:ph type="title"/>
          </p:nvPr>
        </p:nvSpPr>
        <p:spPr>
          <a:xfrm>
            <a:off x="685800" y="152400"/>
            <a:ext cx="6870700" cy="612775"/>
          </a:xfrm>
        </p:spPr>
        <p:txBody>
          <a:bodyPr anchor="b"/>
          <a:lstStyle/>
          <a:p>
            <a:endParaRPr lang="zh-CN" altLang="en-US" sz="4000" dirty="0"/>
          </a:p>
        </p:txBody>
      </p:sp>
      <p:pic>
        <p:nvPicPr>
          <p:cNvPr id="330754" name="文本占位符 329730"/>
          <p:cNvPicPr>
            <a:picLocks noGrp="1" noChangeAspect="1"/>
          </p:cNvPicPr>
          <p:nvPr>
            <p:ph idx="1"/>
          </p:nvPr>
        </p:nvPicPr>
        <p:blipFill>
          <a:blip r:embed="rId1"/>
          <a:stretch>
            <a:fillRect/>
          </a:stretch>
        </p:blipFill>
        <p:spPr>
          <a:xfrm>
            <a:off x="179388" y="1628775"/>
            <a:ext cx="8964612" cy="5229225"/>
          </a:xfr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330753"/>
          <p:cNvSpPr>
            <a:spLocks noGrp="1"/>
          </p:cNvSpPr>
          <p:nvPr>
            <p:ph type="title"/>
          </p:nvPr>
        </p:nvSpPr>
        <p:spPr>
          <a:xfrm>
            <a:off x="685800" y="152400"/>
            <a:ext cx="6870700" cy="1404938"/>
          </a:xfrm>
        </p:spPr>
        <p:txBody>
          <a:bodyPr anchor="b"/>
          <a:lstStyle/>
          <a:p>
            <a:r>
              <a:rPr lang="en-US" altLang="zh-CN" sz="4000"/>
              <a:t>SQL </a:t>
            </a:r>
            <a:r>
              <a:rPr lang="zh-CN" altLang="en-US" sz="4000"/>
              <a:t>模式（数据库）的创建和撤销 </a:t>
            </a:r>
            <a:endParaRPr lang="zh-CN" altLang="en-US" sz="4000"/>
          </a:p>
        </p:txBody>
      </p:sp>
      <p:sp>
        <p:nvSpPr>
          <p:cNvPr id="331778" name="文本占位符 330754"/>
          <p:cNvSpPr>
            <a:spLocks noGrp="1"/>
          </p:cNvSpPr>
          <p:nvPr>
            <p:ph idx="1"/>
          </p:nvPr>
        </p:nvSpPr>
        <p:spPr>
          <a:xfrm>
            <a:off x="0" y="1412875"/>
            <a:ext cx="8964613" cy="5445125"/>
          </a:xfrm>
        </p:spPr>
        <p:txBody>
          <a:bodyPr anchor="t"/>
          <a:lstStyle/>
          <a:p>
            <a:r>
              <a:rPr lang="en-US" altLang="zh-CN" dirty="0" smtClean="0"/>
              <a:t>SQL </a:t>
            </a:r>
            <a:r>
              <a:rPr lang="zh-CN" altLang="en-US" dirty="0"/>
              <a:t>模式的创建可用 </a:t>
            </a:r>
            <a:r>
              <a:rPr lang="en-US" altLang="zh-CN" dirty="0"/>
              <a:t>CREATE  SCHEMA </a:t>
            </a:r>
            <a:r>
              <a:rPr lang="zh-CN" altLang="en-US" dirty="0"/>
              <a:t>语句定义，其基本句法如下：</a:t>
            </a:r>
            <a:endParaRPr lang="zh-CN" altLang="en-US" dirty="0"/>
          </a:p>
          <a:p>
            <a:r>
              <a:rPr lang="zh-CN" altLang="en-US" dirty="0"/>
              <a:t>  </a:t>
            </a:r>
            <a:r>
              <a:rPr lang="en-US" altLang="zh-CN" dirty="0"/>
              <a:t>CREATE  SCHEMA 〈</a:t>
            </a:r>
            <a:r>
              <a:rPr lang="zh-CN" altLang="en-US" dirty="0"/>
              <a:t>模式名</a:t>
            </a:r>
            <a:r>
              <a:rPr lang="en-US" altLang="zh-CN" dirty="0"/>
              <a:t>〉</a:t>
            </a:r>
            <a:endParaRPr lang="en-US" altLang="zh-CN" dirty="0"/>
          </a:p>
          <a:p>
            <a:pPr>
              <a:buNone/>
            </a:pPr>
            <a:r>
              <a:rPr lang="en-US" altLang="zh-CN" dirty="0"/>
              <a:t>AUTHORIZATION 〈</a:t>
            </a:r>
            <a:r>
              <a:rPr lang="zh-CN" altLang="en-US" dirty="0"/>
              <a:t>用户名</a:t>
            </a:r>
            <a:r>
              <a:rPr lang="en-US" altLang="zh-CN" dirty="0"/>
              <a:t>〉 </a:t>
            </a:r>
            <a:endParaRPr lang="en-US" altLang="zh-CN"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标题 331777"/>
          <p:cNvSpPr>
            <a:spLocks noGrp="1"/>
          </p:cNvSpPr>
          <p:nvPr>
            <p:ph type="title"/>
          </p:nvPr>
        </p:nvSpPr>
        <p:spPr>
          <a:xfrm>
            <a:off x="685800" y="152400"/>
            <a:ext cx="6870700" cy="755650"/>
          </a:xfrm>
        </p:spPr>
        <p:txBody>
          <a:bodyPr anchor="b"/>
          <a:lstStyle/>
          <a:p>
            <a:endParaRPr lang="zh-CN" altLang="en-US" sz="4000" dirty="0"/>
          </a:p>
        </p:txBody>
      </p:sp>
      <p:sp>
        <p:nvSpPr>
          <p:cNvPr id="332802" name="文本占位符 331778"/>
          <p:cNvSpPr>
            <a:spLocks noGrp="1"/>
          </p:cNvSpPr>
          <p:nvPr>
            <p:ph idx="1"/>
          </p:nvPr>
        </p:nvSpPr>
        <p:spPr>
          <a:xfrm>
            <a:off x="0" y="1268413"/>
            <a:ext cx="9144000" cy="5400675"/>
          </a:xfrm>
        </p:spPr>
        <p:txBody>
          <a:bodyPr anchor="t"/>
          <a:lstStyle/>
          <a:p>
            <a:pPr marL="0" indent="0">
              <a:buNone/>
            </a:pPr>
            <a:r>
              <a:rPr lang="zh-CN" altLang="en-US" dirty="0" smtClean="0"/>
              <a:t> </a:t>
            </a:r>
            <a:r>
              <a:rPr lang="zh-CN" altLang="en-US" dirty="0"/>
              <a:t>删除： </a:t>
            </a:r>
            <a:r>
              <a:rPr lang="en-US" altLang="zh-CN" dirty="0"/>
              <a:t>DROP </a:t>
            </a:r>
            <a:r>
              <a:rPr lang="zh-CN" altLang="en-US" dirty="0"/>
              <a:t>语句的句法如下：</a:t>
            </a:r>
            <a:endParaRPr lang="zh-CN" altLang="en-US" dirty="0"/>
          </a:p>
          <a:p>
            <a:r>
              <a:rPr lang="en-US" altLang="zh-CN" dirty="0"/>
              <a:t>DROP    SCHEMA 〈 </a:t>
            </a:r>
            <a:r>
              <a:rPr lang="zh-CN" altLang="en-US" dirty="0"/>
              <a:t>模 式 名 </a:t>
            </a:r>
            <a:r>
              <a:rPr lang="en-US" altLang="zh-CN" dirty="0"/>
              <a:t>〉</a:t>
            </a:r>
            <a:endParaRPr lang="en-US" altLang="zh-CN" dirty="0"/>
          </a:p>
          <a:p>
            <a:r>
              <a:rPr lang="zh-CN" altLang="en-US" dirty="0"/>
              <a:t>［ </a:t>
            </a:r>
            <a:r>
              <a:rPr lang="en-US" altLang="zh-CN" dirty="0"/>
              <a:t>CASCADE │ RESTRICT </a:t>
            </a:r>
            <a:r>
              <a:rPr lang="zh-CN" altLang="en-US" dirty="0"/>
              <a:t>］</a:t>
            </a:r>
            <a:endParaRPr lang="zh-CN" altLang="en-US" dirty="0"/>
          </a:p>
          <a:p>
            <a:pPr marL="0" indent="0">
              <a:buNone/>
            </a:pPr>
            <a:r>
              <a:rPr lang="zh-CN" altLang="en-US" dirty="0" smtClean="0"/>
              <a:t>其</a:t>
            </a:r>
            <a:r>
              <a:rPr lang="zh-CN" altLang="en-US" dirty="0"/>
              <a:t>方式有两种：</a:t>
            </a:r>
            <a:endParaRPr lang="zh-CN" altLang="en-US" dirty="0"/>
          </a:p>
          <a:p>
            <a:r>
              <a:rPr lang="en-US" altLang="zh-CN" dirty="0"/>
              <a:t>CASCADE ( </a:t>
            </a:r>
            <a:r>
              <a:rPr lang="zh-CN" altLang="en-US" dirty="0"/>
              <a:t>级联式 </a:t>
            </a:r>
            <a:r>
              <a:rPr lang="en-US" altLang="zh-CN" dirty="0"/>
              <a:t>) </a:t>
            </a:r>
            <a:r>
              <a:rPr lang="zh-CN" altLang="en-US" dirty="0"/>
              <a:t>方式。</a:t>
            </a:r>
            <a:endParaRPr lang="zh-CN" altLang="en-US" dirty="0"/>
          </a:p>
          <a:p>
            <a:r>
              <a:rPr lang="en-US" altLang="zh-CN" dirty="0"/>
              <a:t>RESTRICT ( </a:t>
            </a:r>
            <a:r>
              <a:rPr lang="zh-CN" altLang="en-US" dirty="0"/>
              <a:t>约束式 </a:t>
            </a:r>
            <a:r>
              <a:rPr lang="en-US" altLang="zh-CN" dirty="0"/>
              <a:t>) </a:t>
            </a:r>
            <a:r>
              <a:rPr lang="zh-CN" altLang="en-US" dirty="0"/>
              <a:t>方式。</a:t>
            </a:r>
            <a:endParaRPr lang="zh-CN" alt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标题 332801"/>
          <p:cNvSpPr>
            <a:spLocks noGrp="1"/>
          </p:cNvSpPr>
          <p:nvPr>
            <p:ph type="title"/>
          </p:nvPr>
        </p:nvSpPr>
        <p:spPr>
          <a:xfrm>
            <a:off x="685800" y="152400"/>
            <a:ext cx="6870700" cy="828675"/>
          </a:xfrm>
        </p:spPr>
        <p:txBody>
          <a:bodyPr anchor="b"/>
          <a:lstStyle/>
          <a:p>
            <a:endParaRPr lang="zh-CN" altLang="en-US" dirty="0"/>
          </a:p>
        </p:txBody>
      </p:sp>
      <p:pic>
        <p:nvPicPr>
          <p:cNvPr id="333826" name="文本占位符 332802"/>
          <p:cNvPicPr>
            <a:picLocks noGrp="1" noChangeAspect="1"/>
          </p:cNvPicPr>
          <p:nvPr>
            <p:ph idx="1"/>
          </p:nvPr>
        </p:nvPicPr>
        <p:blipFill>
          <a:blip r:embed="rId1"/>
          <a:stretch>
            <a:fillRect/>
          </a:stretch>
        </p:blipFill>
        <p:spPr>
          <a:xfrm>
            <a:off x="179388" y="1268413"/>
            <a:ext cx="8964612" cy="5589587"/>
          </a:xfr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标题 333825"/>
          <p:cNvSpPr>
            <a:spLocks noGrp="1"/>
          </p:cNvSpPr>
          <p:nvPr>
            <p:ph type="title"/>
          </p:nvPr>
        </p:nvSpPr>
        <p:spPr>
          <a:xfrm>
            <a:off x="685800" y="152400"/>
            <a:ext cx="6870700" cy="828675"/>
          </a:xfrm>
        </p:spPr>
        <p:txBody>
          <a:bodyPr anchor="b"/>
          <a:lstStyle/>
          <a:p>
            <a:r>
              <a:rPr lang="en-US" altLang="zh-CN"/>
              <a:t>3.2.1  </a:t>
            </a:r>
            <a:r>
              <a:rPr lang="zh-CN" altLang="en-US"/>
              <a:t>定义 语句格式</a:t>
            </a:r>
            <a:endParaRPr lang="zh-CN" altLang="en-US"/>
          </a:p>
        </p:txBody>
      </p:sp>
      <p:sp>
        <p:nvSpPr>
          <p:cNvPr id="334850" name="文本占位符 333826"/>
          <p:cNvSpPr>
            <a:spLocks noGrp="1"/>
          </p:cNvSpPr>
          <p:nvPr>
            <p:ph idx="1"/>
          </p:nvPr>
        </p:nvSpPr>
        <p:spPr>
          <a:xfrm>
            <a:off x="0" y="1484313"/>
            <a:ext cx="9144000" cy="5184775"/>
          </a:xfrm>
        </p:spPr>
        <p:txBody>
          <a:bodyPr anchor="t"/>
          <a:lstStyle/>
          <a:p>
            <a:pPr>
              <a:lnSpc>
                <a:spcPct val="90000"/>
              </a:lnSpc>
            </a:pPr>
            <a:r>
              <a:rPr lang="zh-CN" altLang="en-US" sz="2800"/>
              <a:t>定义</a:t>
            </a:r>
            <a:endParaRPr lang="zh-CN" altLang="en-US" sz="2800"/>
          </a:p>
          <a:p>
            <a:pPr>
              <a:lnSpc>
                <a:spcPct val="90000"/>
              </a:lnSpc>
            </a:pPr>
            <a:r>
              <a:rPr lang="en-US" altLang="zh-CN" sz="2800"/>
              <a:t>CREATE TABLE &lt; </a:t>
            </a:r>
            <a:r>
              <a:rPr lang="zh-CN" altLang="en-US" sz="2800"/>
              <a:t>表名 </a:t>
            </a:r>
            <a:r>
              <a:rPr lang="en-US" altLang="zh-CN" sz="2800"/>
              <a:t>&gt;</a:t>
            </a:r>
            <a:endParaRPr lang="en-US" altLang="zh-CN" sz="2800"/>
          </a:p>
          <a:p>
            <a:pPr>
              <a:lnSpc>
                <a:spcPct val="90000"/>
              </a:lnSpc>
              <a:buNone/>
            </a:pPr>
            <a:r>
              <a:rPr lang="en-US" altLang="zh-CN" sz="2800"/>
              <a:t>       </a:t>
            </a:r>
            <a:r>
              <a:rPr lang="zh-CN" altLang="en-US" sz="2800"/>
              <a:t>（ </a:t>
            </a:r>
            <a:r>
              <a:rPr lang="en-US" altLang="zh-CN" sz="2800"/>
              <a:t>&lt; </a:t>
            </a:r>
            <a:r>
              <a:rPr lang="zh-CN" altLang="en-US" sz="2800"/>
              <a:t>列名 </a:t>
            </a:r>
            <a:r>
              <a:rPr lang="en-US" altLang="zh-CN" sz="2800"/>
              <a:t>&gt; &lt; </a:t>
            </a:r>
            <a:r>
              <a:rPr lang="zh-CN" altLang="en-US" sz="2800"/>
              <a:t>数据类型 </a:t>
            </a:r>
            <a:r>
              <a:rPr lang="en-US" altLang="zh-CN" sz="2800"/>
              <a:t>&gt;[ &lt; </a:t>
            </a:r>
            <a:r>
              <a:rPr lang="zh-CN" altLang="en-US" sz="2800"/>
              <a:t>列级完整性约束条件 </a:t>
            </a:r>
            <a:r>
              <a:rPr lang="en-US" altLang="zh-CN" sz="2800"/>
              <a:t>&gt; ]</a:t>
            </a:r>
            <a:endParaRPr lang="en-US" altLang="zh-CN" sz="2800"/>
          </a:p>
          <a:p>
            <a:pPr>
              <a:lnSpc>
                <a:spcPct val="90000"/>
              </a:lnSpc>
              <a:buNone/>
            </a:pPr>
            <a:r>
              <a:rPr lang="en-US" altLang="zh-CN" sz="2800"/>
              <a:t>      [ </a:t>
            </a:r>
            <a:r>
              <a:rPr lang="zh-CN" altLang="en-US" sz="2800"/>
              <a:t>， </a:t>
            </a:r>
            <a:r>
              <a:rPr lang="en-US" altLang="zh-CN" sz="2800"/>
              <a:t>&lt; </a:t>
            </a:r>
            <a:r>
              <a:rPr lang="zh-CN" altLang="en-US" sz="2800"/>
              <a:t>列名 </a:t>
            </a:r>
            <a:r>
              <a:rPr lang="en-US" altLang="zh-CN" sz="2800"/>
              <a:t>&gt; &lt; </a:t>
            </a:r>
            <a:r>
              <a:rPr lang="zh-CN" altLang="en-US" sz="2800"/>
              <a:t>数据类型 </a:t>
            </a:r>
            <a:r>
              <a:rPr lang="en-US" altLang="zh-CN" sz="2800"/>
              <a:t>&gt;[ &lt; </a:t>
            </a:r>
            <a:r>
              <a:rPr lang="zh-CN" altLang="en-US" sz="2800"/>
              <a:t>列级完整性约束条件 </a:t>
            </a:r>
            <a:r>
              <a:rPr lang="en-US" altLang="zh-CN" sz="2800"/>
              <a:t>&gt;] ]  </a:t>
            </a:r>
            <a:r>
              <a:rPr lang="en-US" altLang="zh-CN" sz="2800">
                <a:latin typeface="Arial" panose="020B0604020202020204" pitchFamily="34" charset="0"/>
              </a:rPr>
              <a:t>…</a:t>
            </a:r>
            <a:r>
              <a:rPr lang="en-US" altLang="zh-CN" sz="2800"/>
              <a:t>      [ </a:t>
            </a:r>
            <a:r>
              <a:rPr lang="zh-CN" altLang="en-US" sz="2800"/>
              <a:t>， </a:t>
            </a:r>
            <a:r>
              <a:rPr lang="en-US" altLang="zh-CN" sz="2800"/>
              <a:t>&lt; </a:t>
            </a:r>
            <a:r>
              <a:rPr lang="zh-CN" altLang="en-US" sz="2800"/>
              <a:t>表级完整性约束条件 </a:t>
            </a:r>
            <a:r>
              <a:rPr lang="en-US" altLang="zh-CN" sz="2800"/>
              <a:t>&gt; ]  </a:t>
            </a:r>
            <a:r>
              <a:rPr lang="zh-CN" altLang="en-US" sz="2800"/>
              <a:t>）；</a:t>
            </a:r>
            <a:endParaRPr lang="zh-CN" altLang="en-US" sz="2800"/>
          </a:p>
          <a:p>
            <a:pPr>
              <a:lnSpc>
                <a:spcPct val="90000"/>
              </a:lnSpc>
              <a:buNone/>
            </a:pPr>
            <a:r>
              <a:rPr lang="zh-CN" altLang="en-US" sz="2800"/>
              <a:t> </a:t>
            </a:r>
            <a:r>
              <a:rPr lang="en-US" altLang="zh-CN" sz="2800"/>
              <a:t>&lt; </a:t>
            </a:r>
            <a:r>
              <a:rPr lang="zh-CN" altLang="en-US" sz="2800"/>
              <a:t>表名 </a:t>
            </a:r>
            <a:r>
              <a:rPr lang="en-US" altLang="zh-CN" sz="2800"/>
              <a:t>&gt; </a:t>
            </a:r>
            <a:r>
              <a:rPr lang="zh-CN" altLang="en-US" sz="2800"/>
              <a:t>：所要定义的基本表的名字</a:t>
            </a:r>
            <a:endParaRPr lang="zh-CN" altLang="en-US" sz="2800"/>
          </a:p>
          <a:p>
            <a:pPr>
              <a:lnSpc>
                <a:spcPct val="90000"/>
              </a:lnSpc>
              <a:buNone/>
            </a:pPr>
            <a:r>
              <a:rPr lang="zh-CN" altLang="en-US" sz="2800"/>
              <a:t> </a:t>
            </a:r>
            <a:r>
              <a:rPr lang="en-US" altLang="zh-CN" sz="2800"/>
              <a:t>&lt; </a:t>
            </a:r>
            <a:r>
              <a:rPr lang="zh-CN" altLang="en-US" sz="2800"/>
              <a:t>列名 </a:t>
            </a:r>
            <a:r>
              <a:rPr lang="en-US" altLang="zh-CN" sz="2800"/>
              <a:t>&gt; </a:t>
            </a:r>
            <a:r>
              <a:rPr lang="zh-CN" altLang="en-US" sz="2800"/>
              <a:t>：组成该表的各个属性（列）</a:t>
            </a:r>
            <a:endParaRPr lang="zh-CN" altLang="en-US" sz="2800"/>
          </a:p>
          <a:p>
            <a:pPr>
              <a:lnSpc>
                <a:spcPct val="90000"/>
              </a:lnSpc>
              <a:buNone/>
            </a:pPr>
            <a:r>
              <a:rPr lang="en-US" altLang="zh-CN" sz="2800"/>
              <a:t>&lt; </a:t>
            </a:r>
            <a:r>
              <a:rPr lang="zh-CN" altLang="en-US" sz="2800"/>
              <a:t>列级完整性约束条件 </a:t>
            </a:r>
            <a:r>
              <a:rPr lang="en-US" altLang="zh-CN" sz="2800"/>
              <a:t>&gt; </a:t>
            </a:r>
            <a:r>
              <a:rPr lang="zh-CN" altLang="en-US" sz="2800"/>
              <a:t>：涉及相应属性列的完整性</a:t>
            </a:r>
            <a:endParaRPr lang="zh-CN" altLang="en-US" sz="2800"/>
          </a:p>
          <a:p>
            <a:pPr>
              <a:lnSpc>
                <a:spcPct val="90000"/>
              </a:lnSpc>
            </a:pPr>
            <a:r>
              <a:rPr lang="zh-CN" altLang="en-US" sz="2800"/>
              <a:t>约束条件</a:t>
            </a:r>
            <a:endParaRPr lang="zh-CN" altLang="en-US" sz="2800"/>
          </a:p>
          <a:p>
            <a:pPr>
              <a:lnSpc>
                <a:spcPct val="90000"/>
              </a:lnSpc>
              <a:buNone/>
            </a:pPr>
            <a:r>
              <a:rPr lang="en-US" altLang="zh-CN" sz="2800"/>
              <a:t>&lt; </a:t>
            </a:r>
            <a:r>
              <a:rPr lang="zh-CN" altLang="en-US" sz="2800"/>
              <a:t>表级完整性约束条件 </a:t>
            </a:r>
            <a:r>
              <a:rPr lang="en-US" altLang="zh-CN" sz="2800"/>
              <a:t>&gt; </a:t>
            </a:r>
            <a:r>
              <a:rPr lang="zh-CN" altLang="en-US" sz="2800"/>
              <a:t>：涉及一个或多个属性列的</a:t>
            </a:r>
            <a:endParaRPr lang="zh-CN" altLang="en-US" sz="2800"/>
          </a:p>
          <a:p>
            <a:pPr>
              <a:lnSpc>
                <a:spcPct val="90000"/>
              </a:lnSpc>
              <a:buNone/>
            </a:pPr>
            <a:r>
              <a:rPr lang="zh-CN" altLang="en-US" sz="2800"/>
              <a:t>完整性约束条件 </a:t>
            </a:r>
            <a:endParaRPr lang="zh-CN" altLang="en-US" sz="280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334849"/>
          <p:cNvSpPr>
            <a:spLocks noGrp="1"/>
          </p:cNvSpPr>
          <p:nvPr>
            <p:ph type="title"/>
          </p:nvPr>
        </p:nvSpPr>
        <p:spPr>
          <a:xfrm>
            <a:off x="685800" y="152400"/>
            <a:ext cx="6870700" cy="755650"/>
          </a:xfrm>
        </p:spPr>
        <p:txBody>
          <a:bodyPr anchor="b"/>
          <a:lstStyle/>
          <a:p>
            <a:r>
              <a:rPr lang="zh-CN" altLang="en-US" sz="4000"/>
              <a:t>例题 </a:t>
            </a:r>
            <a:endParaRPr lang="zh-CN" altLang="en-US" sz="4000"/>
          </a:p>
        </p:txBody>
      </p:sp>
      <p:sp>
        <p:nvSpPr>
          <p:cNvPr id="335874" name="文本占位符 334850"/>
          <p:cNvSpPr>
            <a:spLocks noGrp="1"/>
          </p:cNvSpPr>
          <p:nvPr>
            <p:ph idx="1"/>
          </p:nvPr>
        </p:nvSpPr>
        <p:spPr>
          <a:xfrm>
            <a:off x="0" y="1341438"/>
            <a:ext cx="9144000" cy="5516562"/>
          </a:xfrm>
        </p:spPr>
        <p:txBody>
          <a:bodyPr anchor="t"/>
          <a:lstStyle/>
          <a:p>
            <a:pPr marL="0" indent="0">
              <a:lnSpc>
                <a:spcPct val="90000"/>
              </a:lnSpc>
              <a:buNone/>
            </a:pPr>
            <a:r>
              <a:rPr lang="en-US" altLang="zh-CN" dirty="0"/>
              <a:t>[ </a:t>
            </a:r>
            <a:r>
              <a:rPr lang="zh-CN" altLang="en-US" dirty="0"/>
              <a:t>例 </a:t>
            </a:r>
            <a:r>
              <a:rPr lang="en-US" altLang="zh-CN" dirty="0"/>
              <a:t>1]   </a:t>
            </a:r>
            <a:r>
              <a:rPr lang="zh-CN" altLang="en-US" dirty="0"/>
              <a:t>建立一个 “ 学生 ” 表 </a:t>
            </a:r>
            <a:r>
              <a:rPr lang="en-US" altLang="zh-CN" dirty="0"/>
              <a:t>Student </a:t>
            </a:r>
            <a:r>
              <a:rPr lang="zh-CN" altLang="en-US" dirty="0"/>
              <a:t>，它由学号 </a:t>
            </a:r>
            <a:r>
              <a:rPr lang="en-US" altLang="zh-CN" dirty="0" err="1"/>
              <a:t>Sno</a:t>
            </a:r>
            <a:r>
              <a:rPr lang="en-US" altLang="zh-CN" dirty="0"/>
              <a:t> </a:t>
            </a:r>
            <a:r>
              <a:rPr lang="zh-CN" altLang="en-US" dirty="0"/>
              <a:t>、姓名 </a:t>
            </a:r>
            <a:r>
              <a:rPr lang="en-US" altLang="zh-CN" dirty="0" err="1"/>
              <a:t>Sname</a:t>
            </a:r>
            <a:r>
              <a:rPr lang="en-US" altLang="zh-CN" dirty="0"/>
              <a:t> </a:t>
            </a:r>
            <a:r>
              <a:rPr lang="zh-CN" altLang="en-US" dirty="0"/>
              <a:t>、性别 </a:t>
            </a:r>
            <a:r>
              <a:rPr lang="en-US" altLang="zh-CN" dirty="0" err="1"/>
              <a:t>Ssex</a:t>
            </a:r>
            <a:r>
              <a:rPr lang="en-US" altLang="zh-CN" dirty="0"/>
              <a:t> </a:t>
            </a:r>
            <a:r>
              <a:rPr lang="zh-CN" altLang="en-US" dirty="0"/>
              <a:t>、年龄 </a:t>
            </a:r>
            <a:r>
              <a:rPr lang="en-US" altLang="zh-CN" dirty="0"/>
              <a:t>Sage </a:t>
            </a:r>
            <a:r>
              <a:rPr lang="zh-CN" altLang="en-US" dirty="0"/>
              <a:t>、所在系</a:t>
            </a:r>
            <a:r>
              <a:rPr lang="en-US" altLang="zh-CN" dirty="0" err="1"/>
              <a:t>Sdept</a:t>
            </a:r>
            <a:r>
              <a:rPr lang="en-US" altLang="zh-CN" dirty="0"/>
              <a:t> </a:t>
            </a:r>
            <a:r>
              <a:rPr lang="zh-CN" altLang="en-US" dirty="0"/>
              <a:t>五个属性组成。其中学号不能为空，</a:t>
            </a:r>
            <a:r>
              <a:rPr lang="zh-CN" altLang="en-US" dirty="0" smtClean="0"/>
              <a:t>值是</a:t>
            </a:r>
            <a:r>
              <a:rPr lang="zh-CN" altLang="en-US" dirty="0"/>
              <a:t>唯一的，并且姓名取值也唯一。</a:t>
            </a:r>
            <a:endParaRPr lang="zh-CN" altLang="en-US" dirty="0"/>
          </a:p>
          <a:p>
            <a:pPr>
              <a:lnSpc>
                <a:spcPct val="90000"/>
              </a:lnSpc>
              <a:buNone/>
            </a:pPr>
            <a:r>
              <a:rPr lang="zh-CN" altLang="en-US" dirty="0"/>
              <a:t>    </a:t>
            </a:r>
            <a:r>
              <a:rPr lang="en-US" altLang="zh-CN" dirty="0"/>
              <a:t>CREATE TABLE Student</a:t>
            </a:r>
            <a:endParaRPr lang="en-US" altLang="zh-CN" dirty="0"/>
          </a:p>
          <a:p>
            <a:pPr>
              <a:lnSpc>
                <a:spcPct val="90000"/>
              </a:lnSpc>
              <a:buNone/>
            </a:pPr>
            <a:r>
              <a:rPr lang="en-US" altLang="zh-CN" dirty="0"/>
              <a:t>        (</a:t>
            </a:r>
            <a:r>
              <a:rPr lang="en-US" altLang="zh-CN" dirty="0" err="1"/>
              <a:t>Sno</a:t>
            </a:r>
            <a:r>
              <a:rPr lang="en-US" altLang="zh-CN" dirty="0"/>
              <a:t>       CHAR(5)  NOT NULL  UNIQUE </a:t>
            </a:r>
            <a:r>
              <a:rPr lang="zh-CN" altLang="en-US" dirty="0"/>
              <a:t>，  </a:t>
            </a:r>
            <a:endParaRPr lang="zh-CN" altLang="en-US" dirty="0"/>
          </a:p>
          <a:p>
            <a:pPr>
              <a:lnSpc>
                <a:spcPct val="90000"/>
              </a:lnSpc>
              <a:buNone/>
            </a:pPr>
            <a:r>
              <a:rPr lang="zh-CN" altLang="en-US" dirty="0"/>
              <a:t>         </a:t>
            </a:r>
            <a:r>
              <a:rPr lang="en-US" altLang="zh-CN" dirty="0" err="1"/>
              <a:t>Sname</a:t>
            </a:r>
            <a:r>
              <a:rPr lang="en-US" altLang="zh-CN" dirty="0"/>
              <a:t>  CHAR(20)  UNIQUE </a:t>
            </a:r>
            <a:r>
              <a:rPr lang="zh-CN" altLang="en-US" dirty="0"/>
              <a:t>，           </a:t>
            </a:r>
            <a:endParaRPr lang="zh-CN" altLang="en-US" dirty="0"/>
          </a:p>
          <a:p>
            <a:pPr>
              <a:lnSpc>
                <a:spcPct val="90000"/>
              </a:lnSpc>
              <a:buNone/>
            </a:pPr>
            <a:r>
              <a:rPr lang="zh-CN" altLang="en-US" dirty="0"/>
              <a:t>         </a:t>
            </a:r>
            <a:r>
              <a:rPr lang="en-US" altLang="zh-CN" dirty="0" err="1"/>
              <a:t>Ssex</a:t>
            </a:r>
            <a:r>
              <a:rPr lang="en-US" altLang="zh-CN" dirty="0"/>
              <a:t>      CHAR(1)  </a:t>
            </a:r>
            <a:r>
              <a:rPr lang="zh-CN" altLang="en-US" dirty="0"/>
              <a:t>，</a:t>
            </a:r>
            <a:endParaRPr lang="zh-CN" altLang="en-US" dirty="0"/>
          </a:p>
          <a:p>
            <a:pPr>
              <a:lnSpc>
                <a:spcPct val="90000"/>
              </a:lnSpc>
              <a:buNone/>
            </a:pPr>
            <a:r>
              <a:rPr lang="zh-CN" altLang="en-US" dirty="0"/>
              <a:t>         </a:t>
            </a:r>
            <a:r>
              <a:rPr lang="en-US" altLang="zh-CN" dirty="0"/>
              <a:t>Sage      INT </a:t>
            </a:r>
            <a:r>
              <a:rPr lang="zh-CN" altLang="en-US" dirty="0"/>
              <a:t>，   </a:t>
            </a:r>
            <a:r>
              <a:rPr lang="en-US" altLang="zh-CN" dirty="0" err="1"/>
              <a:t>Sdept</a:t>
            </a:r>
            <a:r>
              <a:rPr lang="en-US" altLang="zh-CN" dirty="0"/>
              <a:t>    CHAR(15)) </a:t>
            </a:r>
            <a:r>
              <a:rPr lang="zh-CN" altLang="en-US" dirty="0"/>
              <a:t>； </a:t>
            </a:r>
            <a:endParaRPr lang="zh-CN" alt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标题 335873"/>
          <p:cNvSpPr>
            <a:spLocks noGrp="1"/>
          </p:cNvSpPr>
          <p:nvPr>
            <p:ph type="title"/>
          </p:nvPr>
        </p:nvSpPr>
        <p:spPr>
          <a:xfrm>
            <a:off x="685800" y="152400"/>
            <a:ext cx="6870700" cy="828675"/>
          </a:xfrm>
        </p:spPr>
        <p:txBody>
          <a:bodyPr anchor="b"/>
          <a:lstStyle/>
          <a:p>
            <a:r>
              <a:rPr lang="zh-CN" altLang="en-US"/>
              <a:t>例题         （续）</a:t>
            </a:r>
            <a:endParaRPr lang="zh-CN" altLang="en-US"/>
          </a:p>
        </p:txBody>
      </p:sp>
      <p:sp>
        <p:nvSpPr>
          <p:cNvPr id="336898" name="文本占位符 335874"/>
          <p:cNvSpPr>
            <a:spLocks noGrp="1"/>
          </p:cNvSpPr>
          <p:nvPr>
            <p:ph idx="1"/>
          </p:nvPr>
        </p:nvSpPr>
        <p:spPr>
          <a:xfrm>
            <a:off x="0" y="1412875"/>
            <a:ext cx="8893175" cy="5229225"/>
          </a:xfrm>
        </p:spPr>
        <p:txBody>
          <a:bodyPr anchor="t"/>
          <a:lstStyle/>
          <a:p>
            <a:r>
              <a:rPr lang="en-US" altLang="zh-CN"/>
              <a:t>Sno       Sname     Ssex    Sage    Sdept</a:t>
            </a:r>
            <a:endParaRPr lang="en-US" altLang="zh-CN"/>
          </a:p>
          <a:p>
            <a:r>
              <a:rPr lang="en-US" altLang="zh-CN"/>
              <a:t>↑</a:t>
            </a:r>
            <a:r>
              <a:rPr lang="zh-CN" altLang="en-US"/>
              <a:t>　　     ↑         ↑　　　↑　　  ↑</a:t>
            </a:r>
            <a:endParaRPr lang="zh-CN" altLang="en-US"/>
          </a:p>
          <a:p>
            <a:pPr>
              <a:buNone/>
            </a:pPr>
            <a:r>
              <a:rPr lang="zh-CN" altLang="en-US"/>
              <a:t>字符型   字符型   字符型　   整数     字符型</a:t>
            </a:r>
            <a:endParaRPr lang="zh-CN" altLang="en-US"/>
          </a:p>
          <a:p>
            <a:pPr>
              <a:buNone/>
            </a:pPr>
            <a:r>
              <a:rPr lang="zh-CN" altLang="en-US"/>
              <a:t>长度为 </a:t>
            </a:r>
            <a:r>
              <a:rPr lang="en-US" altLang="zh-CN"/>
              <a:t>5  </a:t>
            </a:r>
            <a:r>
              <a:rPr lang="zh-CN" altLang="en-US"/>
              <a:t>长度为 </a:t>
            </a:r>
            <a:r>
              <a:rPr lang="en-US" altLang="zh-CN"/>
              <a:t>20  </a:t>
            </a:r>
            <a:r>
              <a:rPr lang="zh-CN" altLang="en-US"/>
              <a:t>长度为 </a:t>
            </a:r>
            <a:r>
              <a:rPr lang="en-US" altLang="zh-CN"/>
              <a:t>1  </a:t>
            </a:r>
            <a:r>
              <a:rPr lang="zh-CN" altLang="en-US"/>
              <a:t>长度为 </a:t>
            </a:r>
            <a:r>
              <a:rPr lang="en-US" altLang="zh-CN"/>
              <a:t>15</a:t>
            </a:r>
            <a:endParaRPr lang="en-US" altLang="zh-CN"/>
          </a:p>
          <a:p>
            <a:r>
              <a:rPr lang="en-US" altLang="zh-CN"/>
              <a:t>  </a:t>
            </a:r>
            <a:r>
              <a:rPr lang="zh-CN" altLang="en-US"/>
              <a:t>不能为空值</a:t>
            </a:r>
            <a:endParaRPr lang="zh-CN" altLang="en-US"/>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标题 336897"/>
          <p:cNvSpPr>
            <a:spLocks noGrp="1"/>
          </p:cNvSpPr>
          <p:nvPr>
            <p:ph type="title"/>
          </p:nvPr>
        </p:nvSpPr>
        <p:spPr>
          <a:xfrm>
            <a:off x="685800" y="152400"/>
            <a:ext cx="6870700" cy="684213"/>
          </a:xfrm>
        </p:spPr>
        <p:txBody>
          <a:bodyPr anchor="b"/>
          <a:lstStyle/>
          <a:p>
            <a:r>
              <a:rPr lang="zh-CN" altLang="en-US" sz="4000"/>
              <a:t>定义基本表（续）</a:t>
            </a:r>
            <a:endParaRPr lang="zh-CN" altLang="en-US" sz="4000"/>
          </a:p>
        </p:txBody>
      </p:sp>
      <p:sp>
        <p:nvSpPr>
          <p:cNvPr id="337922" name="文本占位符 336898"/>
          <p:cNvSpPr>
            <a:spLocks noGrp="1"/>
          </p:cNvSpPr>
          <p:nvPr>
            <p:ph idx="1"/>
          </p:nvPr>
        </p:nvSpPr>
        <p:spPr>
          <a:xfrm>
            <a:off x="0" y="1052513"/>
            <a:ext cx="8964613" cy="5616575"/>
          </a:xfrm>
        </p:spPr>
        <p:txBody>
          <a:bodyPr anchor="t"/>
          <a:lstStyle/>
          <a:p>
            <a:r>
              <a:rPr lang="zh-CN" altLang="en-US" dirty="0" smtClean="0"/>
              <a:t> </a:t>
            </a:r>
            <a:r>
              <a:rPr lang="zh-CN" altLang="en-US" dirty="0"/>
              <a:t>常用完整性约束</a:t>
            </a:r>
            <a:endParaRPr lang="zh-CN" altLang="en-US" dirty="0"/>
          </a:p>
          <a:p>
            <a:r>
              <a:rPr lang="zh-CN" altLang="en-US" dirty="0" smtClean="0"/>
              <a:t>主</a:t>
            </a:r>
            <a:r>
              <a:rPr lang="zh-CN" altLang="en-US" dirty="0"/>
              <a:t>码约束：     </a:t>
            </a:r>
            <a:r>
              <a:rPr lang="en-US" altLang="zh-CN" dirty="0"/>
              <a:t>PRIMARY  KEY</a:t>
            </a:r>
            <a:endParaRPr lang="en-US" altLang="zh-CN" dirty="0"/>
          </a:p>
          <a:p>
            <a:r>
              <a:rPr lang="en-US" altLang="zh-CN" dirty="0" smtClean="0"/>
              <a:t> </a:t>
            </a:r>
            <a:r>
              <a:rPr lang="zh-CN" altLang="en-US" dirty="0"/>
              <a:t>唯一性约束： </a:t>
            </a:r>
            <a:r>
              <a:rPr lang="en-US" altLang="zh-CN" dirty="0"/>
              <a:t>UNIQUE</a:t>
            </a:r>
            <a:endParaRPr lang="en-US" altLang="zh-CN" dirty="0"/>
          </a:p>
          <a:p>
            <a:r>
              <a:rPr lang="en-US" altLang="zh-CN" dirty="0" smtClean="0"/>
              <a:t> </a:t>
            </a:r>
            <a:r>
              <a:rPr lang="zh-CN" altLang="en-US" dirty="0"/>
              <a:t>非空值约束： </a:t>
            </a:r>
            <a:r>
              <a:rPr lang="en-US" altLang="zh-CN" dirty="0"/>
              <a:t>NOT NULL</a:t>
            </a:r>
            <a:endParaRPr lang="en-US" altLang="zh-CN" dirty="0"/>
          </a:p>
          <a:p>
            <a:r>
              <a:rPr lang="en-US" altLang="zh-CN" dirty="0" smtClean="0"/>
              <a:t> </a:t>
            </a:r>
            <a:r>
              <a:rPr lang="zh-CN" altLang="en-US" dirty="0"/>
              <a:t>参照完整性约束 </a:t>
            </a:r>
            <a:r>
              <a:rPr lang="en-US" altLang="zh-CN" dirty="0"/>
              <a:t>:FOREIGN KEY</a:t>
            </a:r>
            <a:endParaRPr lang="en-US" altLang="zh-CN" dirty="0"/>
          </a:p>
          <a:p>
            <a:r>
              <a:rPr lang="en-US" altLang="zh-CN" dirty="0"/>
              <a:t>PRIMARY  KEY </a:t>
            </a:r>
            <a:r>
              <a:rPr lang="zh-CN" altLang="en-US" dirty="0"/>
              <a:t>与  </a:t>
            </a:r>
            <a:r>
              <a:rPr lang="en-US" altLang="zh-CN" dirty="0"/>
              <a:t>UNIQUE </a:t>
            </a:r>
            <a:r>
              <a:rPr lang="zh-CN" altLang="en-US" dirty="0"/>
              <a:t>的区别？</a:t>
            </a:r>
            <a:endParaRPr lang="zh-CN" altLang="en-US"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标题 337921"/>
          <p:cNvSpPr>
            <a:spLocks noGrp="1"/>
          </p:cNvSpPr>
          <p:nvPr>
            <p:ph type="title"/>
          </p:nvPr>
        </p:nvSpPr>
        <p:spPr>
          <a:xfrm>
            <a:off x="685800" y="152400"/>
            <a:ext cx="6870700" cy="755650"/>
          </a:xfrm>
        </p:spPr>
        <p:txBody>
          <a:bodyPr anchor="b"/>
          <a:lstStyle/>
          <a:p>
            <a:endParaRPr lang="zh-CN" altLang="en-US" sz="4000" dirty="0"/>
          </a:p>
        </p:txBody>
      </p:sp>
      <p:sp>
        <p:nvSpPr>
          <p:cNvPr id="338946" name="文本占位符 337922"/>
          <p:cNvSpPr>
            <a:spLocks noGrp="1"/>
          </p:cNvSpPr>
          <p:nvPr>
            <p:ph idx="1"/>
          </p:nvPr>
        </p:nvSpPr>
        <p:spPr>
          <a:xfrm>
            <a:off x="0" y="1700213"/>
            <a:ext cx="9144000" cy="5157787"/>
          </a:xfrm>
        </p:spPr>
        <p:txBody>
          <a:bodyPr anchor="t"/>
          <a:lstStyle/>
          <a:p>
            <a:r>
              <a:rPr lang="zh-CN" altLang="en-US" dirty="0" smtClean="0"/>
              <a:t> </a:t>
            </a:r>
            <a:r>
              <a:rPr lang="en-US" altLang="zh-CN" dirty="0"/>
              <a:t>Primary key </a:t>
            </a:r>
            <a:r>
              <a:rPr lang="zh-CN" altLang="en-US" dirty="0"/>
              <a:t>在建立的时候会默认地建</a:t>
            </a:r>
            <a:endParaRPr lang="zh-CN" altLang="en-US" dirty="0"/>
          </a:p>
          <a:p>
            <a:pPr>
              <a:buNone/>
            </a:pPr>
            <a:r>
              <a:rPr lang="zh-CN" altLang="en-US" dirty="0"/>
              <a:t>立此 </a:t>
            </a:r>
            <a:r>
              <a:rPr lang="en-US" altLang="zh-CN" dirty="0"/>
              <a:t>field </a:t>
            </a:r>
            <a:r>
              <a:rPr lang="zh-CN" altLang="en-US" dirty="0"/>
              <a:t>的索引，且此 </a:t>
            </a:r>
            <a:r>
              <a:rPr lang="en-US" altLang="zh-CN" dirty="0"/>
              <a:t>primary    </a:t>
            </a:r>
            <a:r>
              <a:rPr lang="zh-CN" altLang="en-US" dirty="0"/>
              <a:t>可</a:t>
            </a:r>
            <a:endParaRPr lang="zh-CN" altLang="en-US" dirty="0"/>
          </a:p>
          <a:p>
            <a:r>
              <a:rPr lang="zh-CN" altLang="en-US" dirty="0"/>
              <a:t>以作为作为另外的表的 </a:t>
            </a:r>
            <a:r>
              <a:rPr lang="en-US" altLang="zh-CN" dirty="0"/>
              <a:t>foreign  key  </a:t>
            </a:r>
            <a:r>
              <a:rPr lang="zh-CN" altLang="en-US" dirty="0"/>
              <a:t>，</a:t>
            </a:r>
            <a:endParaRPr lang="zh-CN" altLang="en-US" dirty="0"/>
          </a:p>
          <a:p>
            <a:r>
              <a:rPr lang="zh-CN" altLang="en-US" dirty="0" smtClean="0"/>
              <a:t> </a:t>
            </a:r>
            <a:r>
              <a:rPr lang="zh-CN" altLang="en-US" dirty="0"/>
              <a:t>再者 </a:t>
            </a:r>
            <a:r>
              <a:rPr lang="en-US" altLang="zh-CN" dirty="0"/>
              <a:t>primary key  </a:t>
            </a:r>
            <a:r>
              <a:rPr lang="zh-CN" altLang="en-US" dirty="0"/>
              <a:t>跟 </a:t>
            </a:r>
            <a:r>
              <a:rPr lang="en-US" altLang="zh-CN" dirty="0"/>
              <a:t>unique </a:t>
            </a:r>
            <a:r>
              <a:rPr lang="zh-CN" altLang="en-US" dirty="0"/>
              <a:t>的区别 是</a:t>
            </a:r>
            <a:endParaRPr lang="zh-CN" altLang="en-US" dirty="0"/>
          </a:p>
          <a:p>
            <a:r>
              <a:rPr lang="en-US" altLang="zh-CN" dirty="0"/>
              <a:t>Primary key </a:t>
            </a:r>
            <a:r>
              <a:rPr lang="zh-CN" altLang="en-US" dirty="0"/>
              <a:t>一定是 </a:t>
            </a:r>
            <a:r>
              <a:rPr lang="en-US" altLang="zh-CN" dirty="0"/>
              <a:t>not null </a:t>
            </a:r>
            <a:r>
              <a:rPr lang="zh-CN" altLang="en-US" dirty="0"/>
              <a:t>，而</a:t>
            </a:r>
            <a:endParaRPr lang="zh-CN" altLang="en-US" dirty="0"/>
          </a:p>
          <a:p>
            <a:r>
              <a:rPr lang="en-US" altLang="zh-CN" dirty="0"/>
              <a:t>unique </a:t>
            </a:r>
            <a:r>
              <a:rPr lang="zh-CN" altLang="en-US" dirty="0"/>
              <a:t>则没有此限制</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33793"/>
          <p:cNvSpPr>
            <a:spLocks noGrp="1"/>
          </p:cNvSpPr>
          <p:nvPr>
            <p:ph type="title"/>
          </p:nvPr>
        </p:nvSpPr>
        <p:spPr>
          <a:xfrm>
            <a:off x="685800" y="152400"/>
            <a:ext cx="6870700" cy="755650"/>
          </a:xfrm>
        </p:spPr>
        <p:txBody>
          <a:bodyPr anchor="b"/>
          <a:lstStyle/>
          <a:p>
            <a:r>
              <a:rPr lang="zh-CN" altLang="en-US" sz="4000"/>
              <a:t>数据结构化</a:t>
            </a:r>
            <a:endParaRPr lang="zh-CN" altLang="en-US" sz="4000"/>
          </a:p>
        </p:txBody>
      </p:sp>
      <p:sp>
        <p:nvSpPr>
          <p:cNvPr id="34818" name="文本占位符 33794"/>
          <p:cNvSpPr>
            <a:spLocks noGrp="1"/>
          </p:cNvSpPr>
          <p:nvPr>
            <p:ph idx="1"/>
          </p:nvPr>
        </p:nvSpPr>
        <p:spPr>
          <a:xfrm>
            <a:off x="0" y="1268413"/>
            <a:ext cx="9144000" cy="5589587"/>
          </a:xfrm>
        </p:spPr>
        <p:txBody>
          <a:bodyPr anchor="t"/>
          <a:lstStyle/>
          <a:p>
            <a:r>
              <a:rPr lang="zh-CN" altLang="en-US"/>
              <a:t>整体 数据的结构化是数据库的主要特征之一。</a:t>
            </a:r>
            <a:endParaRPr lang="zh-CN" altLang="en-US"/>
          </a:p>
          <a:p>
            <a:r>
              <a:rPr lang="zh-CN" altLang="en-US"/>
              <a:t> 数据库中实现的是数据的真正结构化</a:t>
            </a:r>
            <a:endParaRPr lang="zh-CN" altLang="en-US"/>
          </a:p>
          <a:p>
            <a:pPr>
              <a:buNone/>
            </a:pPr>
            <a:r>
              <a:rPr lang="zh-CN" altLang="en-US"/>
              <a:t>数据的结构用 数据模型 描述</a:t>
            </a:r>
            <a:r>
              <a:rPr lang="en-US" altLang="zh-CN"/>
              <a:t>,</a:t>
            </a:r>
            <a:r>
              <a:rPr lang="zh-CN" altLang="en-US"/>
              <a:t>无需程序定义和解释。</a:t>
            </a:r>
            <a:endParaRPr lang="zh-CN" altLang="en-US"/>
          </a:p>
          <a:p>
            <a:pPr>
              <a:buNone/>
            </a:pPr>
            <a:r>
              <a:rPr lang="zh-CN" altLang="en-US"/>
              <a:t> 数据可以 变长 。</a:t>
            </a:r>
            <a:endParaRPr lang="zh-CN" altLang="en-US"/>
          </a:p>
          <a:p>
            <a:pPr>
              <a:buNone/>
            </a:pPr>
            <a:r>
              <a:rPr lang="zh-CN" altLang="en-US"/>
              <a:t>数据的最小存取单位是数据项 。</a:t>
            </a:r>
            <a:endParaRPr lang="zh-CN" alt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标题 338945"/>
          <p:cNvSpPr>
            <a:spLocks noGrp="1"/>
          </p:cNvSpPr>
          <p:nvPr>
            <p:ph type="title"/>
          </p:nvPr>
        </p:nvSpPr>
        <p:spPr>
          <a:xfrm>
            <a:off x="685800" y="152400"/>
            <a:ext cx="6870700" cy="684213"/>
          </a:xfrm>
        </p:spPr>
        <p:txBody>
          <a:bodyPr anchor="b"/>
          <a:lstStyle/>
          <a:p>
            <a:endParaRPr lang="zh-CN" altLang="en-US" sz="4000" dirty="0"/>
          </a:p>
        </p:txBody>
      </p:sp>
      <p:sp>
        <p:nvSpPr>
          <p:cNvPr id="339970" name="文本占位符 338946"/>
          <p:cNvSpPr>
            <a:spLocks noGrp="1"/>
          </p:cNvSpPr>
          <p:nvPr>
            <p:ph idx="1"/>
          </p:nvPr>
        </p:nvSpPr>
        <p:spPr>
          <a:xfrm>
            <a:off x="323850" y="1412875"/>
            <a:ext cx="8058150" cy="4479925"/>
          </a:xfrm>
        </p:spPr>
        <p:txBody>
          <a:bodyPr anchor="t"/>
          <a:lstStyle/>
          <a:p>
            <a:r>
              <a:rPr lang="zh-CN" altLang="en-US" dirty="0"/>
              <a:t> </a:t>
            </a:r>
            <a:r>
              <a:rPr lang="en-US" altLang="zh-CN" dirty="0"/>
              <a:t>[ </a:t>
            </a:r>
            <a:r>
              <a:rPr lang="zh-CN" altLang="en-US" dirty="0"/>
              <a:t>例 </a:t>
            </a:r>
            <a:r>
              <a:rPr lang="en-US" altLang="zh-CN" dirty="0"/>
              <a:t>2]   </a:t>
            </a:r>
            <a:r>
              <a:rPr lang="zh-CN" altLang="en-US" dirty="0"/>
              <a:t>建立一个 “ 课程 ” 表 </a:t>
            </a:r>
            <a:r>
              <a:rPr lang="en-US" altLang="zh-CN" dirty="0"/>
              <a:t>C </a:t>
            </a:r>
            <a:r>
              <a:rPr lang="zh-CN" altLang="en-US" dirty="0"/>
              <a:t>，它由课程</a:t>
            </a:r>
            <a:r>
              <a:rPr lang="zh-CN" altLang="en-US" dirty="0" smtClean="0"/>
              <a:t>号</a:t>
            </a:r>
            <a:r>
              <a:rPr lang="en-US" altLang="zh-CN" dirty="0" err="1" smtClean="0"/>
              <a:t>Cno</a:t>
            </a:r>
            <a:r>
              <a:rPr lang="en-US" altLang="zh-CN" dirty="0" smtClean="0"/>
              <a:t> </a:t>
            </a:r>
            <a:r>
              <a:rPr lang="zh-CN" altLang="en-US" dirty="0"/>
              <a:t>，课程名称 </a:t>
            </a:r>
            <a:r>
              <a:rPr lang="en-US" altLang="zh-CN" dirty="0" err="1"/>
              <a:t>Cname</a:t>
            </a:r>
            <a:r>
              <a:rPr lang="en-US" altLang="zh-CN" dirty="0"/>
              <a:t> </a:t>
            </a:r>
            <a:r>
              <a:rPr lang="zh-CN" altLang="en-US" dirty="0"/>
              <a:t>，教师 </a:t>
            </a:r>
            <a:r>
              <a:rPr lang="en-US" altLang="zh-CN" dirty="0"/>
              <a:t>Teacher </a:t>
            </a:r>
            <a:r>
              <a:rPr lang="zh-CN" altLang="en-US" dirty="0" smtClean="0"/>
              <a:t>组成</a:t>
            </a:r>
            <a:r>
              <a:rPr lang="zh-CN" altLang="en-US" dirty="0"/>
              <a:t>，其中 </a:t>
            </a:r>
            <a:r>
              <a:rPr lang="en-US" altLang="zh-CN" dirty="0" err="1"/>
              <a:t>Cno</a:t>
            </a:r>
            <a:r>
              <a:rPr lang="en-US" altLang="zh-CN" dirty="0"/>
              <a:t> </a:t>
            </a:r>
            <a:r>
              <a:rPr lang="zh-CN" altLang="en-US" dirty="0"/>
              <a:t>为主码。</a:t>
            </a:r>
            <a:endParaRPr lang="zh-CN" altLang="en-US" dirty="0"/>
          </a:p>
          <a:p>
            <a:r>
              <a:rPr lang="en-US" altLang="zh-CN" dirty="0" smtClean="0"/>
              <a:t>CREATE </a:t>
            </a:r>
            <a:r>
              <a:rPr lang="en-US" altLang="zh-CN" dirty="0"/>
              <a:t>TABLE C</a:t>
            </a:r>
            <a:r>
              <a:rPr lang="en-US" altLang="zh-CN" dirty="0" smtClean="0"/>
              <a:t>( </a:t>
            </a:r>
            <a:r>
              <a:rPr lang="en-US" altLang="zh-CN" dirty="0" err="1"/>
              <a:t>Cno</a:t>
            </a:r>
            <a:r>
              <a:rPr lang="en-US" altLang="zh-CN" dirty="0"/>
              <a:t> CHAR(5) ,  </a:t>
            </a:r>
            <a:r>
              <a:rPr lang="en-US" altLang="zh-CN" dirty="0" err="1"/>
              <a:t>Cname</a:t>
            </a:r>
            <a:r>
              <a:rPr lang="en-US" altLang="zh-CN" dirty="0"/>
              <a:t> CHAR(10) ,   </a:t>
            </a:r>
            <a:r>
              <a:rPr lang="en-US" altLang="zh-CN" dirty="0" smtClean="0"/>
              <a:t>Teacher </a:t>
            </a:r>
            <a:r>
              <a:rPr lang="en-US" altLang="zh-CN" dirty="0"/>
              <a:t>CHAR(10),   Primary key (</a:t>
            </a:r>
            <a:r>
              <a:rPr lang="en-US" altLang="zh-CN" dirty="0" err="1"/>
              <a:t>Cno</a:t>
            </a:r>
            <a:r>
              <a:rPr lang="en-US" altLang="zh-CN" dirty="0"/>
              <a:t>));</a:t>
            </a:r>
            <a:endParaRPr lang="en-US" altLang="zh-CN"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标题 339969"/>
          <p:cNvSpPr>
            <a:spLocks noGrp="1"/>
          </p:cNvSpPr>
          <p:nvPr>
            <p:ph type="title"/>
          </p:nvPr>
        </p:nvSpPr>
        <p:spPr>
          <a:xfrm>
            <a:off x="685800" y="152400"/>
            <a:ext cx="6870700" cy="900113"/>
          </a:xfrm>
        </p:spPr>
        <p:txBody>
          <a:bodyPr anchor="b"/>
          <a:lstStyle/>
          <a:p>
            <a:r>
              <a:rPr lang="zh-CN" altLang="en-US"/>
              <a:t>例题         （续）</a:t>
            </a:r>
            <a:endParaRPr lang="zh-CN" altLang="en-US"/>
          </a:p>
        </p:txBody>
      </p:sp>
      <p:sp>
        <p:nvSpPr>
          <p:cNvPr id="340994" name="文本占位符 339970"/>
          <p:cNvSpPr>
            <a:spLocks noGrp="1"/>
          </p:cNvSpPr>
          <p:nvPr>
            <p:ph idx="1"/>
          </p:nvPr>
        </p:nvSpPr>
        <p:spPr>
          <a:xfrm>
            <a:off x="179388" y="1268413"/>
            <a:ext cx="8964612" cy="5400675"/>
          </a:xfrm>
        </p:spPr>
        <p:txBody>
          <a:bodyPr anchor="t"/>
          <a:lstStyle/>
          <a:p>
            <a:r>
              <a:rPr lang="en-US" altLang="zh-CN" dirty="0"/>
              <a:t>[ </a:t>
            </a:r>
            <a:r>
              <a:rPr lang="zh-CN" altLang="en-US" dirty="0"/>
              <a:t>例 </a:t>
            </a:r>
            <a:r>
              <a:rPr lang="en-US" altLang="zh-CN" dirty="0"/>
              <a:t>3]   </a:t>
            </a:r>
            <a:r>
              <a:rPr lang="zh-CN" altLang="en-US" dirty="0"/>
              <a:t>建立一个 “ 学生选课 ” 表 </a:t>
            </a:r>
            <a:r>
              <a:rPr lang="en-US" altLang="zh-CN" dirty="0"/>
              <a:t>SC </a:t>
            </a:r>
            <a:r>
              <a:rPr lang="zh-CN" altLang="en-US" dirty="0"/>
              <a:t>，它由学号 </a:t>
            </a:r>
            <a:r>
              <a:rPr lang="en-US" altLang="zh-CN" dirty="0" err="1"/>
              <a:t>Sno</a:t>
            </a:r>
            <a:r>
              <a:rPr lang="en-US" altLang="zh-CN" dirty="0"/>
              <a:t> </a:t>
            </a:r>
            <a:r>
              <a:rPr lang="zh-CN" altLang="en-US" dirty="0"/>
              <a:t>、课程号 </a:t>
            </a:r>
            <a:r>
              <a:rPr lang="en-US" altLang="zh-CN" dirty="0" err="1"/>
              <a:t>Cno</a:t>
            </a:r>
            <a:r>
              <a:rPr lang="en-US" altLang="zh-CN" dirty="0"/>
              <a:t> </a:t>
            </a:r>
            <a:r>
              <a:rPr lang="zh-CN" altLang="en-US" dirty="0"/>
              <a:t>，修课成绩 </a:t>
            </a:r>
            <a:r>
              <a:rPr lang="en-US" altLang="zh-CN" dirty="0"/>
              <a:t>Grade </a:t>
            </a:r>
            <a:r>
              <a:rPr lang="zh-CN" altLang="en-US" dirty="0"/>
              <a:t>组成，其中 </a:t>
            </a:r>
            <a:r>
              <a:rPr lang="en-US" altLang="zh-CN" dirty="0"/>
              <a:t>(</a:t>
            </a:r>
            <a:r>
              <a:rPr lang="en-US" altLang="zh-CN" dirty="0" err="1"/>
              <a:t>Sno</a:t>
            </a:r>
            <a:r>
              <a:rPr lang="en-US" altLang="zh-CN" dirty="0"/>
              <a:t>, </a:t>
            </a:r>
            <a:r>
              <a:rPr lang="en-US" altLang="zh-CN" dirty="0" err="1"/>
              <a:t>Cno</a:t>
            </a:r>
            <a:r>
              <a:rPr lang="en-US" altLang="zh-CN" dirty="0"/>
              <a:t>) </a:t>
            </a:r>
            <a:r>
              <a:rPr lang="zh-CN" altLang="en-US" dirty="0"/>
              <a:t>为主码。</a:t>
            </a:r>
            <a:endParaRPr lang="zh-CN" altLang="en-US" dirty="0"/>
          </a:p>
          <a:p>
            <a:r>
              <a:rPr lang="en-US" altLang="zh-CN" dirty="0" smtClean="0"/>
              <a:t>CREATE </a:t>
            </a:r>
            <a:r>
              <a:rPr lang="en-US" altLang="zh-CN" dirty="0"/>
              <a:t>TABLE SC( </a:t>
            </a:r>
            <a:r>
              <a:rPr lang="en-US" altLang="zh-CN" dirty="0" err="1"/>
              <a:t>Sno</a:t>
            </a:r>
            <a:r>
              <a:rPr lang="en-US" altLang="zh-CN" dirty="0"/>
              <a:t> CHAR(5) , </a:t>
            </a:r>
            <a:r>
              <a:rPr lang="en-US" altLang="zh-CN" dirty="0" err="1"/>
              <a:t>Cno</a:t>
            </a:r>
            <a:r>
              <a:rPr lang="en-US" altLang="zh-CN" dirty="0"/>
              <a:t> CHAR(3) ,  Grade   </a:t>
            </a:r>
            <a:r>
              <a:rPr lang="en-US" altLang="zh-CN" dirty="0" err="1"/>
              <a:t>int</a:t>
            </a:r>
            <a:r>
              <a:rPr lang="en-US" altLang="zh-CN" dirty="0"/>
              <a:t>,  Primary key (</a:t>
            </a:r>
            <a:r>
              <a:rPr lang="en-US" altLang="zh-CN" dirty="0" err="1"/>
              <a:t>Sno</a:t>
            </a:r>
            <a:r>
              <a:rPr lang="en-US" altLang="zh-CN" dirty="0"/>
              <a:t>, </a:t>
            </a:r>
            <a:r>
              <a:rPr lang="en-US" altLang="zh-CN" dirty="0" err="1"/>
              <a:t>Cno</a:t>
            </a:r>
            <a:r>
              <a:rPr lang="en-US" altLang="zh-CN" dirty="0"/>
              <a:t>),    FOREIGN KEY(</a:t>
            </a:r>
            <a:r>
              <a:rPr lang="en-US" altLang="zh-CN" dirty="0" err="1"/>
              <a:t>Sno</a:t>
            </a:r>
            <a:r>
              <a:rPr lang="en-US" altLang="zh-CN" dirty="0"/>
              <a:t>) REFERENCES S(</a:t>
            </a:r>
            <a:r>
              <a:rPr lang="en-US" altLang="zh-CN" dirty="0" err="1"/>
              <a:t>Sno</a:t>
            </a:r>
            <a:r>
              <a:rPr lang="en-US" altLang="zh-CN" dirty="0"/>
              <a:t>),   FOREIGN KEY(</a:t>
            </a:r>
            <a:r>
              <a:rPr lang="en-US" altLang="zh-CN" dirty="0" err="1"/>
              <a:t>Cno</a:t>
            </a:r>
            <a:r>
              <a:rPr lang="en-US" altLang="zh-CN" dirty="0"/>
              <a:t>) REFERENCES C(</a:t>
            </a:r>
            <a:r>
              <a:rPr lang="en-US" altLang="zh-CN" dirty="0" err="1"/>
              <a:t>Cno</a:t>
            </a:r>
            <a:r>
              <a:rPr lang="en-US" altLang="zh-CN" dirty="0"/>
              <a:t>) );</a:t>
            </a:r>
            <a:endParaRPr lang="en-US" altLang="zh-CN"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标题 340993"/>
          <p:cNvSpPr>
            <a:spLocks noGrp="1"/>
          </p:cNvSpPr>
          <p:nvPr>
            <p:ph type="title"/>
          </p:nvPr>
        </p:nvSpPr>
        <p:spPr>
          <a:xfrm>
            <a:off x="685800" y="152400"/>
            <a:ext cx="6870700" cy="828675"/>
          </a:xfrm>
        </p:spPr>
        <p:txBody>
          <a:bodyPr anchor="b"/>
          <a:lstStyle/>
          <a:p>
            <a:r>
              <a:rPr lang="zh-CN" altLang="en-US"/>
              <a:t>基本数据类型</a:t>
            </a:r>
            <a:endParaRPr lang="zh-CN" altLang="en-US"/>
          </a:p>
        </p:txBody>
      </p:sp>
      <p:sp>
        <p:nvSpPr>
          <p:cNvPr id="342018" name="文本占位符 340994"/>
          <p:cNvSpPr>
            <a:spLocks noGrp="1"/>
          </p:cNvSpPr>
          <p:nvPr>
            <p:ph idx="1"/>
          </p:nvPr>
        </p:nvSpPr>
        <p:spPr>
          <a:xfrm>
            <a:off x="0" y="1700213"/>
            <a:ext cx="9144000" cy="5157787"/>
          </a:xfrm>
        </p:spPr>
        <p:txBody>
          <a:bodyPr anchor="t"/>
          <a:lstStyle/>
          <a:p>
            <a:r>
              <a:rPr lang="zh-CN" altLang="en-US"/>
              <a:t>基本数据类型</a:t>
            </a:r>
            <a:endParaRPr lang="zh-CN" altLang="en-US"/>
          </a:p>
          <a:p>
            <a:pPr>
              <a:buNone/>
            </a:pPr>
            <a:r>
              <a:rPr lang="zh-CN" altLang="en-US"/>
              <a:t> </a:t>
            </a:r>
            <a:r>
              <a:rPr lang="en-US" altLang="zh-CN"/>
              <a:t>(1) </a:t>
            </a:r>
            <a:r>
              <a:rPr lang="zh-CN" altLang="en-US"/>
              <a:t>数值型（ </a:t>
            </a:r>
            <a:r>
              <a:rPr lang="en-US" altLang="zh-CN"/>
              <a:t>DB2)</a:t>
            </a:r>
            <a:endParaRPr lang="en-US" altLang="zh-CN"/>
          </a:p>
          <a:p>
            <a:pPr>
              <a:buNone/>
            </a:pPr>
            <a:r>
              <a:rPr lang="en-US" altLang="zh-CN"/>
              <a:t>SMALLINT      </a:t>
            </a:r>
            <a:r>
              <a:rPr lang="zh-CN" altLang="en-US"/>
              <a:t>半字长二进制整数</a:t>
            </a:r>
            <a:endParaRPr lang="zh-CN" altLang="en-US"/>
          </a:p>
          <a:p>
            <a:pPr>
              <a:buNone/>
            </a:pPr>
            <a:r>
              <a:rPr lang="en-US" altLang="zh-CN"/>
              <a:t>INTEGER       </a:t>
            </a:r>
            <a:r>
              <a:rPr lang="zh-CN" altLang="en-US"/>
              <a:t>全字长二进制整数</a:t>
            </a:r>
            <a:endParaRPr lang="zh-CN" altLang="en-US"/>
          </a:p>
          <a:p>
            <a:pPr>
              <a:buNone/>
            </a:pPr>
            <a:r>
              <a:rPr lang="zh-CN" altLang="en-US"/>
              <a:t> </a:t>
            </a:r>
            <a:r>
              <a:rPr lang="en-US" altLang="zh-CN"/>
              <a:t>DECIMAL(P[,q] </a:t>
            </a:r>
            <a:r>
              <a:rPr lang="zh-CN" altLang="en-US"/>
              <a:t>）或者 </a:t>
            </a:r>
            <a:r>
              <a:rPr lang="en-US" altLang="zh-CN"/>
              <a:t>DEC </a:t>
            </a:r>
            <a:r>
              <a:rPr lang="zh-CN" altLang="en-US"/>
              <a:t>（ </a:t>
            </a:r>
            <a:r>
              <a:rPr lang="en-US" altLang="zh-CN"/>
              <a:t>p[,q])</a:t>
            </a:r>
            <a:endParaRPr lang="en-US" altLang="zh-CN"/>
          </a:p>
          <a:p>
            <a:pPr>
              <a:buNone/>
            </a:pPr>
            <a:r>
              <a:rPr lang="en-US" altLang="zh-CN"/>
              <a:t> </a:t>
            </a:r>
            <a:r>
              <a:rPr lang="zh-CN" altLang="en-US"/>
              <a:t>压缩十进制数，共 </a:t>
            </a:r>
            <a:r>
              <a:rPr lang="en-US" altLang="zh-CN"/>
              <a:t>p </a:t>
            </a:r>
            <a:r>
              <a:rPr lang="zh-CN" altLang="en-US"/>
              <a:t>位，其中小数点后 </a:t>
            </a:r>
            <a:r>
              <a:rPr lang="en-US" altLang="zh-CN"/>
              <a:t>q </a:t>
            </a:r>
            <a:r>
              <a:rPr lang="zh-CN" altLang="en-US"/>
              <a:t>位</a:t>
            </a:r>
            <a:endParaRPr lang="zh-CN" altLang="en-US"/>
          </a:p>
          <a:p>
            <a:pPr>
              <a:buNone/>
            </a:pPr>
            <a:r>
              <a:rPr lang="en-US" altLang="zh-CN"/>
              <a:t>FLOAT     </a:t>
            </a:r>
            <a:r>
              <a:rPr lang="zh-CN" altLang="en-US"/>
              <a:t>双字长浮点数</a:t>
            </a:r>
            <a:endParaRPr lang="zh-CN" altLang="en-US"/>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标题 342017"/>
          <p:cNvSpPr>
            <a:spLocks noGrp="1"/>
          </p:cNvSpPr>
          <p:nvPr>
            <p:ph type="title"/>
          </p:nvPr>
        </p:nvSpPr>
        <p:spPr>
          <a:xfrm>
            <a:off x="685800" y="152400"/>
            <a:ext cx="6870700" cy="1044575"/>
          </a:xfrm>
        </p:spPr>
        <p:txBody>
          <a:bodyPr anchor="b"/>
          <a:lstStyle/>
          <a:p>
            <a:endParaRPr lang="zh-CN" altLang="en-US" dirty="0"/>
          </a:p>
        </p:txBody>
      </p:sp>
      <p:sp>
        <p:nvSpPr>
          <p:cNvPr id="343042" name="文本占位符 342018"/>
          <p:cNvSpPr>
            <a:spLocks noGrp="1"/>
          </p:cNvSpPr>
          <p:nvPr>
            <p:ph idx="1"/>
          </p:nvPr>
        </p:nvSpPr>
        <p:spPr>
          <a:xfrm>
            <a:off x="179388" y="1773238"/>
            <a:ext cx="8964612" cy="5084762"/>
          </a:xfrm>
        </p:spPr>
        <p:txBody>
          <a:bodyPr anchor="t"/>
          <a:lstStyle/>
          <a:p>
            <a:pPr>
              <a:buNone/>
            </a:pPr>
            <a:r>
              <a:rPr lang="zh-CN" altLang="en-US"/>
              <a:t>（ </a:t>
            </a:r>
            <a:r>
              <a:rPr lang="en-US" altLang="zh-CN"/>
              <a:t>2) </a:t>
            </a:r>
            <a:r>
              <a:rPr lang="zh-CN" altLang="en-US"/>
              <a:t>字符串型</a:t>
            </a:r>
            <a:endParaRPr lang="zh-CN" altLang="en-US"/>
          </a:p>
          <a:p>
            <a:pPr>
              <a:buNone/>
            </a:pPr>
            <a:r>
              <a:rPr lang="zh-CN" altLang="en-US"/>
              <a:t> </a:t>
            </a:r>
            <a:r>
              <a:rPr lang="en-US" altLang="zh-CN"/>
              <a:t>CHARTER(n) </a:t>
            </a:r>
            <a:r>
              <a:rPr lang="zh-CN" altLang="en-US"/>
              <a:t>或 </a:t>
            </a:r>
            <a:r>
              <a:rPr lang="en-US" altLang="zh-CN"/>
              <a:t>CHAR(n)</a:t>
            </a:r>
            <a:endParaRPr lang="en-US" altLang="zh-CN"/>
          </a:p>
          <a:p>
            <a:pPr>
              <a:buNone/>
            </a:pPr>
            <a:r>
              <a:rPr lang="en-US" altLang="zh-CN"/>
              <a:t> VARCHAR(n)</a:t>
            </a:r>
            <a:endParaRPr lang="en-US" altLang="zh-CN"/>
          </a:p>
          <a:p>
            <a:pPr>
              <a:buNone/>
            </a:pPr>
            <a:r>
              <a:rPr lang="en-US" altLang="zh-CN"/>
              <a:t> (3) </a:t>
            </a:r>
            <a:r>
              <a:rPr lang="zh-CN" altLang="en-US"/>
              <a:t>时间型</a:t>
            </a:r>
            <a:endParaRPr lang="zh-CN" altLang="en-US"/>
          </a:p>
          <a:p>
            <a:pPr>
              <a:buNone/>
            </a:pPr>
            <a:r>
              <a:rPr lang="zh-CN" altLang="en-US"/>
              <a:t> </a:t>
            </a:r>
            <a:r>
              <a:rPr lang="en-US" altLang="zh-CN"/>
              <a:t>DATE</a:t>
            </a:r>
            <a:endParaRPr lang="en-US" altLang="zh-CN"/>
          </a:p>
          <a:p>
            <a:pPr>
              <a:buNone/>
            </a:pPr>
            <a:r>
              <a:rPr lang="en-US" altLang="zh-CN"/>
              <a:t> TIME</a:t>
            </a:r>
            <a:endParaRPr lang="en-US" altLang="zh-CN"/>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标题 343041"/>
          <p:cNvSpPr>
            <a:spLocks noGrp="1"/>
          </p:cNvSpPr>
          <p:nvPr>
            <p:ph type="title"/>
          </p:nvPr>
        </p:nvSpPr>
        <p:spPr>
          <a:xfrm>
            <a:off x="685800" y="152400"/>
            <a:ext cx="6870700" cy="684213"/>
          </a:xfrm>
        </p:spPr>
        <p:txBody>
          <a:bodyPr anchor="b"/>
          <a:lstStyle/>
          <a:p>
            <a:endParaRPr lang="zh-CN" altLang="en-US" sz="4000" dirty="0"/>
          </a:p>
        </p:txBody>
      </p:sp>
      <p:sp>
        <p:nvSpPr>
          <p:cNvPr id="344066" name="文本占位符 343042"/>
          <p:cNvSpPr>
            <a:spLocks noGrp="1"/>
          </p:cNvSpPr>
          <p:nvPr>
            <p:ph idx="1"/>
          </p:nvPr>
        </p:nvSpPr>
        <p:spPr>
          <a:xfrm>
            <a:off x="0" y="1557338"/>
            <a:ext cx="9144000" cy="5300662"/>
          </a:xfrm>
        </p:spPr>
        <p:txBody>
          <a:bodyPr anchor="t"/>
          <a:lstStyle/>
          <a:p>
            <a:r>
              <a:rPr lang="en-US" altLang="zh-CN" dirty="0" smtClean="0"/>
              <a:t>(</a:t>
            </a:r>
            <a:r>
              <a:rPr lang="en-US" altLang="zh-CN" dirty="0"/>
              <a:t>4) </a:t>
            </a:r>
            <a:r>
              <a:rPr lang="zh-CN" altLang="en-US" dirty="0"/>
              <a:t>位串型</a:t>
            </a:r>
            <a:endParaRPr lang="zh-CN" altLang="en-US" dirty="0"/>
          </a:p>
          <a:p>
            <a:r>
              <a:rPr lang="en-US" altLang="zh-CN" dirty="0" smtClean="0"/>
              <a:t>BIT </a:t>
            </a:r>
            <a:r>
              <a:rPr lang="zh-CN" altLang="en-US" dirty="0"/>
              <a:t>（ </a:t>
            </a:r>
            <a:r>
              <a:rPr lang="en-US" altLang="zh-CN" dirty="0"/>
              <a:t>n </a:t>
            </a:r>
            <a:r>
              <a:rPr lang="zh-CN" altLang="en-US" dirty="0"/>
              <a:t>）</a:t>
            </a:r>
            <a:endParaRPr lang="zh-CN" alt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标题 344065"/>
          <p:cNvSpPr>
            <a:spLocks noGrp="1"/>
          </p:cNvSpPr>
          <p:nvPr>
            <p:ph type="title"/>
          </p:nvPr>
        </p:nvSpPr>
        <p:spPr>
          <a:xfrm>
            <a:off x="685800" y="152400"/>
            <a:ext cx="6870700" cy="684213"/>
          </a:xfrm>
        </p:spPr>
        <p:txBody>
          <a:bodyPr anchor="b"/>
          <a:lstStyle/>
          <a:p>
            <a:r>
              <a:rPr lang="zh-CN" altLang="en-US" sz="4000"/>
              <a:t>二、修改基本表</a:t>
            </a:r>
            <a:endParaRPr lang="zh-CN" altLang="en-US" sz="4000"/>
          </a:p>
        </p:txBody>
      </p:sp>
      <p:sp>
        <p:nvSpPr>
          <p:cNvPr id="345090" name="文本占位符 344066"/>
          <p:cNvSpPr>
            <a:spLocks noGrp="1"/>
          </p:cNvSpPr>
          <p:nvPr>
            <p:ph idx="1"/>
          </p:nvPr>
        </p:nvSpPr>
        <p:spPr>
          <a:xfrm>
            <a:off x="0" y="1341438"/>
            <a:ext cx="9144000" cy="5516562"/>
          </a:xfrm>
        </p:spPr>
        <p:txBody>
          <a:bodyPr anchor="t"/>
          <a:lstStyle/>
          <a:p>
            <a:r>
              <a:rPr lang="en-US" altLang="zh-CN" dirty="0"/>
              <a:t>ALTER TABLE &lt; </a:t>
            </a:r>
            <a:r>
              <a:rPr lang="zh-CN" altLang="en-US" dirty="0"/>
              <a:t>表名 </a:t>
            </a:r>
            <a:r>
              <a:rPr lang="en-US" altLang="zh-CN" dirty="0"/>
              <a:t>&gt;</a:t>
            </a:r>
            <a:endParaRPr lang="en-US" altLang="zh-CN" dirty="0"/>
          </a:p>
          <a:p>
            <a:pPr>
              <a:buNone/>
            </a:pPr>
            <a:r>
              <a:rPr lang="en-US" altLang="zh-CN" dirty="0"/>
              <a:t>[ ADD &lt; </a:t>
            </a:r>
            <a:r>
              <a:rPr lang="zh-CN" altLang="en-US" dirty="0"/>
              <a:t>新列名 </a:t>
            </a:r>
            <a:r>
              <a:rPr lang="en-US" altLang="zh-CN" dirty="0"/>
              <a:t>&gt; &lt; </a:t>
            </a:r>
            <a:r>
              <a:rPr lang="zh-CN" altLang="en-US" dirty="0"/>
              <a:t>数据类型 </a:t>
            </a:r>
            <a:r>
              <a:rPr lang="en-US" altLang="zh-CN" dirty="0"/>
              <a:t>&gt; [  </a:t>
            </a:r>
            <a:r>
              <a:rPr lang="zh-CN" altLang="en-US" dirty="0"/>
              <a:t>完整性约束  </a:t>
            </a:r>
            <a:r>
              <a:rPr lang="en-US" altLang="zh-CN" dirty="0"/>
              <a:t>] ]</a:t>
            </a:r>
            <a:endParaRPr lang="en-US" altLang="zh-CN" dirty="0"/>
          </a:p>
          <a:p>
            <a:pPr>
              <a:buNone/>
            </a:pPr>
            <a:r>
              <a:rPr lang="en-US" altLang="zh-CN" dirty="0"/>
              <a:t>[ DROP &lt; </a:t>
            </a:r>
            <a:r>
              <a:rPr lang="zh-CN" altLang="en-US" dirty="0"/>
              <a:t>完整性约束名 </a:t>
            </a:r>
            <a:r>
              <a:rPr lang="en-US" altLang="zh-CN" dirty="0"/>
              <a:t>&gt; ]</a:t>
            </a:r>
            <a:endParaRPr lang="en-US" altLang="zh-CN" dirty="0"/>
          </a:p>
          <a:p>
            <a:pPr>
              <a:buNone/>
            </a:pPr>
            <a:r>
              <a:rPr lang="en-US" altLang="zh-CN" dirty="0"/>
              <a:t>[ MODIFY &lt; </a:t>
            </a:r>
            <a:r>
              <a:rPr lang="zh-CN" altLang="en-US" dirty="0"/>
              <a:t>列名 </a:t>
            </a:r>
            <a:r>
              <a:rPr lang="en-US" altLang="zh-CN" dirty="0"/>
              <a:t>&gt; &lt; </a:t>
            </a:r>
            <a:r>
              <a:rPr lang="zh-CN" altLang="en-US" dirty="0"/>
              <a:t>数据类型 </a:t>
            </a:r>
            <a:r>
              <a:rPr lang="en-US" altLang="zh-CN" dirty="0"/>
              <a:t>&gt; ] </a:t>
            </a:r>
            <a:r>
              <a:rPr lang="zh-CN" altLang="en-US" dirty="0"/>
              <a:t>；</a:t>
            </a:r>
            <a:endParaRPr lang="zh-CN" altLang="en-US" dirty="0"/>
          </a:p>
          <a:p>
            <a:r>
              <a:rPr lang="zh-CN" altLang="en-US" dirty="0" smtClean="0"/>
              <a:t> </a:t>
            </a:r>
            <a:r>
              <a:rPr lang="en-US" altLang="zh-CN" dirty="0"/>
              <a:t>&lt; </a:t>
            </a:r>
            <a:r>
              <a:rPr lang="zh-CN" altLang="en-US" dirty="0"/>
              <a:t>表名 </a:t>
            </a:r>
            <a:r>
              <a:rPr lang="en-US" altLang="zh-CN" dirty="0"/>
              <a:t>&gt; </a:t>
            </a:r>
            <a:r>
              <a:rPr lang="zh-CN" altLang="en-US" dirty="0"/>
              <a:t>： 要修改的基本表</a:t>
            </a:r>
            <a:endParaRPr lang="zh-CN" altLang="en-US" dirty="0"/>
          </a:p>
          <a:p>
            <a:r>
              <a:rPr lang="zh-CN" altLang="en-US" dirty="0" smtClean="0"/>
              <a:t> </a:t>
            </a:r>
            <a:r>
              <a:rPr lang="en-US" altLang="zh-CN" dirty="0"/>
              <a:t>ADD </a:t>
            </a:r>
            <a:r>
              <a:rPr lang="zh-CN" altLang="en-US" dirty="0"/>
              <a:t>子句 ： 增加新列和新的完整性约束条件</a:t>
            </a:r>
            <a:endParaRPr lang="zh-CN" altLang="en-US" dirty="0"/>
          </a:p>
          <a:p>
            <a:r>
              <a:rPr lang="en-US" altLang="zh-CN" dirty="0" smtClean="0"/>
              <a:t>DROP </a:t>
            </a:r>
            <a:r>
              <a:rPr lang="zh-CN" altLang="en-US" dirty="0"/>
              <a:t>子句 ： 删除指定的完整性约束条件</a:t>
            </a:r>
            <a:endParaRPr lang="zh-CN" altLang="en-US" dirty="0"/>
          </a:p>
          <a:p>
            <a:r>
              <a:rPr lang="zh-CN" altLang="en-US" dirty="0" smtClean="0"/>
              <a:t> </a:t>
            </a:r>
            <a:r>
              <a:rPr lang="en-US" altLang="zh-CN" dirty="0"/>
              <a:t>MODIFY </a:t>
            </a:r>
            <a:r>
              <a:rPr lang="zh-CN" altLang="en-US" dirty="0"/>
              <a:t>子句 ： 用于修改列名和数据类型</a:t>
            </a:r>
            <a:endParaRPr lang="zh-CN" alt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标题 345089"/>
          <p:cNvSpPr>
            <a:spLocks noGrp="1"/>
          </p:cNvSpPr>
          <p:nvPr>
            <p:ph type="title"/>
          </p:nvPr>
        </p:nvSpPr>
        <p:spPr>
          <a:xfrm>
            <a:off x="685800" y="152400"/>
            <a:ext cx="6870700" cy="539750"/>
          </a:xfrm>
        </p:spPr>
        <p:txBody>
          <a:bodyPr anchor="b"/>
          <a:lstStyle/>
          <a:p>
            <a:endParaRPr lang="zh-CN" altLang="en-US" sz="4000" dirty="0"/>
          </a:p>
        </p:txBody>
      </p:sp>
      <p:sp>
        <p:nvSpPr>
          <p:cNvPr id="346114" name="文本占位符 345090"/>
          <p:cNvSpPr>
            <a:spLocks noGrp="1"/>
          </p:cNvSpPr>
          <p:nvPr>
            <p:ph idx="1"/>
          </p:nvPr>
        </p:nvSpPr>
        <p:spPr>
          <a:xfrm>
            <a:off x="0" y="1557338"/>
            <a:ext cx="9144000" cy="5111750"/>
          </a:xfrm>
        </p:spPr>
        <p:txBody>
          <a:bodyPr anchor="t"/>
          <a:lstStyle/>
          <a:p>
            <a:pPr>
              <a:buNone/>
            </a:pPr>
            <a:r>
              <a:rPr lang="en-US" altLang="zh-CN" dirty="0"/>
              <a:t>[ </a:t>
            </a:r>
            <a:r>
              <a:rPr lang="zh-CN" altLang="en-US" dirty="0"/>
              <a:t>例 </a:t>
            </a:r>
            <a:r>
              <a:rPr lang="en-US" altLang="zh-CN" dirty="0"/>
              <a:t>2]   </a:t>
            </a:r>
            <a:r>
              <a:rPr lang="zh-CN" altLang="en-US" dirty="0"/>
              <a:t>向 </a:t>
            </a:r>
            <a:r>
              <a:rPr lang="en-US" altLang="zh-CN" dirty="0"/>
              <a:t>Student </a:t>
            </a:r>
            <a:r>
              <a:rPr lang="zh-CN" altLang="en-US" dirty="0"/>
              <a:t>表增加 “ 入学时间 ” 列，其</a:t>
            </a:r>
            <a:r>
              <a:rPr lang="zh-CN" altLang="en-US" dirty="0" smtClean="0"/>
              <a:t>数据类型</a:t>
            </a:r>
            <a:r>
              <a:rPr lang="zh-CN" altLang="en-US" dirty="0"/>
              <a:t>为日期型。</a:t>
            </a:r>
            <a:endParaRPr lang="zh-CN" altLang="en-US" dirty="0"/>
          </a:p>
          <a:p>
            <a:r>
              <a:rPr lang="zh-CN" altLang="en-US" dirty="0"/>
              <a:t>     </a:t>
            </a:r>
            <a:r>
              <a:rPr lang="en-US" altLang="zh-CN" dirty="0"/>
              <a:t>ALTER TABLE Student ADD </a:t>
            </a:r>
            <a:r>
              <a:rPr lang="en-US" altLang="zh-CN" dirty="0" err="1"/>
              <a:t>Scome</a:t>
            </a:r>
            <a:r>
              <a:rPr lang="en-US" altLang="zh-CN" dirty="0"/>
              <a:t> DATE </a:t>
            </a:r>
            <a:r>
              <a:rPr lang="zh-CN" altLang="en-US" dirty="0"/>
              <a:t>；</a:t>
            </a:r>
            <a:endParaRPr lang="zh-CN" altLang="en-US" dirty="0"/>
          </a:p>
          <a:p>
            <a:r>
              <a:rPr lang="zh-CN" altLang="en-US" dirty="0" smtClean="0"/>
              <a:t> </a:t>
            </a:r>
            <a:r>
              <a:rPr lang="zh-CN" altLang="en-US" dirty="0"/>
              <a:t>不论基本表中原来是否已有数据，新增加的列</a:t>
            </a:r>
            <a:r>
              <a:rPr lang="zh-CN" altLang="en-US" dirty="0" smtClean="0"/>
              <a:t>一律为</a:t>
            </a:r>
            <a:r>
              <a:rPr lang="zh-CN" altLang="en-US" dirty="0"/>
              <a:t>空值。 </a:t>
            </a:r>
            <a:endParaRPr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标题 346113"/>
          <p:cNvSpPr>
            <a:spLocks noGrp="1"/>
          </p:cNvSpPr>
          <p:nvPr>
            <p:ph type="title"/>
          </p:nvPr>
        </p:nvSpPr>
        <p:spPr>
          <a:xfrm>
            <a:off x="685800" y="152400"/>
            <a:ext cx="6870700" cy="755650"/>
          </a:xfrm>
        </p:spPr>
        <p:txBody>
          <a:bodyPr anchor="b"/>
          <a:lstStyle/>
          <a:p>
            <a:endParaRPr lang="zh-CN" altLang="en-US" sz="4000" dirty="0"/>
          </a:p>
        </p:txBody>
      </p:sp>
      <p:sp>
        <p:nvSpPr>
          <p:cNvPr id="347138" name="文本占位符 346114"/>
          <p:cNvSpPr>
            <a:spLocks noGrp="1"/>
          </p:cNvSpPr>
          <p:nvPr>
            <p:ph idx="1"/>
          </p:nvPr>
        </p:nvSpPr>
        <p:spPr>
          <a:xfrm>
            <a:off x="0" y="1557338"/>
            <a:ext cx="9144000" cy="5300662"/>
          </a:xfrm>
        </p:spPr>
        <p:txBody>
          <a:bodyPr anchor="t"/>
          <a:lstStyle/>
          <a:p>
            <a:pPr marL="0" indent="0">
              <a:buNone/>
            </a:pPr>
            <a:r>
              <a:rPr lang="zh-CN" altLang="en-US" dirty="0"/>
              <a:t> </a:t>
            </a:r>
            <a:endParaRPr lang="zh-CN" altLang="en-US" dirty="0"/>
          </a:p>
          <a:p>
            <a:r>
              <a:rPr lang="en-US" altLang="zh-CN" dirty="0"/>
              <a:t>[ </a:t>
            </a:r>
            <a:r>
              <a:rPr lang="zh-CN" altLang="en-US" dirty="0"/>
              <a:t>例 </a:t>
            </a:r>
            <a:r>
              <a:rPr lang="en-US" altLang="zh-CN" dirty="0"/>
              <a:t>3]   </a:t>
            </a:r>
            <a:r>
              <a:rPr lang="zh-CN" altLang="en-US" dirty="0"/>
              <a:t>将年龄的数据类型改为半字长整数。</a:t>
            </a:r>
            <a:endParaRPr lang="zh-CN" altLang="en-US" dirty="0"/>
          </a:p>
          <a:p>
            <a:r>
              <a:rPr lang="zh-CN" altLang="en-US" dirty="0"/>
              <a:t> </a:t>
            </a:r>
            <a:r>
              <a:rPr lang="en-US" altLang="zh-CN" dirty="0"/>
              <a:t>ALTER TABLE Student MODIFY Sage SMALLINT </a:t>
            </a:r>
            <a:r>
              <a:rPr lang="zh-CN" altLang="en-US" dirty="0"/>
              <a:t>；</a:t>
            </a:r>
            <a:endParaRPr lang="zh-CN" altLang="en-US" dirty="0"/>
          </a:p>
          <a:p>
            <a:r>
              <a:rPr lang="zh-CN" altLang="en-US" dirty="0" smtClean="0"/>
              <a:t> </a:t>
            </a:r>
            <a:r>
              <a:rPr lang="zh-CN" altLang="en-US" dirty="0"/>
              <a:t>注：修改原有的列定义有可能会破坏已有数据</a:t>
            </a:r>
            <a:endParaRPr lang="zh-CN" altLang="en-US"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标题 347137"/>
          <p:cNvSpPr>
            <a:spLocks noGrp="1"/>
          </p:cNvSpPr>
          <p:nvPr>
            <p:ph type="title"/>
          </p:nvPr>
        </p:nvSpPr>
        <p:spPr/>
        <p:txBody>
          <a:bodyPr anchor="b"/>
          <a:lstStyle/>
          <a:p>
            <a:endParaRPr lang="zh-CN" altLang="en-US" dirty="0"/>
          </a:p>
        </p:txBody>
      </p:sp>
      <p:sp>
        <p:nvSpPr>
          <p:cNvPr id="348162" name="文本占位符 347138"/>
          <p:cNvSpPr>
            <a:spLocks noGrp="1"/>
          </p:cNvSpPr>
          <p:nvPr>
            <p:ph idx="1"/>
          </p:nvPr>
        </p:nvSpPr>
        <p:spPr/>
        <p:txBody>
          <a:bodyPr anchor="t"/>
          <a:lstStyle/>
          <a:p>
            <a:r>
              <a:rPr lang="en-US" altLang="zh-CN"/>
              <a:t>[ </a:t>
            </a:r>
            <a:r>
              <a:rPr lang="zh-CN" altLang="en-US"/>
              <a:t>例 </a:t>
            </a:r>
            <a:r>
              <a:rPr lang="en-US" altLang="zh-CN"/>
              <a:t>4]   </a:t>
            </a:r>
            <a:r>
              <a:rPr lang="zh-CN" altLang="en-US"/>
              <a:t>删除学生姓名必须取唯一值的约束。</a:t>
            </a:r>
            <a:endParaRPr lang="zh-CN" altLang="en-US"/>
          </a:p>
          <a:p>
            <a:r>
              <a:rPr lang="en-US" altLang="zh-CN"/>
              <a:t>ALTER TABLE Student DROP UNIQUE(Sname) </a:t>
            </a:r>
            <a:r>
              <a:rPr lang="zh-CN" altLang="en-US"/>
              <a:t>；</a:t>
            </a:r>
            <a:endParaRPr lang="zh-CN" altLang="en-US"/>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标题 348161"/>
          <p:cNvSpPr>
            <a:spLocks noGrp="1"/>
          </p:cNvSpPr>
          <p:nvPr>
            <p:ph type="title"/>
          </p:nvPr>
        </p:nvSpPr>
        <p:spPr>
          <a:xfrm>
            <a:off x="685800" y="152400"/>
            <a:ext cx="6870700" cy="755650"/>
          </a:xfrm>
        </p:spPr>
        <p:txBody>
          <a:bodyPr anchor="b"/>
          <a:lstStyle/>
          <a:p>
            <a:endParaRPr lang="zh-CN" altLang="en-US" sz="4000" dirty="0"/>
          </a:p>
        </p:txBody>
      </p:sp>
      <p:sp>
        <p:nvSpPr>
          <p:cNvPr id="349186" name="文本占位符 348162"/>
          <p:cNvSpPr>
            <a:spLocks noGrp="1"/>
          </p:cNvSpPr>
          <p:nvPr>
            <p:ph idx="1"/>
          </p:nvPr>
        </p:nvSpPr>
        <p:spPr>
          <a:xfrm>
            <a:off x="0" y="1628775"/>
            <a:ext cx="9144000" cy="5229225"/>
          </a:xfrm>
        </p:spPr>
        <p:txBody>
          <a:bodyPr anchor="t"/>
          <a:lstStyle/>
          <a:p>
            <a:r>
              <a:rPr lang="zh-CN" altLang="en-US" sz="2800" dirty="0"/>
              <a:t>语句格式（续）</a:t>
            </a:r>
            <a:endParaRPr lang="zh-CN" altLang="en-US" sz="2800" dirty="0"/>
          </a:p>
          <a:p>
            <a:r>
              <a:rPr lang="zh-CN" altLang="en-US" sz="2800" dirty="0"/>
              <a:t>删除属性列</a:t>
            </a:r>
            <a:endParaRPr lang="zh-CN" altLang="en-US" sz="2800" dirty="0"/>
          </a:p>
          <a:p>
            <a:r>
              <a:rPr lang="zh-CN" altLang="en-US" sz="2800" dirty="0"/>
              <a:t>  直接 </a:t>
            </a:r>
            <a:r>
              <a:rPr lang="en-US" altLang="zh-CN" sz="2800" dirty="0"/>
              <a:t>/ </a:t>
            </a:r>
            <a:r>
              <a:rPr lang="zh-CN" altLang="en-US" sz="2800" dirty="0"/>
              <a:t>间接删除</a:t>
            </a:r>
            <a:endParaRPr lang="zh-CN" altLang="en-US" sz="2800" dirty="0"/>
          </a:p>
          <a:p>
            <a:r>
              <a:rPr lang="zh-CN" altLang="en-US" sz="2800" dirty="0" smtClean="0"/>
              <a:t> </a:t>
            </a:r>
            <a:r>
              <a:rPr lang="zh-CN" altLang="en-US" sz="2800" dirty="0"/>
              <a:t>把表中要保留的列及其内容复制到一个新表中</a:t>
            </a:r>
            <a:endParaRPr lang="zh-CN" altLang="en-US" sz="2800" dirty="0"/>
          </a:p>
          <a:p>
            <a:r>
              <a:rPr lang="zh-CN" altLang="en-US" sz="2800" dirty="0" smtClean="0"/>
              <a:t> </a:t>
            </a:r>
            <a:r>
              <a:rPr lang="zh-CN" altLang="en-US" sz="2800" dirty="0"/>
              <a:t>删除原表</a:t>
            </a:r>
            <a:endParaRPr lang="zh-CN" altLang="en-US" sz="2800" dirty="0"/>
          </a:p>
          <a:p>
            <a:r>
              <a:rPr lang="zh-CN" altLang="en-US" sz="2800" dirty="0" smtClean="0"/>
              <a:t> </a:t>
            </a:r>
            <a:r>
              <a:rPr lang="zh-CN" altLang="en-US" sz="2800" dirty="0"/>
              <a:t>再将新表重命名为原表名</a:t>
            </a:r>
            <a:endParaRPr lang="zh-CN" altLang="en-US" sz="2800" dirty="0"/>
          </a:p>
          <a:p>
            <a:r>
              <a:rPr lang="zh-CN" altLang="en-US" sz="2800" dirty="0"/>
              <a:t>直接删除属性列 </a:t>
            </a:r>
            <a:r>
              <a:rPr lang="en-US" altLang="zh-CN" sz="2800" dirty="0"/>
              <a:t>:( </a:t>
            </a:r>
            <a:r>
              <a:rPr lang="zh-CN" altLang="en-US" sz="2800" dirty="0"/>
              <a:t>新 </a:t>
            </a:r>
            <a:r>
              <a:rPr lang="en-US" altLang="zh-CN" sz="2800" dirty="0"/>
              <a:t>)</a:t>
            </a:r>
            <a:endParaRPr lang="en-US" altLang="zh-CN" sz="2800" dirty="0"/>
          </a:p>
          <a:p>
            <a:r>
              <a:rPr lang="zh-CN" altLang="en-US" sz="2800" dirty="0"/>
              <a:t>例： </a:t>
            </a:r>
            <a:r>
              <a:rPr lang="en-US" altLang="zh-CN" sz="2800" dirty="0"/>
              <a:t>ALTER TABLE Student  Drop </a:t>
            </a:r>
            <a:r>
              <a:rPr lang="en-US" altLang="zh-CN" sz="2800" dirty="0" err="1"/>
              <a:t>Scome</a:t>
            </a:r>
            <a:r>
              <a:rPr lang="en-US" altLang="zh-CN" sz="2800" dirty="0"/>
              <a:t> </a:t>
            </a:r>
            <a:r>
              <a:rPr lang="zh-CN" altLang="en-US" sz="2800" dirty="0"/>
              <a:t>；</a:t>
            </a:r>
            <a:endParaRPr lang="zh-CN" altLang="en-US" sz="2800" dirty="0"/>
          </a:p>
          <a:p>
            <a:r>
              <a:rPr lang="en-US" altLang="zh-CN" sz="2800" dirty="0"/>
              <a:t>LTER TABLE Student Drop COLUMN </a:t>
            </a:r>
            <a:r>
              <a:rPr lang="en-US" altLang="zh-CN" sz="2800" dirty="0" err="1"/>
              <a:t>Sdept</a:t>
            </a:r>
            <a:r>
              <a:rPr lang="en-US" altLang="zh-CN" sz="2800" dirty="0"/>
              <a:t> ;(</a:t>
            </a:r>
            <a:r>
              <a:rPr lang="en-US" altLang="zh-CN" sz="2800" dirty="0" err="1"/>
              <a:t>sql</a:t>
            </a:r>
            <a:r>
              <a:rPr lang="en-US" altLang="zh-CN" sz="2800" dirty="0"/>
              <a:t> server)</a:t>
            </a:r>
            <a:endParaRPr lang="en-US" altLang="zh-C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34817"/>
          <p:cNvSpPr>
            <a:spLocks noGrp="1"/>
          </p:cNvSpPr>
          <p:nvPr>
            <p:ph type="title"/>
          </p:nvPr>
        </p:nvSpPr>
        <p:spPr>
          <a:xfrm>
            <a:off x="685800" y="152400"/>
            <a:ext cx="6870700" cy="539750"/>
          </a:xfrm>
        </p:spPr>
        <p:txBody>
          <a:bodyPr anchor="b"/>
          <a:lstStyle/>
          <a:p>
            <a:r>
              <a:rPr lang="en-US" altLang="zh-CN" sz="4000"/>
              <a:t>DBMS </a:t>
            </a:r>
            <a:r>
              <a:rPr lang="zh-CN" altLang="en-US" sz="4000"/>
              <a:t>对数据的控制功能</a:t>
            </a:r>
            <a:endParaRPr lang="zh-CN" altLang="en-US" sz="4000"/>
          </a:p>
        </p:txBody>
      </p:sp>
      <p:sp>
        <p:nvSpPr>
          <p:cNvPr id="35842" name="文本占位符 34818"/>
          <p:cNvSpPr>
            <a:spLocks noGrp="1"/>
          </p:cNvSpPr>
          <p:nvPr>
            <p:ph idx="1"/>
          </p:nvPr>
        </p:nvSpPr>
        <p:spPr>
          <a:xfrm>
            <a:off x="0" y="1268413"/>
            <a:ext cx="9144000" cy="5589587"/>
          </a:xfrm>
        </p:spPr>
        <p:txBody>
          <a:bodyPr anchor="t"/>
          <a:lstStyle/>
          <a:p>
            <a:r>
              <a:rPr lang="zh-CN" altLang="en-US"/>
              <a:t> 数据的安全性（ </a:t>
            </a:r>
            <a:r>
              <a:rPr lang="en-US" altLang="zh-CN"/>
              <a:t>Security </a:t>
            </a:r>
            <a:r>
              <a:rPr lang="zh-CN" altLang="en-US"/>
              <a:t>）保护</a:t>
            </a:r>
            <a:endParaRPr lang="zh-CN" altLang="en-US"/>
          </a:p>
          <a:p>
            <a:pPr>
              <a:buNone/>
            </a:pPr>
            <a:r>
              <a:rPr lang="zh-CN" altLang="en-US"/>
              <a:t>使每个用户只能按指定方式使用和处理指</a:t>
            </a:r>
            <a:endParaRPr lang="zh-CN" altLang="en-US"/>
          </a:p>
          <a:p>
            <a:pPr>
              <a:buNone/>
            </a:pPr>
            <a:r>
              <a:rPr lang="zh-CN" altLang="en-US"/>
              <a:t>定数据，保护数据以防止不合法的使用造成的数据的泄密和破坏。</a:t>
            </a:r>
            <a:endParaRPr lang="zh-CN" altLang="en-US"/>
          </a:p>
          <a:p>
            <a:r>
              <a:rPr lang="zh-CN" altLang="en-US"/>
              <a:t> 数据的完整性（ </a:t>
            </a:r>
            <a:r>
              <a:rPr lang="en-US" altLang="zh-CN"/>
              <a:t>Integrity </a:t>
            </a:r>
            <a:r>
              <a:rPr lang="zh-CN" altLang="en-US"/>
              <a:t>）检查</a:t>
            </a:r>
            <a:endParaRPr lang="zh-CN" altLang="en-US"/>
          </a:p>
          <a:p>
            <a:pPr>
              <a:buNone/>
            </a:pPr>
            <a:r>
              <a:rPr lang="zh-CN" altLang="en-US"/>
              <a:t> 将数据控制在有效的范围内，或保证数据之间满足一定的关系。</a:t>
            </a:r>
            <a:endParaRPr lang="zh-CN" altLang="en-US"/>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标题 349185"/>
          <p:cNvSpPr>
            <a:spLocks noGrp="1"/>
          </p:cNvSpPr>
          <p:nvPr>
            <p:ph type="title"/>
          </p:nvPr>
        </p:nvSpPr>
        <p:spPr>
          <a:xfrm>
            <a:off x="685800" y="152400"/>
            <a:ext cx="6870700" cy="755650"/>
          </a:xfrm>
        </p:spPr>
        <p:txBody>
          <a:bodyPr anchor="b"/>
          <a:lstStyle/>
          <a:p>
            <a:r>
              <a:rPr lang="zh-CN" altLang="en-US" sz="4000"/>
              <a:t>三、删除基本表 </a:t>
            </a:r>
            <a:endParaRPr lang="zh-CN" altLang="en-US" sz="4000"/>
          </a:p>
        </p:txBody>
      </p:sp>
      <p:sp>
        <p:nvSpPr>
          <p:cNvPr id="350210" name="文本占位符 349186"/>
          <p:cNvSpPr>
            <a:spLocks noGrp="1"/>
          </p:cNvSpPr>
          <p:nvPr>
            <p:ph idx="1"/>
          </p:nvPr>
        </p:nvSpPr>
        <p:spPr>
          <a:xfrm>
            <a:off x="179388" y="1196975"/>
            <a:ext cx="8964612" cy="5661025"/>
          </a:xfrm>
        </p:spPr>
        <p:txBody>
          <a:bodyPr anchor="t"/>
          <a:lstStyle/>
          <a:p>
            <a:r>
              <a:rPr lang="en-US" altLang="zh-CN"/>
              <a:t>DROP TABLE &lt; </a:t>
            </a:r>
            <a:r>
              <a:rPr lang="zh-CN" altLang="en-US"/>
              <a:t>表名 </a:t>
            </a:r>
            <a:r>
              <a:rPr lang="en-US" altLang="zh-CN"/>
              <a:t>&gt;;   </a:t>
            </a:r>
            <a:endParaRPr lang="en-US" altLang="zh-CN"/>
          </a:p>
          <a:p>
            <a:r>
              <a:rPr lang="zh-CN" altLang="en-US"/>
              <a:t>基本表删除后，数据、表上的视图、索引</a:t>
            </a:r>
            <a:endParaRPr lang="zh-CN" altLang="en-US"/>
          </a:p>
          <a:p>
            <a:pPr>
              <a:buNone/>
            </a:pPr>
            <a:r>
              <a:rPr lang="zh-CN" altLang="en-US"/>
              <a:t>都删除。</a:t>
            </a:r>
            <a:endParaRPr lang="zh-CN" altLang="en-US"/>
          </a:p>
          <a:p>
            <a:pPr>
              <a:buNone/>
            </a:pPr>
            <a:r>
              <a:rPr lang="zh-CN" altLang="en-US"/>
              <a:t>有的系统如 </a:t>
            </a:r>
            <a:r>
              <a:rPr lang="en-US" altLang="zh-CN"/>
              <a:t>ORACLE </a:t>
            </a:r>
            <a:r>
              <a:rPr lang="zh-CN" altLang="en-US"/>
              <a:t>，基本表删除后，在 表上的视图往往仍然保留，但无法引用。</a:t>
            </a:r>
            <a:endParaRPr lang="zh-CN" altLang="en-US"/>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标题 350209"/>
          <p:cNvSpPr>
            <a:spLocks noGrp="1"/>
          </p:cNvSpPr>
          <p:nvPr>
            <p:ph type="title"/>
          </p:nvPr>
        </p:nvSpPr>
        <p:spPr/>
        <p:txBody>
          <a:bodyPr anchor="b"/>
          <a:lstStyle/>
          <a:p>
            <a:endParaRPr lang="zh-CN" altLang="en-US" dirty="0"/>
          </a:p>
        </p:txBody>
      </p:sp>
      <p:sp>
        <p:nvSpPr>
          <p:cNvPr id="351234" name="文本占位符 350210"/>
          <p:cNvSpPr>
            <a:spLocks noGrp="1"/>
          </p:cNvSpPr>
          <p:nvPr>
            <p:ph idx="1"/>
          </p:nvPr>
        </p:nvSpPr>
        <p:spPr/>
        <p:txBody>
          <a:bodyPr anchor="t"/>
          <a:lstStyle/>
          <a:p>
            <a:r>
              <a:rPr lang="en-US" altLang="zh-CN"/>
              <a:t>[ </a:t>
            </a:r>
            <a:r>
              <a:rPr lang="zh-CN" altLang="en-US"/>
              <a:t>例 </a:t>
            </a:r>
            <a:r>
              <a:rPr lang="en-US" altLang="zh-CN"/>
              <a:t>5]   </a:t>
            </a:r>
            <a:r>
              <a:rPr lang="zh-CN" altLang="en-US"/>
              <a:t>删除 </a:t>
            </a:r>
            <a:r>
              <a:rPr lang="en-US" altLang="zh-CN"/>
              <a:t>Student </a:t>
            </a:r>
            <a:r>
              <a:rPr lang="zh-CN" altLang="en-US"/>
              <a:t>表</a:t>
            </a:r>
            <a:endParaRPr lang="zh-CN" altLang="en-US"/>
          </a:p>
          <a:p>
            <a:r>
              <a:rPr lang="zh-CN" altLang="en-US"/>
              <a:t>     </a:t>
            </a:r>
            <a:r>
              <a:rPr lang="en-US" altLang="zh-CN"/>
              <a:t>DROP  TABLE Student ;</a:t>
            </a:r>
            <a:endParaRPr lang="en-US" altLang="zh-CN"/>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标题 351233"/>
          <p:cNvSpPr>
            <a:spLocks noGrp="1"/>
          </p:cNvSpPr>
          <p:nvPr>
            <p:ph type="title"/>
          </p:nvPr>
        </p:nvSpPr>
        <p:spPr>
          <a:xfrm>
            <a:off x="685800" y="152400"/>
            <a:ext cx="6870700" cy="1044575"/>
          </a:xfrm>
        </p:spPr>
        <p:txBody>
          <a:bodyPr anchor="b"/>
          <a:lstStyle/>
          <a:p>
            <a:r>
              <a:rPr lang="en-US" altLang="zh-CN"/>
              <a:t>3.2.2   </a:t>
            </a:r>
            <a:r>
              <a:rPr lang="zh-CN" altLang="en-US"/>
              <a:t>建立与删除索引 </a:t>
            </a:r>
            <a:endParaRPr lang="zh-CN" altLang="en-US"/>
          </a:p>
        </p:txBody>
      </p:sp>
      <p:sp>
        <p:nvSpPr>
          <p:cNvPr id="352258" name="文本占位符 351234"/>
          <p:cNvSpPr>
            <a:spLocks noGrp="1"/>
          </p:cNvSpPr>
          <p:nvPr>
            <p:ph idx="1"/>
          </p:nvPr>
        </p:nvSpPr>
        <p:spPr>
          <a:xfrm>
            <a:off x="0" y="1268413"/>
            <a:ext cx="8964613" cy="5589587"/>
          </a:xfrm>
        </p:spPr>
        <p:txBody>
          <a:bodyPr anchor="t"/>
          <a:lstStyle/>
          <a:p>
            <a:pPr>
              <a:lnSpc>
                <a:spcPct val="90000"/>
              </a:lnSpc>
            </a:pPr>
            <a:r>
              <a:rPr lang="zh-CN" altLang="en-US" sz="2800" dirty="0"/>
              <a:t>建立与删除索引</a:t>
            </a:r>
            <a:endParaRPr lang="zh-CN" altLang="en-US" sz="2800" dirty="0"/>
          </a:p>
          <a:p>
            <a:pPr>
              <a:lnSpc>
                <a:spcPct val="90000"/>
              </a:lnSpc>
            </a:pPr>
            <a:r>
              <a:rPr lang="zh-CN" altLang="en-US" sz="2800" dirty="0" smtClean="0"/>
              <a:t>建立</a:t>
            </a:r>
            <a:r>
              <a:rPr lang="zh-CN" altLang="en-US" sz="2800" dirty="0"/>
              <a:t>索引是加快查询速度的有效手段</a:t>
            </a:r>
            <a:endParaRPr lang="zh-CN" altLang="en-US" sz="2800" dirty="0"/>
          </a:p>
          <a:p>
            <a:pPr>
              <a:lnSpc>
                <a:spcPct val="90000"/>
              </a:lnSpc>
            </a:pPr>
            <a:r>
              <a:rPr lang="zh-CN" altLang="en-US" sz="2800" dirty="0" smtClean="0"/>
              <a:t> </a:t>
            </a:r>
            <a:r>
              <a:rPr lang="zh-CN" altLang="en-US" sz="2800" dirty="0"/>
              <a:t>建立索引</a:t>
            </a:r>
            <a:endParaRPr lang="zh-CN" altLang="en-US" sz="2800" dirty="0"/>
          </a:p>
          <a:p>
            <a:pPr>
              <a:lnSpc>
                <a:spcPct val="90000"/>
              </a:lnSpc>
              <a:buNone/>
            </a:pPr>
            <a:r>
              <a:rPr lang="en-US" altLang="zh-CN" sz="2800" dirty="0"/>
              <a:t>DBA </a:t>
            </a:r>
            <a:r>
              <a:rPr lang="zh-CN" altLang="en-US" sz="2800" dirty="0"/>
              <a:t>或表的属主（即建立表的人）根据需要建立</a:t>
            </a:r>
            <a:endParaRPr lang="zh-CN" altLang="en-US" sz="2800" dirty="0"/>
          </a:p>
          <a:p>
            <a:pPr>
              <a:lnSpc>
                <a:spcPct val="90000"/>
              </a:lnSpc>
              <a:buNone/>
            </a:pPr>
            <a:r>
              <a:rPr lang="zh-CN" altLang="en-US" sz="2800" dirty="0"/>
              <a:t> 有些 </a:t>
            </a:r>
            <a:r>
              <a:rPr lang="en-US" altLang="zh-CN" sz="2800" dirty="0"/>
              <a:t>DBMS </a:t>
            </a:r>
            <a:r>
              <a:rPr lang="zh-CN" altLang="en-US" sz="2800" dirty="0"/>
              <a:t>自动建立以下列上的索引</a:t>
            </a:r>
            <a:endParaRPr lang="zh-CN" altLang="en-US" sz="2800" dirty="0"/>
          </a:p>
          <a:p>
            <a:pPr>
              <a:lnSpc>
                <a:spcPct val="90000"/>
              </a:lnSpc>
              <a:buNone/>
            </a:pPr>
            <a:r>
              <a:rPr lang="zh-CN" altLang="en-US" sz="2800" dirty="0"/>
              <a:t>   </a:t>
            </a:r>
            <a:r>
              <a:rPr lang="en-US" altLang="zh-CN" sz="2800" dirty="0"/>
              <a:t>PRIMARY  KEY</a:t>
            </a:r>
            <a:endParaRPr lang="en-US" altLang="zh-CN" sz="2800" dirty="0"/>
          </a:p>
          <a:p>
            <a:pPr>
              <a:lnSpc>
                <a:spcPct val="90000"/>
              </a:lnSpc>
              <a:buNone/>
            </a:pPr>
            <a:r>
              <a:rPr lang="en-US" altLang="zh-CN" sz="2800" dirty="0"/>
              <a:t>  UNIQUE</a:t>
            </a:r>
            <a:endParaRPr lang="en-US" altLang="zh-CN" sz="2800" dirty="0"/>
          </a:p>
          <a:p>
            <a:pPr>
              <a:lnSpc>
                <a:spcPct val="90000"/>
              </a:lnSpc>
            </a:pPr>
            <a:r>
              <a:rPr lang="en-US" altLang="zh-CN" sz="2800" dirty="0" smtClean="0"/>
              <a:t> </a:t>
            </a:r>
            <a:r>
              <a:rPr lang="zh-CN" altLang="en-US" sz="2800" dirty="0"/>
              <a:t>维护索引</a:t>
            </a:r>
            <a:endParaRPr lang="zh-CN" altLang="en-US" sz="2800" dirty="0"/>
          </a:p>
          <a:p>
            <a:pPr>
              <a:lnSpc>
                <a:spcPct val="90000"/>
              </a:lnSpc>
              <a:buNone/>
            </a:pPr>
            <a:r>
              <a:rPr lang="zh-CN" altLang="en-US" sz="2800" dirty="0"/>
              <a:t> </a:t>
            </a:r>
            <a:r>
              <a:rPr lang="en-US" altLang="zh-CN" sz="2800" dirty="0"/>
              <a:t>DBMS </a:t>
            </a:r>
            <a:r>
              <a:rPr lang="zh-CN" altLang="en-US" sz="2800" dirty="0"/>
              <a:t>自动完成  </a:t>
            </a:r>
            <a:endParaRPr lang="zh-CN" altLang="en-US" sz="2800" dirty="0"/>
          </a:p>
          <a:p>
            <a:pPr>
              <a:lnSpc>
                <a:spcPct val="90000"/>
              </a:lnSpc>
            </a:pPr>
            <a:r>
              <a:rPr lang="zh-CN" altLang="en-US" sz="2800" dirty="0"/>
              <a:t>� 使用索引</a:t>
            </a:r>
            <a:endParaRPr lang="zh-CN" altLang="en-US" sz="2800" dirty="0"/>
          </a:p>
          <a:p>
            <a:pPr>
              <a:lnSpc>
                <a:spcPct val="90000"/>
              </a:lnSpc>
              <a:buNone/>
            </a:pPr>
            <a:r>
              <a:rPr lang="zh-CN" altLang="en-US" sz="2800" dirty="0"/>
              <a:t>  </a:t>
            </a:r>
            <a:r>
              <a:rPr lang="en-US" altLang="zh-CN" sz="2800" dirty="0"/>
              <a:t>DBMS </a:t>
            </a:r>
            <a:r>
              <a:rPr lang="zh-CN" altLang="en-US" sz="2800" dirty="0"/>
              <a:t>自动选择是否使用索引以及使用哪些索引</a:t>
            </a:r>
            <a:endParaRPr lang="zh-CN" altLang="en-US" sz="2800"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标题 352257"/>
          <p:cNvSpPr>
            <a:spLocks noGrp="1"/>
          </p:cNvSpPr>
          <p:nvPr>
            <p:ph type="title"/>
          </p:nvPr>
        </p:nvSpPr>
        <p:spPr/>
        <p:txBody>
          <a:bodyPr anchor="b"/>
          <a:lstStyle/>
          <a:p>
            <a:endParaRPr lang="zh-CN" altLang="en-US" dirty="0"/>
          </a:p>
        </p:txBody>
      </p:sp>
      <p:sp>
        <p:nvSpPr>
          <p:cNvPr id="353282" name="文本占位符 352258"/>
          <p:cNvSpPr>
            <a:spLocks noGrp="1"/>
          </p:cNvSpPr>
          <p:nvPr>
            <p:ph idx="1"/>
          </p:nvPr>
        </p:nvSpPr>
        <p:spPr>
          <a:xfrm>
            <a:off x="179388" y="1484313"/>
            <a:ext cx="8202612" cy="4002087"/>
          </a:xfrm>
        </p:spPr>
        <p:txBody>
          <a:bodyPr anchor="t"/>
          <a:lstStyle/>
          <a:p>
            <a:r>
              <a:rPr lang="zh-CN" altLang="en-US" sz="2800" dirty="0" smtClean="0"/>
              <a:t> </a:t>
            </a:r>
            <a:r>
              <a:rPr lang="zh-CN" altLang="en-US" sz="2800" dirty="0"/>
              <a:t>在 </a:t>
            </a:r>
            <a:r>
              <a:rPr lang="en-US" altLang="zh-CN" sz="2800" dirty="0"/>
              <a:t>SQL86 </a:t>
            </a:r>
            <a:r>
              <a:rPr lang="zh-CN" altLang="en-US" sz="2800" dirty="0"/>
              <a:t>和 </a:t>
            </a:r>
            <a:r>
              <a:rPr lang="en-US" altLang="zh-CN" sz="2800" dirty="0"/>
              <a:t>SQL89 </a:t>
            </a:r>
            <a:r>
              <a:rPr lang="zh-CN" altLang="en-US" sz="2800" dirty="0"/>
              <a:t>标准中，基本表没有关键</a:t>
            </a:r>
            <a:endParaRPr lang="zh-CN" altLang="en-US" sz="2800" dirty="0"/>
          </a:p>
          <a:p>
            <a:pPr marL="0" indent="0">
              <a:buNone/>
            </a:pPr>
            <a:r>
              <a:rPr lang="zh-CN" altLang="en-US" sz="2800" dirty="0"/>
              <a:t>码概念，可以用 索引 机制来弥补。</a:t>
            </a:r>
            <a:endParaRPr lang="zh-CN" altLang="en-US" sz="2800" dirty="0"/>
          </a:p>
          <a:p>
            <a:r>
              <a:rPr lang="zh-CN" altLang="en-US" sz="2800" dirty="0" smtClean="0"/>
              <a:t>索引</a:t>
            </a:r>
            <a:r>
              <a:rPr lang="zh-CN" altLang="en-US" sz="2800" dirty="0"/>
              <a:t>属于物理存储的路径概念，而不是</a:t>
            </a:r>
            <a:r>
              <a:rPr lang="zh-CN" altLang="en-US" sz="2800" dirty="0" smtClean="0"/>
              <a:t>逻辑的</a:t>
            </a:r>
            <a:r>
              <a:rPr lang="zh-CN" altLang="en-US" sz="2800" dirty="0"/>
              <a:t>概念。</a:t>
            </a:r>
            <a:endParaRPr lang="zh-CN" altLang="en-US" sz="2800" dirty="0"/>
          </a:p>
          <a:p>
            <a:r>
              <a:rPr lang="zh-CN" altLang="en-US" sz="2800" dirty="0" smtClean="0"/>
              <a:t> </a:t>
            </a:r>
            <a:r>
              <a:rPr lang="zh-CN" altLang="en-US" sz="2800" dirty="0"/>
              <a:t>在定义基本表时，还要定义索引，就把数据</a:t>
            </a:r>
            <a:endParaRPr lang="zh-CN" altLang="en-US" sz="2800" dirty="0"/>
          </a:p>
          <a:p>
            <a:pPr marL="0" indent="0">
              <a:buNone/>
            </a:pPr>
            <a:r>
              <a:rPr lang="zh-CN" altLang="en-US" sz="2800" dirty="0"/>
              <a:t>库的物理结构和逻辑结构混在一块了。</a:t>
            </a:r>
            <a:endParaRPr lang="zh-CN" altLang="en-US" sz="2800"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标题 353281"/>
          <p:cNvSpPr>
            <a:spLocks noGrp="1"/>
          </p:cNvSpPr>
          <p:nvPr>
            <p:ph type="title"/>
          </p:nvPr>
        </p:nvSpPr>
        <p:spPr>
          <a:xfrm>
            <a:off x="685800" y="152400"/>
            <a:ext cx="6870700" cy="612775"/>
          </a:xfrm>
        </p:spPr>
        <p:txBody>
          <a:bodyPr anchor="b"/>
          <a:lstStyle/>
          <a:p>
            <a:endParaRPr lang="zh-CN" altLang="en-US" sz="4000" dirty="0"/>
          </a:p>
        </p:txBody>
      </p:sp>
      <p:sp>
        <p:nvSpPr>
          <p:cNvPr id="354306" name="文本占位符 353282"/>
          <p:cNvSpPr>
            <a:spLocks noGrp="1"/>
          </p:cNvSpPr>
          <p:nvPr>
            <p:ph idx="1"/>
          </p:nvPr>
        </p:nvSpPr>
        <p:spPr>
          <a:xfrm>
            <a:off x="0" y="1268413"/>
            <a:ext cx="9144000" cy="5589587"/>
          </a:xfrm>
        </p:spPr>
        <p:txBody>
          <a:bodyPr anchor="t"/>
          <a:lstStyle/>
          <a:p>
            <a:r>
              <a:rPr lang="zh-CN" altLang="en-US"/>
              <a:t>因此在 </a:t>
            </a:r>
            <a:r>
              <a:rPr lang="en-US" altLang="zh-CN"/>
              <a:t>SQL </a:t>
            </a:r>
            <a:r>
              <a:rPr lang="zh-CN" altLang="en-US"/>
              <a:t>中引入了主码（主键）的概</a:t>
            </a:r>
            <a:endParaRPr lang="zh-CN" altLang="en-US"/>
          </a:p>
          <a:p>
            <a:pPr>
              <a:buNone/>
            </a:pPr>
            <a:r>
              <a:rPr lang="zh-CN" altLang="en-US"/>
              <a:t>念，用户在创建基本表时用主码子句</a:t>
            </a:r>
            <a:endParaRPr lang="zh-CN" altLang="en-US"/>
          </a:p>
          <a:p>
            <a:r>
              <a:rPr lang="en-US" altLang="zh-CN"/>
              <a:t>Primary key </a:t>
            </a:r>
            <a:r>
              <a:rPr lang="zh-CN" altLang="en-US"/>
              <a:t>直接定义主码。</a:t>
            </a:r>
            <a:endParaRPr lang="zh-CN" altLang="en-US"/>
          </a:p>
          <a:p>
            <a:pPr>
              <a:buNone/>
            </a:pPr>
            <a:r>
              <a:rPr lang="zh-CN" altLang="en-US"/>
              <a:t>但至今大多数 </a:t>
            </a:r>
            <a:r>
              <a:rPr lang="en-US" altLang="zh-CN"/>
              <a:t>DBMS </a:t>
            </a:r>
            <a:r>
              <a:rPr lang="zh-CN" altLang="en-US"/>
              <a:t>仍使用索引机制，有</a:t>
            </a:r>
            <a:endParaRPr lang="zh-CN" altLang="en-US"/>
          </a:p>
          <a:p>
            <a:pPr>
              <a:buNone/>
            </a:pPr>
            <a:r>
              <a:rPr lang="zh-CN" altLang="en-US"/>
              <a:t>索引创建和撤销语句，其功能仅限于查</a:t>
            </a:r>
            <a:endParaRPr lang="zh-CN" altLang="en-US"/>
          </a:p>
          <a:p>
            <a:pPr>
              <a:buNone/>
            </a:pPr>
            <a:r>
              <a:rPr lang="zh-CN" altLang="en-US"/>
              <a:t>询时起作用。</a:t>
            </a:r>
            <a:endParaRPr lang="zh-CN" altLang="en-US"/>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标题 354305"/>
          <p:cNvSpPr>
            <a:spLocks noGrp="1"/>
          </p:cNvSpPr>
          <p:nvPr>
            <p:ph type="title"/>
          </p:nvPr>
        </p:nvSpPr>
        <p:spPr/>
        <p:txBody>
          <a:bodyPr anchor="b"/>
          <a:lstStyle/>
          <a:p>
            <a:r>
              <a:rPr lang="zh-CN" altLang="en-US"/>
              <a:t>一、建立索引 </a:t>
            </a:r>
            <a:endParaRPr lang="zh-CN" altLang="en-US"/>
          </a:p>
        </p:txBody>
      </p:sp>
      <p:sp>
        <p:nvSpPr>
          <p:cNvPr id="355330" name="文本占位符 354306"/>
          <p:cNvSpPr>
            <a:spLocks noGrp="1"/>
          </p:cNvSpPr>
          <p:nvPr>
            <p:ph idx="1"/>
          </p:nvPr>
        </p:nvSpPr>
        <p:spPr>
          <a:xfrm>
            <a:off x="0" y="1700213"/>
            <a:ext cx="9144000" cy="4897437"/>
          </a:xfrm>
        </p:spPr>
        <p:txBody>
          <a:bodyPr anchor="t"/>
          <a:lstStyle/>
          <a:p>
            <a:pPr>
              <a:lnSpc>
                <a:spcPct val="90000"/>
              </a:lnSpc>
            </a:pPr>
            <a:r>
              <a:rPr lang="zh-CN" altLang="en-US" sz="2400" dirty="0"/>
              <a:t>语句格式</a:t>
            </a:r>
            <a:endParaRPr lang="zh-CN" altLang="en-US" sz="2400" dirty="0"/>
          </a:p>
          <a:p>
            <a:pPr>
              <a:lnSpc>
                <a:spcPct val="90000"/>
              </a:lnSpc>
            </a:pPr>
            <a:r>
              <a:rPr lang="en-US" altLang="zh-CN" sz="2400" dirty="0"/>
              <a:t>CREATE  [UNIQUE] [CLUSTER]  INDEX &lt; </a:t>
            </a:r>
            <a:r>
              <a:rPr lang="zh-CN" altLang="en-US" sz="2400" dirty="0"/>
              <a:t>索引名 </a:t>
            </a:r>
            <a:r>
              <a:rPr lang="en-US" altLang="zh-CN" sz="2400" dirty="0"/>
              <a:t>&gt;     ON </a:t>
            </a:r>
            <a:endParaRPr lang="en-US" altLang="zh-CN" sz="2400" dirty="0"/>
          </a:p>
          <a:p>
            <a:pPr>
              <a:lnSpc>
                <a:spcPct val="90000"/>
              </a:lnSpc>
            </a:pPr>
            <a:r>
              <a:rPr lang="en-US" altLang="zh-CN" sz="2400" dirty="0"/>
              <a:t>&lt; </a:t>
            </a:r>
            <a:r>
              <a:rPr lang="zh-CN" altLang="en-US" sz="2400" dirty="0"/>
              <a:t>表名 </a:t>
            </a:r>
            <a:r>
              <a:rPr lang="en-US" altLang="zh-CN" sz="2400" dirty="0"/>
              <a:t>&gt;(&lt; </a:t>
            </a:r>
            <a:r>
              <a:rPr lang="zh-CN" altLang="en-US" sz="2400" dirty="0"/>
              <a:t>列名 </a:t>
            </a:r>
            <a:r>
              <a:rPr lang="en-US" altLang="zh-CN" sz="2400" dirty="0"/>
              <a:t>&gt;[&lt; </a:t>
            </a:r>
            <a:r>
              <a:rPr lang="zh-CN" altLang="en-US" sz="2400" dirty="0"/>
              <a:t>次序 </a:t>
            </a:r>
            <a:r>
              <a:rPr lang="en-US" altLang="zh-CN" sz="2400" dirty="0"/>
              <a:t>&gt;][,&lt; </a:t>
            </a:r>
            <a:r>
              <a:rPr lang="zh-CN" altLang="en-US" sz="2400" dirty="0"/>
              <a:t>列名 </a:t>
            </a:r>
            <a:r>
              <a:rPr lang="en-US" altLang="zh-CN" sz="2400" dirty="0"/>
              <a:t>&gt;[&lt; </a:t>
            </a:r>
            <a:r>
              <a:rPr lang="zh-CN" altLang="en-US" sz="2400" dirty="0"/>
              <a:t>次序 </a:t>
            </a:r>
            <a:r>
              <a:rPr lang="en-US" altLang="zh-CN" sz="2400" dirty="0"/>
              <a:t>&gt;] ] </a:t>
            </a:r>
            <a:r>
              <a:rPr lang="en-US" altLang="zh-CN" sz="2400" dirty="0">
                <a:latin typeface="Arial" panose="020B0604020202020204" pitchFamily="34" charset="0"/>
              </a:rPr>
              <a:t>…</a:t>
            </a:r>
            <a:r>
              <a:rPr lang="en-US" altLang="zh-CN" sz="2400" dirty="0"/>
              <a:t> ) </a:t>
            </a:r>
            <a:r>
              <a:rPr lang="zh-CN" altLang="en-US" sz="2400" dirty="0"/>
              <a:t>；</a:t>
            </a:r>
            <a:endParaRPr lang="zh-CN" altLang="en-US" sz="2400" dirty="0"/>
          </a:p>
          <a:p>
            <a:pPr>
              <a:lnSpc>
                <a:spcPct val="90000"/>
              </a:lnSpc>
            </a:pPr>
            <a:r>
              <a:rPr lang="zh-CN" altLang="en-US" sz="2400" dirty="0" smtClean="0"/>
              <a:t> </a:t>
            </a:r>
            <a:r>
              <a:rPr lang="zh-CN" altLang="en-US" sz="2400" dirty="0"/>
              <a:t>用 </a:t>
            </a:r>
            <a:r>
              <a:rPr lang="en-US" altLang="zh-CN" sz="2400" dirty="0"/>
              <a:t>&lt; </a:t>
            </a:r>
            <a:r>
              <a:rPr lang="zh-CN" altLang="en-US" sz="2400" dirty="0"/>
              <a:t>表名 </a:t>
            </a:r>
            <a:r>
              <a:rPr lang="en-US" altLang="zh-CN" sz="2400" dirty="0"/>
              <a:t>&gt; </a:t>
            </a:r>
            <a:r>
              <a:rPr lang="zh-CN" altLang="en-US" sz="2400" dirty="0"/>
              <a:t>指定要建索引的基本表名字</a:t>
            </a:r>
            <a:endParaRPr lang="zh-CN" altLang="en-US" sz="2400" dirty="0"/>
          </a:p>
          <a:p>
            <a:pPr>
              <a:lnSpc>
                <a:spcPct val="90000"/>
              </a:lnSpc>
            </a:pPr>
            <a:r>
              <a:rPr lang="zh-CN" altLang="en-US" sz="2400" dirty="0" smtClean="0"/>
              <a:t> </a:t>
            </a:r>
            <a:r>
              <a:rPr lang="zh-CN" altLang="en-US" sz="2400" dirty="0"/>
              <a:t>索引可以建立在该表的一 列 或多列上，各列名之间用逗号</a:t>
            </a:r>
            <a:endParaRPr lang="zh-CN" altLang="en-US" sz="2400" dirty="0"/>
          </a:p>
          <a:p>
            <a:pPr marL="0" indent="0">
              <a:lnSpc>
                <a:spcPct val="90000"/>
              </a:lnSpc>
              <a:buNone/>
            </a:pPr>
            <a:r>
              <a:rPr lang="zh-CN" altLang="en-US" sz="2400" dirty="0"/>
              <a:t>分隔</a:t>
            </a:r>
            <a:endParaRPr lang="zh-CN" altLang="en-US" sz="2400" dirty="0"/>
          </a:p>
          <a:p>
            <a:pPr>
              <a:lnSpc>
                <a:spcPct val="90000"/>
              </a:lnSpc>
            </a:pPr>
            <a:r>
              <a:rPr lang="zh-CN" altLang="en-US" sz="2400" dirty="0" smtClean="0"/>
              <a:t>用 </a:t>
            </a:r>
            <a:r>
              <a:rPr lang="en-US" altLang="zh-CN" sz="2400" dirty="0"/>
              <a:t>&lt; </a:t>
            </a:r>
            <a:r>
              <a:rPr lang="zh-CN" altLang="en-US" sz="2400" dirty="0"/>
              <a:t>次序 </a:t>
            </a:r>
            <a:r>
              <a:rPr lang="en-US" altLang="zh-CN" sz="2400" dirty="0"/>
              <a:t>&gt; </a:t>
            </a:r>
            <a:r>
              <a:rPr lang="zh-CN" altLang="en-US" sz="2400" dirty="0"/>
              <a:t>指定索引值的排列次序，升序： </a:t>
            </a:r>
            <a:r>
              <a:rPr lang="en-US" altLang="zh-CN" sz="2400" dirty="0"/>
              <a:t>ASC </a:t>
            </a:r>
            <a:r>
              <a:rPr lang="zh-CN" altLang="en-US" sz="2400" dirty="0"/>
              <a:t>，降序：</a:t>
            </a:r>
            <a:endParaRPr lang="zh-CN" altLang="en-US" sz="2400" dirty="0"/>
          </a:p>
          <a:p>
            <a:pPr>
              <a:lnSpc>
                <a:spcPct val="90000"/>
              </a:lnSpc>
            </a:pPr>
            <a:r>
              <a:rPr lang="en-US" altLang="zh-CN" sz="2400" dirty="0"/>
              <a:t>DESC </a:t>
            </a:r>
            <a:r>
              <a:rPr lang="zh-CN" altLang="en-US" sz="2400" dirty="0"/>
              <a:t>。缺省值： </a:t>
            </a:r>
            <a:r>
              <a:rPr lang="en-US" altLang="zh-CN" sz="2400" dirty="0"/>
              <a:t>ASC</a:t>
            </a:r>
            <a:endParaRPr lang="en-US" altLang="zh-CN" sz="2400" dirty="0"/>
          </a:p>
          <a:p>
            <a:pPr>
              <a:lnSpc>
                <a:spcPct val="90000"/>
              </a:lnSpc>
            </a:pPr>
            <a:r>
              <a:rPr lang="en-US" altLang="zh-CN" sz="2400" dirty="0" smtClean="0"/>
              <a:t>UNIQUE </a:t>
            </a:r>
            <a:r>
              <a:rPr lang="zh-CN" altLang="en-US" sz="2400" dirty="0"/>
              <a:t>表明此索引的每一个索引值只对应唯一的数据记</a:t>
            </a:r>
            <a:endParaRPr lang="zh-CN" altLang="en-US" sz="2400" dirty="0"/>
          </a:p>
          <a:p>
            <a:pPr>
              <a:lnSpc>
                <a:spcPct val="90000"/>
              </a:lnSpc>
            </a:pPr>
            <a:r>
              <a:rPr lang="zh-CN" altLang="en-US" sz="2400" dirty="0"/>
              <a:t>录</a:t>
            </a:r>
            <a:endParaRPr lang="zh-CN" altLang="en-US" sz="2400" dirty="0"/>
          </a:p>
          <a:p>
            <a:pPr>
              <a:lnSpc>
                <a:spcPct val="90000"/>
              </a:lnSpc>
            </a:pPr>
            <a:r>
              <a:rPr lang="en-US" altLang="zh-CN" sz="2400" dirty="0" smtClean="0"/>
              <a:t>CLUSTER </a:t>
            </a:r>
            <a:r>
              <a:rPr lang="zh-CN" altLang="en-US" sz="2400" dirty="0"/>
              <a:t>表示要建立的索引是聚簇索引</a:t>
            </a:r>
            <a:endParaRPr lang="zh-CN" altLang="en-US" sz="24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标题 355329"/>
          <p:cNvSpPr>
            <a:spLocks noGrp="1"/>
          </p:cNvSpPr>
          <p:nvPr>
            <p:ph type="title"/>
          </p:nvPr>
        </p:nvSpPr>
        <p:spPr>
          <a:xfrm>
            <a:off x="685800" y="152400"/>
            <a:ext cx="6870700" cy="900113"/>
          </a:xfrm>
        </p:spPr>
        <p:txBody>
          <a:bodyPr anchor="b"/>
          <a:lstStyle/>
          <a:p>
            <a:endParaRPr lang="zh-CN" altLang="en-US" dirty="0"/>
          </a:p>
        </p:txBody>
      </p:sp>
      <p:sp>
        <p:nvSpPr>
          <p:cNvPr id="356354" name="文本占位符 355330"/>
          <p:cNvSpPr>
            <a:spLocks noGrp="1"/>
          </p:cNvSpPr>
          <p:nvPr>
            <p:ph idx="1"/>
          </p:nvPr>
        </p:nvSpPr>
        <p:spPr>
          <a:xfrm>
            <a:off x="0" y="1557338"/>
            <a:ext cx="8964613" cy="5300662"/>
          </a:xfrm>
        </p:spPr>
        <p:txBody>
          <a:bodyPr anchor="t"/>
          <a:lstStyle/>
          <a:p>
            <a:r>
              <a:rPr lang="zh-CN" altLang="en-US" dirty="0" smtClean="0"/>
              <a:t> </a:t>
            </a:r>
            <a:r>
              <a:rPr lang="en-US" altLang="zh-CN" dirty="0"/>
              <a:t>CREATE  [UNIQUE] [CLUSTER]  </a:t>
            </a:r>
            <a:endParaRPr lang="en-US" altLang="zh-CN" dirty="0"/>
          </a:p>
          <a:p>
            <a:r>
              <a:rPr lang="en-US" altLang="zh-CN" dirty="0"/>
              <a:t>INDEX &lt; </a:t>
            </a:r>
            <a:r>
              <a:rPr lang="zh-CN" altLang="en-US" dirty="0"/>
              <a:t>索引名 </a:t>
            </a:r>
            <a:r>
              <a:rPr lang="en-US" altLang="zh-CN" dirty="0"/>
              <a:t>&gt; </a:t>
            </a:r>
            <a:endParaRPr lang="en-US" altLang="zh-CN" dirty="0"/>
          </a:p>
          <a:p>
            <a:r>
              <a:rPr lang="en-US" altLang="zh-CN" dirty="0"/>
              <a:t>  ON &lt; </a:t>
            </a:r>
            <a:r>
              <a:rPr lang="zh-CN" altLang="en-US" dirty="0"/>
              <a:t>表名 </a:t>
            </a:r>
            <a:r>
              <a:rPr lang="en-US" altLang="zh-CN" dirty="0"/>
              <a:t>&gt;</a:t>
            </a:r>
            <a:endParaRPr lang="en-US" altLang="zh-CN" dirty="0"/>
          </a:p>
          <a:p>
            <a:r>
              <a:rPr lang="en-US" altLang="zh-CN" dirty="0"/>
              <a:t>(&lt; </a:t>
            </a:r>
            <a:r>
              <a:rPr lang="zh-CN" altLang="en-US" dirty="0"/>
              <a:t>列名 </a:t>
            </a:r>
            <a:r>
              <a:rPr lang="en-US" altLang="zh-CN" dirty="0"/>
              <a:t>&gt;[&lt; </a:t>
            </a:r>
            <a:r>
              <a:rPr lang="zh-CN" altLang="en-US" dirty="0"/>
              <a:t>次序 </a:t>
            </a:r>
            <a:r>
              <a:rPr lang="en-US" altLang="zh-CN" dirty="0"/>
              <a:t>&gt;]</a:t>
            </a:r>
            <a:endParaRPr lang="en-US" altLang="zh-CN" dirty="0"/>
          </a:p>
          <a:p>
            <a:r>
              <a:rPr lang="en-US" altLang="zh-CN" dirty="0"/>
              <a:t>[,&lt; </a:t>
            </a:r>
            <a:r>
              <a:rPr lang="zh-CN" altLang="en-US" dirty="0"/>
              <a:t>列名 </a:t>
            </a:r>
            <a:r>
              <a:rPr lang="en-US" altLang="zh-CN" dirty="0"/>
              <a:t>&gt;[&lt; </a:t>
            </a:r>
            <a:r>
              <a:rPr lang="zh-CN" altLang="en-US" dirty="0"/>
              <a:t>次序 </a:t>
            </a:r>
            <a:r>
              <a:rPr lang="en-US" altLang="zh-CN" dirty="0"/>
              <a:t>&gt;] ] </a:t>
            </a:r>
            <a:r>
              <a:rPr lang="en-US" altLang="zh-CN" dirty="0">
                <a:latin typeface="Arial" panose="020B0604020202020204" pitchFamily="34" charset="0"/>
              </a:rPr>
              <a:t>…</a:t>
            </a:r>
            <a:r>
              <a:rPr lang="en-US" altLang="zh-CN" dirty="0"/>
              <a:t> ) </a:t>
            </a:r>
            <a:r>
              <a:rPr lang="zh-CN" altLang="en-US" dirty="0"/>
              <a:t>；</a:t>
            </a:r>
            <a:endParaRPr lang="zh-CN" alt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标题 356353"/>
          <p:cNvSpPr>
            <a:spLocks noGrp="1"/>
          </p:cNvSpPr>
          <p:nvPr>
            <p:ph type="title"/>
          </p:nvPr>
        </p:nvSpPr>
        <p:spPr>
          <a:xfrm>
            <a:off x="685800" y="152400"/>
            <a:ext cx="6870700" cy="755650"/>
          </a:xfrm>
        </p:spPr>
        <p:txBody>
          <a:bodyPr anchor="b"/>
          <a:lstStyle/>
          <a:p>
            <a:endParaRPr lang="zh-CN" altLang="en-US" sz="4000" dirty="0"/>
          </a:p>
        </p:txBody>
      </p:sp>
      <p:sp>
        <p:nvSpPr>
          <p:cNvPr id="357378" name="文本占位符 356354"/>
          <p:cNvSpPr>
            <a:spLocks noGrp="1"/>
          </p:cNvSpPr>
          <p:nvPr>
            <p:ph idx="1"/>
          </p:nvPr>
        </p:nvSpPr>
        <p:spPr>
          <a:xfrm>
            <a:off x="0" y="1125538"/>
            <a:ext cx="8964613" cy="5543550"/>
          </a:xfrm>
        </p:spPr>
        <p:txBody>
          <a:bodyPr anchor="t"/>
          <a:lstStyle/>
          <a:p>
            <a:pPr>
              <a:lnSpc>
                <a:spcPct val="90000"/>
              </a:lnSpc>
            </a:pPr>
            <a:r>
              <a:rPr lang="zh-CN" altLang="en-US" sz="2800" dirty="0"/>
              <a:t>例题        </a:t>
            </a:r>
            <a:endParaRPr lang="zh-CN" altLang="en-US" sz="2800" dirty="0"/>
          </a:p>
          <a:p>
            <a:pPr marL="0" indent="0">
              <a:lnSpc>
                <a:spcPct val="90000"/>
              </a:lnSpc>
              <a:buNone/>
            </a:pPr>
            <a:r>
              <a:rPr lang="zh-CN" altLang="en-US" sz="2800" dirty="0"/>
              <a:t>  </a:t>
            </a:r>
            <a:r>
              <a:rPr lang="en-US" altLang="zh-CN" sz="2800" dirty="0"/>
              <a:t>[ </a:t>
            </a:r>
            <a:r>
              <a:rPr lang="zh-CN" altLang="en-US" sz="2800" dirty="0"/>
              <a:t>例 </a:t>
            </a:r>
            <a:r>
              <a:rPr lang="en-US" altLang="zh-CN" sz="2800" dirty="0"/>
              <a:t>6]   </a:t>
            </a:r>
            <a:r>
              <a:rPr lang="zh-CN" altLang="en-US" sz="2800" dirty="0"/>
              <a:t>为学生 </a:t>
            </a:r>
            <a:r>
              <a:rPr lang="en-US" altLang="zh-CN" sz="2800" dirty="0"/>
              <a:t>- </a:t>
            </a:r>
            <a:r>
              <a:rPr lang="zh-CN" altLang="en-US" sz="2800" dirty="0"/>
              <a:t>课程数据库中的 </a:t>
            </a:r>
            <a:r>
              <a:rPr lang="en-US" altLang="zh-CN" sz="2800" dirty="0"/>
              <a:t>Student </a:t>
            </a:r>
            <a:r>
              <a:rPr lang="zh-CN" altLang="en-US" sz="2800" dirty="0"/>
              <a:t>， </a:t>
            </a:r>
            <a:r>
              <a:rPr lang="en-US" altLang="zh-CN" sz="2800" dirty="0"/>
              <a:t>Course </a:t>
            </a:r>
            <a:r>
              <a:rPr lang="zh-CN" altLang="en-US" sz="2800" dirty="0"/>
              <a:t>， </a:t>
            </a:r>
            <a:r>
              <a:rPr lang="en-US" altLang="zh-CN" sz="2800" dirty="0" smtClean="0"/>
              <a:t>SC</a:t>
            </a:r>
            <a:r>
              <a:rPr lang="zh-CN" altLang="en-US" sz="2800" dirty="0" smtClean="0"/>
              <a:t>三</a:t>
            </a:r>
            <a:r>
              <a:rPr lang="zh-CN" altLang="en-US" sz="2800" dirty="0"/>
              <a:t>个表建立索引。其中 </a:t>
            </a:r>
            <a:r>
              <a:rPr lang="en-US" altLang="zh-CN" sz="2800" dirty="0"/>
              <a:t>Student </a:t>
            </a:r>
            <a:r>
              <a:rPr lang="zh-CN" altLang="en-US" sz="2800" dirty="0"/>
              <a:t>表按 学号 升序建唯一索引， </a:t>
            </a:r>
            <a:r>
              <a:rPr lang="en-US" altLang="zh-CN" sz="2800" dirty="0"/>
              <a:t>Course </a:t>
            </a:r>
            <a:r>
              <a:rPr lang="zh-CN" altLang="en-US" sz="2800" dirty="0"/>
              <a:t>表按 课程号 升序建唯一索引， </a:t>
            </a:r>
            <a:r>
              <a:rPr lang="en-US" altLang="zh-CN" sz="2800" dirty="0"/>
              <a:t>SC </a:t>
            </a:r>
            <a:r>
              <a:rPr lang="zh-CN" altLang="en-US" sz="2800" dirty="0"/>
              <a:t>表按 学号升序和 课程 号降序建唯一索引。</a:t>
            </a:r>
            <a:endParaRPr lang="zh-CN" altLang="en-US" sz="2800" dirty="0"/>
          </a:p>
          <a:p>
            <a:pPr>
              <a:lnSpc>
                <a:spcPct val="90000"/>
              </a:lnSpc>
            </a:pPr>
            <a:r>
              <a:rPr lang="en-US" altLang="zh-CN" sz="2800" dirty="0"/>
              <a:t>CREATE UNIQUE INDEX  </a:t>
            </a:r>
            <a:r>
              <a:rPr lang="en-US" altLang="zh-CN" sz="2800" dirty="0" err="1"/>
              <a:t>Stusno</a:t>
            </a:r>
            <a:r>
              <a:rPr lang="en-US" altLang="zh-CN" sz="2800" dirty="0"/>
              <a:t> ON Student(</a:t>
            </a:r>
            <a:r>
              <a:rPr lang="en-US" altLang="zh-CN" sz="2800" dirty="0" err="1"/>
              <a:t>Sno</a:t>
            </a:r>
            <a:r>
              <a:rPr lang="en-US" altLang="zh-CN" sz="2800" dirty="0"/>
              <a:t>) </a:t>
            </a:r>
            <a:r>
              <a:rPr lang="zh-CN" altLang="en-US" sz="2800" dirty="0"/>
              <a:t>；</a:t>
            </a:r>
            <a:endParaRPr lang="zh-CN" altLang="en-US" sz="2800" dirty="0"/>
          </a:p>
          <a:p>
            <a:pPr>
              <a:lnSpc>
                <a:spcPct val="90000"/>
              </a:lnSpc>
            </a:pPr>
            <a:r>
              <a:rPr lang="en-US" altLang="zh-CN" sz="2800" dirty="0"/>
              <a:t>CREATE UNIQUE INDEX </a:t>
            </a:r>
            <a:r>
              <a:rPr lang="en-US" altLang="zh-CN" sz="2800" dirty="0" err="1"/>
              <a:t>Coucno</a:t>
            </a:r>
            <a:r>
              <a:rPr lang="en-US" altLang="zh-CN" sz="2800" dirty="0"/>
              <a:t> ON Course(</a:t>
            </a:r>
            <a:r>
              <a:rPr lang="en-US" altLang="zh-CN" sz="2800" dirty="0" err="1"/>
              <a:t>Cno</a:t>
            </a:r>
            <a:r>
              <a:rPr lang="en-US" altLang="zh-CN" sz="2800" dirty="0"/>
              <a:t>) </a:t>
            </a:r>
            <a:r>
              <a:rPr lang="zh-CN" altLang="en-US" sz="2800" dirty="0"/>
              <a:t>；</a:t>
            </a:r>
            <a:endParaRPr lang="zh-CN" altLang="en-US" sz="2800" dirty="0"/>
          </a:p>
          <a:p>
            <a:pPr>
              <a:lnSpc>
                <a:spcPct val="90000"/>
              </a:lnSpc>
            </a:pPr>
            <a:r>
              <a:rPr lang="en-US" altLang="zh-CN" sz="2800" dirty="0"/>
              <a:t>CREATE UNIQUE INDEX </a:t>
            </a:r>
            <a:r>
              <a:rPr lang="en-US" altLang="zh-CN" sz="2800" dirty="0" err="1"/>
              <a:t>SCno</a:t>
            </a:r>
            <a:r>
              <a:rPr lang="en-US" altLang="zh-CN" sz="2800" dirty="0"/>
              <a:t> ON SC(</a:t>
            </a:r>
            <a:r>
              <a:rPr lang="en-US" altLang="zh-CN" sz="2800" dirty="0" err="1"/>
              <a:t>Sno</a:t>
            </a:r>
            <a:r>
              <a:rPr lang="en-US" altLang="zh-CN" sz="2800" dirty="0"/>
              <a:t> ASC </a:t>
            </a:r>
            <a:r>
              <a:rPr lang="zh-CN" altLang="en-US" sz="2800" dirty="0"/>
              <a:t>， </a:t>
            </a:r>
            <a:r>
              <a:rPr lang="en-US" altLang="zh-CN" sz="2800" dirty="0" err="1"/>
              <a:t>Cno</a:t>
            </a:r>
            <a:r>
              <a:rPr lang="en-US" altLang="zh-CN" sz="2800" dirty="0"/>
              <a:t> DESC) </a:t>
            </a:r>
            <a:r>
              <a:rPr lang="zh-CN" altLang="en-US" sz="2800" dirty="0"/>
              <a:t>； </a:t>
            </a:r>
            <a:endParaRPr lang="zh-CN" altLang="en-US" sz="28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标题 357377"/>
          <p:cNvSpPr>
            <a:spLocks noGrp="1"/>
          </p:cNvSpPr>
          <p:nvPr>
            <p:ph type="title"/>
          </p:nvPr>
        </p:nvSpPr>
        <p:spPr>
          <a:xfrm>
            <a:off x="685800" y="152400"/>
            <a:ext cx="6870700" cy="1044575"/>
          </a:xfrm>
        </p:spPr>
        <p:txBody>
          <a:bodyPr anchor="b"/>
          <a:lstStyle/>
          <a:p>
            <a:r>
              <a:rPr lang="zh-CN" altLang="en-US"/>
              <a:t>建立索引         （续）</a:t>
            </a:r>
            <a:endParaRPr lang="zh-CN" altLang="en-US"/>
          </a:p>
        </p:txBody>
      </p:sp>
      <p:sp>
        <p:nvSpPr>
          <p:cNvPr id="358402" name="文本占位符 357378"/>
          <p:cNvSpPr>
            <a:spLocks noGrp="1"/>
          </p:cNvSpPr>
          <p:nvPr>
            <p:ph idx="1"/>
          </p:nvPr>
        </p:nvSpPr>
        <p:spPr>
          <a:xfrm>
            <a:off x="0" y="1268413"/>
            <a:ext cx="8964613" cy="5589587"/>
          </a:xfrm>
        </p:spPr>
        <p:txBody>
          <a:bodyPr anchor="t"/>
          <a:lstStyle/>
          <a:p>
            <a:r>
              <a:rPr lang="zh-CN" altLang="en-US" dirty="0" smtClean="0"/>
              <a:t> </a:t>
            </a:r>
            <a:r>
              <a:rPr lang="zh-CN" altLang="en-US" dirty="0"/>
              <a:t>唯一值索引</a:t>
            </a:r>
            <a:endParaRPr lang="zh-CN" altLang="en-US" dirty="0"/>
          </a:p>
          <a:p>
            <a:r>
              <a:rPr lang="zh-CN" altLang="en-US" dirty="0" smtClean="0"/>
              <a:t>对于</a:t>
            </a:r>
            <a:r>
              <a:rPr lang="zh-CN" altLang="en-US" dirty="0"/>
              <a:t>已含重复值的属性列不能建 </a:t>
            </a:r>
            <a:r>
              <a:rPr lang="en-US" altLang="zh-CN" dirty="0"/>
              <a:t>UNIQUE </a:t>
            </a:r>
            <a:r>
              <a:rPr lang="zh-CN" altLang="en-US" dirty="0"/>
              <a:t>索引</a:t>
            </a:r>
            <a:endParaRPr lang="zh-CN" altLang="en-US" dirty="0"/>
          </a:p>
          <a:p>
            <a:r>
              <a:rPr lang="zh-CN" altLang="en-US" dirty="0" smtClean="0"/>
              <a:t>对</a:t>
            </a:r>
            <a:r>
              <a:rPr lang="zh-CN" altLang="en-US" dirty="0"/>
              <a:t>某个列建立 </a:t>
            </a:r>
            <a:r>
              <a:rPr lang="en-US" altLang="zh-CN" dirty="0"/>
              <a:t>UNIQUE </a:t>
            </a:r>
            <a:r>
              <a:rPr lang="zh-CN" altLang="en-US" dirty="0"/>
              <a:t>索引后，插入新记录时</a:t>
            </a:r>
            <a:endParaRPr lang="zh-CN" altLang="en-US" dirty="0"/>
          </a:p>
          <a:p>
            <a:r>
              <a:rPr lang="en-US" altLang="zh-CN" dirty="0"/>
              <a:t>DBMS </a:t>
            </a:r>
            <a:r>
              <a:rPr lang="zh-CN" altLang="en-US" dirty="0"/>
              <a:t>会自动检查新记录在该列上是否取了</a:t>
            </a:r>
            <a:r>
              <a:rPr lang="zh-CN" altLang="en-US" dirty="0" smtClean="0"/>
              <a:t>重复值</a:t>
            </a:r>
            <a:r>
              <a:rPr lang="zh-CN" altLang="en-US" dirty="0"/>
              <a:t>。这相当于增加了一个 </a:t>
            </a:r>
            <a:r>
              <a:rPr lang="en-US" altLang="zh-CN" dirty="0"/>
              <a:t>UNIQUE </a:t>
            </a:r>
            <a:r>
              <a:rPr lang="zh-CN" altLang="en-US" dirty="0"/>
              <a:t>约束</a:t>
            </a:r>
            <a:endParaRPr lang="zh-CN" altLang="en-US"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标题 358401"/>
          <p:cNvSpPr>
            <a:spLocks noGrp="1"/>
          </p:cNvSpPr>
          <p:nvPr>
            <p:ph type="title"/>
          </p:nvPr>
        </p:nvSpPr>
        <p:spPr>
          <a:xfrm>
            <a:off x="685800" y="152400"/>
            <a:ext cx="6870700" cy="755650"/>
          </a:xfrm>
        </p:spPr>
        <p:txBody>
          <a:bodyPr anchor="b"/>
          <a:lstStyle/>
          <a:p>
            <a:r>
              <a:rPr lang="zh-CN" altLang="en-US" sz="4000"/>
              <a:t>建立索引         （续）</a:t>
            </a:r>
            <a:endParaRPr lang="zh-CN" altLang="en-US" sz="4000"/>
          </a:p>
        </p:txBody>
      </p:sp>
      <p:sp>
        <p:nvSpPr>
          <p:cNvPr id="359426" name="文本占位符 358402"/>
          <p:cNvSpPr>
            <a:spLocks noGrp="1"/>
          </p:cNvSpPr>
          <p:nvPr>
            <p:ph idx="1"/>
          </p:nvPr>
        </p:nvSpPr>
        <p:spPr>
          <a:xfrm>
            <a:off x="0" y="981075"/>
            <a:ext cx="8893175" cy="5688013"/>
          </a:xfrm>
        </p:spPr>
        <p:txBody>
          <a:bodyPr anchor="t"/>
          <a:lstStyle/>
          <a:p>
            <a:pPr marL="0" indent="0">
              <a:lnSpc>
                <a:spcPct val="80000"/>
              </a:lnSpc>
              <a:buNone/>
            </a:pPr>
            <a:r>
              <a:rPr lang="zh-CN" altLang="en-US" sz="2800" dirty="0"/>
              <a:t>聚簇索引</a:t>
            </a:r>
            <a:endParaRPr lang="zh-CN" altLang="en-US" sz="2800" dirty="0"/>
          </a:p>
          <a:p>
            <a:pPr>
              <a:lnSpc>
                <a:spcPct val="80000"/>
              </a:lnSpc>
            </a:pPr>
            <a:r>
              <a:rPr lang="zh-CN" altLang="en-US" sz="2800" dirty="0" smtClean="0"/>
              <a:t>建立</a:t>
            </a:r>
            <a:r>
              <a:rPr lang="zh-CN" altLang="en-US" sz="2800" dirty="0"/>
              <a:t>聚簇索引后，基表中数据也需要按指</a:t>
            </a:r>
            <a:endParaRPr lang="zh-CN" altLang="en-US" sz="2800" dirty="0"/>
          </a:p>
          <a:p>
            <a:pPr marL="0" indent="0">
              <a:lnSpc>
                <a:spcPct val="80000"/>
              </a:lnSpc>
              <a:buNone/>
            </a:pPr>
            <a:r>
              <a:rPr lang="zh-CN" altLang="en-US" sz="2800" dirty="0"/>
              <a:t>定的聚簇属性值的升序或降序存放。也即</a:t>
            </a:r>
            <a:endParaRPr lang="zh-CN" altLang="en-US" sz="2800" dirty="0"/>
          </a:p>
          <a:p>
            <a:pPr marL="0" indent="0">
              <a:lnSpc>
                <a:spcPct val="80000"/>
              </a:lnSpc>
              <a:buNone/>
            </a:pPr>
            <a:r>
              <a:rPr lang="zh-CN" altLang="en-US" sz="2800" dirty="0"/>
              <a:t>聚簇索引的索引项顺序与表中记录的</a:t>
            </a:r>
            <a:r>
              <a:rPr lang="zh-CN" altLang="en-US" sz="2800" dirty="0" smtClean="0"/>
              <a:t>物理顺序</a:t>
            </a:r>
            <a:r>
              <a:rPr lang="zh-CN" altLang="en-US" sz="2800" dirty="0"/>
              <a:t>一致</a:t>
            </a:r>
            <a:endParaRPr lang="zh-CN" altLang="en-US" sz="2800" dirty="0"/>
          </a:p>
          <a:p>
            <a:pPr>
              <a:lnSpc>
                <a:spcPct val="80000"/>
              </a:lnSpc>
            </a:pPr>
            <a:r>
              <a:rPr lang="zh-CN" altLang="en-US" sz="2800" dirty="0"/>
              <a:t>例：</a:t>
            </a:r>
            <a:endParaRPr lang="zh-CN" altLang="en-US" sz="2800" dirty="0"/>
          </a:p>
          <a:p>
            <a:pPr>
              <a:lnSpc>
                <a:spcPct val="80000"/>
              </a:lnSpc>
            </a:pPr>
            <a:r>
              <a:rPr lang="en-US" altLang="zh-CN" sz="2800" dirty="0"/>
              <a:t>CREATE CLUSTER INDEX </a:t>
            </a:r>
            <a:r>
              <a:rPr lang="en-US" altLang="zh-CN" sz="2800" dirty="0" err="1"/>
              <a:t>Stusname</a:t>
            </a:r>
            <a:r>
              <a:rPr lang="en-US" altLang="zh-CN" sz="2800" dirty="0"/>
              <a:t> ON</a:t>
            </a:r>
            <a:endParaRPr lang="en-US" altLang="zh-CN" sz="2800" dirty="0"/>
          </a:p>
          <a:p>
            <a:pPr>
              <a:lnSpc>
                <a:spcPct val="80000"/>
              </a:lnSpc>
            </a:pPr>
            <a:r>
              <a:rPr lang="en-US" altLang="zh-CN" sz="2800" dirty="0"/>
              <a:t> Student(</a:t>
            </a:r>
            <a:r>
              <a:rPr lang="en-US" altLang="zh-CN" sz="2800" dirty="0" err="1"/>
              <a:t>Sname</a:t>
            </a:r>
            <a:r>
              <a:rPr lang="en-US" altLang="zh-CN" sz="2800" dirty="0"/>
              <a:t>) </a:t>
            </a:r>
            <a:r>
              <a:rPr lang="zh-CN" altLang="en-US" sz="2800" dirty="0"/>
              <a:t>；</a:t>
            </a:r>
            <a:endParaRPr lang="zh-CN" altLang="en-US" sz="2800" dirty="0"/>
          </a:p>
          <a:p>
            <a:pPr>
              <a:lnSpc>
                <a:spcPct val="80000"/>
              </a:lnSpc>
            </a:pPr>
            <a:r>
              <a:rPr lang="zh-CN" altLang="en-US" sz="2800" dirty="0"/>
              <a:t>在 </a:t>
            </a:r>
            <a:r>
              <a:rPr lang="en-US" altLang="zh-CN" sz="2800" dirty="0"/>
              <a:t>Student </a:t>
            </a:r>
            <a:r>
              <a:rPr lang="en-US" altLang="zh-CN" sz="2800" dirty="0" smtClean="0"/>
              <a:t> </a:t>
            </a:r>
            <a:r>
              <a:rPr lang="zh-CN" altLang="en-US" sz="2800" dirty="0"/>
              <a:t>表的 </a:t>
            </a:r>
            <a:r>
              <a:rPr lang="en-US" altLang="zh-CN" sz="2800" dirty="0" err="1"/>
              <a:t>Sname</a:t>
            </a:r>
            <a:r>
              <a:rPr lang="en-US" altLang="zh-CN" sz="2800" dirty="0"/>
              <a:t> </a:t>
            </a:r>
            <a:r>
              <a:rPr lang="en-US" altLang="zh-CN" sz="2800" dirty="0" smtClean="0"/>
              <a:t> </a:t>
            </a:r>
            <a:r>
              <a:rPr lang="zh-CN" altLang="en-US" sz="2800" dirty="0"/>
              <a:t>（姓名）列上建立一个聚簇索引，而且 </a:t>
            </a:r>
            <a:r>
              <a:rPr lang="en-US" altLang="zh-CN" sz="2800" dirty="0"/>
              <a:t>Student </a:t>
            </a:r>
            <a:r>
              <a:rPr lang="zh-CN" altLang="en-US" sz="2800" dirty="0" smtClean="0"/>
              <a:t>表</a:t>
            </a:r>
            <a:r>
              <a:rPr lang="zh-CN" altLang="en-US" sz="2800" dirty="0"/>
              <a:t>中的记录 将按照 </a:t>
            </a:r>
            <a:r>
              <a:rPr lang="en-US" altLang="zh-CN" sz="2800" dirty="0" err="1"/>
              <a:t>Sname</a:t>
            </a:r>
            <a:r>
              <a:rPr lang="en-US" altLang="zh-CN" sz="2800" dirty="0"/>
              <a:t> </a:t>
            </a:r>
            <a:r>
              <a:rPr lang="en-US" altLang="zh-CN" sz="2800" dirty="0" smtClean="0"/>
              <a:t> </a:t>
            </a:r>
            <a:r>
              <a:rPr lang="zh-CN" altLang="en-US" sz="2800" dirty="0"/>
              <a:t>值的升序存放 </a:t>
            </a:r>
            <a:endParaRPr lang="zh-CN" alt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35841"/>
          <p:cNvSpPr>
            <a:spLocks noGrp="1"/>
          </p:cNvSpPr>
          <p:nvPr>
            <p:ph type="title"/>
          </p:nvPr>
        </p:nvSpPr>
        <p:spPr>
          <a:xfrm>
            <a:off x="685800" y="152400"/>
            <a:ext cx="6870700" cy="755650"/>
          </a:xfrm>
        </p:spPr>
        <p:txBody>
          <a:bodyPr anchor="b"/>
          <a:lstStyle/>
          <a:p>
            <a:r>
              <a:rPr lang="en-US" altLang="zh-CN" sz="4000"/>
              <a:t>DBMS  </a:t>
            </a:r>
            <a:r>
              <a:rPr lang="zh-CN" altLang="en-US" sz="4000"/>
              <a:t>对数据的控制功能</a:t>
            </a:r>
            <a:endParaRPr lang="zh-CN" altLang="en-US" sz="4000"/>
          </a:p>
        </p:txBody>
      </p:sp>
      <p:sp>
        <p:nvSpPr>
          <p:cNvPr id="36866" name="文本占位符 35842"/>
          <p:cNvSpPr>
            <a:spLocks noGrp="1"/>
          </p:cNvSpPr>
          <p:nvPr>
            <p:ph idx="1"/>
          </p:nvPr>
        </p:nvSpPr>
        <p:spPr>
          <a:xfrm>
            <a:off x="0" y="1196975"/>
            <a:ext cx="9144000" cy="5661025"/>
          </a:xfrm>
        </p:spPr>
        <p:txBody>
          <a:bodyPr anchor="t"/>
          <a:lstStyle/>
          <a:p>
            <a:pPr marL="0" indent="0">
              <a:buNone/>
            </a:pPr>
            <a:endParaRPr lang="zh-CN" altLang="en-US"/>
          </a:p>
          <a:p>
            <a:pPr>
              <a:buNone/>
            </a:pPr>
            <a:r>
              <a:rPr lang="zh-CN" altLang="en-US"/>
              <a:t> </a:t>
            </a:r>
            <a:r>
              <a:rPr lang="en-US" altLang="zh-CN"/>
              <a:t>.</a:t>
            </a:r>
            <a:r>
              <a:rPr lang="zh-CN" altLang="en-US"/>
              <a:t>并发（ </a:t>
            </a:r>
            <a:r>
              <a:rPr lang="en-US" altLang="zh-CN"/>
              <a:t>Concurrency </a:t>
            </a:r>
            <a:r>
              <a:rPr lang="zh-CN" altLang="en-US"/>
              <a:t>）控制</a:t>
            </a:r>
            <a:endParaRPr lang="zh-CN" altLang="en-US"/>
          </a:p>
          <a:p>
            <a:pPr>
              <a:buNone/>
            </a:pPr>
            <a:r>
              <a:rPr lang="zh-CN" altLang="en-US"/>
              <a:t> 对多用户的并发操作加以控制和协调，防止相互干扰而得到错误的结果。</a:t>
            </a:r>
            <a:endParaRPr lang="zh-CN" altLang="en-US"/>
          </a:p>
          <a:p>
            <a:pPr>
              <a:buNone/>
            </a:pPr>
            <a:r>
              <a:rPr lang="zh-CN" altLang="en-US"/>
              <a:t> </a:t>
            </a:r>
            <a:r>
              <a:rPr lang="en-US" altLang="zh-CN"/>
              <a:t>.</a:t>
            </a:r>
            <a:r>
              <a:rPr lang="zh-CN" altLang="en-US"/>
              <a:t>数据库恢复（ </a:t>
            </a:r>
            <a:r>
              <a:rPr lang="en-US" altLang="zh-CN"/>
              <a:t>Recovery </a:t>
            </a:r>
            <a:r>
              <a:rPr lang="zh-CN" altLang="en-US"/>
              <a:t>）</a:t>
            </a:r>
            <a:endParaRPr lang="zh-CN" altLang="en-US"/>
          </a:p>
          <a:p>
            <a:pPr>
              <a:buNone/>
            </a:pPr>
            <a:r>
              <a:rPr lang="zh-CN" altLang="en-US"/>
              <a:t> 将数据库从错误状态恢复到某一已知的正确状态。</a:t>
            </a:r>
            <a:endParaRPr lang="zh-CN" alt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标题 359425"/>
          <p:cNvSpPr>
            <a:spLocks noGrp="1"/>
          </p:cNvSpPr>
          <p:nvPr>
            <p:ph type="title"/>
          </p:nvPr>
        </p:nvSpPr>
        <p:spPr/>
        <p:txBody>
          <a:bodyPr anchor="b"/>
          <a:lstStyle/>
          <a:p>
            <a:endParaRPr lang="zh-CN" altLang="en-US" dirty="0"/>
          </a:p>
        </p:txBody>
      </p:sp>
      <p:sp>
        <p:nvSpPr>
          <p:cNvPr id="360450" name="文本占位符 359426"/>
          <p:cNvSpPr>
            <a:spLocks noGrp="1"/>
          </p:cNvSpPr>
          <p:nvPr>
            <p:ph idx="1"/>
          </p:nvPr>
        </p:nvSpPr>
        <p:spPr>
          <a:xfrm>
            <a:off x="179388" y="1773238"/>
            <a:ext cx="8964612" cy="5084762"/>
          </a:xfrm>
        </p:spPr>
        <p:txBody>
          <a:bodyPr anchor="t"/>
          <a:lstStyle/>
          <a:p>
            <a:endParaRPr lang="zh-CN" altLang="en-US" dirty="0"/>
          </a:p>
          <a:p>
            <a:r>
              <a:rPr lang="zh-CN" altLang="en-US" dirty="0" smtClean="0"/>
              <a:t>在</a:t>
            </a:r>
            <a:r>
              <a:rPr lang="zh-CN" altLang="en-US" dirty="0"/>
              <a:t>一个基本表上最多只能建立一个聚簇索引</a:t>
            </a:r>
            <a:endParaRPr lang="zh-CN" altLang="en-US" dirty="0"/>
          </a:p>
          <a:p>
            <a:pPr marL="0" indent="0">
              <a:buNone/>
            </a:pPr>
            <a:r>
              <a:rPr lang="zh-CN" altLang="en-US" dirty="0" smtClean="0"/>
              <a:t> </a:t>
            </a:r>
            <a:r>
              <a:rPr lang="zh-CN" altLang="en-US" dirty="0"/>
              <a:t>聚簇索引的用途：对于某些类型的查询，可</a:t>
            </a:r>
            <a:endParaRPr lang="zh-CN" altLang="en-US" dirty="0"/>
          </a:p>
          <a:p>
            <a:pPr marL="0" indent="0">
              <a:buNone/>
            </a:pPr>
            <a:r>
              <a:rPr lang="zh-CN" altLang="en-US" dirty="0"/>
              <a:t>以提高查询效率</a:t>
            </a:r>
            <a:endParaRPr lang="zh-CN" altLang="en-US" dirty="0"/>
          </a:p>
          <a:p>
            <a:pPr marL="0" indent="0">
              <a:buNone/>
            </a:pPr>
            <a:r>
              <a:rPr lang="zh-CN" altLang="en-US" dirty="0" smtClean="0"/>
              <a:t>聚簇</a:t>
            </a:r>
            <a:r>
              <a:rPr lang="zh-CN" altLang="en-US" dirty="0"/>
              <a:t>索引的适用范围</a:t>
            </a:r>
            <a:endParaRPr lang="zh-CN" altLang="en-US" dirty="0"/>
          </a:p>
          <a:p>
            <a:r>
              <a:rPr lang="zh-CN" altLang="en-US" dirty="0" smtClean="0"/>
              <a:t>  </a:t>
            </a:r>
            <a:r>
              <a:rPr lang="zh-CN" altLang="en-US" dirty="0"/>
              <a:t>很少对基表进行增删操作</a:t>
            </a:r>
            <a:endParaRPr lang="zh-CN" altLang="en-US" dirty="0"/>
          </a:p>
          <a:p>
            <a:r>
              <a:rPr lang="zh-CN" altLang="en-US" dirty="0" smtClean="0"/>
              <a:t>�  </a:t>
            </a:r>
            <a:r>
              <a:rPr lang="zh-CN" altLang="en-US" dirty="0"/>
              <a:t>很少对其中的变长列进行修改操作 </a:t>
            </a:r>
            <a:endParaRPr lang="zh-CN" alt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标题 360449"/>
          <p:cNvSpPr>
            <a:spLocks noGrp="1"/>
          </p:cNvSpPr>
          <p:nvPr>
            <p:ph type="title"/>
          </p:nvPr>
        </p:nvSpPr>
        <p:spPr>
          <a:xfrm>
            <a:off x="685800" y="152400"/>
            <a:ext cx="6870700" cy="612775"/>
          </a:xfrm>
        </p:spPr>
        <p:txBody>
          <a:bodyPr anchor="b"/>
          <a:lstStyle/>
          <a:p>
            <a:r>
              <a:rPr lang="zh-CN" altLang="en-US" sz="4000"/>
              <a:t>二、删除索引 </a:t>
            </a:r>
            <a:endParaRPr lang="zh-CN" altLang="en-US" sz="4000"/>
          </a:p>
        </p:txBody>
      </p:sp>
      <p:sp>
        <p:nvSpPr>
          <p:cNvPr id="361474" name="文本占位符 360450"/>
          <p:cNvSpPr>
            <a:spLocks noGrp="1"/>
          </p:cNvSpPr>
          <p:nvPr>
            <p:ph idx="1"/>
          </p:nvPr>
        </p:nvSpPr>
        <p:spPr>
          <a:xfrm>
            <a:off x="0" y="981075"/>
            <a:ext cx="8964613" cy="5688013"/>
          </a:xfrm>
        </p:spPr>
        <p:txBody>
          <a:bodyPr anchor="t"/>
          <a:lstStyle/>
          <a:p>
            <a:pPr>
              <a:lnSpc>
                <a:spcPct val="90000"/>
              </a:lnSpc>
            </a:pPr>
            <a:r>
              <a:rPr lang="en-US" altLang="zh-CN" sz="2800" dirty="0"/>
              <a:t>DROP INDEX &lt; </a:t>
            </a:r>
            <a:r>
              <a:rPr lang="zh-CN" altLang="en-US" sz="2800" dirty="0"/>
              <a:t>索引名 </a:t>
            </a:r>
            <a:r>
              <a:rPr lang="en-US" altLang="zh-CN" sz="2800" dirty="0"/>
              <a:t>&gt; </a:t>
            </a:r>
            <a:r>
              <a:rPr lang="zh-CN" altLang="en-US" sz="2800" dirty="0"/>
              <a:t>；</a:t>
            </a:r>
            <a:endParaRPr lang="zh-CN" altLang="en-US" sz="2800" dirty="0"/>
          </a:p>
          <a:p>
            <a:pPr>
              <a:lnSpc>
                <a:spcPct val="90000"/>
              </a:lnSpc>
            </a:pPr>
            <a:r>
              <a:rPr lang="zh-CN" altLang="en-US" sz="2800" dirty="0" smtClean="0"/>
              <a:t> </a:t>
            </a:r>
            <a:r>
              <a:rPr lang="zh-CN" altLang="en-US" sz="2800" dirty="0"/>
              <a:t>删除索引时，系统会从数据字典中删去有关</a:t>
            </a:r>
            <a:endParaRPr lang="zh-CN" altLang="en-US" sz="2800" dirty="0"/>
          </a:p>
          <a:p>
            <a:pPr marL="0" indent="0">
              <a:lnSpc>
                <a:spcPct val="90000"/>
              </a:lnSpc>
              <a:buNone/>
            </a:pPr>
            <a:r>
              <a:rPr lang="zh-CN" altLang="en-US" sz="2800" dirty="0"/>
              <a:t>该索引的描述。</a:t>
            </a:r>
            <a:endParaRPr lang="zh-CN" altLang="en-US" sz="2800" dirty="0"/>
          </a:p>
          <a:p>
            <a:pPr marL="0" indent="0">
              <a:lnSpc>
                <a:spcPct val="90000"/>
              </a:lnSpc>
              <a:buNone/>
            </a:pPr>
            <a:r>
              <a:rPr lang="en-US" altLang="zh-CN" sz="2800" dirty="0"/>
              <a:t>[ </a:t>
            </a:r>
            <a:r>
              <a:rPr lang="zh-CN" altLang="en-US" sz="2800" dirty="0"/>
              <a:t>例 </a:t>
            </a:r>
            <a:r>
              <a:rPr lang="en-US" altLang="zh-CN" sz="2800" dirty="0"/>
              <a:t>7]   </a:t>
            </a:r>
            <a:r>
              <a:rPr lang="zh-CN" altLang="en-US" sz="2800" dirty="0"/>
              <a:t>删除 </a:t>
            </a:r>
            <a:r>
              <a:rPr lang="en-US" altLang="zh-CN" sz="2800" dirty="0"/>
              <a:t>Student </a:t>
            </a:r>
            <a:r>
              <a:rPr lang="zh-CN" altLang="en-US" sz="2800" dirty="0"/>
              <a:t>表的 </a:t>
            </a:r>
            <a:r>
              <a:rPr lang="en-US" altLang="zh-CN" sz="2800" dirty="0" err="1"/>
              <a:t>Stusname</a:t>
            </a:r>
            <a:r>
              <a:rPr lang="en-US" altLang="zh-CN" sz="2800" dirty="0"/>
              <a:t> </a:t>
            </a:r>
            <a:r>
              <a:rPr lang="zh-CN" altLang="en-US" sz="2800" dirty="0"/>
              <a:t>索引。</a:t>
            </a:r>
            <a:endParaRPr lang="zh-CN" altLang="en-US" sz="2800" dirty="0"/>
          </a:p>
          <a:p>
            <a:pPr>
              <a:lnSpc>
                <a:spcPct val="90000"/>
              </a:lnSpc>
            </a:pPr>
            <a:r>
              <a:rPr lang="en-US" altLang="zh-CN" sz="2800" dirty="0"/>
              <a:t>DROP INDEX </a:t>
            </a:r>
            <a:r>
              <a:rPr lang="en-US" altLang="zh-CN" sz="2800" dirty="0" err="1"/>
              <a:t>Stusname</a:t>
            </a:r>
            <a:r>
              <a:rPr lang="en-US" altLang="zh-CN" sz="2800" dirty="0"/>
              <a:t> </a:t>
            </a:r>
            <a:r>
              <a:rPr lang="zh-CN" altLang="en-US" sz="2800" dirty="0"/>
              <a:t>；</a:t>
            </a:r>
            <a:endParaRPr lang="zh-CN" altLang="en-US" sz="2800" dirty="0"/>
          </a:p>
          <a:p>
            <a:pPr>
              <a:lnSpc>
                <a:spcPct val="90000"/>
              </a:lnSpc>
            </a:pPr>
            <a:r>
              <a:rPr lang="zh-CN" altLang="en-US" sz="2800" dirty="0"/>
              <a:t>索引一经建立，就由系统来维护它，不需要用户干预。建立</a:t>
            </a:r>
            <a:r>
              <a:rPr lang="zh-CN" altLang="en-US" sz="2800" dirty="0" smtClean="0"/>
              <a:t>索引</a:t>
            </a:r>
            <a:r>
              <a:rPr lang="zh-CN" altLang="en-US" sz="2800" dirty="0"/>
              <a:t>减少查询操作的时间，但如果数据增加删改频繁，系统会</a:t>
            </a:r>
            <a:r>
              <a:rPr lang="zh-CN" altLang="en-US" sz="2800" dirty="0" smtClean="0"/>
              <a:t>花费</a:t>
            </a:r>
            <a:r>
              <a:rPr lang="zh-CN" altLang="en-US" sz="2800" dirty="0"/>
              <a:t>许多时间来维护索引。所以，这时需要删除一些不必要的</a:t>
            </a:r>
            <a:r>
              <a:rPr lang="zh-CN" altLang="en-US" sz="2800" dirty="0" smtClean="0"/>
              <a:t>索引</a:t>
            </a:r>
            <a:r>
              <a:rPr lang="zh-CN" altLang="en-US" sz="2800" dirty="0"/>
              <a:t>。</a:t>
            </a:r>
            <a:endParaRPr lang="zh-CN" altLang="en-US" sz="28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标题 361473"/>
          <p:cNvSpPr>
            <a:spLocks noGrp="1"/>
          </p:cNvSpPr>
          <p:nvPr>
            <p:ph type="title"/>
          </p:nvPr>
        </p:nvSpPr>
        <p:spPr>
          <a:xfrm>
            <a:off x="685800" y="152400"/>
            <a:ext cx="6870700" cy="755650"/>
          </a:xfrm>
        </p:spPr>
        <p:txBody>
          <a:bodyPr anchor="b"/>
          <a:lstStyle/>
          <a:p>
            <a:r>
              <a:rPr lang="en-US" altLang="zh-CN" sz="4000"/>
              <a:t>3.3   </a:t>
            </a:r>
            <a:r>
              <a:rPr lang="zh-CN" altLang="en-US" sz="4000"/>
              <a:t>查    询 </a:t>
            </a:r>
            <a:endParaRPr lang="zh-CN" altLang="en-US" sz="4000"/>
          </a:p>
        </p:txBody>
      </p:sp>
      <p:sp>
        <p:nvSpPr>
          <p:cNvPr id="362498" name="文本占位符 361474"/>
          <p:cNvSpPr>
            <a:spLocks noGrp="1"/>
          </p:cNvSpPr>
          <p:nvPr>
            <p:ph idx="1"/>
          </p:nvPr>
        </p:nvSpPr>
        <p:spPr>
          <a:xfrm>
            <a:off x="0" y="1125538"/>
            <a:ext cx="9144000" cy="5732462"/>
          </a:xfrm>
        </p:spPr>
        <p:txBody>
          <a:bodyPr anchor="t"/>
          <a:lstStyle/>
          <a:p>
            <a:endParaRPr lang="zh-CN" altLang="en-US" dirty="0"/>
          </a:p>
          <a:p>
            <a:pPr marL="0" indent="0">
              <a:buNone/>
            </a:pPr>
            <a:r>
              <a:rPr lang="en-US" altLang="zh-CN" dirty="0"/>
              <a:t>3.3.1  </a:t>
            </a:r>
            <a:r>
              <a:rPr lang="zh-CN" altLang="en-US" dirty="0"/>
              <a:t>概述</a:t>
            </a:r>
            <a:endParaRPr lang="zh-CN" altLang="en-US" dirty="0"/>
          </a:p>
          <a:p>
            <a:pPr marL="0" indent="0">
              <a:buNone/>
            </a:pPr>
            <a:r>
              <a:rPr lang="en-US" altLang="zh-CN" dirty="0"/>
              <a:t>3.3.2  </a:t>
            </a:r>
            <a:r>
              <a:rPr lang="zh-CN" altLang="en-US" dirty="0"/>
              <a:t>单表查询</a:t>
            </a:r>
            <a:endParaRPr lang="zh-CN" altLang="en-US" dirty="0"/>
          </a:p>
          <a:p>
            <a:pPr marL="0" indent="0">
              <a:buNone/>
            </a:pPr>
            <a:r>
              <a:rPr lang="en-US" altLang="zh-CN" dirty="0"/>
              <a:t>3.3.3  </a:t>
            </a:r>
            <a:r>
              <a:rPr lang="zh-CN" altLang="en-US" dirty="0"/>
              <a:t>连接查询</a:t>
            </a:r>
            <a:endParaRPr lang="zh-CN" altLang="en-US" dirty="0"/>
          </a:p>
          <a:p>
            <a:pPr marL="0" indent="0">
              <a:buNone/>
            </a:pPr>
            <a:r>
              <a:rPr lang="en-US" altLang="zh-CN" dirty="0"/>
              <a:t>3.3.4  </a:t>
            </a:r>
            <a:r>
              <a:rPr lang="zh-CN" altLang="en-US" dirty="0"/>
              <a:t>嵌套查</a:t>
            </a:r>
            <a:endParaRPr lang="zh-CN" altLang="en-US"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标题 362497"/>
          <p:cNvSpPr>
            <a:spLocks noGrp="1"/>
          </p:cNvSpPr>
          <p:nvPr>
            <p:ph type="title"/>
          </p:nvPr>
        </p:nvSpPr>
        <p:spPr>
          <a:xfrm>
            <a:off x="685800" y="152400"/>
            <a:ext cx="6870700" cy="828675"/>
          </a:xfrm>
        </p:spPr>
        <p:txBody>
          <a:bodyPr anchor="b"/>
          <a:lstStyle/>
          <a:p>
            <a:r>
              <a:rPr lang="en-US" altLang="zh-CN"/>
              <a:t>3.3.1  </a:t>
            </a:r>
            <a:r>
              <a:rPr lang="zh-CN" altLang="en-US"/>
              <a:t>概述</a:t>
            </a:r>
            <a:endParaRPr lang="zh-CN" altLang="en-US"/>
          </a:p>
        </p:txBody>
      </p:sp>
      <p:sp>
        <p:nvSpPr>
          <p:cNvPr id="363522" name="文本占位符 362498"/>
          <p:cNvSpPr>
            <a:spLocks noGrp="1"/>
          </p:cNvSpPr>
          <p:nvPr>
            <p:ph idx="1"/>
          </p:nvPr>
        </p:nvSpPr>
        <p:spPr>
          <a:xfrm>
            <a:off x="0" y="1125538"/>
            <a:ext cx="9144000" cy="5732462"/>
          </a:xfrm>
        </p:spPr>
        <p:txBody>
          <a:bodyPr anchor="t"/>
          <a:lstStyle/>
          <a:p>
            <a:pPr marL="0" indent="0">
              <a:lnSpc>
                <a:spcPct val="90000"/>
              </a:lnSpc>
              <a:buNone/>
            </a:pPr>
            <a:r>
              <a:rPr lang="zh-CN" altLang="en-US" dirty="0" smtClean="0"/>
              <a:t> 概述</a:t>
            </a:r>
            <a:endParaRPr lang="zh-CN" altLang="en-US" dirty="0"/>
          </a:p>
          <a:p>
            <a:pPr>
              <a:lnSpc>
                <a:spcPct val="90000"/>
              </a:lnSpc>
            </a:pPr>
            <a:r>
              <a:rPr lang="zh-CN" altLang="en-US" dirty="0"/>
              <a:t>语句格式</a:t>
            </a:r>
            <a:endParaRPr lang="zh-CN" altLang="en-US" dirty="0"/>
          </a:p>
          <a:p>
            <a:pPr marL="0" indent="0">
              <a:lnSpc>
                <a:spcPct val="90000"/>
              </a:lnSpc>
              <a:buNone/>
            </a:pPr>
            <a:r>
              <a:rPr lang="en-US" altLang="zh-CN" dirty="0"/>
              <a:t>SELECT  [ALL|DISTINCT] &lt; </a:t>
            </a:r>
            <a:r>
              <a:rPr lang="zh-CN" altLang="en-US" dirty="0"/>
              <a:t>目标列表达式 </a:t>
            </a:r>
            <a:r>
              <a:rPr lang="en-US" altLang="zh-CN" dirty="0"/>
              <a:t>&gt;</a:t>
            </a:r>
            <a:endParaRPr lang="en-US" altLang="zh-CN" dirty="0"/>
          </a:p>
          <a:p>
            <a:pPr marL="0" indent="0">
              <a:lnSpc>
                <a:spcPct val="90000"/>
              </a:lnSpc>
              <a:buNone/>
            </a:pPr>
            <a:r>
              <a:rPr lang="en-US" altLang="zh-CN" dirty="0"/>
              <a:t>      [ </a:t>
            </a:r>
            <a:r>
              <a:rPr lang="zh-CN" altLang="en-US" dirty="0"/>
              <a:t>， </a:t>
            </a:r>
            <a:r>
              <a:rPr lang="en-US" altLang="zh-CN" dirty="0"/>
              <a:t>&lt; </a:t>
            </a:r>
            <a:r>
              <a:rPr lang="zh-CN" altLang="en-US" dirty="0"/>
              <a:t>目标列表</a:t>
            </a:r>
            <a:r>
              <a:rPr lang="en-US" altLang="zh-CN" dirty="0"/>
              <a:t>&gt;]  </a:t>
            </a:r>
            <a:r>
              <a:rPr lang="en-US" altLang="zh-CN" dirty="0">
                <a:latin typeface="Arial" panose="020B0604020202020204" pitchFamily="34" charset="0"/>
              </a:rPr>
              <a:t>…</a:t>
            </a:r>
            <a:endParaRPr lang="en-US" altLang="zh-CN" dirty="0"/>
          </a:p>
          <a:p>
            <a:pPr marL="0" indent="0">
              <a:lnSpc>
                <a:spcPct val="90000"/>
              </a:lnSpc>
              <a:buNone/>
            </a:pPr>
            <a:r>
              <a:rPr lang="en-US" altLang="zh-CN" dirty="0"/>
              <a:t>FROM  &lt; </a:t>
            </a:r>
            <a:r>
              <a:rPr lang="zh-CN" altLang="en-US" dirty="0"/>
              <a:t>表名或视图名 </a:t>
            </a:r>
            <a:r>
              <a:rPr lang="en-US" altLang="zh-CN" dirty="0"/>
              <a:t>&gt;[ </a:t>
            </a:r>
            <a:r>
              <a:rPr lang="zh-CN" altLang="en-US" dirty="0"/>
              <a:t>，  </a:t>
            </a:r>
            <a:r>
              <a:rPr lang="en-US" altLang="zh-CN" dirty="0"/>
              <a:t>&lt; </a:t>
            </a:r>
            <a:r>
              <a:rPr lang="zh-CN" altLang="en-US" dirty="0"/>
              <a:t>表名或视图名 </a:t>
            </a:r>
            <a:r>
              <a:rPr lang="en-US" altLang="zh-CN" dirty="0"/>
              <a:t>&gt; ]  </a:t>
            </a:r>
            <a:r>
              <a:rPr lang="en-US" altLang="zh-CN" dirty="0">
                <a:latin typeface="Arial" panose="020B0604020202020204" pitchFamily="34" charset="0"/>
              </a:rPr>
              <a:t>…</a:t>
            </a:r>
            <a:endParaRPr lang="en-US" altLang="zh-CN" dirty="0"/>
          </a:p>
          <a:p>
            <a:pPr marL="0" indent="0">
              <a:lnSpc>
                <a:spcPct val="90000"/>
              </a:lnSpc>
              <a:buNone/>
            </a:pPr>
            <a:r>
              <a:rPr lang="en-US" altLang="zh-CN" dirty="0"/>
              <a:t>[  WHERE  &lt; </a:t>
            </a:r>
            <a:r>
              <a:rPr lang="zh-CN" altLang="en-US" dirty="0"/>
              <a:t>条件表达式 </a:t>
            </a:r>
            <a:r>
              <a:rPr lang="en-US" altLang="zh-CN" dirty="0"/>
              <a:t>&gt; ]</a:t>
            </a:r>
            <a:endParaRPr lang="en-US" altLang="zh-CN" dirty="0"/>
          </a:p>
          <a:p>
            <a:pPr marL="0" indent="0">
              <a:lnSpc>
                <a:spcPct val="90000"/>
              </a:lnSpc>
              <a:buNone/>
            </a:pPr>
            <a:r>
              <a:rPr lang="en-US" altLang="zh-CN" dirty="0"/>
              <a:t>[  GROUP BY  &lt; </a:t>
            </a:r>
            <a:r>
              <a:rPr lang="zh-CN" altLang="en-US" dirty="0"/>
              <a:t>列名 </a:t>
            </a:r>
            <a:r>
              <a:rPr lang="en-US" altLang="zh-CN" dirty="0"/>
              <a:t>1&gt; [  HAVING  &lt; </a:t>
            </a:r>
            <a:r>
              <a:rPr lang="zh-CN" altLang="en-US" dirty="0"/>
              <a:t>条件表达式 </a:t>
            </a:r>
            <a:r>
              <a:rPr lang="en-US" altLang="zh-CN" dirty="0"/>
              <a:t>&gt; ] ]</a:t>
            </a:r>
            <a:endParaRPr lang="en-US" altLang="zh-CN" dirty="0"/>
          </a:p>
          <a:p>
            <a:pPr>
              <a:lnSpc>
                <a:spcPct val="90000"/>
              </a:lnSpc>
            </a:pPr>
            <a:r>
              <a:rPr lang="en-US" altLang="zh-CN" dirty="0"/>
              <a:t>[  ORDER BY  &lt; </a:t>
            </a:r>
            <a:r>
              <a:rPr lang="zh-CN" altLang="en-US" dirty="0"/>
              <a:t>列名 </a:t>
            </a:r>
            <a:r>
              <a:rPr lang="en-US" altLang="zh-CN" dirty="0"/>
              <a:t>2&gt; [ ASC|DESC ] ] </a:t>
            </a:r>
            <a:r>
              <a:rPr lang="zh-CN" altLang="en-US" dirty="0"/>
              <a:t>；</a:t>
            </a:r>
            <a:endParaRPr lang="zh-CN" altLang="en-US" dirty="0"/>
          </a:p>
          <a:p>
            <a:pPr>
              <a:lnSpc>
                <a:spcPct val="90000"/>
              </a:lnSpc>
            </a:pPr>
            <a:r>
              <a:rPr lang="zh-CN" altLang="en-US" dirty="0"/>
              <a:t> </a:t>
            </a:r>
            <a:endParaRPr lang="zh-CN" altLang="en-US"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标题 363521"/>
          <p:cNvSpPr>
            <a:spLocks noGrp="1"/>
          </p:cNvSpPr>
          <p:nvPr>
            <p:ph type="title"/>
          </p:nvPr>
        </p:nvSpPr>
        <p:spPr>
          <a:xfrm>
            <a:off x="685800" y="152400"/>
            <a:ext cx="6870700" cy="900113"/>
          </a:xfrm>
        </p:spPr>
        <p:txBody>
          <a:bodyPr anchor="b"/>
          <a:lstStyle/>
          <a:p>
            <a:r>
              <a:rPr lang="zh-CN" altLang="en-US"/>
              <a:t>语句格式</a:t>
            </a:r>
            <a:endParaRPr lang="zh-CN" altLang="en-US"/>
          </a:p>
        </p:txBody>
      </p:sp>
      <p:sp>
        <p:nvSpPr>
          <p:cNvPr id="364546" name="文本占位符 363522"/>
          <p:cNvSpPr>
            <a:spLocks noGrp="1"/>
          </p:cNvSpPr>
          <p:nvPr>
            <p:ph idx="1"/>
          </p:nvPr>
        </p:nvSpPr>
        <p:spPr>
          <a:xfrm>
            <a:off x="0" y="1196975"/>
            <a:ext cx="8964613" cy="5472113"/>
          </a:xfrm>
        </p:spPr>
        <p:txBody>
          <a:bodyPr anchor="t"/>
          <a:lstStyle/>
          <a:p>
            <a:pPr>
              <a:lnSpc>
                <a:spcPct val="90000"/>
              </a:lnSpc>
            </a:pPr>
            <a:r>
              <a:rPr lang="en-US" altLang="zh-CN" sz="2800" dirty="0" smtClean="0"/>
              <a:t>SELECT </a:t>
            </a:r>
            <a:r>
              <a:rPr lang="zh-CN" altLang="en-US" sz="2800" dirty="0"/>
              <a:t>子句 ：指定要显示的属性列</a:t>
            </a:r>
            <a:endParaRPr lang="zh-CN" altLang="en-US" sz="2800" dirty="0"/>
          </a:p>
          <a:p>
            <a:pPr>
              <a:lnSpc>
                <a:spcPct val="90000"/>
              </a:lnSpc>
            </a:pPr>
            <a:r>
              <a:rPr lang="zh-CN" altLang="en-US" sz="2800" dirty="0" smtClean="0"/>
              <a:t> </a:t>
            </a:r>
            <a:r>
              <a:rPr lang="en-US" altLang="zh-CN" sz="2800" dirty="0"/>
              <a:t>FROM </a:t>
            </a:r>
            <a:r>
              <a:rPr lang="zh-CN" altLang="en-US" sz="2800" dirty="0"/>
              <a:t>子句 ：指定查询对象 </a:t>
            </a:r>
            <a:r>
              <a:rPr lang="en-US" altLang="zh-CN" sz="2800" dirty="0"/>
              <a:t>( </a:t>
            </a:r>
            <a:r>
              <a:rPr lang="zh-CN" altLang="en-US" sz="2800" dirty="0"/>
              <a:t>基本表或视图 </a:t>
            </a:r>
            <a:r>
              <a:rPr lang="en-US" altLang="zh-CN" sz="2800" dirty="0"/>
              <a:t>)</a:t>
            </a:r>
            <a:endParaRPr lang="en-US" altLang="zh-CN" sz="2800" dirty="0"/>
          </a:p>
          <a:p>
            <a:pPr>
              <a:lnSpc>
                <a:spcPct val="90000"/>
              </a:lnSpc>
            </a:pPr>
            <a:r>
              <a:rPr lang="en-US" altLang="zh-CN" sz="2800" dirty="0" smtClean="0"/>
              <a:t> </a:t>
            </a:r>
            <a:r>
              <a:rPr lang="en-US" altLang="zh-CN" sz="2800" dirty="0"/>
              <a:t>WHERE </a:t>
            </a:r>
            <a:r>
              <a:rPr lang="zh-CN" altLang="en-US" sz="2800" dirty="0"/>
              <a:t>子句 ：指定查询条件</a:t>
            </a:r>
            <a:endParaRPr lang="zh-CN" altLang="en-US" sz="2800" dirty="0"/>
          </a:p>
          <a:p>
            <a:pPr>
              <a:lnSpc>
                <a:spcPct val="90000"/>
              </a:lnSpc>
            </a:pPr>
            <a:r>
              <a:rPr lang="zh-CN" altLang="en-US" sz="2800" dirty="0" smtClean="0"/>
              <a:t>   </a:t>
            </a:r>
            <a:r>
              <a:rPr lang="en-US" altLang="zh-CN" sz="2800" dirty="0"/>
              <a:t>GROUP BY </a:t>
            </a:r>
            <a:r>
              <a:rPr lang="zh-CN" altLang="en-US" sz="2800" dirty="0"/>
              <a:t>子句 ：对查询结果按指定列的值分组，</a:t>
            </a:r>
            <a:endParaRPr lang="zh-CN" altLang="en-US" sz="2800" dirty="0"/>
          </a:p>
          <a:p>
            <a:pPr marL="0" indent="0">
              <a:lnSpc>
                <a:spcPct val="90000"/>
              </a:lnSpc>
              <a:buNone/>
            </a:pPr>
            <a:r>
              <a:rPr lang="zh-CN" altLang="en-US" sz="2800" dirty="0"/>
              <a:t>该属性列值相等的元组为一个组。通常会在每组中</a:t>
            </a:r>
            <a:endParaRPr lang="zh-CN" altLang="en-US" sz="2800" dirty="0"/>
          </a:p>
          <a:p>
            <a:pPr marL="0" indent="0">
              <a:lnSpc>
                <a:spcPct val="90000"/>
              </a:lnSpc>
              <a:buNone/>
            </a:pPr>
            <a:r>
              <a:rPr lang="zh-CN" altLang="en-US" sz="2800" dirty="0"/>
              <a:t>作用集函数。</a:t>
            </a:r>
            <a:endParaRPr lang="zh-CN" altLang="en-US" sz="2800" dirty="0"/>
          </a:p>
          <a:p>
            <a:pPr>
              <a:lnSpc>
                <a:spcPct val="90000"/>
              </a:lnSpc>
            </a:pPr>
            <a:r>
              <a:rPr lang="zh-CN" altLang="en-US" sz="2800" dirty="0" smtClean="0"/>
              <a:t> </a:t>
            </a:r>
            <a:r>
              <a:rPr lang="en-US" altLang="zh-CN" sz="2800" dirty="0"/>
              <a:t>HAVING </a:t>
            </a:r>
            <a:r>
              <a:rPr lang="zh-CN" altLang="en-US" sz="2800" dirty="0"/>
              <a:t>短语 ：筛选出只有满足指定条件的组</a:t>
            </a:r>
            <a:endParaRPr lang="zh-CN" altLang="en-US" sz="2800" dirty="0"/>
          </a:p>
          <a:p>
            <a:pPr>
              <a:lnSpc>
                <a:spcPct val="90000"/>
              </a:lnSpc>
            </a:pPr>
            <a:r>
              <a:rPr lang="zh-CN" altLang="en-US" sz="2800" dirty="0" smtClean="0"/>
              <a:t> </a:t>
            </a:r>
            <a:r>
              <a:rPr lang="en-US" altLang="zh-CN" sz="2800" dirty="0"/>
              <a:t>ORDER BY </a:t>
            </a:r>
            <a:r>
              <a:rPr lang="zh-CN" altLang="en-US" sz="2800" dirty="0"/>
              <a:t>子句 ：对查询结果表按指定列值的升序</a:t>
            </a:r>
            <a:endParaRPr lang="zh-CN" altLang="en-US" sz="2800" dirty="0"/>
          </a:p>
          <a:p>
            <a:pPr marL="0" indent="0">
              <a:lnSpc>
                <a:spcPct val="90000"/>
              </a:lnSpc>
              <a:buNone/>
            </a:pPr>
            <a:r>
              <a:rPr lang="zh-CN" altLang="en-US" sz="2800" dirty="0"/>
              <a:t>或降序排序 </a:t>
            </a:r>
            <a:endParaRPr lang="zh-CN" altLang="en-US" sz="2800"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标题 364545"/>
          <p:cNvSpPr>
            <a:spLocks noGrp="1"/>
          </p:cNvSpPr>
          <p:nvPr>
            <p:ph type="title"/>
          </p:nvPr>
        </p:nvSpPr>
        <p:spPr>
          <a:xfrm>
            <a:off x="685800" y="152400"/>
            <a:ext cx="6870700" cy="1044575"/>
          </a:xfrm>
        </p:spPr>
        <p:txBody>
          <a:bodyPr anchor="b"/>
          <a:lstStyle/>
          <a:p>
            <a:r>
              <a:rPr lang="zh-CN" altLang="en-US"/>
              <a:t> </a:t>
            </a:r>
            <a:r>
              <a:rPr lang="en-US" altLang="zh-CN"/>
              <a:t>SELECT </a:t>
            </a:r>
            <a:r>
              <a:rPr lang="zh-CN" altLang="en-US"/>
              <a:t>查询语句  </a:t>
            </a:r>
            <a:r>
              <a:rPr lang="en-US" altLang="zh-CN"/>
              <a:t>(1)  </a:t>
            </a:r>
            <a:endParaRPr lang="en-US" altLang="zh-CN"/>
          </a:p>
        </p:txBody>
      </p:sp>
      <p:sp>
        <p:nvSpPr>
          <p:cNvPr id="365570" name="文本占位符 364546"/>
          <p:cNvSpPr>
            <a:spLocks noGrp="1"/>
          </p:cNvSpPr>
          <p:nvPr>
            <p:ph idx="1"/>
          </p:nvPr>
        </p:nvSpPr>
        <p:spPr>
          <a:xfrm>
            <a:off x="0" y="1557338"/>
            <a:ext cx="9144000" cy="5300662"/>
          </a:xfrm>
        </p:spPr>
        <p:txBody>
          <a:bodyPr anchor="t"/>
          <a:lstStyle/>
          <a:p>
            <a:pPr>
              <a:lnSpc>
                <a:spcPct val="90000"/>
              </a:lnSpc>
            </a:pPr>
            <a:r>
              <a:rPr lang="en-US" altLang="zh-CN" sz="2400"/>
              <a:t>SELECT </a:t>
            </a:r>
            <a:r>
              <a:rPr lang="en-US" altLang="zh-CN" sz="2400">
                <a:latin typeface="Arial" panose="020B0604020202020204" pitchFamily="34" charset="0"/>
              </a:rPr>
              <a:t>—</a:t>
            </a:r>
            <a:r>
              <a:rPr lang="en-US" altLang="zh-CN" sz="2400"/>
              <a:t> FROM </a:t>
            </a:r>
            <a:r>
              <a:rPr lang="en-US" altLang="zh-CN" sz="2400">
                <a:latin typeface="Arial" panose="020B0604020202020204" pitchFamily="34" charset="0"/>
              </a:rPr>
              <a:t>—</a:t>
            </a:r>
            <a:r>
              <a:rPr lang="en-US" altLang="zh-CN" sz="2400"/>
              <a:t> WHERE </a:t>
            </a:r>
            <a:r>
              <a:rPr lang="zh-CN" altLang="en-US" sz="2400"/>
              <a:t>句型</a:t>
            </a:r>
            <a:endParaRPr lang="zh-CN" altLang="en-US" sz="2400"/>
          </a:p>
          <a:p>
            <a:pPr>
              <a:lnSpc>
                <a:spcPct val="90000"/>
              </a:lnSpc>
            </a:pPr>
            <a:r>
              <a:rPr lang="zh-CN" altLang="en-US" sz="2400"/>
              <a:t>在关系代数中最常用的式子是下列表达式：</a:t>
            </a:r>
            <a:endParaRPr lang="zh-CN" altLang="en-US" sz="2400"/>
          </a:p>
          <a:p>
            <a:pPr>
              <a:lnSpc>
                <a:spcPct val="90000"/>
              </a:lnSpc>
            </a:pPr>
            <a:r>
              <a:rPr lang="zh-CN" altLang="en-US" sz="2400"/>
              <a:t>            </a:t>
            </a:r>
            <a:r>
              <a:rPr lang="en-US" altLang="zh-CN" sz="2400"/>
              <a:t>π A1, </a:t>
            </a:r>
            <a:r>
              <a:rPr lang="en-US" altLang="zh-CN" sz="2400">
                <a:latin typeface="Arial" panose="020B0604020202020204" pitchFamily="34" charset="0"/>
              </a:rPr>
              <a:t>…</a:t>
            </a:r>
            <a:r>
              <a:rPr lang="en-US" altLang="zh-CN" sz="2400"/>
              <a:t> ,An ( σ F (R 1 × </a:t>
            </a:r>
            <a:r>
              <a:rPr lang="en-US" altLang="zh-CN" sz="2400">
                <a:latin typeface="Arial" panose="020B0604020202020204" pitchFamily="34" charset="0"/>
              </a:rPr>
              <a:t>…</a:t>
            </a:r>
            <a:r>
              <a:rPr lang="en-US" altLang="zh-CN" sz="2400"/>
              <a:t> × R m ))</a:t>
            </a:r>
            <a:endParaRPr lang="en-US" altLang="zh-CN" sz="2400"/>
          </a:p>
          <a:p>
            <a:pPr>
              <a:lnSpc>
                <a:spcPct val="90000"/>
              </a:lnSpc>
            </a:pPr>
            <a:r>
              <a:rPr lang="en-US" altLang="zh-CN" sz="2400"/>
              <a:t>   </a:t>
            </a:r>
            <a:r>
              <a:rPr lang="zh-CN" altLang="en-US" sz="2400"/>
              <a:t>这里 </a:t>
            </a:r>
            <a:r>
              <a:rPr lang="en-US" altLang="zh-CN" sz="2400"/>
              <a:t>R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R m </a:t>
            </a:r>
            <a:r>
              <a:rPr lang="zh-CN" altLang="en-US" sz="2400"/>
              <a:t>为关系， </a:t>
            </a:r>
            <a:r>
              <a:rPr lang="en-US" altLang="zh-CN" sz="2400"/>
              <a:t>F </a:t>
            </a:r>
            <a:r>
              <a:rPr lang="zh-CN" altLang="en-US" sz="2400"/>
              <a:t>是公式， </a:t>
            </a:r>
            <a:r>
              <a:rPr lang="en-US" altLang="zh-CN" sz="2400"/>
              <a:t>A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A n </a:t>
            </a:r>
            <a:r>
              <a:rPr lang="zh-CN" altLang="en-US" sz="2400"/>
              <a:t>为属性。</a:t>
            </a:r>
            <a:endParaRPr lang="zh-CN" altLang="en-US" sz="2400"/>
          </a:p>
          <a:p>
            <a:pPr>
              <a:lnSpc>
                <a:spcPct val="90000"/>
              </a:lnSpc>
            </a:pPr>
            <a:r>
              <a:rPr lang="zh-CN" altLang="en-US" sz="2400"/>
              <a:t>针 对 上 述 表 达 式 ， </a:t>
            </a:r>
            <a:r>
              <a:rPr lang="en-US" altLang="zh-CN" sz="2400"/>
              <a:t>SQL </a:t>
            </a:r>
            <a:r>
              <a:rPr lang="zh-CN" altLang="en-US" sz="2400"/>
              <a:t>为 此 设 计 了</a:t>
            </a:r>
            <a:endParaRPr lang="zh-CN" altLang="en-US" sz="2400"/>
          </a:p>
          <a:p>
            <a:pPr>
              <a:lnSpc>
                <a:spcPct val="90000"/>
              </a:lnSpc>
            </a:pPr>
            <a:r>
              <a:rPr lang="en-US" altLang="zh-CN" sz="2400"/>
              <a:t>SELECT </a:t>
            </a:r>
            <a:r>
              <a:rPr lang="en-US" altLang="zh-CN" sz="2400">
                <a:latin typeface="Arial" panose="020B0604020202020204" pitchFamily="34" charset="0"/>
              </a:rPr>
              <a:t>—</a:t>
            </a:r>
            <a:r>
              <a:rPr lang="en-US" altLang="zh-CN" sz="2400"/>
              <a:t> FROM </a:t>
            </a:r>
            <a:r>
              <a:rPr lang="en-US" altLang="zh-CN" sz="2400">
                <a:latin typeface="Arial" panose="020B0604020202020204" pitchFamily="34" charset="0"/>
              </a:rPr>
              <a:t>—</a:t>
            </a:r>
            <a:r>
              <a:rPr lang="en-US" altLang="zh-CN" sz="2400"/>
              <a:t> WHERE </a:t>
            </a:r>
            <a:r>
              <a:rPr lang="zh-CN" altLang="en-US" sz="2400"/>
              <a:t>句型：</a:t>
            </a:r>
            <a:endParaRPr lang="zh-CN" altLang="en-US" sz="2400"/>
          </a:p>
          <a:p>
            <a:pPr>
              <a:lnSpc>
                <a:spcPct val="90000"/>
              </a:lnSpc>
            </a:pPr>
            <a:r>
              <a:rPr lang="en-US" altLang="zh-CN" sz="2400"/>
              <a:t>SELECT  A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A n</a:t>
            </a:r>
            <a:endParaRPr lang="en-US" altLang="zh-CN" sz="2400"/>
          </a:p>
          <a:p>
            <a:pPr>
              <a:lnSpc>
                <a:spcPct val="90000"/>
              </a:lnSpc>
            </a:pPr>
            <a:r>
              <a:rPr lang="en-US" altLang="zh-CN" sz="2400"/>
              <a:t>FROM  R 1 </a:t>
            </a:r>
            <a:r>
              <a:rPr lang="zh-CN" altLang="en-US" sz="2400"/>
              <a:t>， </a:t>
            </a:r>
            <a:r>
              <a:rPr lang="en-US" altLang="zh-CN" sz="2400">
                <a:latin typeface="Arial" panose="020B0604020202020204" pitchFamily="34" charset="0"/>
              </a:rPr>
              <a:t>…</a:t>
            </a:r>
            <a:r>
              <a:rPr lang="en-US" altLang="zh-CN" sz="2400"/>
              <a:t> </a:t>
            </a:r>
            <a:r>
              <a:rPr lang="zh-CN" altLang="en-US" sz="2400"/>
              <a:t>， </a:t>
            </a:r>
            <a:r>
              <a:rPr lang="en-US" altLang="zh-CN" sz="2400"/>
              <a:t>R m</a:t>
            </a:r>
            <a:endParaRPr lang="en-US" altLang="zh-CN" sz="2400"/>
          </a:p>
          <a:p>
            <a:pPr>
              <a:lnSpc>
                <a:spcPct val="90000"/>
              </a:lnSpc>
            </a:pPr>
            <a:r>
              <a:rPr lang="en-US" altLang="zh-CN" sz="2400"/>
              <a:t>WHERE  F</a:t>
            </a:r>
            <a:endParaRPr lang="en-US" altLang="zh-CN" sz="2400"/>
          </a:p>
          <a:p>
            <a:pPr>
              <a:lnSpc>
                <a:spcPct val="90000"/>
              </a:lnSpc>
            </a:pPr>
            <a:r>
              <a:rPr lang="en-US" altLang="zh-CN" sz="2400"/>
              <a:t>   </a:t>
            </a:r>
            <a:r>
              <a:rPr lang="zh-CN" altLang="en-US" sz="2400"/>
              <a:t>这个句型是从关系代数表达式演变来的，但 </a:t>
            </a:r>
            <a:r>
              <a:rPr lang="en-US" altLang="zh-CN" sz="2400"/>
              <a:t>WHERE </a:t>
            </a:r>
            <a:r>
              <a:rPr lang="zh-CN" altLang="en-US" sz="2400"/>
              <a:t>子句中</a:t>
            </a:r>
            <a:endParaRPr lang="zh-CN" altLang="en-US" sz="2400"/>
          </a:p>
          <a:p>
            <a:pPr>
              <a:lnSpc>
                <a:spcPct val="90000"/>
              </a:lnSpc>
            </a:pPr>
            <a:r>
              <a:rPr lang="zh-CN" altLang="en-US" sz="2400"/>
              <a:t>的条件表达式 </a:t>
            </a:r>
            <a:r>
              <a:rPr lang="en-US" altLang="zh-CN" sz="2400"/>
              <a:t>F </a:t>
            </a:r>
            <a:r>
              <a:rPr lang="zh-CN" altLang="en-US" sz="2400"/>
              <a:t>要比关系代数中公式更灵活。</a:t>
            </a:r>
            <a:endParaRPr lang="zh-CN" altLang="en-US" sz="24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标题 365569"/>
          <p:cNvSpPr>
            <a:spLocks noGrp="1"/>
          </p:cNvSpPr>
          <p:nvPr>
            <p:ph type="title"/>
          </p:nvPr>
        </p:nvSpPr>
        <p:spPr>
          <a:xfrm>
            <a:off x="685800" y="152400"/>
            <a:ext cx="6870700" cy="612775"/>
          </a:xfrm>
        </p:spPr>
        <p:txBody>
          <a:bodyPr anchor="b"/>
          <a:lstStyle/>
          <a:p>
            <a:r>
              <a:rPr lang="zh-CN" altLang="en-US" sz="4000"/>
              <a:t>示例数据库 </a:t>
            </a:r>
            <a:endParaRPr lang="zh-CN" altLang="en-US" sz="4000"/>
          </a:p>
        </p:txBody>
      </p:sp>
      <p:sp>
        <p:nvSpPr>
          <p:cNvPr id="366594" name="文本占位符 365570"/>
          <p:cNvSpPr>
            <a:spLocks noGrp="1"/>
          </p:cNvSpPr>
          <p:nvPr>
            <p:ph idx="1"/>
          </p:nvPr>
        </p:nvSpPr>
        <p:spPr>
          <a:xfrm>
            <a:off x="0" y="1052513"/>
            <a:ext cx="8893175" cy="5616575"/>
          </a:xfrm>
        </p:spPr>
        <p:txBody>
          <a:bodyPr anchor="t"/>
          <a:lstStyle/>
          <a:p>
            <a:pPr marL="0" indent="0">
              <a:buNone/>
            </a:pPr>
            <a:r>
              <a:rPr lang="zh-CN" altLang="en-US" dirty="0"/>
              <a:t>学生 </a:t>
            </a:r>
            <a:r>
              <a:rPr lang="en-US" altLang="zh-CN" dirty="0"/>
              <a:t>- </a:t>
            </a:r>
            <a:r>
              <a:rPr lang="zh-CN" altLang="en-US" dirty="0"/>
              <a:t>课程数据库</a:t>
            </a:r>
            <a:endParaRPr lang="zh-CN" altLang="en-US" dirty="0"/>
          </a:p>
          <a:p>
            <a:r>
              <a:rPr lang="zh-CN" altLang="en-US" dirty="0" smtClean="0"/>
              <a:t>学生</a:t>
            </a:r>
            <a:r>
              <a:rPr lang="zh-CN" altLang="en-US" dirty="0"/>
              <a:t>表： </a:t>
            </a:r>
            <a:r>
              <a:rPr lang="en-US" altLang="zh-CN" dirty="0"/>
              <a:t>Student(</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 </a:t>
            </a:r>
            <a:r>
              <a:rPr lang="en-US" altLang="zh-CN" dirty="0"/>
              <a:t>Sage </a:t>
            </a:r>
            <a:r>
              <a:rPr lang="zh-CN" altLang="en-US" dirty="0"/>
              <a:t>， </a:t>
            </a:r>
            <a:r>
              <a:rPr lang="en-US" altLang="zh-CN" dirty="0" err="1"/>
              <a:t>Sdept</a:t>
            </a:r>
            <a:r>
              <a:rPr lang="en-US" altLang="zh-CN" dirty="0"/>
              <a:t>)</a:t>
            </a:r>
            <a:endParaRPr lang="en-US" altLang="zh-CN" dirty="0"/>
          </a:p>
          <a:p>
            <a:r>
              <a:rPr lang="en-US" altLang="zh-CN" dirty="0" smtClean="0"/>
              <a:t> </a:t>
            </a:r>
            <a:r>
              <a:rPr lang="zh-CN" altLang="en-US" dirty="0"/>
              <a:t>课程表： </a:t>
            </a:r>
            <a:r>
              <a:rPr lang="en-US" altLang="zh-CN" dirty="0"/>
              <a:t>Course(</a:t>
            </a:r>
            <a:r>
              <a:rPr lang="en-US" altLang="zh-CN" dirty="0" err="1"/>
              <a:t>Cno</a:t>
            </a:r>
            <a:r>
              <a:rPr lang="en-US" altLang="zh-CN" dirty="0"/>
              <a:t> </a:t>
            </a:r>
            <a:r>
              <a:rPr lang="zh-CN" altLang="en-US" dirty="0"/>
              <a:t>， </a:t>
            </a:r>
            <a:r>
              <a:rPr lang="en-US" altLang="zh-CN" dirty="0" err="1"/>
              <a:t>Cname</a:t>
            </a:r>
            <a:r>
              <a:rPr lang="en-US" altLang="zh-CN" dirty="0"/>
              <a:t> </a:t>
            </a:r>
            <a:r>
              <a:rPr lang="zh-CN" altLang="en-US" dirty="0"/>
              <a:t>， </a:t>
            </a:r>
            <a:r>
              <a:rPr lang="en-US" altLang="zh-CN" dirty="0" err="1"/>
              <a:t>Cpno</a:t>
            </a:r>
            <a:r>
              <a:rPr lang="en-US" altLang="zh-CN" dirty="0"/>
              <a:t> </a:t>
            </a:r>
            <a:r>
              <a:rPr lang="zh-CN" altLang="en-US" dirty="0"/>
              <a:t>， </a:t>
            </a:r>
            <a:r>
              <a:rPr lang="en-US" altLang="zh-CN" dirty="0" err="1"/>
              <a:t>Ccredit</a:t>
            </a:r>
            <a:r>
              <a:rPr lang="en-US" altLang="zh-CN" dirty="0"/>
              <a:t>)</a:t>
            </a:r>
            <a:endParaRPr lang="en-US" altLang="zh-CN" dirty="0"/>
          </a:p>
          <a:p>
            <a:r>
              <a:rPr lang="en-US" altLang="zh-CN" dirty="0" smtClean="0"/>
              <a:t> </a:t>
            </a:r>
            <a:r>
              <a:rPr lang="zh-CN" altLang="en-US" dirty="0" smtClean="0"/>
              <a:t>学生</a:t>
            </a:r>
            <a:r>
              <a:rPr lang="zh-CN" altLang="en-US" dirty="0"/>
              <a:t>选课表： </a:t>
            </a:r>
            <a:r>
              <a:rPr lang="en-US" altLang="zh-CN" dirty="0"/>
              <a:t>SC(</a:t>
            </a:r>
            <a:r>
              <a:rPr lang="en-US" altLang="zh-CN" dirty="0" err="1"/>
              <a:t>Sno</a:t>
            </a:r>
            <a:r>
              <a:rPr lang="en-US" altLang="zh-CN" dirty="0"/>
              <a:t> </a:t>
            </a:r>
            <a:r>
              <a:rPr lang="zh-CN" altLang="en-US" dirty="0"/>
              <a:t>， </a:t>
            </a:r>
            <a:r>
              <a:rPr lang="en-US" altLang="zh-CN" dirty="0" err="1"/>
              <a:t>Cno</a:t>
            </a:r>
            <a:r>
              <a:rPr lang="en-US" altLang="zh-CN" dirty="0"/>
              <a:t> </a:t>
            </a:r>
            <a:r>
              <a:rPr lang="zh-CN" altLang="en-US" dirty="0"/>
              <a:t>， </a:t>
            </a:r>
            <a:r>
              <a:rPr lang="en-US" altLang="zh-CN" dirty="0"/>
              <a:t>Grade) </a:t>
            </a:r>
            <a:endParaRPr lang="en-US" altLang="zh-CN"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标题 367617"/>
          <p:cNvSpPr>
            <a:spLocks noGrp="1"/>
          </p:cNvSpPr>
          <p:nvPr>
            <p:ph type="title"/>
          </p:nvPr>
        </p:nvSpPr>
        <p:spPr>
          <a:xfrm>
            <a:off x="685800" y="152400"/>
            <a:ext cx="6870700" cy="755650"/>
          </a:xfrm>
        </p:spPr>
        <p:txBody>
          <a:bodyPr anchor="b"/>
          <a:lstStyle/>
          <a:p>
            <a:r>
              <a:rPr lang="en-US" altLang="zh-CN" sz="4000"/>
              <a:t>3.3.2   </a:t>
            </a:r>
            <a:r>
              <a:rPr lang="zh-CN" altLang="en-US" sz="4000"/>
              <a:t>单表查询 </a:t>
            </a:r>
            <a:endParaRPr lang="zh-CN" altLang="en-US" sz="4000"/>
          </a:p>
        </p:txBody>
      </p:sp>
      <p:sp>
        <p:nvSpPr>
          <p:cNvPr id="368642" name="文本占位符 367618"/>
          <p:cNvSpPr>
            <a:spLocks noGrp="1"/>
          </p:cNvSpPr>
          <p:nvPr>
            <p:ph idx="1"/>
          </p:nvPr>
        </p:nvSpPr>
        <p:spPr>
          <a:xfrm>
            <a:off x="0" y="836613"/>
            <a:ext cx="9144000" cy="6021387"/>
          </a:xfrm>
        </p:spPr>
        <p:txBody>
          <a:bodyPr anchor="t"/>
          <a:lstStyle/>
          <a:p>
            <a:r>
              <a:rPr lang="zh-CN" altLang="en-US" dirty="0"/>
              <a:t> 查询仅涉及一个表，是一种最简单的查询操作</a:t>
            </a:r>
            <a:endParaRPr lang="zh-CN" altLang="en-US" dirty="0"/>
          </a:p>
          <a:p>
            <a:pPr marL="0" indent="0">
              <a:buNone/>
            </a:pPr>
            <a:r>
              <a:rPr lang="zh-CN" altLang="en-US" dirty="0"/>
              <a:t>一、选择表中的若干列</a:t>
            </a:r>
            <a:endParaRPr lang="zh-CN" altLang="en-US" dirty="0"/>
          </a:p>
          <a:p>
            <a:pPr marL="0" indent="0">
              <a:buNone/>
            </a:pPr>
            <a:r>
              <a:rPr lang="zh-CN" altLang="en-US" dirty="0"/>
              <a:t>二、选择表中的若干元组</a:t>
            </a:r>
            <a:endParaRPr lang="zh-CN" altLang="en-US" dirty="0"/>
          </a:p>
          <a:p>
            <a:pPr marL="0" indent="0">
              <a:buNone/>
            </a:pPr>
            <a:r>
              <a:rPr lang="zh-CN" altLang="en-US" dirty="0"/>
              <a:t>三、对查询结果排序</a:t>
            </a:r>
            <a:endParaRPr lang="zh-CN" altLang="en-US" dirty="0"/>
          </a:p>
          <a:p>
            <a:pPr marL="0" indent="0">
              <a:buNone/>
            </a:pPr>
            <a:r>
              <a:rPr lang="zh-CN" altLang="en-US" dirty="0"/>
              <a:t>四、使用集函数</a:t>
            </a:r>
            <a:endParaRPr lang="zh-CN" altLang="en-US" dirty="0"/>
          </a:p>
          <a:p>
            <a:pPr marL="0" indent="0">
              <a:buNone/>
            </a:pPr>
            <a:r>
              <a:rPr lang="zh-CN" altLang="en-US" dirty="0"/>
              <a:t>五、对查询结果分组 </a:t>
            </a:r>
            <a:endParaRPr lang="zh-CN" alt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标题 368641"/>
          <p:cNvSpPr>
            <a:spLocks noGrp="1"/>
          </p:cNvSpPr>
          <p:nvPr>
            <p:ph type="title"/>
          </p:nvPr>
        </p:nvSpPr>
        <p:spPr>
          <a:xfrm>
            <a:off x="685800" y="152400"/>
            <a:ext cx="6870700" cy="684213"/>
          </a:xfrm>
        </p:spPr>
        <p:txBody>
          <a:bodyPr anchor="b"/>
          <a:lstStyle/>
          <a:p>
            <a:endParaRPr lang="zh-CN" altLang="en-US" sz="4000" dirty="0"/>
          </a:p>
        </p:txBody>
      </p:sp>
      <p:sp>
        <p:nvSpPr>
          <p:cNvPr id="369666" name="文本占位符 368642"/>
          <p:cNvSpPr>
            <a:spLocks noGrp="1"/>
          </p:cNvSpPr>
          <p:nvPr>
            <p:ph idx="1"/>
          </p:nvPr>
        </p:nvSpPr>
        <p:spPr>
          <a:xfrm>
            <a:off x="0" y="1052513"/>
            <a:ext cx="9144000" cy="5805487"/>
          </a:xfrm>
        </p:spPr>
        <p:txBody>
          <a:bodyPr anchor="t"/>
          <a:lstStyle/>
          <a:p>
            <a:pPr marL="0" indent="0">
              <a:buNone/>
            </a:pPr>
            <a:r>
              <a:rPr lang="en-US" altLang="zh-CN" dirty="0"/>
              <a:t>[ </a:t>
            </a:r>
            <a:r>
              <a:rPr lang="zh-CN" altLang="en-US" dirty="0"/>
              <a:t>例 </a:t>
            </a:r>
            <a:r>
              <a:rPr lang="en-US" altLang="zh-CN" dirty="0"/>
              <a:t>1]   </a:t>
            </a:r>
            <a:r>
              <a:rPr lang="zh-CN" altLang="en-US" dirty="0"/>
              <a:t>查询全体学生的学号与姓名。</a:t>
            </a:r>
            <a:endParaRPr lang="zh-CN" altLang="en-US" dirty="0"/>
          </a:p>
          <a:p>
            <a:r>
              <a:rPr lang="en-US" altLang="zh-CN" dirty="0"/>
              <a:t>SELECT </a:t>
            </a:r>
            <a:r>
              <a:rPr lang="en-US" altLang="zh-CN" dirty="0" err="1"/>
              <a:t>Sno</a:t>
            </a:r>
            <a:r>
              <a:rPr lang="en-US" altLang="zh-CN" dirty="0"/>
              <a:t> </a:t>
            </a:r>
            <a:r>
              <a:rPr lang="zh-CN" altLang="en-US" dirty="0"/>
              <a:t>， </a:t>
            </a:r>
            <a:r>
              <a:rPr lang="en-US" altLang="zh-CN" dirty="0" err="1"/>
              <a:t>Sname</a:t>
            </a:r>
            <a:endParaRPr lang="en-US" altLang="zh-CN" dirty="0"/>
          </a:p>
          <a:p>
            <a:pPr marL="0" indent="0">
              <a:buNone/>
            </a:pPr>
            <a:r>
              <a:rPr lang="en-US" altLang="zh-CN" dirty="0"/>
              <a:t>FROM Student </a:t>
            </a:r>
            <a:r>
              <a:rPr lang="zh-CN" altLang="en-US" dirty="0"/>
              <a:t>；</a:t>
            </a:r>
            <a:endParaRPr lang="zh-CN" altLang="en-US" dirty="0"/>
          </a:p>
          <a:p>
            <a:pPr marL="0" indent="0">
              <a:buNone/>
            </a:pPr>
            <a:r>
              <a:rPr lang="zh-CN" altLang="en-US" dirty="0"/>
              <a:t> </a:t>
            </a:r>
            <a:endParaRPr lang="zh-CN" altLang="en-US" dirty="0"/>
          </a:p>
          <a:p>
            <a:pPr marL="0" indent="0">
              <a:buNone/>
            </a:pPr>
            <a:r>
              <a:rPr lang="en-US" altLang="zh-CN" dirty="0"/>
              <a:t>[ </a:t>
            </a:r>
            <a:r>
              <a:rPr lang="zh-CN" altLang="en-US" dirty="0"/>
              <a:t>例 </a:t>
            </a:r>
            <a:r>
              <a:rPr lang="en-US" altLang="zh-CN" dirty="0"/>
              <a:t>2]   </a:t>
            </a:r>
            <a:r>
              <a:rPr lang="zh-CN" altLang="en-US" dirty="0"/>
              <a:t>查询全体学生的姓名、学号、所在系。</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err="1"/>
              <a:t>Sno</a:t>
            </a:r>
            <a:r>
              <a:rPr lang="en-US" altLang="zh-CN" dirty="0"/>
              <a:t> </a:t>
            </a:r>
            <a:r>
              <a:rPr lang="zh-CN" altLang="en-US" dirty="0"/>
              <a:t>， </a:t>
            </a:r>
            <a:r>
              <a:rPr lang="en-US" altLang="zh-CN" dirty="0" err="1"/>
              <a:t>Sdept</a:t>
            </a:r>
            <a:endParaRPr lang="en-US" altLang="zh-CN" dirty="0"/>
          </a:p>
          <a:p>
            <a:pPr marL="0" indent="0">
              <a:buNone/>
            </a:pPr>
            <a:r>
              <a:rPr lang="en-US" altLang="zh-CN" dirty="0"/>
              <a:t>FROM Student </a:t>
            </a:r>
            <a:r>
              <a:rPr lang="zh-CN" altLang="en-US" dirty="0"/>
              <a:t>；</a:t>
            </a:r>
            <a:endParaRPr lang="zh-CN" alt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标题 369665"/>
          <p:cNvSpPr>
            <a:spLocks noGrp="1"/>
          </p:cNvSpPr>
          <p:nvPr>
            <p:ph type="title"/>
          </p:nvPr>
        </p:nvSpPr>
        <p:spPr>
          <a:xfrm>
            <a:off x="685800" y="152400"/>
            <a:ext cx="6870700" cy="755650"/>
          </a:xfrm>
        </p:spPr>
        <p:txBody>
          <a:bodyPr anchor="b"/>
          <a:lstStyle/>
          <a:p>
            <a:endParaRPr lang="zh-CN" altLang="en-US" sz="4000" dirty="0"/>
          </a:p>
        </p:txBody>
      </p:sp>
      <p:sp>
        <p:nvSpPr>
          <p:cNvPr id="370690" name="文本占位符 369666"/>
          <p:cNvSpPr>
            <a:spLocks noGrp="1"/>
          </p:cNvSpPr>
          <p:nvPr>
            <p:ph idx="1"/>
          </p:nvPr>
        </p:nvSpPr>
        <p:spPr>
          <a:xfrm>
            <a:off x="0" y="1628775"/>
            <a:ext cx="9144000" cy="5229225"/>
          </a:xfrm>
        </p:spPr>
        <p:txBody>
          <a:bodyPr anchor="t"/>
          <a:lstStyle/>
          <a:p>
            <a:pPr marL="0" indent="0">
              <a:buNone/>
            </a:pPr>
            <a:r>
              <a:rPr lang="en-US" altLang="zh-CN" dirty="0"/>
              <a:t>[ </a:t>
            </a:r>
            <a:r>
              <a:rPr lang="zh-CN" altLang="en-US" dirty="0"/>
              <a:t>例 </a:t>
            </a:r>
            <a:r>
              <a:rPr lang="en-US" altLang="zh-CN" dirty="0"/>
              <a:t>3]   </a:t>
            </a:r>
            <a:r>
              <a:rPr lang="zh-CN" altLang="en-US" dirty="0"/>
              <a:t>查询全体学生的详细记录。</a:t>
            </a:r>
            <a:endParaRPr lang="zh-CN" altLang="en-US" dirty="0"/>
          </a:p>
          <a:p>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 </a:t>
            </a:r>
            <a:r>
              <a:rPr lang="en-US" altLang="zh-CN" dirty="0"/>
              <a:t>Sage </a:t>
            </a:r>
            <a:r>
              <a:rPr lang="zh-CN" altLang="en-US" dirty="0"/>
              <a:t>， </a:t>
            </a:r>
            <a:r>
              <a:rPr lang="en-US" altLang="zh-CN" dirty="0" err="1"/>
              <a:t>Sdept</a:t>
            </a:r>
            <a:r>
              <a:rPr lang="en-US" altLang="zh-CN" dirty="0"/>
              <a:t> </a:t>
            </a:r>
            <a:endParaRPr lang="en-US" altLang="zh-CN" dirty="0"/>
          </a:p>
          <a:p>
            <a:pPr marL="0" indent="0">
              <a:buNone/>
            </a:pPr>
            <a:r>
              <a:rPr lang="en-US" altLang="zh-CN" dirty="0"/>
              <a:t>FROM Student </a:t>
            </a:r>
            <a:r>
              <a:rPr lang="zh-CN" altLang="en-US" dirty="0"/>
              <a:t>；  </a:t>
            </a:r>
            <a:endParaRPr lang="zh-CN" altLang="en-US" dirty="0"/>
          </a:p>
          <a:p>
            <a:pPr marL="0" indent="0">
              <a:buNone/>
            </a:pPr>
            <a:r>
              <a:rPr lang="zh-CN" altLang="en-US" dirty="0"/>
              <a:t>    或</a:t>
            </a:r>
            <a:endParaRPr lang="zh-CN" altLang="en-US" dirty="0"/>
          </a:p>
          <a:p>
            <a:r>
              <a:rPr lang="en-US" altLang="zh-CN" dirty="0"/>
              <a:t>SELECT   *</a:t>
            </a:r>
            <a:endParaRPr lang="en-US" altLang="zh-CN" dirty="0"/>
          </a:p>
          <a:p>
            <a:pPr marL="0" indent="0">
              <a:buNone/>
            </a:pPr>
            <a:r>
              <a:rPr lang="en-US" altLang="zh-CN" dirty="0"/>
              <a:t>FROM Student </a:t>
            </a:r>
            <a:r>
              <a:rPr lang="zh-CN" altLang="en-US" dirty="0"/>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36865"/>
          <p:cNvSpPr>
            <a:spLocks noGrp="1"/>
          </p:cNvSpPr>
          <p:nvPr>
            <p:ph type="title"/>
          </p:nvPr>
        </p:nvSpPr>
        <p:spPr>
          <a:xfrm>
            <a:off x="685800" y="152400"/>
            <a:ext cx="6870700" cy="684213"/>
          </a:xfrm>
        </p:spPr>
        <p:txBody>
          <a:bodyPr anchor="b"/>
          <a:lstStyle/>
          <a:p>
            <a:r>
              <a:rPr lang="en-US" altLang="zh-CN" sz="4000"/>
              <a:t>1.2</a:t>
            </a:r>
            <a:r>
              <a:rPr lang="zh-CN" altLang="en-US" sz="4000"/>
              <a:t>数据模型</a:t>
            </a:r>
            <a:endParaRPr lang="zh-CN" altLang="en-US" sz="4000"/>
          </a:p>
        </p:txBody>
      </p:sp>
      <p:sp>
        <p:nvSpPr>
          <p:cNvPr id="37890" name="文本占位符 36866"/>
          <p:cNvSpPr>
            <a:spLocks noGrp="1"/>
          </p:cNvSpPr>
          <p:nvPr>
            <p:ph idx="1"/>
          </p:nvPr>
        </p:nvSpPr>
        <p:spPr>
          <a:xfrm>
            <a:off x="0" y="1125538"/>
            <a:ext cx="9144000" cy="5732462"/>
          </a:xfrm>
        </p:spPr>
        <p:txBody>
          <a:bodyPr anchor="t"/>
          <a:lstStyle/>
          <a:p>
            <a:r>
              <a:rPr lang="zh-CN" altLang="en-US"/>
              <a:t>在数据库中用数据模型这个工具来抽象、表</a:t>
            </a:r>
            <a:endParaRPr lang="zh-CN" altLang="en-US"/>
          </a:p>
          <a:p>
            <a:pPr>
              <a:buNone/>
            </a:pPr>
            <a:r>
              <a:rPr lang="zh-CN" altLang="en-US"/>
              <a:t>示和处理 现实世界中的数据和信息。通俗地</a:t>
            </a:r>
            <a:endParaRPr lang="zh-CN" altLang="en-US"/>
          </a:p>
          <a:p>
            <a:pPr>
              <a:buNone/>
            </a:pPr>
            <a:r>
              <a:rPr lang="zh-CN" altLang="en-US"/>
              <a:t>讲数据模型就是现实世界的模拟</a:t>
            </a:r>
            <a:endParaRPr lang="zh-CN" altLang="en-US"/>
          </a:p>
          <a:p>
            <a:r>
              <a:rPr lang="zh-CN" altLang="en-US"/>
              <a:t> 数据模型应满足三方面要求</a:t>
            </a:r>
            <a:endParaRPr lang="zh-CN" altLang="en-US"/>
          </a:p>
          <a:p>
            <a:pPr>
              <a:buNone/>
            </a:pPr>
            <a:r>
              <a:rPr lang="zh-CN" altLang="en-US"/>
              <a:t>  </a:t>
            </a:r>
            <a:r>
              <a:rPr lang="zh-CN" altLang="en-US" sz="2800">
                <a:solidFill>
                  <a:schemeClr val="tx2"/>
                </a:solidFill>
              </a:rPr>
              <a:t>能比较 真实 地模拟现实世界</a:t>
            </a:r>
            <a:endParaRPr lang="zh-CN" altLang="en-US" sz="2800">
              <a:solidFill>
                <a:schemeClr val="tx2"/>
              </a:solidFill>
            </a:endParaRPr>
          </a:p>
          <a:p>
            <a:pPr>
              <a:buNone/>
            </a:pPr>
            <a:r>
              <a:rPr lang="zh-CN" altLang="en-US" sz="2800">
                <a:solidFill>
                  <a:schemeClr val="tx2"/>
                </a:solidFill>
              </a:rPr>
              <a:t>   容易为人所 理解</a:t>
            </a:r>
            <a:endParaRPr lang="zh-CN" altLang="en-US" sz="2800">
              <a:solidFill>
                <a:schemeClr val="tx2"/>
              </a:solidFill>
            </a:endParaRPr>
          </a:p>
          <a:p>
            <a:pPr>
              <a:buNone/>
            </a:pPr>
            <a:r>
              <a:rPr lang="zh-CN" altLang="en-US" sz="2800">
                <a:solidFill>
                  <a:schemeClr val="tx2"/>
                </a:solidFill>
              </a:rPr>
              <a:t>   便于在计算机上实现</a:t>
            </a:r>
            <a:endParaRPr lang="zh-CN" altLang="en-US" sz="2800">
              <a:solidFill>
                <a:schemeClr val="tx2"/>
              </a:solidFil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标题 370689"/>
          <p:cNvSpPr>
            <a:spLocks noGrp="1"/>
          </p:cNvSpPr>
          <p:nvPr>
            <p:ph type="title"/>
          </p:nvPr>
        </p:nvSpPr>
        <p:spPr>
          <a:xfrm>
            <a:off x="685800" y="152400"/>
            <a:ext cx="6870700" cy="684213"/>
          </a:xfrm>
        </p:spPr>
        <p:txBody>
          <a:bodyPr anchor="b"/>
          <a:lstStyle/>
          <a:p>
            <a:r>
              <a:rPr lang="en-US" altLang="zh-CN" sz="4000"/>
              <a:t>3.  </a:t>
            </a:r>
            <a:r>
              <a:rPr lang="zh-CN" altLang="en-US" sz="4000"/>
              <a:t>查询经过计算的值 </a:t>
            </a:r>
            <a:endParaRPr lang="zh-CN" altLang="en-US" sz="4000"/>
          </a:p>
        </p:txBody>
      </p:sp>
      <p:sp>
        <p:nvSpPr>
          <p:cNvPr id="371714" name="文本占位符 370690"/>
          <p:cNvSpPr>
            <a:spLocks noGrp="1"/>
          </p:cNvSpPr>
          <p:nvPr>
            <p:ph idx="1"/>
          </p:nvPr>
        </p:nvSpPr>
        <p:spPr>
          <a:xfrm>
            <a:off x="0" y="1052513"/>
            <a:ext cx="9144000" cy="5805487"/>
          </a:xfrm>
        </p:spPr>
        <p:txBody>
          <a:bodyPr anchor="t"/>
          <a:lstStyle/>
          <a:p>
            <a:pPr marL="0" indent="0">
              <a:buNone/>
            </a:pPr>
            <a:r>
              <a:rPr lang="en-US" altLang="zh-CN" dirty="0"/>
              <a:t>SELECT </a:t>
            </a:r>
            <a:r>
              <a:rPr lang="zh-CN" altLang="en-US" dirty="0"/>
              <a:t>子句的 </a:t>
            </a:r>
            <a:r>
              <a:rPr lang="en-US" altLang="zh-CN" dirty="0"/>
              <a:t>&lt; </a:t>
            </a:r>
            <a:r>
              <a:rPr lang="zh-CN" altLang="en-US" dirty="0"/>
              <a:t>目标列表达式 </a:t>
            </a:r>
            <a:r>
              <a:rPr lang="en-US" altLang="zh-CN" dirty="0"/>
              <a:t>&gt; </a:t>
            </a:r>
            <a:r>
              <a:rPr lang="zh-CN" altLang="en-US" dirty="0"/>
              <a:t>为表达式</a:t>
            </a:r>
            <a:endParaRPr lang="zh-CN" altLang="en-US" dirty="0"/>
          </a:p>
          <a:p>
            <a:r>
              <a:rPr lang="zh-CN" altLang="en-US" dirty="0" smtClean="0"/>
              <a:t> </a:t>
            </a:r>
            <a:r>
              <a:rPr lang="zh-CN" altLang="en-US" dirty="0"/>
              <a:t>算术表达式</a:t>
            </a:r>
            <a:endParaRPr lang="zh-CN" altLang="en-US" dirty="0"/>
          </a:p>
          <a:p>
            <a:r>
              <a:rPr lang="zh-CN" altLang="en-US" dirty="0" smtClean="0"/>
              <a:t> </a:t>
            </a:r>
            <a:r>
              <a:rPr lang="zh-CN" altLang="en-US" dirty="0"/>
              <a:t>字符串常量</a:t>
            </a:r>
            <a:endParaRPr lang="zh-CN" altLang="en-US" dirty="0"/>
          </a:p>
          <a:p>
            <a:r>
              <a:rPr lang="zh-CN" altLang="en-US" dirty="0" smtClean="0"/>
              <a:t> </a:t>
            </a:r>
            <a:r>
              <a:rPr lang="zh-CN" altLang="en-US" dirty="0"/>
              <a:t>函数 </a:t>
            </a:r>
            <a:r>
              <a:rPr lang="en-US" altLang="zh-CN" dirty="0"/>
              <a:t>:</a:t>
            </a:r>
            <a:endParaRPr lang="en-US" altLang="zh-CN" dirty="0"/>
          </a:p>
          <a:p>
            <a:r>
              <a:rPr lang="zh-CN" altLang="en-US" dirty="0" smtClean="0"/>
              <a:t>列别名 </a:t>
            </a:r>
            <a:r>
              <a:rPr lang="zh-CN" altLang="en-US" dirty="0"/>
              <a:t>等 </a:t>
            </a:r>
            <a:endParaRPr lang="zh-CN" alt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标题 371713"/>
          <p:cNvSpPr>
            <a:spLocks noGrp="1"/>
          </p:cNvSpPr>
          <p:nvPr>
            <p:ph type="title"/>
          </p:nvPr>
        </p:nvSpPr>
        <p:spPr>
          <a:xfrm>
            <a:off x="685800" y="152400"/>
            <a:ext cx="6870700" cy="1044575"/>
          </a:xfrm>
        </p:spPr>
        <p:txBody>
          <a:bodyPr anchor="b"/>
          <a:lstStyle/>
          <a:p>
            <a:r>
              <a:rPr lang="zh-CN" altLang="en-US"/>
              <a:t>  </a:t>
            </a:r>
            <a:r>
              <a:rPr lang="en-US" altLang="zh-CN"/>
              <a:t>3.  </a:t>
            </a:r>
            <a:r>
              <a:rPr lang="zh-CN" altLang="en-US"/>
              <a:t>查询经过计算的值</a:t>
            </a:r>
            <a:endParaRPr lang="zh-CN" altLang="en-US"/>
          </a:p>
        </p:txBody>
      </p:sp>
      <p:sp>
        <p:nvSpPr>
          <p:cNvPr id="372738" name="文本占位符 371714"/>
          <p:cNvSpPr>
            <a:spLocks noGrp="1"/>
          </p:cNvSpPr>
          <p:nvPr>
            <p:ph idx="1"/>
          </p:nvPr>
        </p:nvSpPr>
        <p:spPr>
          <a:xfrm>
            <a:off x="0" y="1196975"/>
            <a:ext cx="9144000" cy="5661025"/>
          </a:xfrm>
        </p:spPr>
        <p:txBody>
          <a:bodyPr anchor="t"/>
          <a:lstStyle/>
          <a:p>
            <a:pPr marL="0" indent="0">
              <a:lnSpc>
                <a:spcPct val="90000"/>
              </a:lnSpc>
              <a:buNone/>
            </a:pPr>
            <a:r>
              <a:rPr lang="en-US" altLang="zh-CN" dirty="0"/>
              <a:t>[ </a:t>
            </a:r>
            <a:r>
              <a:rPr lang="zh-CN" altLang="en-US" dirty="0"/>
              <a:t>例 </a:t>
            </a:r>
            <a:r>
              <a:rPr lang="en-US" altLang="zh-CN" dirty="0"/>
              <a:t>4]   </a:t>
            </a:r>
            <a:r>
              <a:rPr lang="zh-CN" altLang="en-US" dirty="0"/>
              <a:t>查全体学生的姓名及其出生年份。</a:t>
            </a:r>
            <a:endParaRPr lang="zh-CN" altLang="en-US" dirty="0"/>
          </a:p>
          <a:p>
            <a:pPr>
              <a:lnSpc>
                <a:spcPct val="90000"/>
              </a:lnSpc>
            </a:pPr>
            <a:r>
              <a:rPr lang="en-US" altLang="zh-CN" dirty="0"/>
              <a:t>SELECT </a:t>
            </a:r>
            <a:r>
              <a:rPr lang="en-US" altLang="zh-CN" dirty="0" err="1"/>
              <a:t>Sname</a:t>
            </a:r>
            <a:r>
              <a:rPr lang="en-US" altLang="zh-CN" dirty="0"/>
              <a:t> </a:t>
            </a:r>
            <a:r>
              <a:rPr lang="zh-CN" altLang="en-US" dirty="0"/>
              <a:t>， </a:t>
            </a:r>
            <a:r>
              <a:rPr lang="en-US" altLang="zh-CN" dirty="0"/>
              <a:t>2011-Sage </a:t>
            </a:r>
            <a:r>
              <a:rPr lang="zh-CN" altLang="en-US" dirty="0"/>
              <a:t>出生年份</a:t>
            </a:r>
            <a:endParaRPr lang="zh-CN" altLang="en-US" dirty="0"/>
          </a:p>
          <a:p>
            <a:pPr>
              <a:lnSpc>
                <a:spcPct val="90000"/>
              </a:lnSpc>
            </a:pPr>
            <a:r>
              <a:rPr lang="en-US" altLang="zh-CN" dirty="0"/>
              <a:t>FROM Student </a:t>
            </a:r>
            <a:r>
              <a:rPr lang="zh-CN" altLang="en-US" dirty="0"/>
              <a:t>；  </a:t>
            </a:r>
            <a:endParaRPr lang="zh-CN" altLang="en-US" dirty="0"/>
          </a:p>
          <a:p>
            <a:pPr>
              <a:lnSpc>
                <a:spcPct val="90000"/>
              </a:lnSpc>
            </a:pPr>
            <a:r>
              <a:rPr lang="zh-CN" altLang="en-US" dirty="0"/>
              <a:t>输出结果：</a:t>
            </a:r>
            <a:endParaRPr lang="zh-CN" altLang="en-US" dirty="0"/>
          </a:p>
          <a:p>
            <a:pPr>
              <a:lnSpc>
                <a:spcPct val="90000"/>
              </a:lnSpc>
            </a:pPr>
            <a:r>
              <a:rPr lang="zh-CN" altLang="en-US" dirty="0"/>
              <a:t>              </a:t>
            </a:r>
            <a:r>
              <a:rPr lang="en-US" altLang="zh-CN" dirty="0" err="1"/>
              <a:t>Sname</a:t>
            </a:r>
            <a:r>
              <a:rPr lang="en-US" altLang="zh-CN" dirty="0"/>
              <a:t>   2000-Sage</a:t>
            </a:r>
            <a:endParaRPr lang="en-US" altLang="zh-CN" dirty="0"/>
          </a:p>
          <a:p>
            <a:pPr>
              <a:lnSpc>
                <a:spcPct val="90000"/>
              </a:lnSpc>
            </a:pPr>
            <a:r>
              <a:rPr lang="en-US" altLang="zh-CN" dirty="0"/>
              <a:t>             ---------    -------------</a:t>
            </a:r>
            <a:endParaRPr lang="en-US" altLang="zh-CN" dirty="0"/>
          </a:p>
          <a:p>
            <a:pPr>
              <a:lnSpc>
                <a:spcPct val="90000"/>
              </a:lnSpc>
            </a:pPr>
            <a:r>
              <a:rPr lang="en-US" altLang="zh-CN" dirty="0"/>
              <a:t>                </a:t>
            </a:r>
            <a:r>
              <a:rPr lang="zh-CN" altLang="en-US" dirty="0"/>
              <a:t>李勇     </a:t>
            </a:r>
            <a:r>
              <a:rPr lang="en-US" altLang="zh-CN" dirty="0"/>
              <a:t>1976</a:t>
            </a:r>
            <a:endParaRPr lang="en-US" altLang="zh-CN" dirty="0"/>
          </a:p>
          <a:p>
            <a:pPr>
              <a:lnSpc>
                <a:spcPct val="90000"/>
              </a:lnSpc>
            </a:pPr>
            <a:r>
              <a:rPr lang="en-US" altLang="zh-CN" dirty="0"/>
              <a:t>                </a:t>
            </a:r>
            <a:r>
              <a:rPr lang="zh-CN" altLang="en-US" dirty="0"/>
              <a:t>刘晨     </a:t>
            </a:r>
            <a:r>
              <a:rPr lang="en-US" altLang="zh-CN" dirty="0"/>
              <a:t>1977</a:t>
            </a:r>
            <a:endParaRPr lang="en-US" altLang="zh-CN" dirty="0"/>
          </a:p>
          <a:p>
            <a:pPr>
              <a:lnSpc>
                <a:spcPct val="90000"/>
              </a:lnSpc>
            </a:pPr>
            <a:r>
              <a:rPr lang="en-US" altLang="zh-CN" dirty="0"/>
              <a:t>                </a:t>
            </a:r>
            <a:r>
              <a:rPr lang="zh-CN" altLang="en-US" dirty="0"/>
              <a:t>王名     </a:t>
            </a:r>
            <a:r>
              <a:rPr lang="en-US" altLang="zh-CN" dirty="0"/>
              <a:t>1978</a:t>
            </a:r>
            <a:endParaRPr lang="en-US" altLang="zh-CN" dirty="0"/>
          </a:p>
          <a:p>
            <a:pPr>
              <a:lnSpc>
                <a:spcPct val="90000"/>
              </a:lnSpc>
            </a:pPr>
            <a:r>
              <a:rPr lang="en-US" altLang="zh-CN" dirty="0"/>
              <a:t>                </a:t>
            </a:r>
            <a:r>
              <a:rPr lang="zh-CN" altLang="en-US" dirty="0"/>
              <a:t>张立     </a:t>
            </a:r>
            <a:r>
              <a:rPr lang="en-US" altLang="zh-CN" dirty="0"/>
              <a:t>1978 </a:t>
            </a:r>
            <a:endParaRPr lang="en-US" altLang="zh-CN"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标题 372737"/>
          <p:cNvSpPr>
            <a:spLocks noGrp="1"/>
          </p:cNvSpPr>
          <p:nvPr>
            <p:ph type="title"/>
          </p:nvPr>
        </p:nvSpPr>
        <p:spPr>
          <a:xfrm>
            <a:off x="685800" y="152400"/>
            <a:ext cx="6870700" cy="828675"/>
          </a:xfrm>
        </p:spPr>
        <p:txBody>
          <a:bodyPr anchor="b"/>
          <a:lstStyle/>
          <a:p>
            <a:r>
              <a:rPr lang="en-US" altLang="zh-CN"/>
              <a:t>3.  </a:t>
            </a:r>
            <a:r>
              <a:rPr lang="zh-CN" altLang="en-US"/>
              <a:t>查询经过计算的值</a:t>
            </a:r>
            <a:endParaRPr lang="zh-CN" altLang="en-US"/>
          </a:p>
        </p:txBody>
      </p:sp>
      <p:sp>
        <p:nvSpPr>
          <p:cNvPr id="373762" name="文本占位符 372738"/>
          <p:cNvSpPr>
            <a:spLocks noGrp="1"/>
          </p:cNvSpPr>
          <p:nvPr>
            <p:ph idx="1"/>
          </p:nvPr>
        </p:nvSpPr>
        <p:spPr>
          <a:xfrm>
            <a:off x="0" y="1196975"/>
            <a:ext cx="9144000" cy="5472113"/>
          </a:xfrm>
        </p:spPr>
        <p:txBody>
          <a:bodyPr anchor="t"/>
          <a:lstStyle/>
          <a:p>
            <a:pPr marL="0" indent="0">
              <a:buNone/>
            </a:pPr>
            <a:r>
              <a:rPr lang="en-US" altLang="zh-CN" dirty="0"/>
              <a:t>[ </a:t>
            </a:r>
            <a:r>
              <a:rPr lang="zh-CN" altLang="en-US" dirty="0"/>
              <a:t>例 </a:t>
            </a:r>
            <a:r>
              <a:rPr lang="en-US" altLang="zh-CN" dirty="0"/>
              <a:t>5]   </a:t>
            </a:r>
            <a:r>
              <a:rPr lang="zh-CN" altLang="en-US" dirty="0"/>
              <a:t>查询全体学生的姓名、出生年份和所有</a:t>
            </a:r>
            <a:endParaRPr lang="zh-CN" altLang="en-US" dirty="0"/>
          </a:p>
          <a:p>
            <a:pPr marL="0" indent="0">
              <a:buNone/>
            </a:pPr>
            <a:r>
              <a:rPr lang="zh-CN" altLang="en-US" dirty="0"/>
              <a:t>系，要求用小写字母表示所有系名。</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a:t>2000-Sage  Year of Birth</a:t>
            </a:r>
            <a:r>
              <a:rPr lang="zh-CN" altLang="en-US" dirty="0"/>
              <a:t>，</a:t>
            </a:r>
            <a:r>
              <a:rPr lang="en-US" altLang="zh-CN" dirty="0"/>
              <a:t>LOWER(</a:t>
            </a:r>
            <a:r>
              <a:rPr lang="en-US" altLang="zh-CN" dirty="0" err="1"/>
              <a:t>Sdept</a:t>
            </a:r>
            <a:r>
              <a:rPr lang="en-US" altLang="zh-CN" dirty="0"/>
              <a:t>) </a:t>
            </a:r>
            <a:r>
              <a:rPr lang="zh-CN" altLang="en-US" dirty="0"/>
              <a:t>系名</a:t>
            </a:r>
            <a:endParaRPr lang="zh-CN" altLang="en-US" dirty="0"/>
          </a:p>
          <a:p>
            <a:pPr marL="0" indent="0">
              <a:buNone/>
            </a:pPr>
            <a:r>
              <a:rPr lang="en-US" altLang="zh-CN" dirty="0"/>
              <a:t>FROM Student </a:t>
            </a:r>
            <a:r>
              <a:rPr lang="zh-CN" altLang="en-US" dirty="0"/>
              <a:t>； </a:t>
            </a:r>
            <a:endParaRPr lang="zh-CN" alt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标题 373761"/>
          <p:cNvSpPr>
            <a:spLocks noGrp="1"/>
          </p:cNvSpPr>
          <p:nvPr>
            <p:ph type="title"/>
          </p:nvPr>
        </p:nvSpPr>
        <p:spPr>
          <a:xfrm>
            <a:off x="685800" y="152400"/>
            <a:ext cx="6870700" cy="828675"/>
          </a:xfrm>
        </p:spPr>
        <p:txBody>
          <a:bodyPr anchor="b"/>
          <a:lstStyle/>
          <a:p>
            <a:endParaRPr lang="zh-CN" altLang="en-US" dirty="0"/>
          </a:p>
        </p:txBody>
      </p:sp>
      <p:sp>
        <p:nvSpPr>
          <p:cNvPr id="374786" name="文本占位符 373762"/>
          <p:cNvSpPr>
            <a:spLocks noGrp="1"/>
          </p:cNvSpPr>
          <p:nvPr>
            <p:ph idx="1"/>
          </p:nvPr>
        </p:nvSpPr>
        <p:spPr>
          <a:xfrm>
            <a:off x="0" y="1484313"/>
            <a:ext cx="9144000" cy="5373687"/>
          </a:xfrm>
        </p:spPr>
        <p:txBody>
          <a:bodyPr anchor="t"/>
          <a:lstStyle/>
          <a:p>
            <a:pPr marL="0" indent="0">
              <a:buNone/>
            </a:pPr>
            <a:r>
              <a:rPr lang="zh-CN" altLang="en-US" dirty="0"/>
              <a:t>输出结果：</a:t>
            </a:r>
            <a:endParaRPr lang="zh-CN" altLang="en-US" dirty="0"/>
          </a:p>
          <a:p>
            <a:r>
              <a:rPr lang="zh-CN" altLang="en-US" dirty="0"/>
              <a:t>     </a:t>
            </a:r>
            <a:r>
              <a:rPr lang="en-US" altLang="zh-CN" dirty="0" err="1"/>
              <a:t>Sname</a:t>
            </a:r>
            <a:r>
              <a:rPr lang="en-US" altLang="zh-CN" dirty="0"/>
              <a:t>   'Year of Birth:'  2000-Sage   ISLOWER(</a:t>
            </a:r>
            <a:r>
              <a:rPr lang="en-US" altLang="zh-CN" dirty="0" err="1"/>
              <a:t>Sdept</a:t>
            </a:r>
            <a:r>
              <a:rPr lang="en-US" altLang="zh-CN" dirty="0"/>
              <a:t>)</a:t>
            </a:r>
            <a:endParaRPr lang="en-US" altLang="zh-CN" dirty="0"/>
          </a:p>
          <a:p>
            <a:r>
              <a:rPr lang="en-US" altLang="zh-CN" dirty="0"/>
              <a:t>   -------  ----------------  ---------  --------------</a:t>
            </a:r>
            <a:endParaRPr lang="en-US" altLang="zh-CN" dirty="0"/>
          </a:p>
          <a:p>
            <a:r>
              <a:rPr lang="en-US" altLang="zh-CN" dirty="0"/>
              <a:t>       </a:t>
            </a:r>
            <a:r>
              <a:rPr lang="zh-CN" altLang="en-US" dirty="0"/>
              <a:t>李勇     </a:t>
            </a:r>
            <a:r>
              <a:rPr lang="en-US" altLang="zh-CN" dirty="0"/>
              <a:t>Year of Birth:    1976       </a:t>
            </a:r>
            <a:r>
              <a:rPr lang="en-US" altLang="zh-CN" dirty="0" err="1"/>
              <a:t>cs</a:t>
            </a:r>
            <a:endParaRPr lang="en-US" altLang="zh-CN" dirty="0"/>
          </a:p>
          <a:p>
            <a:r>
              <a:rPr lang="en-US" altLang="zh-CN" dirty="0"/>
              <a:t>        </a:t>
            </a:r>
            <a:r>
              <a:rPr lang="zh-CN" altLang="en-US" dirty="0"/>
              <a:t>刘晨     </a:t>
            </a:r>
            <a:r>
              <a:rPr lang="en-US" altLang="zh-CN" dirty="0"/>
              <a:t>Year of Birth:    1977       is</a:t>
            </a:r>
            <a:endParaRPr lang="en-US" altLang="zh-CN" dirty="0"/>
          </a:p>
          <a:p>
            <a:r>
              <a:rPr lang="en-US" altLang="zh-CN" dirty="0"/>
              <a:t>        </a:t>
            </a:r>
            <a:r>
              <a:rPr lang="zh-CN" altLang="en-US" dirty="0"/>
              <a:t>王名     </a:t>
            </a:r>
            <a:r>
              <a:rPr lang="en-US" altLang="zh-CN" dirty="0"/>
              <a:t>Year of Birth:    1978       ma</a:t>
            </a:r>
            <a:endParaRPr lang="en-US" altLang="zh-CN" dirty="0"/>
          </a:p>
          <a:p>
            <a:r>
              <a:rPr lang="en-US" altLang="zh-CN" dirty="0"/>
              <a:t>        </a:t>
            </a:r>
            <a:r>
              <a:rPr lang="zh-CN" altLang="en-US" dirty="0"/>
              <a:t>张立     </a:t>
            </a:r>
            <a:r>
              <a:rPr lang="en-US" altLang="zh-CN" dirty="0"/>
              <a:t>Year of Birth:    1977       is </a:t>
            </a:r>
            <a:endParaRPr lang="en-US" altLang="zh-CN"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标题 374785"/>
          <p:cNvSpPr>
            <a:spLocks noGrp="1"/>
          </p:cNvSpPr>
          <p:nvPr>
            <p:ph type="title"/>
          </p:nvPr>
        </p:nvSpPr>
        <p:spPr>
          <a:xfrm>
            <a:off x="685800" y="152400"/>
            <a:ext cx="6870700" cy="396875"/>
          </a:xfrm>
        </p:spPr>
        <p:txBody>
          <a:bodyPr anchor="b"/>
          <a:lstStyle/>
          <a:p>
            <a:endParaRPr lang="zh-CN" altLang="en-US" sz="4000" dirty="0"/>
          </a:p>
        </p:txBody>
      </p:sp>
      <p:sp>
        <p:nvSpPr>
          <p:cNvPr id="375810" name="文本占位符 374786"/>
          <p:cNvSpPr>
            <a:spLocks noGrp="1"/>
          </p:cNvSpPr>
          <p:nvPr>
            <p:ph idx="1"/>
          </p:nvPr>
        </p:nvSpPr>
        <p:spPr>
          <a:xfrm>
            <a:off x="0" y="1196975"/>
            <a:ext cx="9144000" cy="5661025"/>
          </a:xfrm>
        </p:spPr>
        <p:txBody>
          <a:bodyPr anchor="t"/>
          <a:lstStyle/>
          <a:p>
            <a:pPr>
              <a:lnSpc>
                <a:spcPct val="80000"/>
              </a:lnSpc>
            </a:pPr>
            <a:r>
              <a:rPr lang="en-US" altLang="zh-CN" sz="2800" dirty="0"/>
              <a:t>[ </a:t>
            </a:r>
            <a:r>
              <a:rPr lang="zh-CN" altLang="en-US" sz="2800" dirty="0"/>
              <a:t>例 </a:t>
            </a:r>
            <a:r>
              <a:rPr lang="en-US" altLang="zh-CN" sz="2800" dirty="0"/>
              <a:t>5.1] </a:t>
            </a:r>
            <a:r>
              <a:rPr lang="zh-CN" altLang="en-US" sz="2800" dirty="0"/>
              <a:t>使用列 别名 改变查询结果的列标题</a:t>
            </a:r>
            <a:endParaRPr lang="zh-CN" altLang="en-US" sz="2800" dirty="0"/>
          </a:p>
          <a:p>
            <a:pPr marL="0" indent="0">
              <a:lnSpc>
                <a:spcPct val="80000"/>
              </a:lnSpc>
              <a:buNone/>
            </a:pPr>
            <a:r>
              <a:rPr lang="en-US" altLang="zh-CN" sz="2800" dirty="0"/>
              <a:t>SELECT </a:t>
            </a:r>
            <a:r>
              <a:rPr lang="en-US" altLang="zh-CN" sz="2800" dirty="0" err="1"/>
              <a:t>Sname</a:t>
            </a:r>
            <a:r>
              <a:rPr lang="en-US" altLang="zh-CN" sz="2800" dirty="0"/>
              <a:t>  NAME </a:t>
            </a:r>
            <a:r>
              <a:rPr lang="zh-CN" altLang="en-US" sz="2800" dirty="0"/>
              <a:t>， </a:t>
            </a:r>
            <a:r>
              <a:rPr lang="en-US" altLang="zh-CN" sz="2800" dirty="0"/>
              <a:t>'Year of Birth:  ’    BIRTH </a:t>
            </a:r>
            <a:r>
              <a:rPr lang="zh-CN" altLang="en-US" sz="2800" dirty="0"/>
              <a:t>，</a:t>
            </a:r>
            <a:endParaRPr lang="zh-CN" altLang="en-US" sz="2800" dirty="0"/>
          </a:p>
          <a:p>
            <a:pPr marL="0" indent="0">
              <a:lnSpc>
                <a:spcPct val="80000"/>
              </a:lnSpc>
              <a:buNone/>
            </a:pPr>
            <a:r>
              <a:rPr lang="zh-CN" altLang="en-US" sz="2800" dirty="0"/>
              <a:t>  </a:t>
            </a:r>
            <a:r>
              <a:rPr lang="zh-CN" altLang="en-US" sz="2800" dirty="0" smtClean="0"/>
              <a:t> </a:t>
            </a:r>
            <a:r>
              <a:rPr lang="en-US" altLang="zh-CN" sz="2800" dirty="0"/>
              <a:t>2000-Sage   BIRTHDAY </a:t>
            </a:r>
            <a:r>
              <a:rPr lang="zh-CN" altLang="en-US" sz="2800" dirty="0"/>
              <a:t>， </a:t>
            </a:r>
            <a:r>
              <a:rPr lang="en-US" altLang="zh-CN" sz="2800" dirty="0"/>
              <a:t>ISLOWER(</a:t>
            </a:r>
            <a:r>
              <a:rPr lang="en-US" altLang="zh-CN" sz="2800" dirty="0" err="1"/>
              <a:t>Sdept</a:t>
            </a:r>
            <a:r>
              <a:rPr lang="en-US" altLang="zh-CN" sz="2800" dirty="0"/>
              <a:t>)   DEPARTMENT</a:t>
            </a:r>
            <a:endParaRPr lang="en-US" altLang="zh-CN" sz="2800" dirty="0"/>
          </a:p>
          <a:p>
            <a:pPr>
              <a:lnSpc>
                <a:spcPct val="80000"/>
              </a:lnSpc>
            </a:pPr>
            <a:r>
              <a:rPr lang="en-US" altLang="zh-CN" sz="2800" dirty="0"/>
              <a:t>FROM   Student </a:t>
            </a:r>
            <a:r>
              <a:rPr lang="zh-CN" altLang="en-US" sz="2800" dirty="0"/>
              <a:t>；</a:t>
            </a:r>
            <a:endParaRPr lang="zh-CN" altLang="en-US" sz="2800" dirty="0"/>
          </a:p>
          <a:p>
            <a:pPr marL="0" indent="0">
              <a:lnSpc>
                <a:spcPct val="80000"/>
              </a:lnSpc>
              <a:buNone/>
            </a:pPr>
            <a:r>
              <a:rPr lang="zh-CN" altLang="en-US" sz="2800" dirty="0"/>
              <a:t>输出结果：        </a:t>
            </a:r>
            <a:r>
              <a:rPr lang="en-US" altLang="zh-CN" sz="2800" dirty="0"/>
              <a:t>NAME    BIRTH                  BIRTHDAY   DEPARTMENT</a:t>
            </a:r>
            <a:endParaRPr lang="en-US" altLang="zh-CN" sz="2800" dirty="0"/>
          </a:p>
          <a:p>
            <a:pPr>
              <a:lnSpc>
                <a:spcPct val="80000"/>
              </a:lnSpc>
            </a:pPr>
            <a:r>
              <a:rPr lang="en-US" altLang="zh-CN" sz="2800" dirty="0"/>
              <a:t>   -------  ----------------    -------------  ------------------</a:t>
            </a:r>
            <a:endParaRPr lang="en-US" altLang="zh-CN" sz="2800" dirty="0"/>
          </a:p>
          <a:p>
            <a:pPr>
              <a:lnSpc>
                <a:spcPct val="80000"/>
              </a:lnSpc>
            </a:pPr>
            <a:r>
              <a:rPr lang="en-US" altLang="zh-CN" sz="2800" dirty="0"/>
              <a:t>      </a:t>
            </a:r>
            <a:r>
              <a:rPr lang="zh-CN" altLang="en-US" sz="2800" dirty="0"/>
              <a:t>李勇     </a:t>
            </a:r>
            <a:r>
              <a:rPr lang="en-US" altLang="zh-CN" sz="2800" dirty="0"/>
              <a:t>Year of Birth:    1976       </a:t>
            </a:r>
            <a:r>
              <a:rPr lang="en-US" altLang="zh-CN" sz="2800" dirty="0" err="1"/>
              <a:t>cs</a:t>
            </a:r>
            <a:endParaRPr lang="en-US" altLang="zh-CN" sz="2800" dirty="0"/>
          </a:p>
          <a:p>
            <a:pPr>
              <a:lnSpc>
                <a:spcPct val="80000"/>
              </a:lnSpc>
            </a:pPr>
            <a:r>
              <a:rPr lang="en-US" altLang="zh-CN" sz="2800" dirty="0"/>
              <a:t>      </a:t>
            </a:r>
            <a:r>
              <a:rPr lang="zh-CN" altLang="en-US" sz="2800" dirty="0"/>
              <a:t>刘晨     </a:t>
            </a:r>
            <a:r>
              <a:rPr lang="en-US" altLang="zh-CN" sz="2800" dirty="0"/>
              <a:t>Year of Birth:    1977       is</a:t>
            </a:r>
            <a:endParaRPr lang="en-US" altLang="zh-CN" sz="2800" dirty="0"/>
          </a:p>
          <a:p>
            <a:pPr>
              <a:lnSpc>
                <a:spcPct val="80000"/>
              </a:lnSpc>
            </a:pPr>
            <a:r>
              <a:rPr lang="en-US" altLang="zh-CN" sz="2800" dirty="0"/>
              <a:t>      </a:t>
            </a:r>
            <a:r>
              <a:rPr lang="zh-CN" altLang="en-US" sz="2800" dirty="0"/>
              <a:t>王名     </a:t>
            </a:r>
            <a:r>
              <a:rPr lang="en-US" altLang="zh-CN" sz="2800" dirty="0"/>
              <a:t>Year of Birth:    1978       ma</a:t>
            </a:r>
            <a:endParaRPr lang="en-US" altLang="zh-CN" sz="2800" dirty="0"/>
          </a:p>
          <a:p>
            <a:pPr>
              <a:lnSpc>
                <a:spcPct val="80000"/>
              </a:lnSpc>
            </a:pPr>
            <a:r>
              <a:rPr lang="en-US" altLang="zh-CN" sz="2800" dirty="0"/>
              <a:t>      </a:t>
            </a:r>
            <a:r>
              <a:rPr lang="zh-CN" altLang="en-US" sz="2800" dirty="0"/>
              <a:t>张立     </a:t>
            </a:r>
            <a:r>
              <a:rPr lang="en-US" altLang="zh-CN" sz="2800" dirty="0"/>
              <a:t>Year of Birth:    1977       is</a:t>
            </a:r>
            <a:endParaRPr lang="en-US" altLang="zh-CN" sz="2800"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标题 375809"/>
          <p:cNvSpPr>
            <a:spLocks noGrp="1"/>
          </p:cNvSpPr>
          <p:nvPr>
            <p:ph type="title"/>
          </p:nvPr>
        </p:nvSpPr>
        <p:spPr>
          <a:xfrm>
            <a:off x="685800" y="152400"/>
            <a:ext cx="6870700" cy="828675"/>
          </a:xfrm>
        </p:spPr>
        <p:txBody>
          <a:bodyPr anchor="b"/>
          <a:lstStyle/>
          <a:p>
            <a:r>
              <a:rPr lang="zh-CN" altLang="en-US" sz="4000"/>
              <a:t>二、选择表中的若干元组         </a:t>
            </a:r>
            <a:r>
              <a:rPr lang="en-US" altLang="zh-CN" sz="4000"/>
              <a:t>– – – – </a:t>
            </a:r>
            <a:r>
              <a:rPr lang="zh-CN" altLang="en-US" sz="4000"/>
              <a:t>投影</a:t>
            </a:r>
            <a:endParaRPr lang="zh-CN" altLang="en-US" sz="4000"/>
          </a:p>
        </p:txBody>
      </p:sp>
      <p:sp>
        <p:nvSpPr>
          <p:cNvPr id="376834" name="文本占位符 375810"/>
          <p:cNvSpPr>
            <a:spLocks noGrp="1"/>
          </p:cNvSpPr>
          <p:nvPr>
            <p:ph idx="1"/>
          </p:nvPr>
        </p:nvSpPr>
        <p:spPr>
          <a:xfrm>
            <a:off x="0" y="1268413"/>
            <a:ext cx="9144000" cy="5256212"/>
          </a:xfrm>
        </p:spPr>
        <p:txBody>
          <a:bodyPr anchor="t"/>
          <a:lstStyle/>
          <a:p>
            <a:r>
              <a:rPr lang="zh-CN" altLang="en-US" dirty="0" smtClean="0"/>
              <a:t> </a:t>
            </a:r>
            <a:r>
              <a:rPr lang="zh-CN" altLang="en-US" dirty="0"/>
              <a:t>消除取值重复的行</a:t>
            </a:r>
            <a:endParaRPr lang="zh-CN" altLang="en-US" dirty="0"/>
          </a:p>
          <a:p>
            <a:r>
              <a:rPr lang="zh-CN" altLang="en-US" dirty="0" smtClean="0"/>
              <a:t> </a:t>
            </a:r>
            <a:r>
              <a:rPr lang="zh-CN" altLang="en-US" dirty="0"/>
              <a:t>查询满足条件的元组 </a:t>
            </a:r>
            <a:endParaRPr lang="zh-CN" alt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标题 376833"/>
          <p:cNvSpPr>
            <a:spLocks noGrp="1"/>
          </p:cNvSpPr>
          <p:nvPr>
            <p:ph type="title"/>
          </p:nvPr>
        </p:nvSpPr>
        <p:spPr>
          <a:xfrm>
            <a:off x="685800" y="152400"/>
            <a:ext cx="6870700" cy="973138"/>
          </a:xfrm>
        </p:spPr>
        <p:txBody>
          <a:bodyPr anchor="b"/>
          <a:lstStyle/>
          <a:p>
            <a:r>
              <a:rPr lang="en-US" altLang="zh-CN"/>
              <a:t>.  1.  </a:t>
            </a:r>
            <a:r>
              <a:rPr lang="zh-CN" altLang="en-US"/>
              <a:t>消除取值重复的行</a:t>
            </a:r>
            <a:endParaRPr lang="zh-CN" altLang="en-US"/>
          </a:p>
        </p:txBody>
      </p:sp>
      <p:sp>
        <p:nvSpPr>
          <p:cNvPr id="377858" name="文本占位符 376834"/>
          <p:cNvSpPr>
            <a:spLocks noGrp="1"/>
          </p:cNvSpPr>
          <p:nvPr>
            <p:ph idx="1"/>
          </p:nvPr>
        </p:nvSpPr>
        <p:spPr>
          <a:xfrm>
            <a:off x="0" y="1196975"/>
            <a:ext cx="8964613" cy="5661025"/>
          </a:xfrm>
        </p:spPr>
        <p:txBody>
          <a:bodyPr anchor="t"/>
          <a:lstStyle/>
          <a:p>
            <a:r>
              <a:rPr lang="zh-CN" altLang="en-US"/>
              <a:t>在 </a:t>
            </a:r>
            <a:r>
              <a:rPr lang="en-US" altLang="zh-CN"/>
              <a:t>SELECT </a:t>
            </a:r>
            <a:r>
              <a:rPr lang="zh-CN" altLang="en-US"/>
              <a:t>子句中使用 </a:t>
            </a:r>
            <a:r>
              <a:rPr lang="en-US" altLang="zh-CN"/>
              <a:t>DISTINCT </a:t>
            </a:r>
            <a:r>
              <a:rPr lang="zh-CN" altLang="en-US"/>
              <a:t>短语</a:t>
            </a:r>
            <a:endParaRPr lang="zh-CN" altLang="en-US"/>
          </a:p>
          <a:p>
            <a:r>
              <a:rPr lang="zh-CN" altLang="en-US"/>
              <a:t>假设 </a:t>
            </a:r>
            <a:r>
              <a:rPr lang="en-US" altLang="zh-CN"/>
              <a:t>SC </a:t>
            </a:r>
            <a:r>
              <a:rPr lang="zh-CN" altLang="en-US"/>
              <a:t>表中有下列数据</a:t>
            </a:r>
            <a:endParaRPr lang="zh-CN" altLang="en-US"/>
          </a:p>
          <a:p>
            <a:r>
              <a:rPr lang="zh-CN" altLang="en-US"/>
              <a:t>             </a:t>
            </a:r>
            <a:r>
              <a:rPr lang="en-US" altLang="zh-CN"/>
              <a:t>Sno       Cno       Grade</a:t>
            </a:r>
            <a:endParaRPr lang="en-US" altLang="zh-CN"/>
          </a:p>
          <a:p>
            <a:r>
              <a:rPr lang="en-US" altLang="zh-CN"/>
              <a:t>             -------    -------     -------</a:t>
            </a:r>
            <a:endParaRPr lang="en-US" altLang="zh-CN"/>
          </a:p>
          <a:p>
            <a:r>
              <a:rPr lang="en-US" altLang="zh-CN"/>
              <a:t>             95001       1         92</a:t>
            </a:r>
            <a:endParaRPr lang="en-US" altLang="zh-CN"/>
          </a:p>
          <a:p>
            <a:r>
              <a:rPr lang="en-US" altLang="zh-CN"/>
              <a:t>             95001       2         85</a:t>
            </a:r>
            <a:endParaRPr lang="en-US" altLang="zh-CN"/>
          </a:p>
          <a:p>
            <a:r>
              <a:rPr lang="en-US" altLang="zh-CN"/>
              <a:t>             95001       3         88</a:t>
            </a:r>
            <a:endParaRPr lang="en-US" altLang="zh-CN"/>
          </a:p>
          <a:p>
            <a:r>
              <a:rPr lang="en-US" altLang="zh-CN"/>
              <a:t>             95002       2         90</a:t>
            </a:r>
            <a:endParaRPr lang="en-US" altLang="zh-CN"/>
          </a:p>
          <a:p>
            <a:r>
              <a:rPr lang="en-US" altLang="zh-CN"/>
              <a:t>             95002       3         80</a:t>
            </a:r>
            <a:endParaRPr lang="en-US" altLang="zh-CN"/>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标题 377857"/>
          <p:cNvSpPr>
            <a:spLocks noGrp="1"/>
          </p:cNvSpPr>
          <p:nvPr>
            <p:ph type="title"/>
          </p:nvPr>
        </p:nvSpPr>
        <p:spPr>
          <a:xfrm>
            <a:off x="685800" y="152400"/>
            <a:ext cx="6870700" cy="900113"/>
          </a:xfrm>
        </p:spPr>
        <p:txBody>
          <a:bodyPr anchor="b"/>
          <a:lstStyle/>
          <a:p>
            <a:r>
              <a:rPr lang="en-US" altLang="zh-CN"/>
              <a:t>ALL  </a:t>
            </a:r>
            <a:r>
              <a:rPr lang="zh-CN" altLang="en-US"/>
              <a:t>与  </a:t>
            </a:r>
            <a:r>
              <a:rPr lang="en-US" altLang="zh-CN"/>
              <a:t>DISTINCT</a:t>
            </a:r>
            <a:endParaRPr lang="en-US" altLang="zh-CN"/>
          </a:p>
        </p:txBody>
      </p:sp>
      <p:sp>
        <p:nvSpPr>
          <p:cNvPr id="378882" name="文本占位符 377858"/>
          <p:cNvSpPr>
            <a:spLocks noGrp="1"/>
          </p:cNvSpPr>
          <p:nvPr>
            <p:ph idx="1"/>
          </p:nvPr>
        </p:nvSpPr>
        <p:spPr>
          <a:xfrm>
            <a:off x="0" y="1196975"/>
            <a:ext cx="8893175" cy="5472113"/>
          </a:xfrm>
        </p:spPr>
        <p:txBody>
          <a:bodyPr anchor="t"/>
          <a:lstStyle/>
          <a:p>
            <a:pPr>
              <a:lnSpc>
                <a:spcPct val="90000"/>
              </a:lnSpc>
            </a:pPr>
            <a:r>
              <a:rPr lang="en-US" altLang="zh-CN" sz="2400"/>
              <a:t>[ </a:t>
            </a:r>
            <a:r>
              <a:rPr lang="zh-CN" altLang="en-US" sz="2400"/>
              <a:t>例 </a:t>
            </a:r>
            <a:r>
              <a:rPr lang="en-US" altLang="zh-CN" sz="2400"/>
              <a:t>6]   </a:t>
            </a:r>
            <a:r>
              <a:rPr lang="zh-CN" altLang="en-US" sz="2400"/>
              <a:t>查询选修了课程的学生学号。</a:t>
            </a:r>
            <a:endParaRPr lang="zh-CN" altLang="en-US" sz="2400"/>
          </a:p>
          <a:p>
            <a:pPr>
              <a:lnSpc>
                <a:spcPct val="90000"/>
              </a:lnSpc>
            </a:pPr>
            <a:r>
              <a:rPr lang="en-US" altLang="zh-CN" sz="2400"/>
              <a:t>(1) SELECT Sno</a:t>
            </a:r>
            <a:endParaRPr lang="en-US" altLang="zh-CN" sz="2400"/>
          </a:p>
          <a:p>
            <a:pPr>
              <a:lnSpc>
                <a:spcPct val="90000"/>
              </a:lnSpc>
            </a:pPr>
            <a:r>
              <a:rPr lang="en-US" altLang="zh-CN" sz="2400"/>
              <a:t>      FROM SC;</a:t>
            </a:r>
            <a:endParaRPr lang="en-US" altLang="zh-CN" sz="2400"/>
          </a:p>
          <a:p>
            <a:pPr>
              <a:lnSpc>
                <a:spcPct val="90000"/>
              </a:lnSpc>
            </a:pPr>
            <a:r>
              <a:rPr lang="zh-CN" altLang="en-US" sz="2400"/>
              <a:t>或 </a:t>
            </a:r>
            <a:r>
              <a:rPr lang="en-US" altLang="zh-CN" sz="2400"/>
              <a:t>( </a:t>
            </a:r>
            <a:r>
              <a:rPr lang="zh-CN" altLang="en-US" sz="2400"/>
              <a:t>默认  </a:t>
            </a:r>
            <a:r>
              <a:rPr lang="en-US" altLang="zh-CN" sz="2400"/>
              <a:t>ALL)</a:t>
            </a:r>
            <a:endParaRPr lang="en-US" altLang="zh-CN" sz="2400"/>
          </a:p>
          <a:p>
            <a:pPr>
              <a:lnSpc>
                <a:spcPct val="90000"/>
              </a:lnSpc>
            </a:pPr>
            <a:r>
              <a:rPr lang="en-US" altLang="zh-CN" sz="2400"/>
              <a:t>        SELECT ALL Sno</a:t>
            </a:r>
            <a:endParaRPr lang="en-US" altLang="zh-CN" sz="2400"/>
          </a:p>
          <a:p>
            <a:pPr>
              <a:lnSpc>
                <a:spcPct val="90000"/>
              </a:lnSpc>
            </a:pPr>
            <a:r>
              <a:rPr lang="en-US" altLang="zh-CN" sz="2400"/>
              <a:t>        FROM SC;</a:t>
            </a:r>
            <a:endParaRPr lang="en-US" altLang="zh-CN" sz="2400"/>
          </a:p>
          <a:p>
            <a:pPr>
              <a:lnSpc>
                <a:spcPct val="90000"/>
              </a:lnSpc>
            </a:pPr>
            <a:r>
              <a:rPr lang="en-US" altLang="zh-CN" sz="2400"/>
              <a:t>  </a:t>
            </a:r>
            <a:r>
              <a:rPr lang="zh-CN" altLang="en-US" sz="2400"/>
              <a:t>结果：  </a:t>
            </a:r>
            <a:r>
              <a:rPr lang="en-US" altLang="zh-CN" sz="2400"/>
              <a:t>Sno   </a:t>
            </a:r>
            <a:endParaRPr lang="en-US" altLang="zh-CN" sz="2400"/>
          </a:p>
          <a:p>
            <a:pPr>
              <a:lnSpc>
                <a:spcPct val="90000"/>
              </a:lnSpc>
            </a:pPr>
            <a:r>
              <a:rPr lang="en-US" altLang="zh-CN" sz="2400"/>
              <a:t>             ------- </a:t>
            </a:r>
            <a:endParaRPr lang="en-US" altLang="zh-CN" sz="2400"/>
          </a:p>
          <a:p>
            <a:pPr>
              <a:lnSpc>
                <a:spcPct val="90000"/>
              </a:lnSpc>
            </a:pPr>
            <a:r>
              <a:rPr lang="en-US" altLang="zh-CN" sz="2400"/>
              <a:t>              95001  </a:t>
            </a:r>
            <a:endParaRPr lang="en-US" altLang="zh-CN" sz="2400"/>
          </a:p>
          <a:p>
            <a:pPr>
              <a:lnSpc>
                <a:spcPct val="90000"/>
              </a:lnSpc>
            </a:pPr>
            <a:r>
              <a:rPr lang="en-US" altLang="zh-CN" sz="2400"/>
              <a:t>              95001  </a:t>
            </a:r>
            <a:endParaRPr lang="en-US" altLang="zh-CN" sz="2400"/>
          </a:p>
          <a:p>
            <a:pPr>
              <a:lnSpc>
                <a:spcPct val="90000"/>
              </a:lnSpc>
            </a:pPr>
            <a:r>
              <a:rPr lang="en-US" altLang="zh-CN" sz="2400"/>
              <a:t>              95001  </a:t>
            </a:r>
            <a:endParaRPr lang="en-US" altLang="zh-CN" sz="2400"/>
          </a:p>
          <a:p>
            <a:pPr>
              <a:lnSpc>
                <a:spcPct val="90000"/>
              </a:lnSpc>
            </a:pPr>
            <a:r>
              <a:rPr lang="en-US" altLang="zh-CN" sz="2400"/>
              <a:t>              95002  </a:t>
            </a:r>
            <a:endParaRPr lang="en-US" altLang="zh-CN" sz="2400"/>
          </a:p>
          <a:p>
            <a:pPr>
              <a:lnSpc>
                <a:spcPct val="90000"/>
              </a:lnSpc>
            </a:pPr>
            <a:r>
              <a:rPr lang="en-US" altLang="zh-CN" sz="2400"/>
              <a:t>              95002 </a:t>
            </a:r>
            <a:endParaRPr lang="en-US" altLang="zh-CN" sz="24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标题 378881"/>
          <p:cNvSpPr>
            <a:spLocks noGrp="1"/>
          </p:cNvSpPr>
          <p:nvPr>
            <p:ph type="title"/>
          </p:nvPr>
        </p:nvSpPr>
        <p:spPr>
          <a:xfrm>
            <a:off x="685800" y="152400"/>
            <a:ext cx="6870700" cy="684213"/>
          </a:xfrm>
        </p:spPr>
        <p:txBody>
          <a:bodyPr anchor="b"/>
          <a:lstStyle/>
          <a:p>
            <a:endParaRPr lang="zh-CN" altLang="en-US" sz="4000" dirty="0"/>
          </a:p>
        </p:txBody>
      </p:sp>
      <p:sp>
        <p:nvSpPr>
          <p:cNvPr id="379906" name="文本占位符 378882"/>
          <p:cNvSpPr>
            <a:spLocks noGrp="1"/>
          </p:cNvSpPr>
          <p:nvPr>
            <p:ph idx="1"/>
          </p:nvPr>
        </p:nvSpPr>
        <p:spPr>
          <a:xfrm>
            <a:off x="179388" y="1484313"/>
            <a:ext cx="8713787" cy="5373687"/>
          </a:xfrm>
        </p:spPr>
        <p:txBody>
          <a:bodyPr anchor="t"/>
          <a:lstStyle/>
          <a:p>
            <a:r>
              <a:rPr lang="en-US" altLang="zh-CN"/>
              <a:t>(2)   SELECT DISTINCT Sno</a:t>
            </a:r>
            <a:endParaRPr lang="en-US" altLang="zh-CN"/>
          </a:p>
          <a:p>
            <a:r>
              <a:rPr lang="en-US" altLang="zh-CN"/>
              <a:t>         FROM SC;</a:t>
            </a:r>
            <a:endParaRPr lang="en-US" altLang="zh-CN"/>
          </a:p>
          <a:p>
            <a:r>
              <a:rPr lang="en-US" altLang="zh-CN"/>
              <a:t> </a:t>
            </a:r>
            <a:endParaRPr lang="en-US" altLang="zh-CN"/>
          </a:p>
          <a:p>
            <a:r>
              <a:rPr lang="zh-CN" altLang="en-US"/>
              <a:t>结果：</a:t>
            </a:r>
            <a:endParaRPr lang="zh-CN" altLang="en-US"/>
          </a:p>
          <a:p>
            <a:r>
              <a:rPr lang="zh-CN" altLang="en-US"/>
              <a:t>            </a:t>
            </a:r>
            <a:r>
              <a:rPr lang="en-US" altLang="zh-CN"/>
              <a:t>Sno   </a:t>
            </a:r>
            <a:endParaRPr lang="en-US" altLang="zh-CN"/>
          </a:p>
          <a:p>
            <a:r>
              <a:rPr lang="en-US" altLang="zh-CN"/>
              <a:t>             ------- </a:t>
            </a:r>
            <a:endParaRPr lang="en-US" altLang="zh-CN"/>
          </a:p>
          <a:p>
            <a:r>
              <a:rPr lang="en-US" altLang="zh-CN"/>
              <a:t>              95001  </a:t>
            </a:r>
            <a:endParaRPr lang="en-US" altLang="zh-CN"/>
          </a:p>
          <a:p>
            <a:r>
              <a:rPr lang="en-US" altLang="zh-CN"/>
              <a:t>              95002 </a:t>
            </a:r>
            <a:endParaRPr lang="en-US" altLang="zh-CN"/>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标题 379905"/>
          <p:cNvSpPr>
            <a:spLocks noGrp="1"/>
          </p:cNvSpPr>
          <p:nvPr>
            <p:ph type="title"/>
          </p:nvPr>
        </p:nvSpPr>
        <p:spPr>
          <a:xfrm>
            <a:off x="685800" y="152400"/>
            <a:ext cx="6870700" cy="973138"/>
          </a:xfrm>
        </p:spPr>
        <p:txBody>
          <a:bodyPr anchor="b"/>
          <a:lstStyle/>
          <a:p>
            <a:endParaRPr lang="zh-CN" altLang="en-US" dirty="0"/>
          </a:p>
        </p:txBody>
      </p:sp>
      <p:sp>
        <p:nvSpPr>
          <p:cNvPr id="380930" name="文本占位符 379906"/>
          <p:cNvSpPr>
            <a:spLocks noGrp="1"/>
          </p:cNvSpPr>
          <p:nvPr>
            <p:ph idx="1"/>
          </p:nvPr>
        </p:nvSpPr>
        <p:spPr>
          <a:xfrm>
            <a:off x="179388" y="1484313"/>
            <a:ext cx="8713787" cy="5184775"/>
          </a:xfrm>
        </p:spPr>
        <p:txBody>
          <a:bodyPr anchor="t"/>
          <a:lstStyle/>
          <a:p>
            <a:pPr marL="0" indent="0">
              <a:lnSpc>
                <a:spcPct val="90000"/>
              </a:lnSpc>
              <a:buNone/>
            </a:pPr>
            <a:r>
              <a:rPr lang="zh-CN" altLang="en-US" dirty="0"/>
              <a:t>注意  </a:t>
            </a:r>
            <a:r>
              <a:rPr lang="en-US" altLang="zh-CN" dirty="0"/>
              <a:t>DISTINCT </a:t>
            </a:r>
            <a:r>
              <a:rPr lang="zh-CN" altLang="en-US" dirty="0"/>
              <a:t>短语的作用范围是所有目标列</a:t>
            </a:r>
            <a:endParaRPr lang="zh-CN" altLang="en-US" dirty="0"/>
          </a:p>
          <a:p>
            <a:pPr marL="0" indent="0">
              <a:lnSpc>
                <a:spcPct val="90000"/>
              </a:lnSpc>
              <a:buNone/>
            </a:pPr>
            <a:r>
              <a:rPr lang="zh-CN" altLang="en-US" dirty="0"/>
              <a:t>例：查询选修课程的各种成绩</a:t>
            </a:r>
            <a:endParaRPr lang="zh-CN" altLang="en-US" dirty="0"/>
          </a:p>
          <a:p>
            <a:pPr marL="0" indent="0">
              <a:lnSpc>
                <a:spcPct val="90000"/>
              </a:lnSpc>
              <a:buNone/>
            </a:pPr>
            <a:r>
              <a:rPr lang="zh-CN" altLang="en-US" dirty="0"/>
              <a:t>错误的写法</a:t>
            </a:r>
            <a:endParaRPr lang="zh-CN" altLang="en-US" dirty="0"/>
          </a:p>
          <a:p>
            <a:pPr>
              <a:lnSpc>
                <a:spcPct val="90000"/>
              </a:lnSpc>
            </a:pPr>
            <a:r>
              <a:rPr lang="en-US" altLang="zh-CN" dirty="0"/>
              <a:t>SELECT DISTINCT </a:t>
            </a:r>
            <a:r>
              <a:rPr lang="en-US" altLang="zh-CN" dirty="0" err="1"/>
              <a:t>Cno</a:t>
            </a:r>
            <a:r>
              <a:rPr lang="en-US" altLang="zh-CN" dirty="0"/>
              <a:t> </a:t>
            </a:r>
            <a:r>
              <a:rPr lang="zh-CN" altLang="en-US" dirty="0"/>
              <a:t>， </a:t>
            </a:r>
            <a:r>
              <a:rPr lang="en-US" altLang="zh-CN" dirty="0"/>
              <a:t>DISTINCT Grade</a:t>
            </a:r>
            <a:endParaRPr lang="en-US" altLang="zh-CN" dirty="0"/>
          </a:p>
          <a:p>
            <a:pPr marL="0" indent="0">
              <a:lnSpc>
                <a:spcPct val="90000"/>
              </a:lnSpc>
              <a:buNone/>
            </a:pPr>
            <a:r>
              <a:rPr lang="en-US" altLang="zh-CN" dirty="0"/>
              <a:t>FROM SC;</a:t>
            </a:r>
            <a:endParaRPr lang="en-US" altLang="zh-CN" dirty="0"/>
          </a:p>
          <a:p>
            <a:pPr>
              <a:lnSpc>
                <a:spcPct val="90000"/>
              </a:lnSpc>
            </a:pPr>
            <a:r>
              <a:rPr lang="zh-CN" altLang="en-US" dirty="0"/>
              <a:t>正确的写法</a:t>
            </a:r>
            <a:endParaRPr lang="zh-CN" altLang="en-US" dirty="0"/>
          </a:p>
          <a:p>
            <a:pPr marL="0" indent="0">
              <a:lnSpc>
                <a:spcPct val="90000"/>
              </a:lnSpc>
              <a:buNone/>
            </a:pPr>
            <a:r>
              <a:rPr lang="zh-CN" altLang="en-US" dirty="0"/>
              <a:t>      </a:t>
            </a:r>
            <a:r>
              <a:rPr lang="en-US" altLang="zh-CN" dirty="0"/>
              <a:t>SELECT DISTINCT </a:t>
            </a:r>
            <a:r>
              <a:rPr lang="en-US" altLang="zh-CN" dirty="0" err="1"/>
              <a:t>Cno</a:t>
            </a:r>
            <a:r>
              <a:rPr lang="en-US" altLang="zh-CN" dirty="0"/>
              <a:t> </a:t>
            </a:r>
            <a:r>
              <a:rPr lang="zh-CN" altLang="en-US" dirty="0"/>
              <a:t>， </a:t>
            </a:r>
            <a:r>
              <a:rPr lang="en-US" altLang="zh-CN" dirty="0"/>
              <a:t>Grade</a:t>
            </a:r>
            <a:endParaRPr lang="en-US" altLang="zh-CN" dirty="0"/>
          </a:p>
          <a:p>
            <a:pPr marL="0" indent="0">
              <a:lnSpc>
                <a:spcPct val="90000"/>
              </a:lnSpc>
              <a:buNone/>
            </a:pPr>
            <a:r>
              <a:rPr lang="en-US" altLang="zh-CN" dirty="0"/>
              <a:t>         FROM SC; </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37889"/>
          <p:cNvSpPr>
            <a:spLocks noGrp="1"/>
          </p:cNvSpPr>
          <p:nvPr>
            <p:ph type="title"/>
          </p:nvPr>
        </p:nvSpPr>
        <p:spPr>
          <a:xfrm>
            <a:off x="685800" y="152400"/>
            <a:ext cx="6870700" cy="684213"/>
          </a:xfrm>
        </p:spPr>
        <p:txBody>
          <a:bodyPr anchor="b"/>
          <a:lstStyle/>
          <a:p>
            <a:r>
              <a:rPr lang="zh-CN" altLang="en-US" sz="4000"/>
              <a:t>数据模型 </a:t>
            </a:r>
            <a:r>
              <a:rPr lang="en-US" altLang="zh-CN" sz="4000"/>
              <a:t>( </a:t>
            </a:r>
            <a:r>
              <a:rPr lang="zh-CN" altLang="en-US" sz="4000"/>
              <a:t>续 </a:t>
            </a:r>
            <a:r>
              <a:rPr lang="en-US" altLang="zh-CN" sz="4000"/>
              <a:t>) </a:t>
            </a:r>
            <a:endParaRPr lang="en-US" altLang="zh-CN" sz="4000"/>
          </a:p>
        </p:txBody>
      </p:sp>
      <p:sp>
        <p:nvSpPr>
          <p:cNvPr id="38914" name="文本占位符 37890"/>
          <p:cNvSpPr>
            <a:spLocks noGrp="1"/>
          </p:cNvSpPr>
          <p:nvPr>
            <p:ph idx="1"/>
          </p:nvPr>
        </p:nvSpPr>
        <p:spPr>
          <a:xfrm>
            <a:off x="0" y="1196975"/>
            <a:ext cx="9144000" cy="5661025"/>
          </a:xfrm>
        </p:spPr>
        <p:txBody>
          <a:bodyPr anchor="t"/>
          <a:lstStyle/>
          <a:p>
            <a:r>
              <a:rPr lang="zh-CN" altLang="en-US"/>
              <a:t> 数据模型分成两个不同的层次</a:t>
            </a:r>
            <a:endParaRPr lang="zh-CN" altLang="en-US"/>
          </a:p>
          <a:p>
            <a:pPr>
              <a:buNone/>
            </a:pPr>
            <a:r>
              <a:rPr lang="en-US" altLang="zh-CN"/>
              <a:t>(1)   </a:t>
            </a:r>
            <a:r>
              <a:rPr lang="zh-CN" altLang="en-US">
                <a:solidFill>
                  <a:schemeClr val="tx2"/>
                </a:solidFill>
              </a:rPr>
              <a:t>概念模型</a:t>
            </a:r>
            <a:r>
              <a:rPr lang="zh-CN" altLang="en-US"/>
              <a:t>    也称信息模型，它是按用户的观点来对数据和信息建模。        </a:t>
            </a:r>
            <a:endParaRPr lang="zh-CN" altLang="en-US"/>
          </a:p>
          <a:p>
            <a:pPr>
              <a:buNone/>
            </a:pPr>
            <a:r>
              <a:rPr lang="en-US" altLang="zh-CN"/>
              <a:t>(2)  </a:t>
            </a:r>
            <a:r>
              <a:rPr lang="zh-CN" altLang="en-US">
                <a:solidFill>
                  <a:schemeClr val="tx2"/>
                </a:solidFill>
              </a:rPr>
              <a:t>数据模型</a:t>
            </a:r>
            <a:r>
              <a:rPr lang="zh-CN" altLang="en-US"/>
              <a:t>  主要包括网状模型、层次模型、关系模型等，它是按计算机系统的观点对数据建模 。 </a:t>
            </a:r>
            <a:endParaRPr lang="zh-CN" alt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标题 380929"/>
          <p:cNvSpPr>
            <a:spLocks noGrp="1"/>
          </p:cNvSpPr>
          <p:nvPr>
            <p:ph type="title"/>
          </p:nvPr>
        </p:nvSpPr>
        <p:spPr>
          <a:xfrm>
            <a:off x="685800" y="152400"/>
            <a:ext cx="6870700" cy="900113"/>
          </a:xfrm>
        </p:spPr>
        <p:txBody>
          <a:bodyPr anchor="b"/>
          <a:lstStyle/>
          <a:p>
            <a:r>
              <a:rPr lang="en-US" altLang="zh-CN"/>
              <a:t>. 2. </a:t>
            </a:r>
            <a:r>
              <a:rPr lang="zh-CN" altLang="en-US"/>
              <a:t>查询满足条件的元组</a:t>
            </a:r>
            <a:endParaRPr lang="zh-CN" altLang="en-US"/>
          </a:p>
        </p:txBody>
      </p:sp>
      <p:pic>
        <p:nvPicPr>
          <p:cNvPr id="381954" name="文本占位符 380930"/>
          <p:cNvPicPr>
            <a:picLocks noGrp="1" noChangeAspect="1"/>
          </p:cNvPicPr>
          <p:nvPr>
            <p:ph idx="1"/>
          </p:nvPr>
        </p:nvPicPr>
        <p:blipFill>
          <a:blip r:embed="rId1"/>
          <a:stretch>
            <a:fillRect/>
          </a:stretch>
        </p:blipFill>
        <p:spPr>
          <a:xfrm>
            <a:off x="0" y="1125538"/>
            <a:ext cx="9144000" cy="5543550"/>
          </a:xfr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标题 381953"/>
          <p:cNvSpPr>
            <a:spLocks noGrp="1"/>
          </p:cNvSpPr>
          <p:nvPr>
            <p:ph type="title"/>
          </p:nvPr>
        </p:nvSpPr>
        <p:spPr>
          <a:xfrm>
            <a:off x="685800" y="152400"/>
            <a:ext cx="6870700" cy="1044575"/>
          </a:xfrm>
        </p:spPr>
        <p:txBody>
          <a:bodyPr anchor="b"/>
          <a:lstStyle/>
          <a:p>
            <a:r>
              <a:rPr lang="en-US" altLang="zh-CN"/>
              <a:t>(1)  </a:t>
            </a:r>
            <a:r>
              <a:rPr lang="zh-CN" altLang="en-US"/>
              <a:t>比较大小</a:t>
            </a:r>
            <a:endParaRPr lang="zh-CN" altLang="en-US"/>
          </a:p>
        </p:txBody>
      </p:sp>
      <p:sp>
        <p:nvSpPr>
          <p:cNvPr id="382978" name="文本占位符 381954"/>
          <p:cNvSpPr>
            <a:spLocks noGrp="1"/>
          </p:cNvSpPr>
          <p:nvPr>
            <p:ph idx="1"/>
          </p:nvPr>
        </p:nvSpPr>
        <p:spPr>
          <a:xfrm>
            <a:off x="0" y="1268413"/>
            <a:ext cx="9144000" cy="5589587"/>
          </a:xfrm>
        </p:spPr>
        <p:txBody>
          <a:bodyPr anchor="t"/>
          <a:lstStyle/>
          <a:p>
            <a:r>
              <a:rPr lang="zh-CN" altLang="en-US" sz="2800" dirty="0"/>
              <a:t>在 </a:t>
            </a:r>
            <a:r>
              <a:rPr lang="en-US" altLang="zh-CN" sz="2800" dirty="0"/>
              <a:t>WHERE </a:t>
            </a:r>
            <a:r>
              <a:rPr lang="zh-CN" altLang="en-US" sz="2800" dirty="0"/>
              <a:t>子句的 </a:t>
            </a:r>
            <a:r>
              <a:rPr lang="en-US" altLang="zh-CN" sz="2800" dirty="0"/>
              <a:t>&lt; </a:t>
            </a:r>
            <a:r>
              <a:rPr lang="zh-CN" altLang="en-US" sz="2800" dirty="0"/>
              <a:t>比较条件 </a:t>
            </a:r>
            <a:r>
              <a:rPr lang="en-US" altLang="zh-CN" sz="2800" dirty="0"/>
              <a:t>&gt; </a:t>
            </a:r>
            <a:r>
              <a:rPr lang="zh-CN" altLang="en-US" sz="2800" dirty="0"/>
              <a:t>中使用比较运算符</a:t>
            </a:r>
            <a:endParaRPr lang="zh-CN" altLang="en-US" sz="2800" dirty="0"/>
          </a:p>
          <a:p>
            <a:pPr marL="0" indent="0">
              <a:buNone/>
            </a:pPr>
            <a:r>
              <a:rPr lang="zh-CN" altLang="en-US" sz="2800" dirty="0" smtClean="0"/>
              <a:t> </a:t>
            </a:r>
            <a:r>
              <a:rPr lang="en-US" altLang="zh-CN" sz="2800" dirty="0"/>
              <a:t>= </a:t>
            </a:r>
            <a:r>
              <a:rPr lang="zh-CN" altLang="en-US" sz="2800" dirty="0"/>
              <a:t>， </a:t>
            </a:r>
            <a:r>
              <a:rPr lang="en-US" altLang="zh-CN" sz="2800" dirty="0"/>
              <a:t>&gt; </a:t>
            </a:r>
            <a:r>
              <a:rPr lang="zh-CN" altLang="en-US" sz="2800" dirty="0"/>
              <a:t>， </a:t>
            </a:r>
            <a:r>
              <a:rPr lang="en-US" altLang="zh-CN" sz="2800" dirty="0"/>
              <a:t>&lt; </a:t>
            </a:r>
            <a:r>
              <a:rPr lang="zh-CN" altLang="en-US" sz="2800" dirty="0"/>
              <a:t>， </a:t>
            </a:r>
            <a:r>
              <a:rPr lang="en-US" altLang="zh-CN" sz="2800" dirty="0"/>
              <a:t>&gt;= </a:t>
            </a:r>
            <a:r>
              <a:rPr lang="zh-CN" altLang="en-US" sz="2800" dirty="0"/>
              <a:t>， </a:t>
            </a:r>
            <a:r>
              <a:rPr lang="en-US" altLang="zh-CN" sz="2800" dirty="0"/>
              <a:t>&lt;= </a:t>
            </a:r>
            <a:r>
              <a:rPr lang="zh-CN" altLang="en-US" sz="2800" dirty="0"/>
              <a:t>， </a:t>
            </a:r>
            <a:r>
              <a:rPr lang="en-US" altLang="zh-CN" sz="2800" dirty="0"/>
              <a:t>!=  </a:t>
            </a:r>
            <a:r>
              <a:rPr lang="zh-CN" altLang="en-US" sz="2800" dirty="0"/>
              <a:t>或  </a:t>
            </a:r>
            <a:r>
              <a:rPr lang="en-US" altLang="zh-CN" sz="2800" dirty="0"/>
              <a:t>&lt;&gt; </a:t>
            </a:r>
            <a:r>
              <a:rPr lang="zh-CN" altLang="en-US" sz="2800" dirty="0"/>
              <a:t>， </a:t>
            </a:r>
            <a:r>
              <a:rPr lang="en-US" altLang="zh-CN" sz="2800" dirty="0"/>
              <a:t>!&gt; </a:t>
            </a:r>
            <a:r>
              <a:rPr lang="zh-CN" altLang="en-US" sz="2800" dirty="0"/>
              <a:t>， </a:t>
            </a:r>
            <a:r>
              <a:rPr lang="en-US" altLang="zh-CN" sz="2800" dirty="0"/>
              <a:t>!&lt; </a:t>
            </a:r>
            <a:r>
              <a:rPr lang="zh-CN" altLang="en-US" sz="2800" dirty="0"/>
              <a:t>，  </a:t>
            </a:r>
            <a:endParaRPr lang="zh-CN" altLang="en-US" sz="2800" dirty="0"/>
          </a:p>
          <a:p>
            <a:r>
              <a:rPr lang="zh-CN" altLang="en-US" sz="2800" dirty="0" smtClean="0"/>
              <a:t> </a:t>
            </a:r>
            <a:r>
              <a:rPr lang="zh-CN" altLang="en-US" sz="2800" dirty="0"/>
              <a:t>逻辑运算符 </a:t>
            </a:r>
            <a:r>
              <a:rPr lang="en-US" altLang="zh-CN" sz="2800" dirty="0"/>
              <a:t>NOT  +   </a:t>
            </a:r>
            <a:r>
              <a:rPr lang="zh-CN" altLang="en-US" sz="2800" dirty="0"/>
              <a:t>比较运算符</a:t>
            </a:r>
            <a:endParaRPr lang="zh-CN" altLang="en-US" sz="2800" dirty="0"/>
          </a:p>
          <a:p>
            <a:pPr marL="0" indent="0">
              <a:buNone/>
            </a:pPr>
            <a:r>
              <a:rPr lang="en-US" altLang="zh-CN" sz="2800" dirty="0"/>
              <a:t>[ </a:t>
            </a:r>
            <a:r>
              <a:rPr lang="zh-CN" altLang="en-US" sz="2800" dirty="0"/>
              <a:t>例 </a:t>
            </a:r>
            <a:r>
              <a:rPr lang="en-US" altLang="zh-CN" sz="2800" dirty="0"/>
              <a:t>8]   </a:t>
            </a:r>
            <a:r>
              <a:rPr lang="zh-CN" altLang="en-US" sz="2800" dirty="0"/>
              <a:t>查询所有年龄在 </a:t>
            </a:r>
            <a:r>
              <a:rPr lang="en-US" altLang="zh-CN" sz="2800" dirty="0"/>
              <a:t>20 </a:t>
            </a:r>
            <a:r>
              <a:rPr lang="zh-CN" altLang="en-US" sz="2800" dirty="0"/>
              <a:t>岁以下的学生姓名及其年龄。</a:t>
            </a:r>
            <a:endParaRPr lang="zh-CN" altLang="en-US" sz="2800" dirty="0"/>
          </a:p>
          <a:p>
            <a:pPr marL="0" indent="0">
              <a:buNone/>
            </a:pPr>
            <a:r>
              <a:rPr lang="zh-CN" altLang="en-US" sz="2800" dirty="0" smtClean="0"/>
              <a:t>  </a:t>
            </a:r>
            <a:r>
              <a:rPr lang="en-US" altLang="zh-CN" sz="2800" dirty="0"/>
              <a:t>SELECT </a:t>
            </a:r>
            <a:r>
              <a:rPr lang="en-US" altLang="zh-CN" sz="2800" dirty="0" err="1"/>
              <a:t>Sname</a:t>
            </a:r>
            <a:r>
              <a:rPr lang="en-US" altLang="zh-CN" sz="2800" dirty="0"/>
              <a:t> </a:t>
            </a:r>
            <a:r>
              <a:rPr lang="zh-CN" altLang="en-US" sz="2800" dirty="0"/>
              <a:t>， </a:t>
            </a:r>
            <a:r>
              <a:rPr lang="en-US" altLang="zh-CN" sz="2800" dirty="0"/>
              <a:t>Sage  </a:t>
            </a:r>
            <a:endParaRPr lang="en-US" altLang="zh-CN" sz="2800" dirty="0"/>
          </a:p>
          <a:p>
            <a:pPr marL="0" indent="0">
              <a:buNone/>
            </a:pPr>
            <a:r>
              <a:rPr lang="en-US" altLang="zh-CN" sz="2800" dirty="0" smtClean="0"/>
              <a:t>  FROM    </a:t>
            </a:r>
            <a:r>
              <a:rPr lang="en-US" altLang="zh-CN" sz="2800" dirty="0"/>
              <a:t>Student    </a:t>
            </a:r>
            <a:endParaRPr lang="en-US" altLang="zh-CN" sz="2800" dirty="0"/>
          </a:p>
          <a:p>
            <a:pPr marL="0" indent="0">
              <a:buNone/>
            </a:pPr>
            <a:r>
              <a:rPr lang="en-US" altLang="zh-CN" sz="2800" dirty="0" smtClean="0"/>
              <a:t> WHERE </a:t>
            </a:r>
            <a:r>
              <a:rPr lang="en-US" altLang="zh-CN" sz="2800" dirty="0"/>
              <a:t>Sage &lt; 20 </a:t>
            </a:r>
            <a:r>
              <a:rPr lang="zh-CN" altLang="en-US" sz="2800" dirty="0"/>
              <a:t>；           或   </a:t>
            </a:r>
            <a:endParaRPr lang="zh-CN" altLang="en-US" sz="2800" dirty="0"/>
          </a:p>
          <a:p>
            <a:pPr marL="0" indent="0">
              <a:buNone/>
            </a:pPr>
            <a:r>
              <a:rPr lang="en-US" altLang="zh-CN" sz="2800" dirty="0" smtClean="0"/>
              <a:t> SELECT </a:t>
            </a:r>
            <a:r>
              <a:rPr lang="en-US" altLang="zh-CN" sz="2800" dirty="0" err="1"/>
              <a:t>Sname</a:t>
            </a:r>
            <a:r>
              <a:rPr lang="en-US" altLang="zh-CN" sz="2800" dirty="0"/>
              <a:t> </a:t>
            </a:r>
            <a:r>
              <a:rPr lang="zh-CN" altLang="en-US" sz="2800" dirty="0"/>
              <a:t>， </a:t>
            </a:r>
            <a:r>
              <a:rPr lang="en-US" altLang="zh-CN" sz="2800" dirty="0"/>
              <a:t>Sage </a:t>
            </a:r>
            <a:endParaRPr lang="en-US" altLang="zh-CN" sz="2800" dirty="0"/>
          </a:p>
          <a:p>
            <a:pPr marL="0" indent="0">
              <a:buNone/>
            </a:pPr>
            <a:r>
              <a:rPr lang="en-US" altLang="zh-CN" sz="2800" dirty="0" smtClean="0"/>
              <a:t> FROM    </a:t>
            </a:r>
            <a:r>
              <a:rPr lang="en-US" altLang="zh-CN" sz="2800" dirty="0"/>
              <a:t>Student </a:t>
            </a:r>
            <a:endParaRPr lang="en-US" altLang="zh-CN" sz="2800" dirty="0"/>
          </a:p>
          <a:p>
            <a:pPr marL="0" indent="0">
              <a:buNone/>
            </a:pPr>
            <a:r>
              <a:rPr lang="en-US" altLang="zh-CN" sz="2800" dirty="0"/>
              <a:t>WHERE NOT Sage &gt;= 20 </a:t>
            </a:r>
            <a:r>
              <a:rPr lang="zh-CN" altLang="en-US" sz="2800" dirty="0"/>
              <a:t>； </a:t>
            </a:r>
            <a:endParaRPr lang="zh-CN" altLang="en-US" sz="28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标题 382977"/>
          <p:cNvSpPr>
            <a:spLocks noGrp="1"/>
          </p:cNvSpPr>
          <p:nvPr>
            <p:ph type="title"/>
          </p:nvPr>
        </p:nvSpPr>
        <p:spPr>
          <a:xfrm>
            <a:off x="685800" y="152400"/>
            <a:ext cx="6870700" cy="900113"/>
          </a:xfrm>
        </p:spPr>
        <p:txBody>
          <a:bodyPr anchor="b"/>
          <a:lstStyle/>
          <a:p>
            <a:r>
              <a:rPr lang="en-US" altLang="zh-CN"/>
              <a:t>(2)  </a:t>
            </a:r>
            <a:r>
              <a:rPr lang="zh-CN" altLang="en-US"/>
              <a:t>确定范围</a:t>
            </a:r>
            <a:endParaRPr lang="zh-CN" altLang="en-US"/>
          </a:p>
        </p:txBody>
      </p:sp>
      <p:sp>
        <p:nvSpPr>
          <p:cNvPr id="384002" name="文本占位符 382978"/>
          <p:cNvSpPr>
            <a:spLocks noGrp="1"/>
          </p:cNvSpPr>
          <p:nvPr>
            <p:ph idx="1"/>
          </p:nvPr>
        </p:nvSpPr>
        <p:spPr>
          <a:xfrm>
            <a:off x="0" y="1196975"/>
            <a:ext cx="9144000" cy="5661025"/>
          </a:xfrm>
        </p:spPr>
        <p:txBody>
          <a:bodyPr anchor="t"/>
          <a:lstStyle/>
          <a:p>
            <a:pPr marL="0" indent="0">
              <a:buNone/>
            </a:pPr>
            <a:r>
              <a:rPr lang="zh-CN" altLang="en-US" dirty="0"/>
              <a:t>确定范围</a:t>
            </a:r>
            <a:endParaRPr lang="zh-CN" altLang="en-US" dirty="0"/>
          </a:p>
          <a:p>
            <a:r>
              <a:rPr lang="zh-CN" altLang="en-US" dirty="0"/>
              <a:t>使用谓词    </a:t>
            </a:r>
            <a:r>
              <a:rPr lang="en-US" altLang="zh-CN" dirty="0"/>
              <a:t>BETWEEN  </a:t>
            </a:r>
            <a:r>
              <a:rPr lang="en-US" altLang="zh-CN" dirty="0">
                <a:latin typeface="Arial" panose="020B0604020202020204" pitchFamily="34" charset="0"/>
              </a:rPr>
              <a:t>…</a:t>
            </a:r>
            <a:r>
              <a:rPr lang="en-US" altLang="zh-CN" dirty="0"/>
              <a:t>   AND  </a:t>
            </a:r>
            <a:r>
              <a:rPr lang="en-US" altLang="zh-CN" dirty="0" smtClean="0"/>
              <a:t>                </a:t>
            </a:r>
            <a:r>
              <a:rPr lang="en-US" altLang="zh-CN" dirty="0"/>
              <a:t>NOT BETWEEN   </a:t>
            </a:r>
            <a:r>
              <a:rPr lang="en-US" altLang="zh-CN" dirty="0">
                <a:latin typeface="Arial" panose="020B0604020202020204" pitchFamily="34" charset="0"/>
              </a:rPr>
              <a:t>…</a:t>
            </a:r>
            <a:r>
              <a:rPr lang="en-US" altLang="zh-CN" dirty="0"/>
              <a:t>   AND   </a:t>
            </a:r>
            <a:r>
              <a:rPr lang="en-US" altLang="zh-CN" dirty="0">
                <a:latin typeface="Arial" panose="020B0604020202020204" pitchFamily="34" charset="0"/>
              </a:rPr>
              <a:t>…</a:t>
            </a:r>
            <a:endParaRPr lang="en-US" altLang="zh-CN" dirty="0"/>
          </a:p>
          <a:p>
            <a:pPr marL="0" indent="0">
              <a:buNone/>
            </a:pPr>
            <a:r>
              <a:rPr lang="zh-CN" altLang="en-US" dirty="0"/>
              <a:t>例 </a:t>
            </a:r>
            <a:r>
              <a:rPr lang="en-US" altLang="zh-CN" dirty="0" smtClean="0"/>
              <a:t>10  </a:t>
            </a:r>
            <a:r>
              <a:rPr lang="zh-CN" altLang="en-US" dirty="0"/>
              <a:t>查询年龄在 </a:t>
            </a:r>
            <a:r>
              <a:rPr lang="en-US" altLang="zh-CN" dirty="0"/>
              <a:t>20~23 </a:t>
            </a:r>
            <a:r>
              <a:rPr lang="zh-CN" altLang="en-US" dirty="0"/>
              <a:t>岁（包括 </a:t>
            </a:r>
            <a:r>
              <a:rPr lang="en-US" altLang="zh-CN" dirty="0"/>
              <a:t>20 </a:t>
            </a:r>
            <a:r>
              <a:rPr lang="zh-CN" altLang="en-US" dirty="0"/>
              <a:t>岁和 </a:t>
            </a:r>
            <a:r>
              <a:rPr lang="en-US" altLang="zh-CN" dirty="0"/>
              <a:t>23 </a:t>
            </a:r>
            <a:r>
              <a:rPr lang="zh-CN" altLang="en-US" dirty="0"/>
              <a:t>岁）之间</a:t>
            </a:r>
            <a:r>
              <a:rPr lang="zh-CN" altLang="en-US" dirty="0" smtClean="0"/>
              <a:t>的学生</a:t>
            </a:r>
            <a:r>
              <a:rPr lang="zh-CN" altLang="en-US" dirty="0"/>
              <a:t>的姓名、系别和年龄 。</a:t>
            </a:r>
            <a:endParaRPr lang="zh-CN" altLang="en-US" dirty="0"/>
          </a:p>
          <a:p>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Sdept</a:t>
            </a:r>
            <a:r>
              <a:rPr lang="en-US" altLang="zh-CN" dirty="0"/>
              <a:t> </a:t>
            </a:r>
            <a:r>
              <a:rPr lang="zh-CN" altLang="en-US" dirty="0"/>
              <a:t>， </a:t>
            </a:r>
            <a:r>
              <a:rPr lang="en-US" altLang="zh-CN" dirty="0"/>
              <a:t>Sage</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WHERE </a:t>
            </a:r>
            <a:r>
              <a:rPr lang="en-US" altLang="zh-CN" dirty="0"/>
              <a:t>Sage BETWEEN 20 AND 23 </a:t>
            </a:r>
            <a:r>
              <a:rPr lang="zh-CN" altLang="en-US" dirty="0"/>
              <a:t>； </a:t>
            </a:r>
            <a:endParaRPr lang="zh-CN" alt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标题 384001"/>
          <p:cNvSpPr>
            <a:spLocks noGrp="1"/>
          </p:cNvSpPr>
          <p:nvPr>
            <p:ph type="title"/>
          </p:nvPr>
        </p:nvSpPr>
        <p:spPr>
          <a:xfrm>
            <a:off x="685800" y="152400"/>
            <a:ext cx="6870700" cy="323850"/>
          </a:xfrm>
        </p:spPr>
        <p:txBody>
          <a:bodyPr anchor="b"/>
          <a:lstStyle/>
          <a:p>
            <a:endParaRPr lang="zh-CN" altLang="en-US" sz="4000" dirty="0"/>
          </a:p>
        </p:txBody>
      </p:sp>
      <p:sp>
        <p:nvSpPr>
          <p:cNvPr id="385026" name="文本占位符 384002"/>
          <p:cNvSpPr>
            <a:spLocks noGrp="1"/>
          </p:cNvSpPr>
          <p:nvPr>
            <p:ph idx="1"/>
          </p:nvPr>
        </p:nvSpPr>
        <p:spPr>
          <a:xfrm>
            <a:off x="0" y="1268413"/>
            <a:ext cx="9144000" cy="5400675"/>
          </a:xfrm>
        </p:spPr>
        <p:txBody>
          <a:bodyPr anchor="t"/>
          <a:lstStyle/>
          <a:p>
            <a:r>
              <a:rPr lang="zh-CN" altLang="en-US" dirty="0"/>
              <a:t>例题（续）</a:t>
            </a:r>
            <a:endParaRPr lang="zh-CN" altLang="en-US" dirty="0"/>
          </a:p>
          <a:p>
            <a:r>
              <a:rPr lang="en-US" altLang="zh-CN" dirty="0"/>
              <a:t>[ </a:t>
            </a:r>
            <a:r>
              <a:rPr lang="zh-CN" altLang="en-US" dirty="0"/>
              <a:t>例 </a:t>
            </a:r>
            <a:r>
              <a:rPr lang="en-US" altLang="zh-CN" dirty="0"/>
              <a:t>11]   </a:t>
            </a:r>
            <a:r>
              <a:rPr lang="zh-CN" altLang="en-US" dirty="0"/>
              <a:t>查询年龄不在 </a:t>
            </a:r>
            <a:r>
              <a:rPr lang="en-US" altLang="zh-CN" dirty="0"/>
              <a:t>20~23 </a:t>
            </a:r>
            <a:r>
              <a:rPr lang="zh-CN" altLang="en-US" dirty="0"/>
              <a:t>岁之间的学生姓名、系别和年龄。</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err="1"/>
              <a:t>Sdept</a:t>
            </a:r>
            <a:r>
              <a:rPr lang="en-US" altLang="zh-CN" dirty="0"/>
              <a:t> </a:t>
            </a:r>
            <a:r>
              <a:rPr lang="zh-CN" altLang="en-US" dirty="0"/>
              <a:t>， </a:t>
            </a:r>
            <a:r>
              <a:rPr lang="en-US" altLang="zh-CN" dirty="0"/>
              <a:t>Sage</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WHERE </a:t>
            </a:r>
            <a:r>
              <a:rPr lang="en-US" altLang="zh-CN" dirty="0"/>
              <a:t>Sage NOT BETWEEN 20 AND 23 </a:t>
            </a:r>
            <a:r>
              <a:rPr lang="zh-CN" altLang="en-US" dirty="0"/>
              <a:t>； </a:t>
            </a:r>
            <a:endParaRPr lang="zh-CN" altLang="en-US"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标题 385025"/>
          <p:cNvSpPr>
            <a:spLocks noGrp="1"/>
          </p:cNvSpPr>
          <p:nvPr>
            <p:ph type="title"/>
          </p:nvPr>
        </p:nvSpPr>
        <p:spPr>
          <a:xfrm>
            <a:off x="685800" y="152400"/>
            <a:ext cx="6870700" cy="828675"/>
          </a:xfrm>
        </p:spPr>
        <p:txBody>
          <a:bodyPr anchor="b"/>
          <a:lstStyle/>
          <a:p>
            <a:r>
              <a:rPr lang="en-US" altLang="zh-CN"/>
              <a:t>(3)  </a:t>
            </a:r>
            <a:r>
              <a:rPr lang="zh-CN" altLang="en-US"/>
              <a:t>确定集合</a:t>
            </a:r>
            <a:endParaRPr lang="zh-CN" altLang="en-US"/>
          </a:p>
        </p:txBody>
      </p:sp>
      <p:sp>
        <p:nvSpPr>
          <p:cNvPr id="386050" name="文本占位符 385026"/>
          <p:cNvSpPr>
            <a:spLocks noGrp="1"/>
          </p:cNvSpPr>
          <p:nvPr>
            <p:ph idx="1"/>
          </p:nvPr>
        </p:nvSpPr>
        <p:spPr>
          <a:xfrm>
            <a:off x="0" y="1125538"/>
            <a:ext cx="8964613" cy="5732462"/>
          </a:xfrm>
        </p:spPr>
        <p:txBody>
          <a:bodyPr anchor="t"/>
          <a:lstStyle/>
          <a:p>
            <a:r>
              <a:rPr lang="zh-CN" altLang="en-US" dirty="0"/>
              <a:t>使用谓词      </a:t>
            </a:r>
            <a:r>
              <a:rPr lang="en-US" altLang="zh-CN" dirty="0"/>
              <a:t>IN &lt; </a:t>
            </a:r>
            <a:r>
              <a:rPr lang="zh-CN" altLang="en-US" dirty="0"/>
              <a:t>值表 </a:t>
            </a:r>
            <a:r>
              <a:rPr lang="en-US" altLang="zh-CN" dirty="0"/>
              <a:t>&gt;,  NOT IN &lt; </a:t>
            </a:r>
            <a:r>
              <a:rPr lang="zh-CN" altLang="en-US" dirty="0"/>
              <a:t>值表 </a:t>
            </a:r>
            <a:r>
              <a:rPr lang="en-US" altLang="zh-CN" dirty="0" smtClean="0"/>
              <a:t>&gt;           </a:t>
            </a:r>
            <a:r>
              <a:rPr lang="en-US" altLang="zh-CN" dirty="0"/>
              <a:t>&lt; </a:t>
            </a:r>
            <a:r>
              <a:rPr lang="zh-CN" altLang="en-US" dirty="0"/>
              <a:t>值表 </a:t>
            </a:r>
            <a:r>
              <a:rPr lang="en-US" altLang="zh-CN" dirty="0"/>
              <a:t>&gt; </a:t>
            </a:r>
            <a:r>
              <a:rPr lang="zh-CN" altLang="en-US" dirty="0"/>
              <a:t>： 用逗号分隔的一组取值</a:t>
            </a:r>
            <a:endParaRPr lang="zh-CN" altLang="en-US" dirty="0"/>
          </a:p>
          <a:p>
            <a:r>
              <a:rPr lang="en-US" altLang="zh-CN" dirty="0"/>
              <a:t>[ </a:t>
            </a:r>
            <a:r>
              <a:rPr lang="zh-CN" altLang="en-US" dirty="0"/>
              <a:t>例 </a:t>
            </a:r>
            <a:r>
              <a:rPr lang="en-US" altLang="zh-CN" dirty="0"/>
              <a:t>12] </a:t>
            </a:r>
            <a:r>
              <a:rPr lang="zh-CN" altLang="en-US" dirty="0"/>
              <a:t>查询信息系（ </a:t>
            </a:r>
            <a:r>
              <a:rPr lang="en-US" altLang="zh-CN" dirty="0"/>
              <a:t>IS </a:t>
            </a:r>
            <a:r>
              <a:rPr lang="zh-CN" altLang="en-US" dirty="0"/>
              <a:t>）、数学系（ </a:t>
            </a:r>
            <a:r>
              <a:rPr lang="en-US" altLang="zh-CN" dirty="0"/>
              <a:t>MA </a:t>
            </a:r>
            <a:r>
              <a:rPr lang="zh-CN" altLang="en-US" dirty="0"/>
              <a:t>）</a:t>
            </a:r>
            <a:r>
              <a:rPr lang="zh-CN" altLang="en-US" dirty="0" smtClean="0"/>
              <a:t>和计算机科学系（ </a:t>
            </a:r>
            <a:r>
              <a:rPr lang="en-US" altLang="zh-CN" dirty="0" smtClean="0"/>
              <a:t>CS </a:t>
            </a:r>
            <a:r>
              <a:rPr lang="zh-CN" altLang="en-US" dirty="0" smtClean="0"/>
              <a:t>）学生的姓名和性别。</a:t>
            </a:r>
            <a:endParaRPr lang="zh-CN" altLang="en-US" dirty="0" smtClean="0"/>
          </a:p>
          <a:p>
            <a:r>
              <a:rPr lang="en-US" altLang="zh-CN" dirty="0" smtClean="0"/>
              <a:t>SELECT </a:t>
            </a:r>
            <a:r>
              <a:rPr lang="en-US" altLang="zh-CN" dirty="0" err="1"/>
              <a:t>Sname</a:t>
            </a:r>
            <a:r>
              <a:rPr lang="en-US" altLang="zh-CN" dirty="0"/>
              <a:t> </a:t>
            </a:r>
            <a:r>
              <a:rPr lang="zh-CN" altLang="en-US" dirty="0"/>
              <a:t>， </a:t>
            </a:r>
            <a:r>
              <a:rPr lang="en-US" altLang="zh-CN" dirty="0" err="1"/>
              <a:t>Ssex</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WHERE </a:t>
            </a:r>
            <a:r>
              <a:rPr lang="en-US" altLang="zh-CN" dirty="0" err="1"/>
              <a:t>Sdept</a:t>
            </a:r>
            <a:r>
              <a:rPr lang="en-US" altLang="zh-CN" dirty="0"/>
              <a:t> IN ( 'IS' </a:t>
            </a:r>
            <a:r>
              <a:rPr lang="zh-CN" altLang="en-US" dirty="0"/>
              <a:t>， </a:t>
            </a:r>
            <a:r>
              <a:rPr lang="en-US" altLang="zh-CN" dirty="0"/>
              <a:t>'MA' </a:t>
            </a:r>
            <a:r>
              <a:rPr lang="zh-CN" altLang="en-US" dirty="0"/>
              <a:t>， </a:t>
            </a:r>
            <a:r>
              <a:rPr lang="en-US" altLang="zh-CN" dirty="0"/>
              <a:t>'CS' );</a:t>
            </a:r>
            <a:endParaRPr lang="en-US" altLang="zh-CN"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标题 386049"/>
          <p:cNvSpPr>
            <a:spLocks noGrp="1"/>
          </p:cNvSpPr>
          <p:nvPr>
            <p:ph type="title"/>
          </p:nvPr>
        </p:nvSpPr>
        <p:spPr>
          <a:xfrm>
            <a:off x="685800" y="152400"/>
            <a:ext cx="6870700" cy="973138"/>
          </a:xfrm>
        </p:spPr>
        <p:txBody>
          <a:bodyPr anchor="b"/>
          <a:lstStyle/>
          <a:p>
            <a:r>
              <a:rPr lang="en-US" altLang="zh-CN"/>
              <a:t>(3)  </a:t>
            </a:r>
            <a:r>
              <a:rPr lang="zh-CN" altLang="en-US"/>
              <a:t>确定集合</a:t>
            </a:r>
            <a:endParaRPr lang="zh-CN" altLang="en-US"/>
          </a:p>
        </p:txBody>
      </p:sp>
      <p:sp>
        <p:nvSpPr>
          <p:cNvPr id="387074" name="文本占位符 386050"/>
          <p:cNvSpPr>
            <a:spLocks noGrp="1"/>
          </p:cNvSpPr>
          <p:nvPr>
            <p:ph idx="1"/>
          </p:nvPr>
        </p:nvSpPr>
        <p:spPr>
          <a:xfrm>
            <a:off x="0" y="1268413"/>
            <a:ext cx="9144000" cy="5400675"/>
          </a:xfrm>
        </p:spPr>
        <p:txBody>
          <a:bodyPr anchor="t"/>
          <a:lstStyle/>
          <a:p>
            <a:pPr>
              <a:buNone/>
            </a:pPr>
            <a:endParaRPr lang="zh-CN" altLang="en-US" dirty="0"/>
          </a:p>
          <a:p>
            <a:pPr marL="0" indent="0">
              <a:buNone/>
            </a:pPr>
            <a:r>
              <a:rPr lang="en-US" altLang="zh-CN" dirty="0"/>
              <a:t>[ </a:t>
            </a:r>
            <a:r>
              <a:rPr lang="zh-CN" altLang="en-US" dirty="0"/>
              <a:t>例 </a:t>
            </a:r>
            <a:r>
              <a:rPr lang="en-US" altLang="zh-CN" dirty="0"/>
              <a:t>13] </a:t>
            </a:r>
            <a:r>
              <a:rPr lang="zh-CN" altLang="en-US" dirty="0"/>
              <a:t>查询既不是信息系、数学系，也不是计算  </a:t>
            </a:r>
            <a:endParaRPr lang="zh-CN" altLang="en-US" dirty="0"/>
          </a:p>
          <a:p>
            <a:pPr marL="0" indent="0">
              <a:buNone/>
            </a:pPr>
            <a:r>
              <a:rPr lang="zh-CN" altLang="en-US" dirty="0"/>
              <a:t>            机科学系的学生的姓名和性别。</a:t>
            </a:r>
            <a:endParaRPr lang="zh-CN" altLang="en-US" dirty="0"/>
          </a:p>
          <a:p>
            <a:r>
              <a:rPr lang="en-US" altLang="zh-CN" dirty="0"/>
              <a:t>SELECT </a:t>
            </a:r>
            <a:r>
              <a:rPr lang="en-US" altLang="zh-CN" dirty="0" err="1"/>
              <a:t>Sname</a:t>
            </a:r>
            <a:r>
              <a:rPr lang="en-US" altLang="zh-CN" dirty="0"/>
              <a:t> </a:t>
            </a:r>
            <a:r>
              <a:rPr lang="zh-CN" altLang="en-US" dirty="0"/>
              <a:t>， </a:t>
            </a:r>
            <a:r>
              <a:rPr lang="en-US" altLang="zh-CN" dirty="0" err="1"/>
              <a:t>Ssex</a:t>
            </a:r>
            <a:endParaRPr lang="en-US" altLang="zh-CN" dirty="0"/>
          </a:p>
          <a:p>
            <a:pPr marL="0" indent="0">
              <a:buNone/>
            </a:pPr>
            <a:r>
              <a:rPr lang="en-US" altLang="zh-CN" dirty="0" smtClean="0"/>
              <a:t>   FROM </a:t>
            </a:r>
            <a:r>
              <a:rPr lang="en-US" altLang="zh-CN" dirty="0"/>
              <a:t>Student</a:t>
            </a:r>
            <a:endParaRPr lang="en-US" altLang="zh-CN" dirty="0"/>
          </a:p>
          <a:p>
            <a:pPr marL="0" indent="0">
              <a:buNone/>
            </a:pPr>
            <a:r>
              <a:rPr lang="en-US" altLang="zh-CN" dirty="0" smtClean="0"/>
              <a:t>   </a:t>
            </a:r>
            <a:r>
              <a:rPr lang="en-US" altLang="zh-CN" dirty="0"/>
              <a:t>WHERE </a:t>
            </a:r>
            <a:r>
              <a:rPr lang="en-US" altLang="zh-CN" dirty="0" err="1"/>
              <a:t>Sdept</a:t>
            </a:r>
            <a:r>
              <a:rPr lang="en-US" altLang="zh-CN" dirty="0"/>
              <a:t> NOT IN ( </a:t>
            </a:r>
            <a:r>
              <a:rPr lang="en-US" altLang="zh-CN" dirty="0" smtClean="0"/>
              <a:t>‘IS’ </a:t>
            </a:r>
            <a:r>
              <a:rPr lang="zh-CN" altLang="en-US" dirty="0"/>
              <a:t>， </a:t>
            </a:r>
            <a:r>
              <a:rPr lang="en-US" altLang="zh-CN" dirty="0" smtClean="0"/>
              <a:t>‘MA’ </a:t>
            </a:r>
            <a:r>
              <a:rPr lang="zh-CN" altLang="en-US" dirty="0"/>
              <a:t>， </a:t>
            </a:r>
            <a:r>
              <a:rPr lang="en-US" altLang="zh-CN" dirty="0" smtClean="0"/>
              <a:t>'CS</a:t>
            </a:r>
            <a:r>
              <a:rPr lang="en-US" altLang="zh-CN" dirty="0"/>
              <a:t>' );</a:t>
            </a:r>
            <a:endParaRPr lang="en-US" altLang="zh-CN"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标题 387073"/>
          <p:cNvSpPr>
            <a:spLocks noGrp="1"/>
          </p:cNvSpPr>
          <p:nvPr>
            <p:ph type="title"/>
          </p:nvPr>
        </p:nvSpPr>
        <p:spPr>
          <a:xfrm>
            <a:off x="685800" y="152400"/>
            <a:ext cx="6870700" cy="900113"/>
          </a:xfrm>
        </p:spPr>
        <p:txBody>
          <a:bodyPr anchor="b"/>
          <a:lstStyle/>
          <a:p>
            <a:r>
              <a:rPr lang="en-US" altLang="zh-CN"/>
              <a:t>(4)  </a:t>
            </a:r>
            <a:r>
              <a:rPr lang="zh-CN" altLang="en-US"/>
              <a:t>字符串匹配</a:t>
            </a:r>
            <a:endParaRPr lang="zh-CN" altLang="en-US"/>
          </a:p>
        </p:txBody>
      </p:sp>
      <p:sp>
        <p:nvSpPr>
          <p:cNvPr id="388098" name="文本占位符 387074"/>
          <p:cNvSpPr>
            <a:spLocks noGrp="1"/>
          </p:cNvSpPr>
          <p:nvPr>
            <p:ph idx="1"/>
          </p:nvPr>
        </p:nvSpPr>
        <p:spPr>
          <a:xfrm>
            <a:off x="0" y="1125538"/>
            <a:ext cx="9144000" cy="5732462"/>
          </a:xfrm>
        </p:spPr>
        <p:txBody>
          <a:bodyPr anchor="t"/>
          <a:lstStyle/>
          <a:p>
            <a:pPr marL="0" indent="0">
              <a:buNone/>
            </a:pPr>
            <a:r>
              <a:rPr lang="zh-CN" altLang="en-US" dirty="0"/>
              <a:t>字符串匹配</a:t>
            </a:r>
            <a:endParaRPr lang="zh-CN" altLang="en-US" dirty="0"/>
          </a:p>
          <a:p>
            <a:pPr marL="0" indent="0">
              <a:buNone/>
            </a:pPr>
            <a:r>
              <a:rPr lang="zh-CN" altLang="en-US" dirty="0"/>
              <a:t> </a:t>
            </a:r>
            <a:r>
              <a:rPr lang="en-US" altLang="zh-CN" dirty="0"/>
              <a:t>[NOT] LIKE   ‘ &lt; </a:t>
            </a:r>
            <a:r>
              <a:rPr lang="zh-CN" altLang="en-US" dirty="0"/>
              <a:t>匹配串 </a:t>
            </a:r>
            <a:r>
              <a:rPr lang="en-US" altLang="zh-CN" dirty="0"/>
              <a:t>&gt; ’   [ESCAPE  ‘  &lt; </a:t>
            </a:r>
            <a:r>
              <a:rPr lang="zh-CN" altLang="en-US" dirty="0"/>
              <a:t>换码字符 </a:t>
            </a:r>
            <a:r>
              <a:rPr lang="en-US" altLang="zh-CN" dirty="0"/>
              <a:t>&gt; ’ ]</a:t>
            </a:r>
            <a:endParaRPr lang="en-US" altLang="zh-CN" dirty="0"/>
          </a:p>
          <a:p>
            <a:r>
              <a:rPr lang="en-US" altLang="zh-CN" dirty="0"/>
              <a:t>&lt; </a:t>
            </a:r>
            <a:r>
              <a:rPr lang="zh-CN" altLang="en-US" dirty="0"/>
              <a:t>匹配串 </a:t>
            </a:r>
            <a:r>
              <a:rPr lang="en-US" altLang="zh-CN" dirty="0"/>
              <a:t>&gt; </a:t>
            </a:r>
            <a:r>
              <a:rPr lang="zh-CN" altLang="en-US" dirty="0"/>
              <a:t>：指定匹配模板</a:t>
            </a:r>
            <a:endParaRPr lang="zh-CN" altLang="en-US" dirty="0"/>
          </a:p>
          <a:p>
            <a:r>
              <a:rPr lang="zh-CN" altLang="en-US" dirty="0"/>
              <a:t>    匹配模板：固定字符串或含通配符的</a:t>
            </a:r>
            <a:r>
              <a:rPr lang="zh-CN" altLang="en-US" dirty="0" smtClean="0"/>
              <a:t>字符串  </a:t>
            </a:r>
            <a:r>
              <a:rPr lang="zh-CN" altLang="en-US" dirty="0"/>
              <a:t>当匹配模板为固定字符串时</a:t>
            </a:r>
            <a:r>
              <a:rPr lang="zh-CN" altLang="en-US" dirty="0" smtClean="0"/>
              <a:t>， </a:t>
            </a:r>
            <a:r>
              <a:rPr lang="zh-CN" altLang="en-US" dirty="0"/>
              <a:t>可以用  </a:t>
            </a:r>
            <a:r>
              <a:rPr lang="en-US" altLang="zh-CN" dirty="0"/>
              <a:t>=  </a:t>
            </a:r>
            <a:r>
              <a:rPr lang="zh-CN" altLang="en-US" dirty="0"/>
              <a:t>运算符取代  </a:t>
            </a:r>
            <a:r>
              <a:rPr lang="en-US" altLang="zh-CN" dirty="0"/>
              <a:t>LIKE  </a:t>
            </a:r>
            <a:r>
              <a:rPr lang="zh-CN" altLang="en-US" dirty="0" smtClean="0"/>
              <a:t>谓词  </a:t>
            </a:r>
            <a:r>
              <a:rPr lang="zh-CN" altLang="en-US" dirty="0"/>
              <a:t>用  </a:t>
            </a:r>
            <a:r>
              <a:rPr lang="en-US" altLang="zh-CN" dirty="0"/>
              <a:t>!=  </a:t>
            </a:r>
            <a:r>
              <a:rPr lang="zh-CN" altLang="en-US" dirty="0"/>
              <a:t>或  </a:t>
            </a:r>
            <a:r>
              <a:rPr lang="en-US" altLang="zh-CN" dirty="0"/>
              <a:t>&lt; &gt; </a:t>
            </a:r>
            <a:r>
              <a:rPr lang="zh-CN" altLang="en-US" dirty="0"/>
              <a:t>运算符取代  </a:t>
            </a:r>
            <a:r>
              <a:rPr lang="en-US" altLang="zh-CN" dirty="0"/>
              <a:t>NOT LIKE  </a:t>
            </a:r>
            <a:r>
              <a:rPr lang="zh-CN" altLang="en-US" dirty="0"/>
              <a:t>谓词</a:t>
            </a:r>
            <a:endParaRPr lang="zh-CN" alt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标题 388097"/>
          <p:cNvSpPr>
            <a:spLocks noGrp="1"/>
          </p:cNvSpPr>
          <p:nvPr>
            <p:ph type="title"/>
          </p:nvPr>
        </p:nvSpPr>
        <p:spPr>
          <a:xfrm>
            <a:off x="685800" y="152400"/>
            <a:ext cx="6870700" cy="684213"/>
          </a:xfrm>
        </p:spPr>
        <p:txBody>
          <a:bodyPr anchor="b"/>
          <a:lstStyle/>
          <a:p>
            <a:r>
              <a:rPr lang="zh-CN" altLang="en-US" sz="4000"/>
              <a:t>通配符</a:t>
            </a:r>
            <a:endParaRPr lang="zh-CN" altLang="en-US" sz="4000"/>
          </a:p>
        </p:txBody>
      </p:sp>
      <p:sp>
        <p:nvSpPr>
          <p:cNvPr id="389122" name="文本占位符 388098"/>
          <p:cNvSpPr>
            <a:spLocks noGrp="1"/>
          </p:cNvSpPr>
          <p:nvPr>
            <p:ph idx="1"/>
          </p:nvPr>
        </p:nvSpPr>
        <p:spPr>
          <a:xfrm>
            <a:off x="0" y="1052513"/>
            <a:ext cx="9144000" cy="5805487"/>
          </a:xfrm>
        </p:spPr>
        <p:txBody>
          <a:bodyPr anchor="t"/>
          <a:lstStyle/>
          <a:p>
            <a:r>
              <a:rPr lang="zh-CN" altLang="en-US" dirty="0" smtClean="0"/>
              <a:t> </a:t>
            </a:r>
            <a:r>
              <a:rPr lang="en-US" altLang="zh-CN" dirty="0"/>
              <a:t>% ( </a:t>
            </a:r>
            <a:r>
              <a:rPr lang="zh-CN" altLang="en-US" dirty="0"/>
              <a:t>百分号 </a:t>
            </a:r>
            <a:r>
              <a:rPr lang="en-US" altLang="zh-CN" dirty="0"/>
              <a:t>)   </a:t>
            </a:r>
            <a:r>
              <a:rPr lang="zh-CN" altLang="en-US" dirty="0"/>
              <a:t>代表任意长度（长度可以为 </a:t>
            </a:r>
            <a:r>
              <a:rPr lang="en-US" altLang="zh-CN" dirty="0"/>
              <a:t>0 </a:t>
            </a:r>
            <a:r>
              <a:rPr lang="zh-CN" altLang="en-US" dirty="0"/>
              <a:t>）的字符串</a:t>
            </a:r>
            <a:endParaRPr lang="zh-CN" altLang="en-US" dirty="0"/>
          </a:p>
          <a:p>
            <a:pPr marL="0" indent="0">
              <a:buNone/>
            </a:pPr>
            <a:r>
              <a:rPr lang="zh-CN" altLang="en-US" dirty="0" smtClean="0"/>
              <a:t> </a:t>
            </a:r>
            <a:r>
              <a:rPr lang="zh-CN" altLang="en-US" dirty="0"/>
              <a:t>例： </a:t>
            </a:r>
            <a:r>
              <a:rPr lang="en-US" altLang="zh-CN" dirty="0" err="1"/>
              <a:t>a%b</a:t>
            </a:r>
            <a:r>
              <a:rPr lang="en-US" altLang="zh-CN" dirty="0"/>
              <a:t> </a:t>
            </a:r>
            <a:r>
              <a:rPr lang="zh-CN" altLang="en-US" dirty="0"/>
              <a:t>表示以 </a:t>
            </a:r>
            <a:r>
              <a:rPr lang="en-US" altLang="zh-CN" dirty="0"/>
              <a:t>a </a:t>
            </a:r>
            <a:r>
              <a:rPr lang="zh-CN" altLang="en-US" dirty="0"/>
              <a:t>开头，以 </a:t>
            </a:r>
            <a:r>
              <a:rPr lang="en-US" altLang="zh-CN" dirty="0"/>
              <a:t>b </a:t>
            </a:r>
            <a:r>
              <a:rPr lang="zh-CN" altLang="en-US" dirty="0"/>
              <a:t>结尾的任意长度的字符串。如 </a:t>
            </a:r>
            <a:r>
              <a:rPr lang="en-US" altLang="zh-CN" dirty="0" err="1"/>
              <a:t>acb</a:t>
            </a:r>
            <a:r>
              <a:rPr lang="en-US" altLang="zh-CN" dirty="0"/>
              <a:t> </a:t>
            </a:r>
            <a:r>
              <a:rPr lang="zh-CN" altLang="en-US" dirty="0"/>
              <a:t>， </a:t>
            </a:r>
            <a:r>
              <a:rPr lang="en-US" altLang="zh-CN" dirty="0" err="1"/>
              <a:t>addgb</a:t>
            </a:r>
            <a:r>
              <a:rPr lang="en-US" altLang="zh-CN" dirty="0"/>
              <a:t> </a:t>
            </a:r>
            <a:r>
              <a:rPr lang="zh-CN" altLang="en-US" dirty="0"/>
              <a:t>， </a:t>
            </a:r>
            <a:r>
              <a:rPr lang="en-US" altLang="zh-CN" dirty="0"/>
              <a:t>ab  </a:t>
            </a:r>
            <a:r>
              <a:rPr lang="zh-CN" altLang="en-US" dirty="0"/>
              <a:t>等都满足该匹配串</a:t>
            </a:r>
            <a:endParaRPr lang="zh-CN" altLang="en-US" dirty="0"/>
          </a:p>
          <a:p>
            <a:pPr>
              <a:buNone/>
            </a:pPr>
            <a:r>
              <a:rPr lang="zh-CN" altLang="en-US" dirty="0"/>
              <a:t> </a:t>
            </a:r>
            <a:r>
              <a:rPr lang="en-US" altLang="zh-CN" dirty="0"/>
              <a:t>_ ( </a:t>
            </a:r>
            <a:r>
              <a:rPr lang="zh-CN" altLang="en-US" dirty="0"/>
              <a:t>下横线 </a:t>
            </a:r>
            <a:r>
              <a:rPr lang="en-US" altLang="zh-CN" dirty="0"/>
              <a:t>)   </a:t>
            </a:r>
            <a:r>
              <a:rPr lang="zh-CN" altLang="en-US" dirty="0"/>
              <a:t>代表任意单个字符</a:t>
            </a:r>
            <a:endParaRPr lang="zh-CN" altLang="en-US" dirty="0"/>
          </a:p>
          <a:p>
            <a:pPr>
              <a:buNone/>
            </a:pPr>
            <a:r>
              <a:rPr lang="zh-CN" altLang="en-US" dirty="0"/>
              <a:t>例： </a:t>
            </a:r>
            <a:r>
              <a:rPr lang="en-US" altLang="zh-CN" dirty="0" err="1"/>
              <a:t>a_b</a:t>
            </a:r>
            <a:r>
              <a:rPr lang="en-US" altLang="zh-CN" dirty="0"/>
              <a:t> </a:t>
            </a:r>
            <a:r>
              <a:rPr lang="zh-CN" altLang="en-US" dirty="0"/>
              <a:t>表示以 </a:t>
            </a:r>
            <a:r>
              <a:rPr lang="en-US" altLang="zh-CN" dirty="0"/>
              <a:t>a </a:t>
            </a:r>
            <a:r>
              <a:rPr lang="zh-CN" altLang="en-US" dirty="0"/>
              <a:t>开头，以 </a:t>
            </a:r>
            <a:r>
              <a:rPr lang="en-US" altLang="zh-CN" dirty="0"/>
              <a:t>b </a:t>
            </a:r>
            <a:r>
              <a:rPr lang="zh-CN" altLang="en-US" dirty="0"/>
              <a:t>结尾的长度为 </a:t>
            </a:r>
            <a:r>
              <a:rPr lang="en-US" altLang="zh-CN" dirty="0"/>
              <a:t>3 </a:t>
            </a:r>
            <a:r>
              <a:rPr lang="zh-CN" altLang="en-US" dirty="0"/>
              <a:t>的任意字符串。如 </a:t>
            </a:r>
            <a:r>
              <a:rPr lang="en-US" altLang="zh-CN" dirty="0" err="1"/>
              <a:t>acb</a:t>
            </a:r>
            <a:r>
              <a:rPr lang="en-US" altLang="zh-CN" dirty="0"/>
              <a:t> </a:t>
            </a:r>
            <a:r>
              <a:rPr lang="zh-CN" altLang="en-US" dirty="0"/>
              <a:t>， </a:t>
            </a:r>
            <a:r>
              <a:rPr lang="en-US" altLang="zh-CN" dirty="0" err="1"/>
              <a:t>afb</a:t>
            </a:r>
            <a:r>
              <a:rPr lang="en-US" altLang="zh-CN" dirty="0"/>
              <a:t> </a:t>
            </a:r>
            <a:r>
              <a:rPr lang="zh-CN" altLang="en-US" dirty="0"/>
              <a:t>等都满足该匹配串</a:t>
            </a:r>
            <a:endParaRPr lang="zh-CN" alt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标题 389121"/>
          <p:cNvSpPr>
            <a:spLocks noGrp="1"/>
          </p:cNvSpPr>
          <p:nvPr>
            <p:ph type="title"/>
          </p:nvPr>
        </p:nvSpPr>
        <p:spPr>
          <a:xfrm>
            <a:off x="685800" y="152400"/>
            <a:ext cx="6870700" cy="828675"/>
          </a:xfrm>
        </p:spPr>
        <p:txBody>
          <a:bodyPr anchor="b"/>
          <a:lstStyle/>
          <a:p>
            <a:r>
              <a:rPr lang="en-US" altLang="zh-CN"/>
              <a:t>ESCAPE  </a:t>
            </a:r>
            <a:r>
              <a:rPr lang="zh-CN" altLang="en-US"/>
              <a:t>短语：</a:t>
            </a:r>
            <a:endParaRPr lang="zh-CN" altLang="en-US"/>
          </a:p>
        </p:txBody>
      </p:sp>
      <p:sp>
        <p:nvSpPr>
          <p:cNvPr id="390146" name="文本占位符 389122"/>
          <p:cNvSpPr>
            <a:spLocks noGrp="1"/>
          </p:cNvSpPr>
          <p:nvPr>
            <p:ph idx="1"/>
          </p:nvPr>
        </p:nvSpPr>
        <p:spPr>
          <a:xfrm>
            <a:off x="0" y="1196975"/>
            <a:ext cx="9144000" cy="5661025"/>
          </a:xfrm>
        </p:spPr>
        <p:txBody>
          <a:bodyPr anchor="t"/>
          <a:lstStyle/>
          <a:p>
            <a:r>
              <a:rPr lang="zh-CN" altLang="en-US" dirty="0" smtClean="0"/>
              <a:t>当</a:t>
            </a:r>
            <a:r>
              <a:rPr lang="zh-CN" altLang="en-US" dirty="0"/>
              <a:t>用户要查询的字符串本身就含有  </a:t>
            </a:r>
            <a:r>
              <a:rPr lang="en-US" altLang="zh-CN" dirty="0"/>
              <a:t>% </a:t>
            </a:r>
            <a:endParaRPr lang="en-US" altLang="zh-CN" dirty="0"/>
          </a:p>
          <a:p>
            <a:r>
              <a:rPr lang="zh-CN" altLang="en-US" dirty="0"/>
              <a:t>或  </a:t>
            </a:r>
            <a:r>
              <a:rPr lang="en-US" altLang="zh-CN" dirty="0"/>
              <a:t>_  </a:t>
            </a:r>
            <a:r>
              <a:rPr lang="zh-CN" altLang="en-US" dirty="0"/>
              <a:t>时，要使用 </a:t>
            </a:r>
            <a:r>
              <a:rPr lang="en-US" altLang="zh-CN" dirty="0"/>
              <a:t>ESCAPE '&lt; </a:t>
            </a:r>
            <a:r>
              <a:rPr lang="zh-CN" altLang="en-US" dirty="0"/>
              <a:t>换码字符 </a:t>
            </a:r>
            <a:r>
              <a:rPr lang="en-US" altLang="zh-CN" dirty="0"/>
              <a:t>&gt;' </a:t>
            </a:r>
            <a:endParaRPr lang="en-US" altLang="zh-CN" dirty="0"/>
          </a:p>
          <a:p>
            <a:pPr marL="0" indent="0">
              <a:buNone/>
            </a:pPr>
            <a:r>
              <a:rPr lang="zh-CN" altLang="en-US" dirty="0"/>
              <a:t>短语对通配符进行转义。</a:t>
            </a:r>
            <a:endParaRPr lang="zh-CN" alt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标题 390145"/>
          <p:cNvSpPr>
            <a:spLocks noGrp="1"/>
          </p:cNvSpPr>
          <p:nvPr>
            <p:ph type="title"/>
          </p:nvPr>
        </p:nvSpPr>
        <p:spPr>
          <a:xfrm>
            <a:off x="685800" y="152400"/>
            <a:ext cx="6870700" cy="468313"/>
          </a:xfrm>
        </p:spPr>
        <p:txBody>
          <a:bodyPr anchor="b"/>
          <a:lstStyle/>
          <a:p>
            <a:endParaRPr lang="zh-CN" altLang="en-US" sz="4000" dirty="0"/>
          </a:p>
        </p:txBody>
      </p:sp>
      <p:sp>
        <p:nvSpPr>
          <p:cNvPr id="391170" name="文本占位符 390146"/>
          <p:cNvSpPr>
            <a:spLocks noGrp="1"/>
          </p:cNvSpPr>
          <p:nvPr>
            <p:ph idx="1"/>
          </p:nvPr>
        </p:nvSpPr>
        <p:spPr>
          <a:xfrm>
            <a:off x="0" y="1341438"/>
            <a:ext cx="8964613" cy="5516562"/>
          </a:xfrm>
        </p:spPr>
        <p:txBody>
          <a:bodyPr anchor="t"/>
          <a:lstStyle/>
          <a:p>
            <a:pPr marL="0" indent="0">
              <a:buNone/>
            </a:pPr>
            <a:r>
              <a:rPr lang="zh-CN" altLang="en-US" sz="2800" dirty="0"/>
              <a:t>例题</a:t>
            </a:r>
            <a:endParaRPr lang="zh-CN" altLang="en-US" sz="2800" dirty="0"/>
          </a:p>
          <a:p>
            <a:r>
              <a:rPr lang="en-US" altLang="zh-CN" sz="2800" dirty="0"/>
              <a:t>1)  </a:t>
            </a:r>
            <a:r>
              <a:rPr lang="zh-CN" altLang="en-US" sz="2800" dirty="0"/>
              <a:t>匹配模板为固定字符串  </a:t>
            </a:r>
            <a:endParaRPr lang="zh-CN" altLang="en-US" sz="2800" dirty="0"/>
          </a:p>
          <a:p>
            <a:r>
              <a:rPr lang="en-US" altLang="zh-CN" sz="2800" dirty="0"/>
              <a:t>[ </a:t>
            </a:r>
            <a:r>
              <a:rPr lang="zh-CN" altLang="en-US" sz="2800" dirty="0"/>
              <a:t>例 </a:t>
            </a:r>
            <a:r>
              <a:rPr lang="en-US" altLang="zh-CN" sz="2800" dirty="0"/>
              <a:t>14]   </a:t>
            </a:r>
            <a:r>
              <a:rPr lang="zh-CN" altLang="en-US" sz="2800" dirty="0"/>
              <a:t>查询学号为 </a:t>
            </a:r>
            <a:r>
              <a:rPr lang="en-US" altLang="zh-CN" sz="2800" dirty="0"/>
              <a:t>95001 </a:t>
            </a:r>
            <a:r>
              <a:rPr lang="zh-CN" altLang="en-US" sz="2800" dirty="0"/>
              <a:t>的学生的详细情况。</a:t>
            </a:r>
            <a:endParaRPr lang="zh-CN" altLang="en-US" sz="2800" dirty="0"/>
          </a:p>
          <a:p>
            <a:pPr marL="0" indent="0">
              <a:buNone/>
            </a:pPr>
            <a:r>
              <a:rPr lang="zh-CN" altLang="en-US" sz="2800" dirty="0"/>
              <a:t>       </a:t>
            </a:r>
            <a:r>
              <a:rPr lang="en-US" altLang="zh-CN" sz="2800" dirty="0"/>
              <a:t>SELECT  *     </a:t>
            </a:r>
            <a:endParaRPr lang="en-US" altLang="zh-CN" sz="2800" dirty="0"/>
          </a:p>
          <a:p>
            <a:pPr marL="0" indent="0">
              <a:buNone/>
            </a:pPr>
            <a:r>
              <a:rPr lang="en-US" altLang="zh-CN" sz="2800" dirty="0"/>
              <a:t>     FROM  Student  </a:t>
            </a:r>
            <a:endParaRPr lang="en-US" altLang="zh-CN" sz="2800" dirty="0"/>
          </a:p>
          <a:p>
            <a:pPr marL="0" indent="0">
              <a:buNone/>
            </a:pPr>
            <a:r>
              <a:rPr lang="en-US" altLang="zh-CN" sz="2800" dirty="0"/>
              <a:t>     WHERE  </a:t>
            </a:r>
            <a:r>
              <a:rPr lang="en-US" altLang="zh-CN" sz="2800" dirty="0" err="1"/>
              <a:t>Sno</a:t>
            </a:r>
            <a:r>
              <a:rPr lang="en-US" altLang="zh-CN" sz="2800" dirty="0"/>
              <a:t> LIKE '95001' </a:t>
            </a:r>
            <a:r>
              <a:rPr lang="zh-CN" altLang="en-US" sz="2800" dirty="0"/>
              <a:t>；</a:t>
            </a:r>
            <a:endParaRPr lang="zh-CN" altLang="en-US" sz="2800" dirty="0"/>
          </a:p>
          <a:p>
            <a:r>
              <a:rPr lang="zh-CN" altLang="en-US" sz="2800" dirty="0"/>
              <a:t>等价于：  </a:t>
            </a:r>
            <a:endParaRPr lang="zh-CN" altLang="en-US" sz="2800" dirty="0"/>
          </a:p>
          <a:p>
            <a:r>
              <a:rPr lang="zh-CN" altLang="en-US" sz="2800" dirty="0"/>
              <a:t>     </a:t>
            </a:r>
            <a:r>
              <a:rPr lang="en-US" altLang="zh-CN" sz="2800" dirty="0"/>
              <a:t>SELECT   *  </a:t>
            </a:r>
            <a:endParaRPr lang="en-US" altLang="zh-CN" sz="2800" dirty="0"/>
          </a:p>
          <a:p>
            <a:r>
              <a:rPr lang="en-US" altLang="zh-CN" sz="2800" dirty="0"/>
              <a:t>      FROM  Student </a:t>
            </a:r>
            <a:endParaRPr lang="en-US" altLang="zh-CN" sz="2800" dirty="0"/>
          </a:p>
          <a:p>
            <a:r>
              <a:rPr lang="en-US" altLang="zh-CN" sz="2800" dirty="0"/>
              <a:t>      WHERE </a:t>
            </a:r>
            <a:r>
              <a:rPr lang="en-US" altLang="zh-CN" sz="2800" dirty="0" err="1"/>
              <a:t>Sno</a:t>
            </a:r>
            <a:r>
              <a:rPr lang="en-US" altLang="zh-CN" sz="2800" dirty="0"/>
              <a:t> = '95001' </a:t>
            </a:r>
            <a:r>
              <a:rPr lang="zh-CN" altLang="en-US" sz="2800" dirty="0"/>
              <a:t>；</a:t>
            </a:r>
            <a:endParaRPr lang="zh-CN" alt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38913"/>
          <p:cNvSpPr>
            <a:spLocks noGrp="1"/>
          </p:cNvSpPr>
          <p:nvPr>
            <p:ph type="title"/>
          </p:nvPr>
        </p:nvSpPr>
        <p:spPr>
          <a:xfrm>
            <a:off x="685800" y="152400"/>
            <a:ext cx="6870700" cy="612775"/>
          </a:xfrm>
        </p:spPr>
        <p:txBody>
          <a:bodyPr anchor="b"/>
          <a:lstStyle/>
          <a:p>
            <a:r>
              <a:rPr lang="zh-CN" altLang="en-US" sz="4000"/>
              <a:t>数据模型  </a:t>
            </a:r>
            <a:r>
              <a:rPr lang="en-US" altLang="zh-CN" sz="4000"/>
              <a:t>( </a:t>
            </a:r>
            <a:r>
              <a:rPr lang="zh-CN" altLang="en-US" sz="4000"/>
              <a:t>续 </a:t>
            </a:r>
            <a:r>
              <a:rPr lang="en-US" altLang="zh-CN" sz="4000"/>
              <a:t>) </a:t>
            </a:r>
            <a:endParaRPr lang="en-US" altLang="zh-CN" sz="4000"/>
          </a:p>
        </p:txBody>
      </p:sp>
      <p:sp>
        <p:nvSpPr>
          <p:cNvPr id="39938" name="文本占位符 38914"/>
          <p:cNvSpPr>
            <a:spLocks noGrp="1"/>
          </p:cNvSpPr>
          <p:nvPr>
            <p:ph idx="1"/>
          </p:nvPr>
        </p:nvSpPr>
        <p:spPr>
          <a:xfrm>
            <a:off x="0" y="1125538"/>
            <a:ext cx="9144000" cy="5732462"/>
          </a:xfrm>
        </p:spPr>
        <p:txBody>
          <a:bodyPr anchor="t"/>
          <a:lstStyle/>
          <a:p>
            <a:r>
              <a:rPr lang="zh-CN" altLang="en-US"/>
              <a:t> 客观对象的抽象过程 </a:t>
            </a:r>
            <a:r>
              <a:rPr lang="en-US" altLang="zh-CN"/>
              <a:t>--- </a:t>
            </a:r>
            <a:r>
              <a:rPr lang="zh-CN" altLang="en-US"/>
              <a:t>两步抽象</a:t>
            </a:r>
            <a:endParaRPr lang="zh-CN" altLang="en-US"/>
          </a:p>
          <a:p>
            <a:pPr>
              <a:buNone/>
            </a:pPr>
            <a:endParaRPr lang="zh-CN" altLang="en-US"/>
          </a:p>
          <a:p>
            <a:pPr>
              <a:buNone/>
            </a:pPr>
            <a:r>
              <a:rPr lang="zh-CN" altLang="en-US"/>
              <a:t> 现实世界中的客观对象抽象为概念模型；</a:t>
            </a:r>
            <a:endParaRPr lang="zh-CN" altLang="en-US"/>
          </a:p>
          <a:p>
            <a:pPr>
              <a:buNone/>
            </a:pPr>
            <a:r>
              <a:rPr lang="zh-CN" altLang="en-US"/>
              <a:t> 把概念模型转换为某一 </a:t>
            </a:r>
            <a:r>
              <a:rPr lang="en-US" altLang="zh-CN"/>
              <a:t>DBMS </a:t>
            </a:r>
            <a:r>
              <a:rPr lang="zh-CN" altLang="en-US"/>
              <a:t>支持的数据模型。</a:t>
            </a:r>
            <a:endParaRPr lang="zh-CN" altLang="en-US"/>
          </a:p>
          <a:p>
            <a:pPr>
              <a:buNone/>
            </a:pPr>
            <a:endParaRPr lang="zh-CN" altLang="en-US"/>
          </a:p>
          <a:p>
            <a:pPr>
              <a:buNone/>
            </a:pPr>
            <a:r>
              <a:rPr lang="en-US" altLang="zh-CN"/>
              <a:t>.</a:t>
            </a:r>
            <a:r>
              <a:rPr lang="zh-CN" altLang="en-US">
                <a:solidFill>
                  <a:schemeClr val="tx2"/>
                </a:solidFill>
              </a:rPr>
              <a:t>概念模型</a:t>
            </a:r>
            <a:r>
              <a:rPr lang="zh-CN" altLang="en-US"/>
              <a:t>是现实世界到机器世界的一个中间层次。</a:t>
            </a:r>
            <a:endParaRPr lang="zh-CN" altLang="en-US"/>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标题 391169"/>
          <p:cNvSpPr>
            <a:spLocks noGrp="1"/>
          </p:cNvSpPr>
          <p:nvPr>
            <p:ph type="title"/>
          </p:nvPr>
        </p:nvSpPr>
        <p:spPr>
          <a:xfrm>
            <a:off x="685800" y="152400"/>
            <a:ext cx="6870700" cy="539750"/>
          </a:xfrm>
        </p:spPr>
        <p:txBody>
          <a:bodyPr anchor="b"/>
          <a:lstStyle/>
          <a:p>
            <a:endParaRPr lang="zh-CN" altLang="en-US" sz="4000" dirty="0"/>
          </a:p>
        </p:txBody>
      </p:sp>
      <p:sp>
        <p:nvSpPr>
          <p:cNvPr id="392194" name="文本占位符 391170"/>
          <p:cNvSpPr>
            <a:spLocks noGrp="1"/>
          </p:cNvSpPr>
          <p:nvPr>
            <p:ph idx="1"/>
          </p:nvPr>
        </p:nvSpPr>
        <p:spPr>
          <a:xfrm>
            <a:off x="0" y="1341438"/>
            <a:ext cx="8964613" cy="5516562"/>
          </a:xfrm>
        </p:spPr>
        <p:txBody>
          <a:bodyPr anchor="t"/>
          <a:lstStyle/>
          <a:p>
            <a:r>
              <a:rPr lang="zh-CN" altLang="en-US" dirty="0"/>
              <a:t>例题（续）</a:t>
            </a:r>
            <a:endParaRPr lang="zh-CN" altLang="en-US" dirty="0"/>
          </a:p>
          <a:p>
            <a:pPr marL="0" indent="0">
              <a:buNone/>
            </a:pPr>
            <a:r>
              <a:rPr lang="en-US" altLang="zh-CN" dirty="0"/>
              <a:t>2)  </a:t>
            </a:r>
            <a:r>
              <a:rPr lang="zh-CN" altLang="en-US" dirty="0"/>
              <a:t>匹配模板为含通配符的字符串</a:t>
            </a:r>
            <a:endParaRPr lang="zh-CN" altLang="en-US" dirty="0"/>
          </a:p>
          <a:p>
            <a:pPr marL="0" indent="0">
              <a:buNone/>
            </a:pPr>
            <a:r>
              <a:rPr lang="en-US" altLang="zh-CN" dirty="0"/>
              <a:t>[ </a:t>
            </a:r>
            <a:r>
              <a:rPr lang="zh-CN" altLang="en-US" dirty="0"/>
              <a:t>例 </a:t>
            </a:r>
            <a:r>
              <a:rPr lang="en-US" altLang="zh-CN" dirty="0"/>
              <a:t>15]   </a:t>
            </a:r>
            <a:r>
              <a:rPr lang="zh-CN" altLang="en-US" dirty="0"/>
              <a:t>查询所有姓刘学生的姓名、学号和性别。</a:t>
            </a:r>
            <a:endParaRPr lang="zh-CN" altLang="en-US" dirty="0"/>
          </a:p>
          <a:p>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Sno</a:t>
            </a:r>
            <a:r>
              <a:rPr lang="en-US" altLang="zh-CN" dirty="0"/>
              <a:t> </a:t>
            </a:r>
            <a:r>
              <a:rPr lang="zh-CN" altLang="en-US" dirty="0"/>
              <a:t>， </a:t>
            </a:r>
            <a:r>
              <a:rPr lang="en-US" altLang="zh-CN" dirty="0" err="1"/>
              <a:t>Ssex</a:t>
            </a:r>
            <a:endParaRPr lang="en-US" altLang="zh-CN" dirty="0"/>
          </a:p>
          <a:p>
            <a:pPr marL="0" indent="0">
              <a:buNone/>
            </a:pPr>
            <a:r>
              <a:rPr lang="en-US" altLang="zh-CN" dirty="0"/>
              <a:t>      FROM Student</a:t>
            </a:r>
            <a:endParaRPr lang="en-US" altLang="zh-CN" dirty="0"/>
          </a:p>
          <a:p>
            <a:pPr marL="0" indent="0">
              <a:buNone/>
            </a:pPr>
            <a:r>
              <a:rPr lang="en-US" altLang="zh-CN" dirty="0" smtClean="0"/>
              <a:t>     </a:t>
            </a:r>
            <a:r>
              <a:rPr lang="en-US" altLang="zh-CN" dirty="0"/>
              <a:t>WHERE  </a:t>
            </a:r>
            <a:r>
              <a:rPr lang="en-US" altLang="zh-CN" dirty="0" err="1"/>
              <a:t>Sname</a:t>
            </a:r>
            <a:r>
              <a:rPr lang="en-US" altLang="zh-CN" dirty="0"/>
              <a:t> LIKE  ‘ </a:t>
            </a:r>
            <a:r>
              <a:rPr lang="zh-CN" altLang="en-US" dirty="0"/>
              <a:t>刘 </a:t>
            </a:r>
            <a:r>
              <a:rPr lang="en-US" altLang="zh-CN" dirty="0"/>
              <a:t>% ’ </a:t>
            </a:r>
            <a:r>
              <a:rPr lang="zh-CN" altLang="en-US" dirty="0"/>
              <a:t>；</a:t>
            </a:r>
            <a:endParaRPr lang="zh-CN" altLang="en-US"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标题 392193"/>
          <p:cNvSpPr>
            <a:spLocks noGrp="1"/>
          </p:cNvSpPr>
          <p:nvPr>
            <p:ph type="title"/>
          </p:nvPr>
        </p:nvSpPr>
        <p:spPr>
          <a:xfrm>
            <a:off x="685800" y="152400"/>
            <a:ext cx="6870700" cy="612775"/>
          </a:xfrm>
        </p:spPr>
        <p:txBody>
          <a:bodyPr anchor="b"/>
          <a:lstStyle/>
          <a:p>
            <a:endParaRPr lang="zh-CN" altLang="en-US" sz="4000" dirty="0"/>
          </a:p>
        </p:txBody>
      </p:sp>
      <p:sp>
        <p:nvSpPr>
          <p:cNvPr id="393218" name="文本占位符 392194"/>
          <p:cNvSpPr>
            <a:spLocks noGrp="1"/>
          </p:cNvSpPr>
          <p:nvPr>
            <p:ph idx="1"/>
          </p:nvPr>
        </p:nvSpPr>
        <p:spPr>
          <a:xfrm>
            <a:off x="0" y="1268413"/>
            <a:ext cx="8893175" cy="5589587"/>
          </a:xfrm>
        </p:spPr>
        <p:txBody>
          <a:bodyPr anchor="t"/>
          <a:lstStyle/>
          <a:p>
            <a:r>
              <a:rPr lang="zh-CN" altLang="en-US" dirty="0"/>
              <a:t>匹配模板为含通配符的字符串（续）</a:t>
            </a:r>
            <a:endParaRPr lang="zh-CN" altLang="en-US" dirty="0"/>
          </a:p>
          <a:p>
            <a:pPr marL="0" indent="0">
              <a:buNone/>
            </a:pPr>
            <a:r>
              <a:rPr lang="en-US" altLang="zh-CN" dirty="0"/>
              <a:t>[ </a:t>
            </a:r>
            <a:r>
              <a:rPr lang="zh-CN" altLang="en-US" dirty="0"/>
              <a:t>例 </a:t>
            </a:r>
            <a:r>
              <a:rPr lang="en-US" altLang="zh-CN" dirty="0"/>
              <a:t>16]   </a:t>
            </a:r>
            <a:r>
              <a:rPr lang="zh-CN" altLang="en-US" dirty="0"/>
              <a:t>查询姓 </a:t>
            </a:r>
            <a:r>
              <a:rPr lang="en-US" altLang="zh-CN" dirty="0"/>
              <a:t>" </a:t>
            </a:r>
            <a:r>
              <a:rPr lang="zh-CN" altLang="en-US" dirty="0"/>
              <a:t>欧阳 </a:t>
            </a:r>
            <a:r>
              <a:rPr lang="en-US" altLang="zh-CN" dirty="0"/>
              <a:t>" </a:t>
            </a:r>
            <a:r>
              <a:rPr lang="zh-CN" altLang="en-US" dirty="0"/>
              <a:t>且全名为三个汉字的学生</a:t>
            </a:r>
            <a:r>
              <a:rPr lang="zh-CN" altLang="en-US" dirty="0" smtClean="0"/>
              <a:t>的姓名</a:t>
            </a:r>
            <a:r>
              <a:rPr lang="zh-CN" altLang="en-US" dirty="0"/>
              <a:t>。</a:t>
            </a:r>
            <a:endParaRPr lang="zh-CN" altLang="en-US" dirty="0"/>
          </a:p>
          <a:p>
            <a:r>
              <a:rPr lang="zh-CN" altLang="en-US" dirty="0"/>
              <a:t>      </a:t>
            </a:r>
            <a:r>
              <a:rPr lang="en-US" altLang="zh-CN" dirty="0"/>
              <a:t>SELECT </a:t>
            </a:r>
            <a:r>
              <a:rPr lang="en-US" altLang="zh-CN" dirty="0" err="1"/>
              <a:t>Sname</a:t>
            </a:r>
            <a:endParaRPr lang="en-US" altLang="zh-CN" dirty="0"/>
          </a:p>
          <a:p>
            <a:pPr marL="0" indent="0">
              <a:buNone/>
            </a:pPr>
            <a:r>
              <a:rPr lang="en-US" altLang="zh-CN" dirty="0"/>
              <a:t>      FROM   Student</a:t>
            </a:r>
            <a:endParaRPr lang="en-US" altLang="zh-CN" dirty="0"/>
          </a:p>
          <a:p>
            <a:pPr marL="0" indent="0">
              <a:buNone/>
            </a:pPr>
            <a:r>
              <a:rPr lang="en-US" altLang="zh-CN" dirty="0"/>
              <a:t>      WHERE  </a:t>
            </a:r>
            <a:r>
              <a:rPr lang="en-US" altLang="zh-CN" dirty="0" err="1"/>
              <a:t>Sname</a:t>
            </a:r>
            <a:r>
              <a:rPr lang="en-US" altLang="zh-CN" dirty="0"/>
              <a:t> LIKE ' </a:t>
            </a:r>
            <a:r>
              <a:rPr lang="zh-CN" altLang="en-US" dirty="0"/>
              <a:t>欧阳 </a:t>
            </a:r>
            <a:r>
              <a:rPr lang="en-US" altLang="zh-CN" dirty="0"/>
              <a:t>__' </a:t>
            </a:r>
            <a:r>
              <a:rPr lang="zh-CN" altLang="en-US" dirty="0"/>
              <a:t>；</a:t>
            </a:r>
            <a:endParaRPr lang="zh-CN" altLang="en-US"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标题 393217"/>
          <p:cNvSpPr>
            <a:spLocks noGrp="1"/>
          </p:cNvSpPr>
          <p:nvPr>
            <p:ph type="title"/>
          </p:nvPr>
        </p:nvSpPr>
        <p:spPr>
          <a:xfrm>
            <a:off x="685800" y="152400"/>
            <a:ext cx="6870700" cy="755650"/>
          </a:xfrm>
        </p:spPr>
        <p:txBody>
          <a:bodyPr anchor="b"/>
          <a:lstStyle/>
          <a:p>
            <a:endParaRPr lang="zh-CN" altLang="en-US" sz="4000" dirty="0"/>
          </a:p>
        </p:txBody>
      </p:sp>
      <p:sp>
        <p:nvSpPr>
          <p:cNvPr id="394242" name="文本占位符 393218"/>
          <p:cNvSpPr>
            <a:spLocks noGrp="1"/>
          </p:cNvSpPr>
          <p:nvPr>
            <p:ph idx="1"/>
          </p:nvPr>
        </p:nvSpPr>
        <p:spPr>
          <a:xfrm>
            <a:off x="0" y="1773238"/>
            <a:ext cx="9144000" cy="5084762"/>
          </a:xfrm>
        </p:spPr>
        <p:txBody>
          <a:bodyPr anchor="t"/>
          <a:lstStyle/>
          <a:p>
            <a:pPr marL="0" indent="0">
              <a:buNone/>
            </a:pPr>
            <a:r>
              <a:rPr lang="en-US" altLang="zh-CN" dirty="0"/>
              <a:t>[ </a:t>
            </a:r>
            <a:r>
              <a:rPr lang="zh-CN" altLang="en-US" dirty="0"/>
              <a:t>例 </a:t>
            </a:r>
            <a:r>
              <a:rPr lang="en-US" altLang="zh-CN" dirty="0"/>
              <a:t>17]   </a:t>
            </a:r>
            <a:r>
              <a:rPr lang="zh-CN" altLang="en-US" dirty="0"/>
              <a:t>查询名字中第 </a:t>
            </a:r>
            <a:r>
              <a:rPr lang="en-US" altLang="zh-CN" dirty="0"/>
              <a:t>2 </a:t>
            </a:r>
            <a:r>
              <a:rPr lang="zh-CN" altLang="en-US" dirty="0"/>
              <a:t>个字为 </a:t>
            </a:r>
            <a:r>
              <a:rPr lang="en-US" altLang="zh-CN" dirty="0"/>
              <a:t>" </a:t>
            </a:r>
            <a:r>
              <a:rPr lang="zh-CN" altLang="en-US" dirty="0"/>
              <a:t>阳 </a:t>
            </a:r>
            <a:r>
              <a:rPr lang="en-US" altLang="zh-CN" dirty="0"/>
              <a:t>" </a:t>
            </a:r>
            <a:r>
              <a:rPr lang="zh-CN" altLang="en-US" dirty="0"/>
              <a:t>字的学生的</a:t>
            </a:r>
            <a:r>
              <a:rPr lang="zh-CN" altLang="en-US" dirty="0" smtClean="0"/>
              <a:t>姓名</a:t>
            </a:r>
            <a:r>
              <a:rPr lang="zh-CN" altLang="en-US" dirty="0"/>
              <a:t>和学号。</a:t>
            </a:r>
            <a:endParaRPr lang="zh-CN" altLang="en-US" dirty="0"/>
          </a:p>
          <a:p>
            <a:pPr marL="0" indent="0">
              <a:buNone/>
            </a:pPr>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Sno</a:t>
            </a:r>
            <a:endParaRPr lang="en-US" altLang="zh-CN" dirty="0"/>
          </a:p>
          <a:p>
            <a:pPr marL="0" indent="0">
              <a:buNone/>
            </a:pPr>
            <a:r>
              <a:rPr lang="en-US" altLang="zh-CN" dirty="0" smtClean="0"/>
              <a:t>        </a:t>
            </a:r>
            <a:r>
              <a:rPr lang="en-US" altLang="zh-CN" dirty="0"/>
              <a:t>FROM Student</a:t>
            </a:r>
            <a:endParaRPr lang="en-US" altLang="zh-CN" dirty="0"/>
          </a:p>
          <a:p>
            <a:pPr marL="0" indent="0">
              <a:buNone/>
            </a:pPr>
            <a:r>
              <a:rPr lang="en-US" altLang="zh-CN" dirty="0"/>
              <a:t>      WHERE </a:t>
            </a:r>
            <a:r>
              <a:rPr lang="en-US" altLang="zh-CN" dirty="0" err="1"/>
              <a:t>Sname</a:t>
            </a:r>
            <a:r>
              <a:rPr lang="en-US" altLang="zh-CN" dirty="0"/>
              <a:t> LIKE '__ </a:t>
            </a:r>
            <a:r>
              <a:rPr lang="zh-CN" altLang="en-US" dirty="0"/>
              <a:t>阳 </a:t>
            </a:r>
            <a:r>
              <a:rPr lang="en-US" altLang="zh-CN" dirty="0"/>
              <a:t>%' </a:t>
            </a:r>
            <a:r>
              <a:rPr lang="zh-CN" altLang="en-US" dirty="0"/>
              <a:t>；</a:t>
            </a:r>
            <a:endParaRPr lang="zh-CN" altLang="en-US"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标题 394241"/>
          <p:cNvSpPr>
            <a:spLocks noGrp="1"/>
          </p:cNvSpPr>
          <p:nvPr>
            <p:ph type="title"/>
          </p:nvPr>
        </p:nvSpPr>
        <p:spPr>
          <a:xfrm>
            <a:off x="685800" y="152400"/>
            <a:ext cx="6870700" cy="684213"/>
          </a:xfrm>
        </p:spPr>
        <p:txBody>
          <a:bodyPr anchor="b"/>
          <a:lstStyle/>
          <a:p>
            <a:endParaRPr lang="zh-CN" altLang="en-US" sz="4000" dirty="0"/>
          </a:p>
        </p:txBody>
      </p:sp>
      <p:sp>
        <p:nvSpPr>
          <p:cNvPr id="395266" name="文本占位符 394242"/>
          <p:cNvSpPr>
            <a:spLocks noGrp="1"/>
          </p:cNvSpPr>
          <p:nvPr>
            <p:ph idx="1"/>
          </p:nvPr>
        </p:nvSpPr>
        <p:spPr>
          <a:xfrm>
            <a:off x="0" y="1773238"/>
            <a:ext cx="9144000" cy="5084762"/>
          </a:xfrm>
        </p:spPr>
        <p:txBody>
          <a:bodyPr anchor="t"/>
          <a:lstStyle/>
          <a:p>
            <a:pPr marL="0" indent="0">
              <a:buNone/>
            </a:pPr>
            <a:r>
              <a:rPr lang="en-US" altLang="zh-CN" dirty="0"/>
              <a:t>[ </a:t>
            </a:r>
            <a:r>
              <a:rPr lang="zh-CN" altLang="en-US" dirty="0"/>
              <a:t>例 </a:t>
            </a:r>
            <a:r>
              <a:rPr lang="en-US" altLang="zh-CN" dirty="0"/>
              <a:t>18]   </a:t>
            </a:r>
            <a:r>
              <a:rPr lang="zh-CN" altLang="en-US" dirty="0"/>
              <a:t>查询所有不姓刘的学生姓名。</a:t>
            </a:r>
            <a:endParaRPr lang="zh-CN" altLang="en-US" dirty="0"/>
          </a:p>
          <a:p>
            <a:r>
              <a:rPr lang="zh-CN" altLang="en-US" dirty="0"/>
              <a:t>      </a:t>
            </a:r>
            <a:r>
              <a:rPr lang="en-US" altLang="zh-CN" dirty="0"/>
              <a:t>SELECT </a:t>
            </a:r>
            <a:r>
              <a:rPr lang="en-US" altLang="zh-CN" dirty="0" err="1"/>
              <a:t>Sname</a:t>
            </a:r>
            <a:r>
              <a:rPr lang="en-US" altLang="zh-CN" dirty="0"/>
              <a:t> </a:t>
            </a:r>
            <a:r>
              <a:rPr lang="zh-CN" altLang="en-US" dirty="0"/>
              <a:t>， </a:t>
            </a:r>
            <a:r>
              <a:rPr lang="en-US" altLang="zh-CN" dirty="0" err="1"/>
              <a:t>Sno</a:t>
            </a:r>
            <a:r>
              <a:rPr lang="en-US" altLang="zh-CN" dirty="0"/>
              <a:t> </a:t>
            </a:r>
            <a:r>
              <a:rPr lang="zh-CN" altLang="en-US" dirty="0"/>
              <a:t>， </a:t>
            </a:r>
            <a:r>
              <a:rPr lang="en-US" altLang="zh-CN" dirty="0" err="1"/>
              <a:t>Ssex</a:t>
            </a:r>
            <a:endParaRPr lang="en-US" altLang="zh-CN" dirty="0"/>
          </a:p>
          <a:p>
            <a:pPr marL="0" indent="0">
              <a:buNone/>
            </a:pPr>
            <a:r>
              <a:rPr lang="en-US" altLang="zh-CN" dirty="0"/>
              <a:t> </a:t>
            </a:r>
            <a:r>
              <a:rPr lang="en-US" altLang="zh-CN" dirty="0" smtClean="0"/>
              <a:t>       </a:t>
            </a:r>
            <a:r>
              <a:rPr lang="en-US" altLang="zh-CN" dirty="0"/>
              <a:t>FROM Student</a:t>
            </a:r>
            <a:endParaRPr lang="en-US" altLang="zh-CN" dirty="0"/>
          </a:p>
          <a:p>
            <a:pPr marL="0" indent="0">
              <a:buNone/>
            </a:pPr>
            <a:r>
              <a:rPr lang="en-US" altLang="zh-CN" dirty="0"/>
              <a:t> </a:t>
            </a:r>
            <a:r>
              <a:rPr lang="en-US" altLang="zh-CN" dirty="0" smtClean="0"/>
              <a:t>      </a:t>
            </a:r>
            <a:r>
              <a:rPr lang="en-US" altLang="zh-CN" dirty="0"/>
              <a:t>WHERE </a:t>
            </a:r>
            <a:r>
              <a:rPr lang="en-US" altLang="zh-CN" dirty="0" err="1"/>
              <a:t>Sname</a:t>
            </a:r>
            <a:r>
              <a:rPr lang="en-US" altLang="zh-CN" dirty="0"/>
              <a:t> NOT LIKE ' </a:t>
            </a:r>
            <a:r>
              <a:rPr lang="zh-CN" altLang="en-US" dirty="0"/>
              <a:t>刘 </a:t>
            </a:r>
            <a:r>
              <a:rPr lang="en-US" altLang="zh-CN" dirty="0"/>
              <a:t>%' </a:t>
            </a:r>
            <a:r>
              <a:rPr lang="zh-CN" altLang="en-US" dirty="0"/>
              <a:t>；</a:t>
            </a:r>
            <a:endParaRPr lang="zh-CN" altLang="en-US"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标题 395265"/>
          <p:cNvSpPr>
            <a:spLocks noGrp="1"/>
          </p:cNvSpPr>
          <p:nvPr>
            <p:ph type="title"/>
          </p:nvPr>
        </p:nvSpPr>
        <p:spPr/>
        <p:txBody>
          <a:bodyPr anchor="b"/>
          <a:lstStyle/>
          <a:p>
            <a:endParaRPr lang="zh-CN" altLang="en-US" dirty="0"/>
          </a:p>
        </p:txBody>
      </p:sp>
      <p:sp>
        <p:nvSpPr>
          <p:cNvPr id="396290" name="文本占位符 395266"/>
          <p:cNvSpPr>
            <a:spLocks noGrp="1"/>
          </p:cNvSpPr>
          <p:nvPr>
            <p:ph idx="1"/>
          </p:nvPr>
        </p:nvSpPr>
        <p:spPr>
          <a:xfrm>
            <a:off x="0" y="1916113"/>
            <a:ext cx="8964613" cy="4608512"/>
          </a:xfrm>
        </p:spPr>
        <p:txBody>
          <a:bodyPr anchor="t"/>
          <a:lstStyle/>
          <a:p>
            <a:pPr>
              <a:buNone/>
            </a:pPr>
            <a:r>
              <a:rPr lang="zh-CN" altLang="en-US" dirty="0"/>
              <a:t> </a:t>
            </a:r>
            <a:endParaRPr lang="zh-CN" altLang="en-US" dirty="0"/>
          </a:p>
          <a:p>
            <a:pPr marL="0" indent="0">
              <a:buNone/>
            </a:pPr>
            <a:r>
              <a:rPr lang="zh-CN" altLang="en-US" dirty="0"/>
              <a:t> </a:t>
            </a:r>
            <a:r>
              <a:rPr lang="en-US" altLang="zh-CN" dirty="0"/>
              <a:t>[ </a:t>
            </a:r>
            <a:r>
              <a:rPr lang="zh-CN" altLang="en-US" dirty="0"/>
              <a:t>例 </a:t>
            </a:r>
            <a:r>
              <a:rPr lang="en-US" altLang="zh-CN" dirty="0"/>
              <a:t>19]   </a:t>
            </a:r>
            <a:r>
              <a:rPr lang="zh-CN" altLang="en-US" dirty="0"/>
              <a:t>查询 </a:t>
            </a:r>
            <a:r>
              <a:rPr lang="en-US" altLang="zh-CN" dirty="0" err="1"/>
              <a:t>DB_Design</a:t>
            </a:r>
            <a:r>
              <a:rPr lang="en-US" altLang="zh-CN" dirty="0"/>
              <a:t> </a:t>
            </a:r>
            <a:r>
              <a:rPr lang="zh-CN" altLang="en-US" dirty="0"/>
              <a:t>课程的课程号和学分。</a:t>
            </a:r>
            <a:endParaRPr lang="zh-CN" altLang="en-US" dirty="0"/>
          </a:p>
          <a:p>
            <a:pPr marL="0" indent="0">
              <a:buNone/>
            </a:pPr>
            <a:r>
              <a:rPr lang="zh-CN" altLang="en-US" dirty="0"/>
              <a:t>      </a:t>
            </a:r>
            <a:r>
              <a:rPr lang="en-US" altLang="zh-CN" dirty="0"/>
              <a:t>SELECT </a:t>
            </a:r>
            <a:r>
              <a:rPr lang="en-US" altLang="zh-CN" dirty="0" err="1"/>
              <a:t>Cno</a:t>
            </a:r>
            <a:r>
              <a:rPr lang="en-US" altLang="zh-CN" dirty="0"/>
              <a:t> </a:t>
            </a:r>
            <a:r>
              <a:rPr lang="zh-CN" altLang="en-US" dirty="0"/>
              <a:t>， </a:t>
            </a:r>
            <a:r>
              <a:rPr lang="en-US" altLang="zh-CN" dirty="0" err="1"/>
              <a:t>Ccredit</a:t>
            </a:r>
            <a:endParaRPr lang="en-US" altLang="zh-CN" dirty="0"/>
          </a:p>
          <a:p>
            <a:pPr marL="0" indent="0">
              <a:buNone/>
            </a:pPr>
            <a:r>
              <a:rPr lang="en-US" altLang="zh-CN" dirty="0"/>
              <a:t>      FROM Course</a:t>
            </a:r>
            <a:endParaRPr lang="en-US" altLang="zh-CN" dirty="0"/>
          </a:p>
          <a:p>
            <a:pPr marL="0" indent="0">
              <a:buNone/>
            </a:pPr>
            <a:r>
              <a:rPr lang="en-US" altLang="zh-CN" dirty="0"/>
              <a:t>      WHERE </a:t>
            </a:r>
            <a:r>
              <a:rPr lang="en-US" altLang="zh-CN" dirty="0" err="1"/>
              <a:t>Cname</a:t>
            </a:r>
            <a:r>
              <a:rPr lang="en-US" altLang="zh-CN" dirty="0"/>
              <a:t> LIKE 'DB \ _Design'      </a:t>
            </a:r>
            <a:endParaRPr lang="en-US" altLang="zh-CN" dirty="0"/>
          </a:p>
          <a:p>
            <a:pPr marL="0" indent="0">
              <a:buNone/>
            </a:pPr>
            <a:r>
              <a:rPr lang="en-US" altLang="zh-CN" dirty="0"/>
              <a:t>                        ESCAPE '\'</a:t>
            </a:r>
            <a:endParaRPr lang="en-US" altLang="zh-CN"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标题 396289"/>
          <p:cNvSpPr>
            <a:spLocks noGrp="1"/>
          </p:cNvSpPr>
          <p:nvPr>
            <p:ph type="title"/>
          </p:nvPr>
        </p:nvSpPr>
        <p:spPr/>
        <p:txBody>
          <a:bodyPr anchor="b"/>
          <a:lstStyle/>
          <a:p>
            <a:endParaRPr lang="zh-CN" altLang="en-US" dirty="0"/>
          </a:p>
        </p:txBody>
      </p:sp>
      <p:sp>
        <p:nvSpPr>
          <p:cNvPr id="397314" name="文本占位符 396290"/>
          <p:cNvSpPr>
            <a:spLocks noGrp="1"/>
          </p:cNvSpPr>
          <p:nvPr>
            <p:ph idx="1"/>
          </p:nvPr>
        </p:nvSpPr>
        <p:spPr>
          <a:xfrm>
            <a:off x="179388" y="1844675"/>
            <a:ext cx="8964612" cy="5013325"/>
          </a:xfrm>
        </p:spPr>
        <p:txBody>
          <a:bodyPr anchor="t"/>
          <a:lstStyle/>
          <a:p>
            <a:pPr marL="0" indent="0">
              <a:buNone/>
            </a:pPr>
            <a:r>
              <a:rPr lang="en-US" altLang="zh-CN" dirty="0"/>
              <a:t>[ </a:t>
            </a:r>
            <a:r>
              <a:rPr lang="zh-CN" altLang="en-US" dirty="0"/>
              <a:t>例 </a:t>
            </a:r>
            <a:r>
              <a:rPr lang="en-US" altLang="zh-CN" dirty="0"/>
              <a:t>20]   </a:t>
            </a:r>
            <a:r>
              <a:rPr lang="zh-CN" altLang="en-US" dirty="0"/>
              <a:t>查询以 </a:t>
            </a:r>
            <a:r>
              <a:rPr lang="en-US" altLang="zh-CN" dirty="0"/>
              <a:t>"DB_" </a:t>
            </a:r>
            <a:r>
              <a:rPr lang="zh-CN" altLang="en-US" dirty="0"/>
              <a:t>开头，且倒数第 </a:t>
            </a:r>
            <a:r>
              <a:rPr lang="en-US" altLang="zh-CN" dirty="0"/>
              <a:t>3 </a:t>
            </a:r>
            <a:r>
              <a:rPr lang="zh-CN" altLang="en-US" dirty="0"/>
              <a:t>个字符为  </a:t>
            </a:r>
            <a:r>
              <a:rPr lang="en-US" altLang="zh-CN" dirty="0" err="1" smtClean="0"/>
              <a:t>i</a:t>
            </a:r>
            <a:r>
              <a:rPr lang="zh-CN" altLang="en-US" dirty="0" smtClean="0"/>
              <a:t>的</a:t>
            </a:r>
            <a:r>
              <a:rPr lang="zh-CN" altLang="en-US" dirty="0"/>
              <a:t>课程的详细情况。</a:t>
            </a:r>
            <a:endParaRPr lang="zh-CN" altLang="en-US" dirty="0"/>
          </a:p>
          <a:p>
            <a:pPr marL="0" indent="0">
              <a:buNone/>
            </a:pPr>
            <a:r>
              <a:rPr lang="zh-CN" altLang="en-US" dirty="0"/>
              <a:t>      </a:t>
            </a:r>
            <a:r>
              <a:rPr lang="en-US" altLang="zh-CN" dirty="0"/>
              <a:t>SELECT   *</a:t>
            </a:r>
            <a:endParaRPr lang="en-US" altLang="zh-CN" dirty="0"/>
          </a:p>
          <a:p>
            <a:pPr marL="0" indent="0">
              <a:buNone/>
            </a:pPr>
            <a:r>
              <a:rPr lang="en-US" altLang="zh-CN" dirty="0"/>
              <a:t>      FROM   Course</a:t>
            </a:r>
            <a:endParaRPr lang="en-US" altLang="zh-CN" dirty="0"/>
          </a:p>
          <a:p>
            <a:pPr marL="0" indent="0">
              <a:buNone/>
            </a:pPr>
            <a:r>
              <a:rPr lang="en-US" altLang="zh-CN" dirty="0"/>
              <a:t>      WHERE  </a:t>
            </a:r>
            <a:r>
              <a:rPr lang="en-US" altLang="zh-CN" dirty="0" err="1"/>
              <a:t>Cname</a:t>
            </a:r>
            <a:r>
              <a:rPr lang="en-US" altLang="zh-CN" dirty="0"/>
              <a:t> LIKE  'DB \ _%</a:t>
            </a:r>
            <a:r>
              <a:rPr lang="en-US" altLang="zh-CN" dirty="0" err="1"/>
              <a:t>i</a:t>
            </a:r>
            <a:r>
              <a:rPr lang="en-US" altLang="zh-CN" dirty="0"/>
              <a:t>_ _'  ESCAPE ' \ ' </a:t>
            </a:r>
            <a:r>
              <a:rPr lang="zh-CN" altLang="en-US" dirty="0"/>
              <a:t>；</a:t>
            </a:r>
            <a:endParaRPr lang="zh-CN" alt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标题 397313"/>
          <p:cNvSpPr>
            <a:spLocks noGrp="1"/>
          </p:cNvSpPr>
          <p:nvPr>
            <p:ph type="title"/>
          </p:nvPr>
        </p:nvSpPr>
        <p:spPr>
          <a:xfrm>
            <a:off x="685800" y="152400"/>
            <a:ext cx="6870700" cy="828675"/>
          </a:xfrm>
        </p:spPr>
        <p:txBody>
          <a:bodyPr anchor="b"/>
          <a:lstStyle/>
          <a:p>
            <a:r>
              <a:rPr lang="en-US" altLang="zh-CN"/>
              <a:t>(5)  </a:t>
            </a:r>
            <a:r>
              <a:rPr lang="zh-CN" altLang="en-US"/>
              <a:t>涉及空值的查询</a:t>
            </a:r>
            <a:endParaRPr lang="zh-CN" altLang="en-US"/>
          </a:p>
        </p:txBody>
      </p:sp>
      <p:sp>
        <p:nvSpPr>
          <p:cNvPr id="398338" name="文本占位符 397314"/>
          <p:cNvSpPr>
            <a:spLocks noGrp="1"/>
          </p:cNvSpPr>
          <p:nvPr>
            <p:ph idx="1"/>
          </p:nvPr>
        </p:nvSpPr>
        <p:spPr>
          <a:xfrm>
            <a:off x="0" y="1196975"/>
            <a:ext cx="8964613" cy="5661025"/>
          </a:xfrm>
        </p:spPr>
        <p:txBody>
          <a:bodyPr anchor="t"/>
          <a:lstStyle/>
          <a:p>
            <a:r>
              <a:rPr lang="zh-CN" altLang="en-US" dirty="0" smtClean="0"/>
              <a:t>  </a:t>
            </a:r>
            <a:r>
              <a:rPr lang="zh-CN" altLang="en-US" dirty="0"/>
              <a:t>使用谓词  </a:t>
            </a:r>
            <a:r>
              <a:rPr lang="en-US" altLang="zh-CN" dirty="0"/>
              <a:t>IS NULL  </a:t>
            </a:r>
            <a:r>
              <a:rPr lang="zh-CN" altLang="en-US" dirty="0"/>
              <a:t>或  </a:t>
            </a:r>
            <a:r>
              <a:rPr lang="en-US" altLang="zh-CN" dirty="0"/>
              <a:t>IS NOT NULL</a:t>
            </a:r>
            <a:endParaRPr lang="en-US" altLang="zh-CN" dirty="0"/>
          </a:p>
          <a:p>
            <a:r>
              <a:rPr lang="en-US" altLang="zh-CN" dirty="0" smtClean="0"/>
              <a:t> </a:t>
            </a:r>
            <a:r>
              <a:rPr lang="en-US" altLang="zh-CN" dirty="0"/>
              <a:t>“ IS NULL ”   </a:t>
            </a:r>
            <a:r>
              <a:rPr lang="zh-CN" altLang="en-US" dirty="0"/>
              <a:t>不能用   “ </a:t>
            </a:r>
            <a:r>
              <a:rPr lang="en-US" altLang="zh-CN" dirty="0"/>
              <a:t>= NULL ”   </a:t>
            </a:r>
            <a:r>
              <a:rPr lang="zh-CN" altLang="en-US" dirty="0"/>
              <a:t>代替</a:t>
            </a:r>
            <a:endParaRPr lang="zh-CN" altLang="en-US" dirty="0"/>
          </a:p>
          <a:p>
            <a:pPr marL="0" indent="0">
              <a:buNone/>
            </a:pPr>
            <a:r>
              <a:rPr lang="en-US" altLang="zh-CN" dirty="0"/>
              <a:t>[ </a:t>
            </a:r>
            <a:r>
              <a:rPr lang="zh-CN" altLang="en-US" dirty="0"/>
              <a:t>例 </a:t>
            </a:r>
            <a:r>
              <a:rPr lang="en-US" altLang="zh-CN" dirty="0"/>
              <a:t>21]   </a:t>
            </a:r>
            <a:r>
              <a:rPr lang="zh-CN" altLang="en-US" dirty="0"/>
              <a:t>某些学生选修课程后没有参加考试，所以有</a:t>
            </a:r>
            <a:r>
              <a:rPr lang="zh-CN" altLang="en-US" dirty="0" smtClean="0"/>
              <a:t>选课记录</a:t>
            </a:r>
            <a:r>
              <a:rPr lang="zh-CN" altLang="en-US" dirty="0"/>
              <a:t>，但没有考试成绩。查询缺少成绩的学生的学</a:t>
            </a:r>
            <a:r>
              <a:rPr lang="zh-CN" altLang="en-US" dirty="0" smtClean="0"/>
              <a:t>号和</a:t>
            </a:r>
            <a:r>
              <a:rPr lang="zh-CN" altLang="en-US" dirty="0"/>
              <a:t>相应的课程号。</a:t>
            </a:r>
            <a:endParaRPr lang="zh-CN" altLang="en-US" dirty="0"/>
          </a:p>
          <a:p>
            <a:pPr marL="0" indent="0">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Cno</a:t>
            </a:r>
            <a:endParaRPr lang="en-US" altLang="zh-CN" dirty="0"/>
          </a:p>
          <a:p>
            <a:pPr marL="0" indent="0">
              <a:buNone/>
            </a:pPr>
            <a:r>
              <a:rPr lang="en-US" altLang="zh-CN" dirty="0"/>
              <a:t> </a:t>
            </a:r>
            <a:r>
              <a:rPr lang="en-US" altLang="zh-CN" dirty="0" smtClean="0"/>
              <a:t>     </a:t>
            </a:r>
            <a:r>
              <a:rPr lang="en-US" altLang="zh-CN" dirty="0"/>
              <a:t>FROM SC</a:t>
            </a:r>
            <a:endParaRPr lang="en-US" altLang="zh-CN" dirty="0"/>
          </a:p>
          <a:p>
            <a:pPr marL="0" indent="0">
              <a:buNone/>
            </a:pPr>
            <a:r>
              <a:rPr lang="en-US" altLang="zh-CN" dirty="0"/>
              <a:t> </a:t>
            </a:r>
            <a:r>
              <a:rPr lang="en-US" altLang="zh-CN" dirty="0" smtClean="0"/>
              <a:t>    </a:t>
            </a:r>
            <a:r>
              <a:rPr lang="en-US" altLang="zh-CN" dirty="0"/>
              <a:t>WHERE Grade IS NULL </a:t>
            </a:r>
            <a:r>
              <a:rPr lang="zh-CN" altLang="en-US" dirty="0"/>
              <a:t>；</a:t>
            </a:r>
            <a:endParaRPr lang="zh-CN" altLang="en-US"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标题 398337"/>
          <p:cNvSpPr>
            <a:spLocks noGrp="1"/>
          </p:cNvSpPr>
          <p:nvPr>
            <p:ph type="title"/>
          </p:nvPr>
        </p:nvSpPr>
        <p:spPr>
          <a:xfrm>
            <a:off x="685800" y="152400"/>
            <a:ext cx="6870700" cy="828675"/>
          </a:xfrm>
        </p:spPr>
        <p:txBody>
          <a:bodyPr anchor="b"/>
          <a:lstStyle/>
          <a:p>
            <a:endParaRPr lang="zh-CN" altLang="en-US" dirty="0"/>
          </a:p>
        </p:txBody>
      </p:sp>
      <p:sp>
        <p:nvSpPr>
          <p:cNvPr id="399362" name="文本占位符 398338"/>
          <p:cNvSpPr>
            <a:spLocks noGrp="1"/>
          </p:cNvSpPr>
          <p:nvPr>
            <p:ph idx="1"/>
          </p:nvPr>
        </p:nvSpPr>
        <p:spPr>
          <a:xfrm>
            <a:off x="0" y="1773238"/>
            <a:ext cx="9144000" cy="5084762"/>
          </a:xfrm>
        </p:spPr>
        <p:txBody>
          <a:bodyPr anchor="t"/>
          <a:lstStyle/>
          <a:p>
            <a:pPr marL="0" indent="0">
              <a:buNone/>
            </a:pPr>
            <a:r>
              <a:rPr lang="zh-CN" altLang="en-US" dirty="0"/>
              <a:t> </a:t>
            </a:r>
            <a:r>
              <a:rPr lang="en-US" altLang="zh-CN" dirty="0"/>
              <a:t>[ </a:t>
            </a:r>
            <a:r>
              <a:rPr lang="zh-CN" altLang="en-US" dirty="0"/>
              <a:t>例 </a:t>
            </a:r>
            <a:r>
              <a:rPr lang="en-US" altLang="zh-CN" dirty="0"/>
              <a:t>22]   </a:t>
            </a:r>
            <a:r>
              <a:rPr lang="zh-CN" altLang="en-US" dirty="0"/>
              <a:t>查所有有成绩的学生学号和课程号。</a:t>
            </a:r>
            <a:endParaRPr lang="zh-CN" altLang="en-US" dirty="0"/>
          </a:p>
          <a:p>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Cno</a:t>
            </a:r>
            <a:endParaRPr lang="en-US" altLang="zh-CN" dirty="0"/>
          </a:p>
          <a:p>
            <a:pPr marL="0" indent="0">
              <a:buNone/>
            </a:pPr>
            <a:r>
              <a:rPr lang="en-US" altLang="zh-CN" dirty="0" smtClean="0"/>
              <a:t>        </a:t>
            </a:r>
            <a:r>
              <a:rPr lang="en-US" altLang="zh-CN" dirty="0"/>
              <a:t>FROM  SC</a:t>
            </a:r>
            <a:endParaRPr lang="en-US" altLang="zh-CN" dirty="0"/>
          </a:p>
          <a:p>
            <a:pPr marL="0" indent="0">
              <a:buNone/>
            </a:pPr>
            <a:r>
              <a:rPr lang="en-US" altLang="zh-CN" dirty="0" smtClean="0"/>
              <a:t>        </a:t>
            </a:r>
            <a:r>
              <a:rPr lang="en-US" altLang="zh-CN" dirty="0"/>
              <a:t>WHERE  Grade IS NOT NULL </a:t>
            </a:r>
            <a:r>
              <a:rPr lang="zh-CN" altLang="en-US" dirty="0"/>
              <a:t>；</a:t>
            </a:r>
            <a:endParaRPr lang="zh-CN" altLang="en-US"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标题 399361"/>
          <p:cNvSpPr>
            <a:spLocks noGrp="1"/>
          </p:cNvSpPr>
          <p:nvPr>
            <p:ph type="title"/>
          </p:nvPr>
        </p:nvSpPr>
        <p:spPr>
          <a:xfrm>
            <a:off x="685800" y="152400"/>
            <a:ext cx="6870700" cy="900113"/>
          </a:xfrm>
        </p:spPr>
        <p:txBody>
          <a:bodyPr anchor="b"/>
          <a:lstStyle/>
          <a:p>
            <a:r>
              <a:rPr lang="en-US" altLang="zh-CN"/>
              <a:t>(6)  </a:t>
            </a:r>
            <a:r>
              <a:rPr lang="zh-CN" altLang="en-US"/>
              <a:t>多重条件查询</a:t>
            </a:r>
            <a:endParaRPr lang="zh-CN" altLang="en-US"/>
          </a:p>
        </p:txBody>
      </p:sp>
      <p:sp>
        <p:nvSpPr>
          <p:cNvPr id="400386" name="文本占位符 399362"/>
          <p:cNvSpPr>
            <a:spLocks noGrp="1"/>
          </p:cNvSpPr>
          <p:nvPr>
            <p:ph idx="1"/>
          </p:nvPr>
        </p:nvSpPr>
        <p:spPr>
          <a:xfrm>
            <a:off x="0" y="1196975"/>
            <a:ext cx="9144000" cy="5661025"/>
          </a:xfrm>
        </p:spPr>
        <p:txBody>
          <a:bodyPr anchor="t"/>
          <a:lstStyle/>
          <a:p>
            <a:r>
              <a:rPr lang="zh-CN" altLang="en-US" dirty="0"/>
              <a:t>用逻辑运算符 </a:t>
            </a:r>
            <a:r>
              <a:rPr lang="en-US" altLang="zh-CN" dirty="0"/>
              <a:t>AND </a:t>
            </a:r>
            <a:r>
              <a:rPr lang="zh-CN" altLang="en-US" dirty="0"/>
              <a:t>和  </a:t>
            </a:r>
            <a:r>
              <a:rPr lang="en-US" altLang="zh-CN" dirty="0"/>
              <a:t>OR </a:t>
            </a:r>
            <a:r>
              <a:rPr lang="zh-CN" altLang="en-US" dirty="0"/>
              <a:t>来联结多个查询条件</a:t>
            </a:r>
            <a:endParaRPr lang="zh-CN" altLang="en-US" dirty="0"/>
          </a:p>
          <a:p>
            <a:pPr marL="0" indent="0">
              <a:buNone/>
            </a:pPr>
            <a:r>
              <a:rPr lang="zh-CN" altLang="en-US" dirty="0" smtClean="0"/>
              <a:t> </a:t>
            </a:r>
            <a:r>
              <a:rPr lang="en-US" altLang="zh-CN" dirty="0"/>
              <a:t>AND </a:t>
            </a:r>
            <a:r>
              <a:rPr lang="zh-CN" altLang="en-US" dirty="0"/>
              <a:t>的优先级高于 </a:t>
            </a:r>
            <a:r>
              <a:rPr lang="en-US" altLang="zh-CN" dirty="0"/>
              <a:t>OR</a:t>
            </a:r>
            <a:endParaRPr lang="en-US" altLang="zh-CN" dirty="0"/>
          </a:p>
          <a:p>
            <a:r>
              <a:rPr lang="zh-CN" altLang="en-US" dirty="0" smtClean="0"/>
              <a:t>可以</a:t>
            </a:r>
            <a:r>
              <a:rPr lang="zh-CN" altLang="en-US" dirty="0"/>
              <a:t>用括号改变优先级</a:t>
            </a:r>
            <a:endParaRPr lang="zh-CN" altLang="en-US" dirty="0"/>
          </a:p>
          <a:p>
            <a:r>
              <a:rPr lang="zh-CN" altLang="en-US" dirty="0"/>
              <a:t>可用来实现多种其他谓词</a:t>
            </a:r>
            <a:endParaRPr lang="zh-CN" altLang="en-US" dirty="0"/>
          </a:p>
          <a:p>
            <a:r>
              <a:rPr lang="en-US" altLang="zh-CN" dirty="0" smtClean="0"/>
              <a:t>[</a:t>
            </a:r>
            <a:r>
              <a:rPr lang="en-US" altLang="zh-CN" dirty="0"/>
              <a:t>NOT] IN</a:t>
            </a:r>
            <a:endParaRPr lang="en-US" altLang="zh-CN" dirty="0"/>
          </a:p>
          <a:p>
            <a:r>
              <a:rPr lang="en-US" altLang="zh-CN" dirty="0" smtClean="0"/>
              <a:t> </a:t>
            </a:r>
            <a:r>
              <a:rPr lang="en-US" altLang="zh-CN" dirty="0"/>
              <a:t>[NOT] BETWEEN  </a:t>
            </a:r>
            <a:r>
              <a:rPr lang="en-US" altLang="zh-CN" dirty="0">
                <a:latin typeface="Arial" panose="020B0604020202020204" pitchFamily="34" charset="0"/>
              </a:rPr>
              <a:t>…</a:t>
            </a:r>
            <a:r>
              <a:rPr lang="en-US" altLang="zh-CN" dirty="0"/>
              <a:t>    AND   </a:t>
            </a:r>
            <a:r>
              <a:rPr lang="en-US" altLang="zh-CN" dirty="0">
                <a:latin typeface="Arial" panose="020B0604020202020204" pitchFamily="34" charset="0"/>
              </a:rPr>
              <a:t>…</a:t>
            </a:r>
            <a:endParaRPr lang="en-US" altLang="zh-CN"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标题 400385"/>
          <p:cNvSpPr>
            <a:spLocks noGrp="1"/>
          </p:cNvSpPr>
          <p:nvPr>
            <p:ph type="title"/>
          </p:nvPr>
        </p:nvSpPr>
        <p:spPr>
          <a:xfrm>
            <a:off x="685800" y="152400"/>
            <a:ext cx="6870700" cy="828675"/>
          </a:xfrm>
        </p:spPr>
        <p:txBody>
          <a:bodyPr anchor="b"/>
          <a:lstStyle/>
          <a:p>
            <a:endParaRPr lang="zh-CN" altLang="en-US" dirty="0"/>
          </a:p>
        </p:txBody>
      </p:sp>
      <p:sp>
        <p:nvSpPr>
          <p:cNvPr id="401410" name="文本占位符 400386"/>
          <p:cNvSpPr>
            <a:spLocks noGrp="1"/>
          </p:cNvSpPr>
          <p:nvPr>
            <p:ph idx="1"/>
          </p:nvPr>
        </p:nvSpPr>
        <p:spPr>
          <a:xfrm>
            <a:off x="179388" y="1125538"/>
            <a:ext cx="8964612" cy="5543550"/>
          </a:xfrm>
        </p:spPr>
        <p:txBody>
          <a:bodyPr anchor="t"/>
          <a:lstStyle/>
          <a:p>
            <a:pPr>
              <a:buNone/>
            </a:pPr>
            <a:endParaRPr lang="zh-CN" altLang="en-US" dirty="0"/>
          </a:p>
          <a:p>
            <a:r>
              <a:rPr lang="en-US" altLang="zh-CN" dirty="0"/>
              <a:t>[ </a:t>
            </a:r>
            <a:r>
              <a:rPr lang="zh-CN" altLang="en-US" dirty="0"/>
              <a:t>例 </a:t>
            </a:r>
            <a:r>
              <a:rPr lang="en-US" altLang="zh-CN" dirty="0"/>
              <a:t>23]   </a:t>
            </a:r>
            <a:r>
              <a:rPr lang="zh-CN" altLang="en-US" dirty="0"/>
              <a:t>查询计算机系年龄在 </a:t>
            </a:r>
            <a:r>
              <a:rPr lang="en-US" altLang="zh-CN" dirty="0"/>
              <a:t>20 </a:t>
            </a:r>
            <a:r>
              <a:rPr lang="zh-CN" altLang="en-US" dirty="0"/>
              <a:t>岁以下的学生</a:t>
            </a:r>
            <a:r>
              <a:rPr lang="zh-CN" altLang="en-US" dirty="0" smtClean="0"/>
              <a:t>姓名</a:t>
            </a:r>
            <a:r>
              <a:rPr lang="zh-CN" altLang="en-US" dirty="0"/>
              <a:t>。</a:t>
            </a:r>
            <a:endParaRPr lang="zh-CN" altLang="en-US" dirty="0"/>
          </a:p>
          <a:p>
            <a:pPr marL="0" indent="0">
              <a:buNone/>
            </a:pPr>
            <a:r>
              <a:rPr lang="zh-CN" altLang="en-US" dirty="0"/>
              <a:t>    </a:t>
            </a:r>
            <a:r>
              <a:rPr lang="zh-CN" altLang="en-US" dirty="0" smtClean="0"/>
              <a:t>     </a:t>
            </a:r>
            <a:r>
              <a:rPr lang="en-US" altLang="zh-CN" dirty="0"/>
              <a:t>SELECT </a:t>
            </a:r>
            <a:r>
              <a:rPr lang="en-US" altLang="zh-CN" dirty="0" err="1"/>
              <a:t>Sname</a:t>
            </a:r>
            <a:endParaRPr lang="en-US" altLang="zh-CN" dirty="0"/>
          </a:p>
          <a:p>
            <a:pPr marL="0" indent="0">
              <a:buNone/>
            </a:pPr>
            <a:r>
              <a:rPr lang="en-US" altLang="zh-CN" dirty="0"/>
              <a:t>       FROM  Student</a:t>
            </a:r>
            <a:endParaRPr lang="en-US" altLang="zh-CN" dirty="0"/>
          </a:p>
          <a:p>
            <a:pPr marL="0" indent="0">
              <a:buNone/>
            </a:pPr>
            <a:r>
              <a:rPr lang="en-US" altLang="zh-CN" dirty="0" smtClean="0"/>
              <a:t>      </a:t>
            </a:r>
            <a:r>
              <a:rPr lang="en-US" altLang="zh-CN" dirty="0"/>
              <a:t>WHERE </a:t>
            </a:r>
            <a:r>
              <a:rPr lang="en-US" altLang="zh-CN" dirty="0" err="1"/>
              <a:t>Sdept</a:t>
            </a:r>
            <a:r>
              <a:rPr lang="en-US" altLang="zh-CN" dirty="0"/>
              <a:t>= 'CS' AND Sage&lt;20 </a:t>
            </a:r>
            <a:r>
              <a:rPr lang="zh-CN" altLang="en-US" dirty="0"/>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39937"/>
          <p:cNvSpPr>
            <a:spLocks noGrp="1"/>
          </p:cNvSpPr>
          <p:nvPr>
            <p:ph type="title"/>
          </p:nvPr>
        </p:nvSpPr>
        <p:spPr>
          <a:xfrm>
            <a:off x="685800" y="152400"/>
            <a:ext cx="6838950" cy="828675"/>
          </a:xfrm>
        </p:spPr>
        <p:txBody>
          <a:bodyPr anchor="b"/>
          <a:lstStyle/>
          <a:p>
            <a:r>
              <a:rPr lang="zh-CN" altLang="en-US"/>
              <a:t>  </a:t>
            </a:r>
            <a:r>
              <a:rPr lang="en-US" altLang="zh-CN"/>
              <a:t>1.2  </a:t>
            </a:r>
            <a:r>
              <a:rPr lang="zh-CN" altLang="en-US"/>
              <a:t>数据模型</a:t>
            </a:r>
            <a:endParaRPr lang="zh-CN" altLang="en-US"/>
          </a:p>
        </p:txBody>
      </p:sp>
      <p:sp>
        <p:nvSpPr>
          <p:cNvPr id="40962" name="文本占位符 39938"/>
          <p:cNvSpPr>
            <a:spLocks noGrp="1"/>
          </p:cNvSpPr>
          <p:nvPr>
            <p:ph idx="1"/>
          </p:nvPr>
        </p:nvSpPr>
        <p:spPr>
          <a:xfrm>
            <a:off x="0" y="1196975"/>
            <a:ext cx="9144000" cy="5661025"/>
          </a:xfrm>
        </p:spPr>
        <p:txBody>
          <a:bodyPr anchor="t"/>
          <a:lstStyle/>
          <a:p>
            <a:r>
              <a:rPr lang="zh-CN" altLang="en-US"/>
              <a:t> </a:t>
            </a:r>
            <a:r>
              <a:rPr lang="en-US" altLang="zh-CN"/>
              <a:t>1.2.1  </a:t>
            </a:r>
            <a:r>
              <a:rPr lang="zh-CN" altLang="en-US"/>
              <a:t>数据模型的组成要素</a:t>
            </a:r>
            <a:endParaRPr lang="zh-CN" altLang="en-US"/>
          </a:p>
          <a:p>
            <a:r>
              <a:rPr lang="zh-CN" altLang="en-US"/>
              <a:t> </a:t>
            </a:r>
            <a:r>
              <a:rPr lang="en-US" altLang="zh-CN"/>
              <a:t>1.2.2  </a:t>
            </a:r>
            <a:r>
              <a:rPr lang="zh-CN" altLang="en-US"/>
              <a:t>概念模型</a:t>
            </a:r>
            <a:endParaRPr lang="zh-CN" altLang="en-US"/>
          </a:p>
          <a:p>
            <a:r>
              <a:rPr lang="zh-CN" altLang="en-US"/>
              <a:t> </a:t>
            </a:r>
            <a:r>
              <a:rPr lang="en-US" altLang="zh-CN"/>
              <a:t>1.2.3  </a:t>
            </a:r>
            <a:r>
              <a:rPr lang="zh-CN" altLang="en-US"/>
              <a:t>常用逻辑数据模型</a:t>
            </a:r>
            <a:endParaRPr lang="zh-CN" altLang="en-US"/>
          </a:p>
          <a:p>
            <a:r>
              <a:rPr lang="zh-CN" altLang="en-US"/>
              <a:t> </a:t>
            </a:r>
            <a:r>
              <a:rPr lang="en-US" altLang="zh-CN"/>
              <a:t>1.2.4  </a:t>
            </a:r>
            <a:r>
              <a:rPr lang="zh-CN" altLang="en-US"/>
              <a:t>层次模型</a:t>
            </a:r>
            <a:endParaRPr lang="zh-CN" altLang="en-US"/>
          </a:p>
          <a:p>
            <a:r>
              <a:rPr lang="zh-CN" altLang="en-US"/>
              <a:t> </a:t>
            </a:r>
            <a:r>
              <a:rPr lang="en-US" altLang="zh-CN"/>
              <a:t>1.2.5  </a:t>
            </a:r>
            <a:r>
              <a:rPr lang="zh-CN" altLang="en-US"/>
              <a:t>网状模型</a:t>
            </a:r>
            <a:endParaRPr lang="zh-CN" altLang="en-US"/>
          </a:p>
          <a:p>
            <a:r>
              <a:rPr lang="zh-CN" altLang="en-US"/>
              <a:t> </a:t>
            </a:r>
            <a:r>
              <a:rPr lang="en-US" altLang="zh-CN"/>
              <a:t>1.2.6  </a:t>
            </a:r>
            <a:r>
              <a:rPr lang="zh-CN" altLang="en-US"/>
              <a:t>关系模型</a:t>
            </a:r>
            <a:endParaRPr lang="zh-CN" alt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标题 401409"/>
          <p:cNvSpPr>
            <a:spLocks noGrp="1"/>
          </p:cNvSpPr>
          <p:nvPr>
            <p:ph type="title"/>
          </p:nvPr>
        </p:nvSpPr>
        <p:spPr>
          <a:xfrm>
            <a:off x="685800" y="152400"/>
            <a:ext cx="6870700" cy="828675"/>
          </a:xfrm>
        </p:spPr>
        <p:txBody>
          <a:bodyPr anchor="b"/>
          <a:lstStyle/>
          <a:p>
            <a:endParaRPr lang="zh-CN" altLang="en-US" dirty="0"/>
          </a:p>
        </p:txBody>
      </p:sp>
      <p:sp>
        <p:nvSpPr>
          <p:cNvPr id="402434" name="文本占位符 401410"/>
          <p:cNvSpPr>
            <a:spLocks noGrp="1"/>
          </p:cNvSpPr>
          <p:nvPr>
            <p:ph idx="1"/>
          </p:nvPr>
        </p:nvSpPr>
        <p:spPr>
          <a:xfrm>
            <a:off x="0" y="1196975"/>
            <a:ext cx="9144000" cy="5472113"/>
          </a:xfrm>
        </p:spPr>
        <p:txBody>
          <a:bodyPr anchor="t"/>
          <a:lstStyle/>
          <a:p>
            <a:pPr>
              <a:lnSpc>
                <a:spcPct val="90000"/>
              </a:lnSpc>
            </a:pPr>
            <a:r>
              <a:rPr lang="en-US" altLang="zh-CN" sz="2800"/>
              <a:t>[ </a:t>
            </a:r>
            <a:r>
              <a:rPr lang="zh-CN" altLang="en-US" sz="2800"/>
              <a:t>例 </a:t>
            </a:r>
            <a:r>
              <a:rPr lang="en-US" altLang="zh-CN" sz="2800"/>
              <a:t>12]   </a:t>
            </a:r>
            <a:r>
              <a:rPr lang="zh-CN" altLang="en-US" sz="2800"/>
              <a:t>查询信息系（ </a:t>
            </a:r>
            <a:r>
              <a:rPr lang="en-US" altLang="zh-CN" sz="2800"/>
              <a:t>IS </a:t>
            </a:r>
            <a:r>
              <a:rPr lang="zh-CN" altLang="en-US" sz="2800"/>
              <a:t>）、数学系（ </a:t>
            </a:r>
            <a:r>
              <a:rPr lang="en-US" altLang="zh-CN" sz="2800"/>
              <a:t>MA </a:t>
            </a:r>
            <a:r>
              <a:rPr lang="zh-CN" altLang="en-US" sz="2800"/>
              <a:t>）和计算机科学系</a:t>
            </a:r>
            <a:endParaRPr lang="zh-CN" altLang="en-US" sz="2800"/>
          </a:p>
          <a:p>
            <a:pPr>
              <a:lnSpc>
                <a:spcPct val="90000"/>
              </a:lnSpc>
            </a:pPr>
            <a:r>
              <a:rPr lang="zh-CN" altLang="en-US" sz="2800"/>
              <a:t>（ </a:t>
            </a:r>
            <a:r>
              <a:rPr lang="en-US" altLang="zh-CN" sz="2800"/>
              <a:t>CS </a:t>
            </a:r>
            <a:r>
              <a:rPr lang="zh-CN" altLang="en-US" sz="2800"/>
              <a:t>）学生的姓名和性别。</a:t>
            </a:r>
            <a:endParaRPr lang="zh-CN" altLang="en-US" sz="2800"/>
          </a:p>
          <a:p>
            <a:pPr>
              <a:lnSpc>
                <a:spcPct val="90000"/>
              </a:lnSpc>
            </a:pPr>
            <a:r>
              <a:rPr lang="en-US" altLang="zh-CN" sz="2800"/>
              <a:t>SELECT Sname </a:t>
            </a:r>
            <a:r>
              <a:rPr lang="zh-CN" altLang="en-US" sz="2800"/>
              <a:t>， </a:t>
            </a:r>
            <a:r>
              <a:rPr lang="en-US" altLang="zh-CN" sz="2800"/>
              <a:t>Ssex</a:t>
            </a:r>
            <a:endParaRPr lang="en-US" altLang="zh-CN" sz="2800"/>
          </a:p>
          <a:p>
            <a:pPr>
              <a:lnSpc>
                <a:spcPct val="90000"/>
              </a:lnSpc>
            </a:pPr>
            <a:r>
              <a:rPr lang="en-US" altLang="zh-CN" sz="2800"/>
              <a:t>FROM Student</a:t>
            </a:r>
            <a:endParaRPr lang="en-US" altLang="zh-CN" sz="2800"/>
          </a:p>
          <a:p>
            <a:pPr>
              <a:lnSpc>
                <a:spcPct val="90000"/>
              </a:lnSpc>
            </a:pPr>
            <a:r>
              <a:rPr lang="en-US" altLang="zh-CN" sz="2800"/>
              <a:t>WHERE Sdept IN ( 'IS' </a:t>
            </a:r>
            <a:r>
              <a:rPr lang="zh-CN" altLang="en-US" sz="2800"/>
              <a:t>， </a:t>
            </a:r>
            <a:r>
              <a:rPr lang="en-US" altLang="zh-CN" sz="2800"/>
              <a:t>'MA' </a:t>
            </a:r>
            <a:r>
              <a:rPr lang="zh-CN" altLang="en-US" sz="2800"/>
              <a:t>， </a:t>
            </a:r>
            <a:r>
              <a:rPr lang="en-US" altLang="zh-CN" sz="2800"/>
              <a:t>'CS' )</a:t>
            </a:r>
            <a:endParaRPr lang="en-US" altLang="zh-CN" sz="2800"/>
          </a:p>
          <a:p>
            <a:pPr>
              <a:lnSpc>
                <a:spcPct val="90000"/>
              </a:lnSpc>
            </a:pPr>
            <a:r>
              <a:rPr lang="zh-CN" altLang="en-US" sz="2800"/>
              <a:t>可改写为：</a:t>
            </a:r>
            <a:endParaRPr lang="zh-CN" altLang="en-US" sz="2800"/>
          </a:p>
          <a:p>
            <a:pPr>
              <a:lnSpc>
                <a:spcPct val="90000"/>
              </a:lnSpc>
            </a:pPr>
            <a:r>
              <a:rPr lang="en-US" altLang="zh-CN" sz="2800"/>
              <a:t>SELECT Sname </a:t>
            </a:r>
            <a:r>
              <a:rPr lang="zh-CN" altLang="en-US" sz="2800"/>
              <a:t>， </a:t>
            </a:r>
            <a:r>
              <a:rPr lang="en-US" altLang="zh-CN" sz="2800"/>
              <a:t>Ssex</a:t>
            </a:r>
            <a:endParaRPr lang="en-US" altLang="zh-CN" sz="2800"/>
          </a:p>
          <a:p>
            <a:pPr>
              <a:lnSpc>
                <a:spcPct val="90000"/>
              </a:lnSpc>
            </a:pPr>
            <a:r>
              <a:rPr lang="en-US" altLang="zh-CN" sz="2800"/>
              <a:t>FROM   Student</a:t>
            </a:r>
            <a:endParaRPr lang="en-US" altLang="zh-CN" sz="2800"/>
          </a:p>
          <a:p>
            <a:pPr>
              <a:lnSpc>
                <a:spcPct val="90000"/>
              </a:lnSpc>
            </a:pPr>
            <a:r>
              <a:rPr lang="en-US" altLang="zh-CN" sz="2800"/>
              <a:t>WHERE  Sdept= ' IS ' OR Sdept= ' MA' OR Sdept= ' CS ' </a:t>
            </a:r>
            <a:r>
              <a:rPr lang="zh-CN" altLang="en-US" sz="2800"/>
              <a:t>；</a:t>
            </a:r>
            <a:endParaRPr lang="zh-CN" altLang="en-US" sz="280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标题 402433"/>
          <p:cNvSpPr>
            <a:spLocks noGrp="1"/>
          </p:cNvSpPr>
          <p:nvPr>
            <p:ph type="title"/>
          </p:nvPr>
        </p:nvSpPr>
        <p:spPr>
          <a:xfrm>
            <a:off x="685800" y="152400"/>
            <a:ext cx="6870700" cy="684213"/>
          </a:xfrm>
        </p:spPr>
        <p:txBody>
          <a:bodyPr anchor="b"/>
          <a:lstStyle/>
          <a:p>
            <a:endParaRPr lang="zh-CN" altLang="en-US" sz="4000" dirty="0"/>
          </a:p>
        </p:txBody>
      </p:sp>
      <p:sp>
        <p:nvSpPr>
          <p:cNvPr id="403458" name="文本占位符 402434"/>
          <p:cNvSpPr>
            <a:spLocks noGrp="1"/>
          </p:cNvSpPr>
          <p:nvPr>
            <p:ph idx="1"/>
          </p:nvPr>
        </p:nvSpPr>
        <p:spPr>
          <a:xfrm>
            <a:off x="0" y="1484313"/>
            <a:ext cx="9144000" cy="5373687"/>
          </a:xfrm>
        </p:spPr>
        <p:txBody>
          <a:bodyPr anchor="t"/>
          <a:lstStyle/>
          <a:p>
            <a:pPr marL="0" indent="0">
              <a:buNone/>
            </a:pPr>
            <a:endParaRPr lang="zh-CN" altLang="en-US" sz="2800" dirty="0"/>
          </a:p>
          <a:p>
            <a:pPr marL="0" indent="0">
              <a:buNone/>
            </a:pPr>
            <a:r>
              <a:rPr lang="en-US" altLang="zh-CN" sz="2800" dirty="0"/>
              <a:t>[ </a:t>
            </a:r>
            <a:r>
              <a:rPr lang="zh-CN" altLang="en-US" sz="2800" dirty="0"/>
              <a:t>例 </a:t>
            </a:r>
            <a:r>
              <a:rPr lang="en-US" altLang="zh-CN" sz="2800" dirty="0"/>
              <a:t>10]   </a:t>
            </a:r>
            <a:r>
              <a:rPr lang="zh-CN" altLang="en-US" sz="2800" dirty="0"/>
              <a:t>查询年龄在 </a:t>
            </a:r>
            <a:r>
              <a:rPr lang="en-US" altLang="zh-CN" sz="2800" dirty="0"/>
              <a:t>20~23 </a:t>
            </a:r>
            <a:r>
              <a:rPr lang="zh-CN" altLang="en-US" sz="2800" dirty="0"/>
              <a:t>岁（包括 </a:t>
            </a:r>
            <a:r>
              <a:rPr lang="en-US" altLang="zh-CN" sz="2800" dirty="0"/>
              <a:t>20 </a:t>
            </a:r>
            <a:r>
              <a:rPr lang="zh-CN" altLang="en-US" sz="2800" dirty="0"/>
              <a:t>岁和 </a:t>
            </a:r>
            <a:r>
              <a:rPr lang="en-US" altLang="zh-CN" sz="2800" dirty="0"/>
              <a:t>23 </a:t>
            </a:r>
            <a:r>
              <a:rPr lang="zh-CN" altLang="en-US" sz="2800" dirty="0"/>
              <a:t>岁）</a:t>
            </a:r>
            <a:endParaRPr lang="zh-CN" altLang="en-US" sz="2800" dirty="0"/>
          </a:p>
          <a:p>
            <a:pPr marL="0" indent="0">
              <a:buNone/>
            </a:pPr>
            <a:r>
              <a:rPr lang="zh-CN" altLang="en-US" sz="2800" dirty="0"/>
              <a:t>之间的学生的姓名、系别和年龄 </a:t>
            </a:r>
            <a:r>
              <a:rPr lang="zh-CN" altLang="en-US" sz="2800" dirty="0" smtClean="0"/>
              <a:t>。</a:t>
            </a:r>
            <a:endParaRPr lang="en-US" altLang="zh-CN" sz="2800" dirty="0" smtClean="0"/>
          </a:p>
          <a:p>
            <a:pPr marL="0" indent="0">
              <a:buNone/>
            </a:pPr>
            <a:r>
              <a:rPr lang="zh-CN" altLang="en-US" sz="2800" dirty="0" smtClean="0"/>
              <a:t>      </a:t>
            </a:r>
            <a:r>
              <a:rPr lang="en-US" altLang="zh-CN" sz="2800" dirty="0"/>
              <a:t>SELECT </a:t>
            </a:r>
            <a:r>
              <a:rPr lang="en-US" altLang="zh-CN" sz="2800" dirty="0" err="1"/>
              <a:t>Sname</a:t>
            </a:r>
            <a:r>
              <a:rPr lang="en-US" altLang="zh-CN" sz="2800" dirty="0"/>
              <a:t> </a:t>
            </a:r>
            <a:r>
              <a:rPr lang="zh-CN" altLang="en-US" sz="2800" dirty="0"/>
              <a:t>， </a:t>
            </a:r>
            <a:r>
              <a:rPr lang="en-US" altLang="zh-CN" sz="2800" dirty="0" err="1"/>
              <a:t>Sdept</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smtClean="0"/>
              <a:t>     FROM </a:t>
            </a:r>
            <a:r>
              <a:rPr lang="en-US" altLang="zh-CN" sz="2800" dirty="0"/>
              <a:t>Student</a:t>
            </a:r>
            <a:endParaRPr lang="en-US" altLang="zh-CN" sz="2800" dirty="0"/>
          </a:p>
          <a:p>
            <a:pPr marL="0" indent="0">
              <a:buNone/>
            </a:pPr>
            <a:r>
              <a:rPr lang="en-US" altLang="zh-CN" sz="2800" dirty="0" smtClean="0"/>
              <a:t>   WHERE </a:t>
            </a:r>
            <a:r>
              <a:rPr lang="en-US" altLang="zh-CN" sz="2800" dirty="0"/>
              <a:t>Sage BETWEEN 20 AND 23 </a:t>
            </a:r>
            <a:r>
              <a:rPr lang="zh-CN" altLang="en-US" sz="2800" dirty="0"/>
              <a:t>；</a:t>
            </a:r>
            <a:endParaRPr lang="zh-CN" altLang="en-US" sz="2800" dirty="0"/>
          </a:p>
          <a:p>
            <a:pPr marL="0" indent="0">
              <a:buNone/>
            </a:pPr>
            <a:r>
              <a:rPr lang="zh-CN" altLang="en-US" sz="2800" dirty="0" smtClean="0"/>
              <a:t>       </a:t>
            </a:r>
            <a:r>
              <a:rPr lang="zh-CN" altLang="en-US" sz="2800" dirty="0"/>
              <a:t>可改写为：</a:t>
            </a:r>
            <a:endParaRPr lang="zh-CN" altLang="en-US" sz="2800" dirty="0"/>
          </a:p>
          <a:p>
            <a:pPr marL="0" indent="0">
              <a:buNone/>
            </a:pPr>
            <a:r>
              <a:rPr lang="zh-CN" altLang="en-US" sz="2800" dirty="0"/>
              <a:t>        </a:t>
            </a:r>
            <a:r>
              <a:rPr lang="en-US" altLang="zh-CN" sz="2800" dirty="0"/>
              <a:t>SELECT </a:t>
            </a:r>
            <a:r>
              <a:rPr lang="en-US" altLang="zh-CN" sz="2800" dirty="0" err="1"/>
              <a:t>Sname</a:t>
            </a:r>
            <a:r>
              <a:rPr lang="en-US" altLang="zh-CN" sz="2800" dirty="0"/>
              <a:t> </a:t>
            </a:r>
            <a:r>
              <a:rPr lang="zh-CN" altLang="en-US" sz="2800" dirty="0"/>
              <a:t>， </a:t>
            </a:r>
            <a:r>
              <a:rPr lang="en-US" altLang="zh-CN" sz="2800" dirty="0" err="1"/>
              <a:t>Sdept</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smtClean="0"/>
              <a:t>      FROM </a:t>
            </a:r>
            <a:r>
              <a:rPr lang="en-US" altLang="zh-CN" sz="2800" dirty="0"/>
              <a:t>Student</a:t>
            </a:r>
            <a:endParaRPr lang="en-US" altLang="zh-CN" sz="2800" dirty="0"/>
          </a:p>
          <a:p>
            <a:pPr marL="0" indent="0">
              <a:buNone/>
            </a:pPr>
            <a:r>
              <a:rPr lang="en-US" altLang="zh-CN" sz="2800" dirty="0"/>
              <a:t>     WHERE  Sage&gt;=20 AND Sage&lt;=23 </a:t>
            </a:r>
            <a:r>
              <a:rPr lang="zh-CN" altLang="en-US" sz="2800" dirty="0"/>
              <a:t>；</a:t>
            </a:r>
            <a:endParaRPr lang="zh-CN" altLang="en-US" sz="28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标题 403457"/>
          <p:cNvSpPr>
            <a:spLocks noGrp="1"/>
          </p:cNvSpPr>
          <p:nvPr>
            <p:ph type="title"/>
          </p:nvPr>
        </p:nvSpPr>
        <p:spPr>
          <a:xfrm>
            <a:off x="685800" y="152400"/>
            <a:ext cx="6870700" cy="900113"/>
          </a:xfrm>
        </p:spPr>
        <p:txBody>
          <a:bodyPr anchor="b"/>
          <a:lstStyle/>
          <a:p>
            <a:endParaRPr lang="zh-CN" altLang="en-US" dirty="0"/>
          </a:p>
        </p:txBody>
      </p:sp>
      <p:sp>
        <p:nvSpPr>
          <p:cNvPr id="404482" name="文本占位符 403458"/>
          <p:cNvSpPr>
            <a:spLocks noGrp="1"/>
          </p:cNvSpPr>
          <p:nvPr>
            <p:ph idx="1"/>
          </p:nvPr>
        </p:nvSpPr>
        <p:spPr>
          <a:xfrm>
            <a:off x="0" y="1628775"/>
            <a:ext cx="9144000" cy="5229225"/>
          </a:xfrm>
        </p:spPr>
        <p:txBody>
          <a:bodyPr anchor="t"/>
          <a:lstStyle/>
          <a:p>
            <a:pPr marL="0" indent="0">
              <a:buNone/>
            </a:pPr>
            <a:r>
              <a:rPr lang="zh-CN" altLang="en-US" dirty="0"/>
              <a:t>使用 </a:t>
            </a:r>
            <a:r>
              <a:rPr lang="en-US" altLang="zh-CN" dirty="0"/>
              <a:t>ORDER BY </a:t>
            </a:r>
            <a:r>
              <a:rPr lang="zh-CN" altLang="en-US" dirty="0"/>
              <a:t>子句</a:t>
            </a:r>
            <a:endParaRPr lang="zh-CN" altLang="en-US" dirty="0"/>
          </a:p>
          <a:p>
            <a:pPr marL="0" indent="0">
              <a:buNone/>
            </a:pPr>
            <a:r>
              <a:rPr lang="zh-CN" altLang="en-US" dirty="0" smtClean="0"/>
              <a:t>   </a:t>
            </a:r>
            <a:r>
              <a:rPr lang="zh-CN" altLang="en-US" dirty="0"/>
              <a:t>可以按一个或多个属性列排序</a:t>
            </a:r>
            <a:endParaRPr lang="zh-CN" altLang="en-US" dirty="0"/>
          </a:p>
          <a:p>
            <a:r>
              <a:rPr lang="zh-CN" altLang="en-US" dirty="0" smtClean="0"/>
              <a:t> </a:t>
            </a:r>
            <a:r>
              <a:rPr lang="zh-CN" altLang="en-US" dirty="0"/>
              <a:t>升序： </a:t>
            </a:r>
            <a:r>
              <a:rPr lang="en-US" altLang="zh-CN" dirty="0"/>
              <a:t>ASC </a:t>
            </a:r>
            <a:r>
              <a:rPr lang="zh-CN" altLang="en-US" dirty="0"/>
              <a:t>；降序： </a:t>
            </a:r>
            <a:r>
              <a:rPr lang="en-US" altLang="zh-CN" dirty="0"/>
              <a:t>DESC </a:t>
            </a:r>
            <a:r>
              <a:rPr lang="zh-CN" altLang="en-US" dirty="0"/>
              <a:t>；缺省值为升序</a:t>
            </a:r>
            <a:endParaRPr lang="zh-CN" altLang="en-US" dirty="0"/>
          </a:p>
          <a:p>
            <a:pPr marL="0" indent="0">
              <a:buNone/>
            </a:pPr>
            <a:r>
              <a:rPr lang="zh-CN" altLang="en-US" dirty="0"/>
              <a:t>当排序列含空值时</a:t>
            </a:r>
            <a:endParaRPr lang="zh-CN" altLang="en-US" dirty="0"/>
          </a:p>
          <a:p>
            <a:r>
              <a:rPr lang="zh-CN" altLang="en-US" dirty="0" smtClean="0"/>
              <a:t> </a:t>
            </a:r>
            <a:r>
              <a:rPr lang="en-US" altLang="zh-CN" dirty="0"/>
              <a:t>ASC </a:t>
            </a:r>
            <a:r>
              <a:rPr lang="zh-CN" altLang="en-US" dirty="0"/>
              <a:t>：排序列为空值的元组最后显示</a:t>
            </a:r>
            <a:endParaRPr lang="zh-CN" altLang="en-US" dirty="0"/>
          </a:p>
          <a:p>
            <a:r>
              <a:rPr lang="zh-CN" altLang="en-US" dirty="0" smtClean="0"/>
              <a:t> </a:t>
            </a:r>
            <a:r>
              <a:rPr lang="en-US" altLang="zh-CN" dirty="0"/>
              <a:t>DESC </a:t>
            </a:r>
            <a:r>
              <a:rPr lang="zh-CN" altLang="en-US" dirty="0"/>
              <a:t>：排序列为空值的元组最先显示 </a:t>
            </a:r>
            <a:endParaRPr lang="zh-CN" alt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标题 404481"/>
          <p:cNvSpPr>
            <a:spLocks noGrp="1"/>
          </p:cNvSpPr>
          <p:nvPr>
            <p:ph type="title"/>
          </p:nvPr>
        </p:nvSpPr>
        <p:spPr>
          <a:xfrm>
            <a:off x="685800" y="152400"/>
            <a:ext cx="6870700" cy="539750"/>
          </a:xfrm>
        </p:spPr>
        <p:txBody>
          <a:bodyPr anchor="b"/>
          <a:lstStyle/>
          <a:p>
            <a:endParaRPr lang="zh-CN" altLang="en-US" sz="4000" dirty="0"/>
          </a:p>
        </p:txBody>
      </p:sp>
      <p:sp>
        <p:nvSpPr>
          <p:cNvPr id="405506" name="文本占位符 404482"/>
          <p:cNvSpPr>
            <a:spLocks noGrp="1"/>
          </p:cNvSpPr>
          <p:nvPr>
            <p:ph idx="1"/>
          </p:nvPr>
        </p:nvSpPr>
        <p:spPr>
          <a:xfrm>
            <a:off x="0" y="1484313"/>
            <a:ext cx="9144000" cy="5373687"/>
          </a:xfrm>
        </p:spPr>
        <p:txBody>
          <a:bodyPr anchor="t"/>
          <a:lstStyle/>
          <a:p>
            <a:pPr marL="0" indent="0">
              <a:buNone/>
            </a:pPr>
            <a:r>
              <a:rPr lang="en-US" altLang="zh-CN" dirty="0"/>
              <a:t>[ </a:t>
            </a:r>
            <a:r>
              <a:rPr lang="zh-CN" altLang="en-US" dirty="0"/>
              <a:t>例 </a:t>
            </a:r>
            <a:r>
              <a:rPr lang="en-US" altLang="zh-CN" dirty="0"/>
              <a:t>24]   </a:t>
            </a:r>
            <a:r>
              <a:rPr lang="zh-CN" altLang="en-US" dirty="0"/>
              <a:t>查询选修了 </a:t>
            </a:r>
            <a:r>
              <a:rPr lang="en-US" altLang="zh-CN" dirty="0"/>
              <a:t>3 </a:t>
            </a:r>
            <a:r>
              <a:rPr lang="zh-CN" altLang="en-US" dirty="0"/>
              <a:t>号课程的学生的学号</a:t>
            </a:r>
            <a:endParaRPr lang="zh-CN" altLang="en-US" dirty="0"/>
          </a:p>
          <a:p>
            <a:pPr marL="0" indent="0">
              <a:buNone/>
            </a:pPr>
            <a:r>
              <a:rPr lang="zh-CN" altLang="en-US" dirty="0"/>
              <a:t>及其成绩，查询结果按分数降序排列。</a:t>
            </a:r>
            <a:endParaRPr lang="zh-CN" altLang="en-US" dirty="0"/>
          </a:p>
          <a:p>
            <a:r>
              <a:rPr lang="zh-CN" altLang="en-US" dirty="0"/>
              <a:t>    </a:t>
            </a:r>
            <a:r>
              <a:rPr lang="en-US" altLang="zh-CN" dirty="0"/>
              <a:t>SELECT </a:t>
            </a:r>
            <a:r>
              <a:rPr lang="en-US" altLang="zh-CN" dirty="0" err="1"/>
              <a:t>Sno</a:t>
            </a:r>
            <a:r>
              <a:rPr lang="en-US" altLang="zh-CN" dirty="0"/>
              <a:t> </a:t>
            </a:r>
            <a:r>
              <a:rPr lang="zh-CN" altLang="en-US" dirty="0"/>
              <a:t>， </a:t>
            </a:r>
            <a:r>
              <a:rPr lang="en-US" altLang="zh-CN" dirty="0"/>
              <a:t>Grade</a:t>
            </a:r>
            <a:endParaRPr lang="en-US" altLang="zh-CN" dirty="0"/>
          </a:p>
          <a:p>
            <a:pPr marL="0" indent="0">
              <a:buNone/>
            </a:pPr>
            <a:r>
              <a:rPr lang="en-US" altLang="zh-CN" dirty="0"/>
              <a:t>    FROM  SC</a:t>
            </a:r>
            <a:endParaRPr lang="en-US" altLang="zh-CN" dirty="0"/>
          </a:p>
          <a:p>
            <a:pPr marL="0" indent="0">
              <a:buNone/>
            </a:pPr>
            <a:r>
              <a:rPr lang="en-US" altLang="zh-CN" dirty="0"/>
              <a:t>    WHERE  </a:t>
            </a:r>
            <a:r>
              <a:rPr lang="en-US" altLang="zh-CN" dirty="0" err="1"/>
              <a:t>Cno</a:t>
            </a:r>
            <a:r>
              <a:rPr lang="en-US" altLang="zh-CN" dirty="0"/>
              <a:t>= ' 3 '</a:t>
            </a:r>
            <a:endParaRPr lang="en-US" altLang="zh-CN" dirty="0"/>
          </a:p>
          <a:p>
            <a:pPr marL="0" indent="0">
              <a:buNone/>
            </a:pPr>
            <a:r>
              <a:rPr lang="en-US" altLang="zh-CN" dirty="0"/>
              <a:t>    ORDER BY Grade DESC </a:t>
            </a:r>
            <a:r>
              <a:rPr lang="zh-CN" altLang="en-US" dirty="0"/>
              <a:t>； </a:t>
            </a:r>
            <a:endParaRPr lang="zh-CN" altLang="en-US"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标题 405505"/>
          <p:cNvSpPr>
            <a:spLocks noGrp="1"/>
          </p:cNvSpPr>
          <p:nvPr>
            <p:ph type="title"/>
          </p:nvPr>
        </p:nvSpPr>
        <p:spPr>
          <a:xfrm>
            <a:off x="685800" y="152400"/>
            <a:ext cx="6870700" cy="684213"/>
          </a:xfrm>
        </p:spPr>
        <p:txBody>
          <a:bodyPr anchor="b"/>
          <a:lstStyle/>
          <a:p>
            <a:endParaRPr lang="zh-CN" altLang="en-US" sz="4000" dirty="0"/>
          </a:p>
        </p:txBody>
      </p:sp>
      <p:sp>
        <p:nvSpPr>
          <p:cNvPr id="406530" name="文本占位符 405506"/>
          <p:cNvSpPr>
            <a:spLocks noGrp="1"/>
          </p:cNvSpPr>
          <p:nvPr>
            <p:ph idx="1"/>
          </p:nvPr>
        </p:nvSpPr>
        <p:spPr>
          <a:xfrm>
            <a:off x="0" y="1773238"/>
            <a:ext cx="9144000" cy="5084762"/>
          </a:xfrm>
        </p:spPr>
        <p:txBody>
          <a:bodyPr anchor="t"/>
          <a:lstStyle/>
          <a:p>
            <a:pPr>
              <a:lnSpc>
                <a:spcPct val="80000"/>
              </a:lnSpc>
            </a:pPr>
            <a:r>
              <a:rPr lang="zh-CN" altLang="en-US" sz="2800"/>
              <a:t>查询结果</a:t>
            </a:r>
            <a:endParaRPr lang="zh-CN" altLang="en-US" sz="2800"/>
          </a:p>
          <a:p>
            <a:pPr>
              <a:lnSpc>
                <a:spcPct val="80000"/>
              </a:lnSpc>
            </a:pPr>
            <a:r>
              <a:rPr lang="zh-CN" altLang="en-US" sz="2800"/>
              <a:t>             </a:t>
            </a:r>
            <a:r>
              <a:rPr lang="en-US" altLang="zh-CN" sz="2800"/>
              <a:t>Sno        Grade</a:t>
            </a:r>
            <a:endParaRPr lang="en-US" altLang="zh-CN" sz="2800"/>
          </a:p>
          <a:p>
            <a:pPr>
              <a:lnSpc>
                <a:spcPct val="80000"/>
              </a:lnSpc>
            </a:pPr>
            <a:r>
              <a:rPr lang="en-US" altLang="zh-CN" sz="2800"/>
              <a:t>              -------    -------</a:t>
            </a:r>
            <a:endParaRPr lang="en-US" altLang="zh-CN" sz="2800"/>
          </a:p>
          <a:p>
            <a:pPr>
              <a:lnSpc>
                <a:spcPct val="80000"/>
              </a:lnSpc>
            </a:pPr>
            <a:r>
              <a:rPr lang="en-US" altLang="zh-CN" sz="2800"/>
              <a:t>               95010</a:t>
            </a:r>
            <a:endParaRPr lang="en-US" altLang="zh-CN" sz="2800"/>
          </a:p>
          <a:p>
            <a:pPr>
              <a:lnSpc>
                <a:spcPct val="80000"/>
              </a:lnSpc>
            </a:pPr>
            <a:r>
              <a:rPr lang="en-US" altLang="zh-CN" sz="2800"/>
              <a:t>               95024</a:t>
            </a:r>
            <a:endParaRPr lang="en-US" altLang="zh-CN" sz="2800"/>
          </a:p>
          <a:p>
            <a:pPr>
              <a:lnSpc>
                <a:spcPct val="80000"/>
              </a:lnSpc>
            </a:pPr>
            <a:r>
              <a:rPr lang="en-US" altLang="zh-CN" sz="2800"/>
              <a:t>               95007       92</a:t>
            </a:r>
            <a:endParaRPr lang="en-US" altLang="zh-CN" sz="2800"/>
          </a:p>
          <a:p>
            <a:pPr>
              <a:lnSpc>
                <a:spcPct val="80000"/>
              </a:lnSpc>
            </a:pPr>
            <a:r>
              <a:rPr lang="en-US" altLang="zh-CN" sz="2800"/>
              <a:t>               95003       82</a:t>
            </a:r>
            <a:endParaRPr lang="en-US" altLang="zh-CN" sz="2800"/>
          </a:p>
          <a:p>
            <a:pPr>
              <a:lnSpc>
                <a:spcPct val="80000"/>
              </a:lnSpc>
            </a:pPr>
            <a:r>
              <a:rPr lang="en-US" altLang="zh-CN" sz="2800"/>
              <a:t>               95010       82</a:t>
            </a:r>
            <a:endParaRPr lang="en-US" altLang="zh-CN" sz="2800"/>
          </a:p>
          <a:p>
            <a:pPr>
              <a:lnSpc>
                <a:spcPct val="80000"/>
              </a:lnSpc>
            </a:pPr>
            <a:r>
              <a:rPr lang="en-US" altLang="zh-CN" sz="2800"/>
              <a:t>               95009       75</a:t>
            </a:r>
            <a:endParaRPr lang="en-US" altLang="zh-CN" sz="2800"/>
          </a:p>
          <a:p>
            <a:pPr>
              <a:lnSpc>
                <a:spcPct val="80000"/>
              </a:lnSpc>
            </a:pPr>
            <a:r>
              <a:rPr lang="en-US" altLang="zh-CN" sz="2800"/>
              <a:t>               95014       61</a:t>
            </a:r>
            <a:endParaRPr lang="en-US" altLang="zh-CN" sz="2800"/>
          </a:p>
          <a:p>
            <a:pPr>
              <a:lnSpc>
                <a:spcPct val="80000"/>
              </a:lnSpc>
            </a:pPr>
            <a:r>
              <a:rPr lang="en-US" altLang="zh-CN" sz="2800"/>
              <a:t>               95002       55</a:t>
            </a:r>
            <a:endParaRPr lang="en-US" altLang="zh-CN" sz="280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标题 406529"/>
          <p:cNvSpPr>
            <a:spLocks noGrp="1"/>
          </p:cNvSpPr>
          <p:nvPr>
            <p:ph type="title"/>
          </p:nvPr>
        </p:nvSpPr>
        <p:spPr>
          <a:xfrm>
            <a:off x="685800" y="152400"/>
            <a:ext cx="6870700" cy="396875"/>
          </a:xfrm>
        </p:spPr>
        <p:txBody>
          <a:bodyPr anchor="b"/>
          <a:lstStyle/>
          <a:p>
            <a:endParaRPr lang="zh-CN" altLang="en-US" sz="4000" dirty="0"/>
          </a:p>
        </p:txBody>
      </p:sp>
      <p:sp>
        <p:nvSpPr>
          <p:cNvPr id="407554" name="文本占位符 406530"/>
          <p:cNvSpPr>
            <a:spLocks noGrp="1"/>
          </p:cNvSpPr>
          <p:nvPr>
            <p:ph idx="1"/>
          </p:nvPr>
        </p:nvSpPr>
        <p:spPr>
          <a:xfrm>
            <a:off x="0" y="1557338"/>
            <a:ext cx="9144000" cy="5300662"/>
          </a:xfrm>
        </p:spPr>
        <p:txBody>
          <a:bodyPr anchor="t"/>
          <a:lstStyle/>
          <a:p>
            <a:r>
              <a:rPr lang="en-US" altLang="zh-CN" dirty="0"/>
              <a:t>[ </a:t>
            </a:r>
            <a:r>
              <a:rPr lang="zh-CN" altLang="en-US" dirty="0"/>
              <a:t>例 </a:t>
            </a:r>
            <a:r>
              <a:rPr lang="en-US" altLang="zh-CN" dirty="0"/>
              <a:t>25]   </a:t>
            </a:r>
            <a:r>
              <a:rPr lang="zh-CN" altLang="en-US" dirty="0"/>
              <a:t>查询全体学生情况，查询结果按所</a:t>
            </a:r>
            <a:endParaRPr lang="zh-CN" altLang="en-US" dirty="0"/>
          </a:p>
          <a:p>
            <a:pPr marL="0" indent="0">
              <a:buNone/>
            </a:pPr>
            <a:r>
              <a:rPr lang="zh-CN" altLang="en-US" dirty="0"/>
              <a:t>在系的系号升序排列，同一系中的</a:t>
            </a:r>
            <a:r>
              <a:rPr lang="zh-CN" altLang="en-US" dirty="0" smtClean="0"/>
              <a:t>学生按</a:t>
            </a:r>
            <a:r>
              <a:rPr lang="zh-CN" altLang="en-US" dirty="0"/>
              <a:t>年龄降序排列。</a:t>
            </a:r>
            <a:endParaRPr lang="zh-CN" altLang="en-US" dirty="0"/>
          </a:p>
          <a:p>
            <a:r>
              <a:rPr lang="zh-CN" altLang="en-US" dirty="0"/>
              <a:t>    </a:t>
            </a:r>
            <a:r>
              <a:rPr lang="en-US" altLang="zh-CN" dirty="0"/>
              <a:t>SELECT   *</a:t>
            </a:r>
            <a:endParaRPr lang="en-US" altLang="zh-CN" dirty="0"/>
          </a:p>
          <a:p>
            <a:r>
              <a:rPr lang="en-US" altLang="zh-CN" dirty="0"/>
              <a:t>    FROM  Student</a:t>
            </a:r>
            <a:endParaRPr lang="en-US" altLang="zh-CN" dirty="0"/>
          </a:p>
          <a:p>
            <a:r>
              <a:rPr lang="en-US" altLang="zh-CN" dirty="0"/>
              <a:t>    ORDER BY </a:t>
            </a:r>
            <a:r>
              <a:rPr lang="en-US" altLang="zh-CN" dirty="0" err="1"/>
              <a:t>Sdept</a:t>
            </a:r>
            <a:r>
              <a:rPr lang="en-US" altLang="zh-CN" dirty="0"/>
              <a:t> </a:t>
            </a:r>
            <a:r>
              <a:rPr lang="zh-CN" altLang="en-US" dirty="0"/>
              <a:t>， </a:t>
            </a:r>
            <a:r>
              <a:rPr lang="en-US" altLang="zh-CN" dirty="0"/>
              <a:t>Sage DESC </a:t>
            </a:r>
            <a:r>
              <a:rPr lang="zh-CN" altLang="en-US" dirty="0"/>
              <a:t>； </a:t>
            </a:r>
            <a:endParaRPr lang="zh-CN" altLang="en-US"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标题 407553"/>
          <p:cNvSpPr>
            <a:spLocks noGrp="1"/>
          </p:cNvSpPr>
          <p:nvPr>
            <p:ph type="title"/>
          </p:nvPr>
        </p:nvSpPr>
        <p:spPr>
          <a:xfrm>
            <a:off x="685800" y="152400"/>
            <a:ext cx="6870700" cy="973138"/>
          </a:xfrm>
        </p:spPr>
        <p:txBody>
          <a:bodyPr anchor="b"/>
          <a:lstStyle/>
          <a:p>
            <a:r>
              <a:rPr lang="zh-CN" altLang="en-US"/>
              <a:t>四、使用集函数 </a:t>
            </a:r>
            <a:endParaRPr lang="zh-CN" altLang="en-US"/>
          </a:p>
        </p:txBody>
      </p:sp>
      <p:sp>
        <p:nvSpPr>
          <p:cNvPr id="408578" name="文本占位符 407554"/>
          <p:cNvSpPr>
            <a:spLocks noGrp="1"/>
          </p:cNvSpPr>
          <p:nvPr>
            <p:ph idx="1"/>
          </p:nvPr>
        </p:nvSpPr>
        <p:spPr>
          <a:xfrm>
            <a:off x="0" y="1341438"/>
            <a:ext cx="9144000" cy="5516562"/>
          </a:xfrm>
        </p:spPr>
        <p:txBody>
          <a:bodyPr anchor="t"/>
          <a:lstStyle/>
          <a:p>
            <a:endParaRPr lang="zh-CN" altLang="en-US" dirty="0"/>
          </a:p>
          <a:p>
            <a:pPr marL="0" indent="0">
              <a:buNone/>
            </a:pPr>
            <a:r>
              <a:rPr lang="en-US" altLang="zh-CN" dirty="0"/>
              <a:t>5 </a:t>
            </a:r>
            <a:r>
              <a:rPr lang="zh-CN" altLang="en-US" dirty="0"/>
              <a:t>类主要集函数</a:t>
            </a:r>
            <a:endParaRPr lang="zh-CN" altLang="en-US" dirty="0"/>
          </a:p>
          <a:p>
            <a:pPr marL="0" indent="0">
              <a:buNone/>
            </a:pPr>
            <a:r>
              <a:rPr lang="zh-CN" altLang="en-US" dirty="0" smtClean="0"/>
              <a:t> </a:t>
            </a:r>
            <a:r>
              <a:rPr lang="zh-CN" altLang="en-US" dirty="0"/>
              <a:t>计数</a:t>
            </a:r>
            <a:endParaRPr lang="zh-CN" altLang="en-US" dirty="0"/>
          </a:p>
          <a:p>
            <a:r>
              <a:rPr lang="en-US" altLang="zh-CN" dirty="0"/>
              <a:t>COUNT </a:t>
            </a:r>
            <a:r>
              <a:rPr lang="zh-CN" altLang="en-US" dirty="0"/>
              <a:t>（ </a:t>
            </a:r>
            <a:r>
              <a:rPr lang="en-US" altLang="zh-CN" dirty="0"/>
              <a:t>[DISTINCT| ALL ]  * </a:t>
            </a:r>
            <a:r>
              <a:rPr lang="zh-CN" altLang="en-US" dirty="0"/>
              <a:t>）</a:t>
            </a:r>
            <a:endParaRPr lang="zh-CN" altLang="en-US" dirty="0"/>
          </a:p>
          <a:p>
            <a:r>
              <a:rPr lang="en-US" altLang="zh-CN" dirty="0"/>
              <a:t>COUNT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marL="0" indent="0">
              <a:buNone/>
            </a:pPr>
            <a:r>
              <a:rPr lang="zh-CN" altLang="en-US" dirty="0" smtClean="0"/>
              <a:t>计算</a:t>
            </a:r>
            <a:r>
              <a:rPr lang="zh-CN" altLang="en-US" dirty="0"/>
              <a:t>总和</a:t>
            </a:r>
            <a:endParaRPr lang="zh-CN" altLang="en-US" dirty="0"/>
          </a:p>
          <a:p>
            <a:r>
              <a:rPr lang="en-US" altLang="zh-CN" dirty="0"/>
              <a:t>SUM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marL="0" indent="0">
              <a:buNone/>
            </a:pPr>
            <a:r>
              <a:rPr lang="zh-CN" altLang="en-US" dirty="0" smtClean="0"/>
              <a:t>   </a:t>
            </a:r>
            <a:r>
              <a:rPr lang="zh-CN" altLang="en-US" dirty="0"/>
              <a:t>计算平均值</a:t>
            </a:r>
            <a:endParaRPr lang="zh-CN" altLang="en-US" dirty="0"/>
          </a:p>
          <a:p>
            <a:r>
              <a:rPr lang="en-US" altLang="zh-CN" dirty="0"/>
              <a:t>AVG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标题 408577"/>
          <p:cNvSpPr>
            <a:spLocks noGrp="1"/>
          </p:cNvSpPr>
          <p:nvPr>
            <p:ph type="title"/>
          </p:nvPr>
        </p:nvSpPr>
        <p:spPr>
          <a:xfrm>
            <a:off x="685800" y="152400"/>
            <a:ext cx="6870700" cy="684213"/>
          </a:xfrm>
        </p:spPr>
        <p:txBody>
          <a:bodyPr anchor="b"/>
          <a:lstStyle/>
          <a:p>
            <a:endParaRPr lang="zh-CN" altLang="en-US" sz="4000" dirty="0"/>
          </a:p>
        </p:txBody>
      </p:sp>
      <p:sp>
        <p:nvSpPr>
          <p:cNvPr id="409602" name="文本占位符 408578"/>
          <p:cNvSpPr>
            <a:spLocks noGrp="1"/>
          </p:cNvSpPr>
          <p:nvPr>
            <p:ph idx="1"/>
          </p:nvPr>
        </p:nvSpPr>
        <p:spPr>
          <a:xfrm>
            <a:off x="179388" y="1341438"/>
            <a:ext cx="8713787" cy="5111750"/>
          </a:xfrm>
        </p:spPr>
        <p:txBody>
          <a:bodyPr anchor="t"/>
          <a:lstStyle/>
          <a:p>
            <a:pPr marL="0" indent="0">
              <a:lnSpc>
                <a:spcPct val="90000"/>
              </a:lnSpc>
              <a:buNone/>
            </a:pPr>
            <a:r>
              <a:rPr lang="zh-CN" altLang="en-US" dirty="0"/>
              <a:t>求最大值</a:t>
            </a:r>
            <a:endParaRPr lang="zh-CN" altLang="en-US" dirty="0"/>
          </a:p>
          <a:p>
            <a:pPr>
              <a:lnSpc>
                <a:spcPct val="90000"/>
              </a:lnSpc>
            </a:pPr>
            <a:r>
              <a:rPr lang="en-US" altLang="zh-CN" dirty="0"/>
              <a:t>MAX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marL="0" indent="0">
              <a:lnSpc>
                <a:spcPct val="90000"/>
              </a:lnSpc>
              <a:buNone/>
            </a:pPr>
            <a:r>
              <a:rPr lang="zh-CN" altLang="en-US" dirty="0"/>
              <a:t>    求最小值</a:t>
            </a:r>
            <a:endParaRPr lang="zh-CN" altLang="en-US" dirty="0"/>
          </a:p>
          <a:p>
            <a:pPr>
              <a:lnSpc>
                <a:spcPct val="90000"/>
              </a:lnSpc>
            </a:pPr>
            <a:r>
              <a:rPr lang="en-US" altLang="zh-CN" dirty="0"/>
              <a:t>MIN </a:t>
            </a:r>
            <a:r>
              <a:rPr lang="zh-CN" altLang="en-US" dirty="0"/>
              <a:t>（ </a:t>
            </a:r>
            <a:r>
              <a:rPr lang="en-US" altLang="zh-CN" dirty="0"/>
              <a:t>[DISTINCT| ALL ] &lt; </a:t>
            </a:r>
            <a:r>
              <a:rPr lang="zh-CN" altLang="en-US" dirty="0"/>
              <a:t>列名 </a:t>
            </a:r>
            <a:r>
              <a:rPr lang="en-US" altLang="zh-CN" dirty="0"/>
              <a:t>&gt; </a:t>
            </a:r>
            <a:r>
              <a:rPr lang="zh-CN" altLang="en-US" dirty="0"/>
              <a:t>）</a:t>
            </a:r>
            <a:endParaRPr lang="zh-CN" altLang="en-US" dirty="0"/>
          </a:p>
          <a:p>
            <a:pPr>
              <a:lnSpc>
                <a:spcPct val="90000"/>
              </a:lnSpc>
            </a:pPr>
            <a:r>
              <a:rPr lang="en-US" altLang="zh-CN" dirty="0"/>
              <a:t>– DISTINCT </a:t>
            </a:r>
            <a:r>
              <a:rPr lang="zh-CN" altLang="en-US" dirty="0"/>
              <a:t>短语：在计算时要取消指定列</a:t>
            </a:r>
            <a:r>
              <a:rPr lang="zh-CN" altLang="en-US" dirty="0" smtClean="0"/>
              <a:t>中的</a:t>
            </a:r>
            <a:r>
              <a:rPr lang="zh-CN" altLang="en-US" dirty="0"/>
              <a:t>重复值</a:t>
            </a:r>
            <a:endParaRPr lang="zh-CN" altLang="en-US" dirty="0"/>
          </a:p>
          <a:p>
            <a:pPr>
              <a:lnSpc>
                <a:spcPct val="90000"/>
              </a:lnSpc>
            </a:pPr>
            <a:r>
              <a:rPr lang="en-US" altLang="zh-CN" dirty="0"/>
              <a:t>– ALL </a:t>
            </a:r>
            <a:r>
              <a:rPr lang="zh-CN" altLang="en-US" dirty="0"/>
              <a:t>短语：不取消重复值</a:t>
            </a:r>
            <a:endParaRPr lang="zh-CN" altLang="en-US" dirty="0"/>
          </a:p>
          <a:p>
            <a:pPr>
              <a:lnSpc>
                <a:spcPct val="90000"/>
              </a:lnSpc>
            </a:pPr>
            <a:r>
              <a:rPr lang="en-US" altLang="zh-CN" dirty="0"/>
              <a:t>– ALL </a:t>
            </a:r>
            <a:r>
              <a:rPr lang="zh-CN" altLang="en-US" dirty="0"/>
              <a:t>为缺省值</a:t>
            </a:r>
            <a:endParaRPr lang="zh-CN" altLang="en-US"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标题 409601"/>
          <p:cNvSpPr>
            <a:spLocks noGrp="1"/>
          </p:cNvSpPr>
          <p:nvPr>
            <p:ph type="title"/>
          </p:nvPr>
        </p:nvSpPr>
        <p:spPr>
          <a:xfrm>
            <a:off x="685800" y="152400"/>
            <a:ext cx="6870700" cy="828675"/>
          </a:xfrm>
        </p:spPr>
        <p:txBody>
          <a:bodyPr anchor="b"/>
          <a:lstStyle/>
          <a:p>
            <a:endParaRPr lang="zh-CN" altLang="en-US" dirty="0"/>
          </a:p>
        </p:txBody>
      </p:sp>
      <p:sp>
        <p:nvSpPr>
          <p:cNvPr id="410626" name="文本占位符 409602"/>
          <p:cNvSpPr>
            <a:spLocks noGrp="1"/>
          </p:cNvSpPr>
          <p:nvPr>
            <p:ph idx="1"/>
          </p:nvPr>
        </p:nvSpPr>
        <p:spPr>
          <a:xfrm>
            <a:off x="179388" y="1700213"/>
            <a:ext cx="8964612" cy="5157787"/>
          </a:xfrm>
        </p:spPr>
        <p:txBody>
          <a:bodyPr anchor="t"/>
          <a:lstStyle/>
          <a:p>
            <a:pPr marL="0" indent="0">
              <a:lnSpc>
                <a:spcPct val="90000"/>
              </a:lnSpc>
              <a:buNone/>
            </a:pPr>
            <a:r>
              <a:rPr lang="zh-CN" altLang="en-US" dirty="0"/>
              <a:t>使用集函数         （续）</a:t>
            </a:r>
            <a:endParaRPr lang="zh-CN" altLang="en-US" dirty="0"/>
          </a:p>
          <a:p>
            <a:pPr marL="0" indent="0">
              <a:lnSpc>
                <a:spcPct val="90000"/>
              </a:lnSpc>
              <a:buNone/>
            </a:pPr>
            <a:r>
              <a:rPr lang="en-US" altLang="zh-CN" dirty="0"/>
              <a:t>[ </a:t>
            </a:r>
            <a:r>
              <a:rPr lang="zh-CN" altLang="en-US" dirty="0"/>
              <a:t>例 </a:t>
            </a:r>
            <a:r>
              <a:rPr lang="en-US" altLang="zh-CN" dirty="0"/>
              <a:t>26]   </a:t>
            </a:r>
            <a:r>
              <a:rPr lang="zh-CN" altLang="en-US" dirty="0"/>
              <a:t>查询学生总人数。</a:t>
            </a:r>
            <a:endParaRPr lang="zh-CN" altLang="en-US" dirty="0"/>
          </a:p>
          <a:p>
            <a:pPr>
              <a:lnSpc>
                <a:spcPct val="90000"/>
              </a:lnSpc>
            </a:pPr>
            <a:r>
              <a:rPr lang="zh-CN" altLang="en-US" dirty="0"/>
              <a:t>     </a:t>
            </a:r>
            <a:r>
              <a:rPr lang="en-US" altLang="zh-CN" dirty="0"/>
              <a:t>SELECT COUNT( * )</a:t>
            </a:r>
            <a:endParaRPr lang="en-US" altLang="zh-CN" dirty="0"/>
          </a:p>
          <a:p>
            <a:pPr>
              <a:lnSpc>
                <a:spcPct val="90000"/>
              </a:lnSpc>
            </a:pPr>
            <a:r>
              <a:rPr lang="en-US" altLang="zh-CN" dirty="0"/>
              <a:t>    FROM  Student </a:t>
            </a:r>
            <a:r>
              <a:rPr lang="zh-CN" altLang="en-US" dirty="0" smtClean="0"/>
              <a:t>； </a:t>
            </a:r>
            <a:endParaRPr lang="zh-CN" altLang="en-US" dirty="0"/>
          </a:p>
          <a:p>
            <a:pPr>
              <a:lnSpc>
                <a:spcPct val="90000"/>
              </a:lnSpc>
            </a:pPr>
            <a:r>
              <a:rPr lang="en-US" altLang="zh-CN" dirty="0"/>
              <a:t>[ </a:t>
            </a:r>
            <a:r>
              <a:rPr lang="zh-CN" altLang="en-US" dirty="0"/>
              <a:t>例 </a:t>
            </a:r>
            <a:r>
              <a:rPr lang="en-US" altLang="zh-CN" dirty="0"/>
              <a:t>27]   </a:t>
            </a:r>
            <a:r>
              <a:rPr lang="zh-CN" altLang="en-US" dirty="0"/>
              <a:t>查询选修了课程的学生人数。</a:t>
            </a:r>
            <a:endParaRPr lang="zh-CN" altLang="en-US" dirty="0"/>
          </a:p>
          <a:p>
            <a:pPr marL="0" indent="0">
              <a:lnSpc>
                <a:spcPct val="90000"/>
              </a:lnSpc>
              <a:buNone/>
            </a:pPr>
            <a:r>
              <a:rPr lang="zh-CN" altLang="en-US" dirty="0"/>
              <a:t>      </a:t>
            </a:r>
            <a:r>
              <a:rPr lang="en-US" altLang="zh-CN" dirty="0"/>
              <a:t>SELECT COUNT(DISTINCT </a:t>
            </a:r>
            <a:r>
              <a:rPr lang="en-US" altLang="zh-CN" dirty="0" err="1"/>
              <a:t>Sno</a:t>
            </a:r>
            <a:r>
              <a:rPr lang="en-US" altLang="zh-CN" dirty="0"/>
              <a:t>)</a:t>
            </a:r>
            <a:endParaRPr lang="en-US" altLang="zh-CN" dirty="0"/>
          </a:p>
          <a:p>
            <a:pPr marL="0" indent="0">
              <a:lnSpc>
                <a:spcPct val="90000"/>
              </a:lnSpc>
              <a:buNone/>
            </a:pPr>
            <a:r>
              <a:rPr lang="en-US" altLang="zh-CN" dirty="0"/>
              <a:t>     FROM SC </a:t>
            </a:r>
            <a:r>
              <a:rPr lang="zh-CN" altLang="en-US" dirty="0"/>
              <a:t>；</a:t>
            </a:r>
            <a:endParaRPr lang="zh-CN" altLang="en-US" dirty="0"/>
          </a:p>
          <a:p>
            <a:pPr marL="0" indent="0">
              <a:lnSpc>
                <a:spcPct val="90000"/>
              </a:lnSpc>
              <a:buNone/>
            </a:pPr>
            <a:r>
              <a:rPr lang="zh-CN" altLang="en-US" dirty="0"/>
              <a:t>注：用 </a:t>
            </a:r>
            <a:r>
              <a:rPr lang="en-US" altLang="zh-CN" dirty="0"/>
              <a:t>DISTINCT </a:t>
            </a:r>
            <a:r>
              <a:rPr lang="zh-CN" altLang="en-US" dirty="0"/>
              <a:t>以避免重复计算学生人数</a:t>
            </a:r>
            <a:endParaRPr lang="zh-CN" altLang="en-US"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标题 410625"/>
          <p:cNvSpPr>
            <a:spLocks noGrp="1"/>
          </p:cNvSpPr>
          <p:nvPr>
            <p:ph type="title"/>
          </p:nvPr>
        </p:nvSpPr>
        <p:spPr>
          <a:xfrm>
            <a:off x="685800" y="152400"/>
            <a:ext cx="6870700" cy="828675"/>
          </a:xfrm>
        </p:spPr>
        <p:txBody>
          <a:bodyPr anchor="b"/>
          <a:lstStyle/>
          <a:p>
            <a:endParaRPr lang="zh-CN" altLang="en-US" dirty="0"/>
          </a:p>
        </p:txBody>
      </p:sp>
      <p:sp>
        <p:nvSpPr>
          <p:cNvPr id="411650" name="文本占位符 410626"/>
          <p:cNvSpPr>
            <a:spLocks noGrp="1"/>
          </p:cNvSpPr>
          <p:nvPr>
            <p:ph idx="1"/>
          </p:nvPr>
        </p:nvSpPr>
        <p:spPr>
          <a:xfrm>
            <a:off x="0" y="1773238"/>
            <a:ext cx="9324975" cy="5084762"/>
          </a:xfrm>
        </p:spPr>
        <p:txBody>
          <a:bodyPr anchor="t"/>
          <a:lstStyle/>
          <a:p>
            <a:pPr marL="0" indent="0">
              <a:lnSpc>
                <a:spcPct val="90000"/>
              </a:lnSpc>
              <a:buNone/>
            </a:pPr>
            <a:r>
              <a:rPr lang="zh-CN" altLang="en-US" sz="2800" dirty="0"/>
              <a:t>使用集函数 （续）</a:t>
            </a:r>
            <a:endParaRPr lang="zh-CN" altLang="en-US" sz="2800" dirty="0"/>
          </a:p>
          <a:p>
            <a:pPr marL="0" indent="0">
              <a:lnSpc>
                <a:spcPct val="90000"/>
              </a:lnSpc>
              <a:buNone/>
            </a:pPr>
            <a:r>
              <a:rPr lang="en-US" altLang="zh-CN" sz="2800" dirty="0"/>
              <a:t>[ </a:t>
            </a:r>
            <a:r>
              <a:rPr lang="zh-CN" altLang="en-US" sz="2800" dirty="0"/>
              <a:t>例 </a:t>
            </a:r>
            <a:r>
              <a:rPr lang="en-US" altLang="zh-CN" sz="2800" dirty="0"/>
              <a:t>28]   </a:t>
            </a:r>
            <a:r>
              <a:rPr lang="zh-CN" altLang="en-US" sz="2800" dirty="0"/>
              <a:t>计算 </a:t>
            </a:r>
            <a:r>
              <a:rPr lang="en-US" altLang="zh-CN" sz="2800" dirty="0"/>
              <a:t>1 </a:t>
            </a:r>
            <a:r>
              <a:rPr lang="zh-CN" altLang="en-US" sz="2800" dirty="0"/>
              <a:t>号课程的学生平均成绩。</a:t>
            </a:r>
            <a:endParaRPr lang="zh-CN" altLang="en-US" sz="2800" dirty="0"/>
          </a:p>
          <a:p>
            <a:pPr>
              <a:lnSpc>
                <a:spcPct val="90000"/>
              </a:lnSpc>
            </a:pPr>
            <a:r>
              <a:rPr lang="zh-CN" altLang="en-US" sz="2800" dirty="0"/>
              <a:t>     </a:t>
            </a:r>
            <a:r>
              <a:rPr lang="en-US" altLang="zh-CN" sz="2800" dirty="0"/>
              <a:t>SELECT AVG(Grade)</a:t>
            </a:r>
            <a:endParaRPr lang="en-US" altLang="zh-CN" sz="2800" dirty="0"/>
          </a:p>
          <a:p>
            <a:pPr>
              <a:lnSpc>
                <a:spcPct val="90000"/>
              </a:lnSpc>
            </a:pPr>
            <a:r>
              <a:rPr lang="en-US" altLang="zh-CN" sz="2800" dirty="0"/>
              <a:t>     FROM SC</a:t>
            </a:r>
            <a:endParaRPr lang="en-US" altLang="zh-CN" sz="2800" dirty="0"/>
          </a:p>
          <a:p>
            <a:pPr>
              <a:lnSpc>
                <a:spcPct val="90000"/>
              </a:lnSpc>
            </a:pPr>
            <a:r>
              <a:rPr lang="en-US" altLang="zh-CN" sz="2800" dirty="0"/>
              <a:t>     WHERE </a:t>
            </a:r>
            <a:r>
              <a:rPr lang="en-US" altLang="zh-CN" sz="2800" dirty="0" err="1"/>
              <a:t>Cno</a:t>
            </a:r>
            <a:r>
              <a:rPr lang="en-US" altLang="zh-CN" sz="2800" dirty="0"/>
              <a:t>= ' 1 ' </a:t>
            </a:r>
            <a:r>
              <a:rPr lang="zh-CN" altLang="en-US" sz="2800" dirty="0" smtClean="0"/>
              <a:t>； </a:t>
            </a:r>
            <a:endParaRPr lang="zh-CN" altLang="en-US" sz="2800" dirty="0"/>
          </a:p>
          <a:p>
            <a:pPr marL="0" indent="0">
              <a:lnSpc>
                <a:spcPct val="90000"/>
              </a:lnSpc>
              <a:buNone/>
            </a:pPr>
            <a:r>
              <a:rPr lang="en-US" altLang="zh-CN" sz="2800" dirty="0"/>
              <a:t>[ </a:t>
            </a:r>
            <a:r>
              <a:rPr lang="zh-CN" altLang="en-US" sz="2800" dirty="0"/>
              <a:t>例 </a:t>
            </a:r>
            <a:r>
              <a:rPr lang="en-US" altLang="zh-CN" sz="2800" dirty="0"/>
              <a:t>29]   </a:t>
            </a:r>
            <a:r>
              <a:rPr lang="zh-CN" altLang="en-US" sz="2800" dirty="0"/>
              <a:t>查询选修 </a:t>
            </a:r>
            <a:r>
              <a:rPr lang="en-US" altLang="zh-CN" sz="2800" dirty="0"/>
              <a:t>1 </a:t>
            </a:r>
            <a:r>
              <a:rPr lang="zh-CN" altLang="en-US" sz="2800" dirty="0"/>
              <a:t>号课程的学生最高分数。</a:t>
            </a:r>
            <a:endParaRPr lang="zh-CN" altLang="en-US" sz="2800" dirty="0"/>
          </a:p>
          <a:p>
            <a:pPr>
              <a:lnSpc>
                <a:spcPct val="90000"/>
              </a:lnSpc>
            </a:pPr>
            <a:r>
              <a:rPr lang="zh-CN" altLang="en-US" sz="2800" dirty="0"/>
              <a:t>     </a:t>
            </a:r>
            <a:r>
              <a:rPr lang="en-US" altLang="zh-CN" sz="2800" dirty="0"/>
              <a:t>SELECT MAX(Grade)</a:t>
            </a:r>
            <a:endParaRPr lang="en-US" altLang="zh-CN" sz="2800" dirty="0"/>
          </a:p>
          <a:p>
            <a:pPr>
              <a:lnSpc>
                <a:spcPct val="90000"/>
              </a:lnSpc>
            </a:pPr>
            <a:r>
              <a:rPr lang="en-US" altLang="zh-CN" sz="2800" dirty="0"/>
              <a:t>     FROM SC</a:t>
            </a:r>
            <a:endParaRPr lang="en-US" altLang="zh-CN" sz="2800" dirty="0"/>
          </a:p>
          <a:p>
            <a:pPr>
              <a:lnSpc>
                <a:spcPct val="90000"/>
              </a:lnSpc>
            </a:pPr>
            <a:r>
              <a:rPr lang="en-US" altLang="zh-CN" sz="2800" dirty="0"/>
              <a:t>     WHER </a:t>
            </a:r>
            <a:r>
              <a:rPr lang="en-US" altLang="zh-CN" sz="2800" dirty="0" err="1"/>
              <a:t>Cno</a:t>
            </a:r>
            <a:r>
              <a:rPr lang="en-US" altLang="zh-CN" sz="2800" dirty="0"/>
              <a:t>= ' 1 ' </a:t>
            </a:r>
            <a:r>
              <a:rPr lang="zh-CN" altLang="en-US" sz="2800" dirty="0"/>
              <a:t>； </a:t>
            </a: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5121"/>
          <p:cNvSpPr>
            <a:spLocks noGrp="1"/>
          </p:cNvSpPr>
          <p:nvPr>
            <p:ph type="title"/>
          </p:nvPr>
        </p:nvSpPr>
        <p:spPr>
          <a:xfrm>
            <a:off x="684213" y="249238"/>
            <a:ext cx="7467600" cy="1311275"/>
          </a:xfrm>
        </p:spPr>
        <p:txBody>
          <a:bodyPr anchor="b"/>
          <a:lstStyle/>
          <a:p>
            <a:r>
              <a:rPr lang="en-US" altLang="zh-CN" sz="4000">
                <a:solidFill>
                  <a:srgbClr val="00CC00"/>
                </a:solidFill>
                <a:latin typeface="宋体" panose="02010600030101010101" pitchFamily="2" charset="-122"/>
              </a:rPr>
              <a:t>1.1    </a:t>
            </a:r>
            <a:r>
              <a:rPr lang="zh-CN" altLang="en-US" sz="4000">
                <a:solidFill>
                  <a:srgbClr val="00CC00"/>
                </a:solidFill>
                <a:latin typeface="宋体" panose="02010600030101010101" pitchFamily="2" charset="-122"/>
              </a:rPr>
              <a:t>数据库系统概述</a:t>
            </a:r>
            <a:br>
              <a:rPr lang="zh-CN" altLang="en-US" sz="4000">
                <a:solidFill>
                  <a:srgbClr val="00CC00"/>
                </a:solidFill>
                <a:latin typeface="宋体" panose="02010600030101010101" pitchFamily="2" charset="-122"/>
              </a:rPr>
            </a:br>
            <a:endParaRPr lang="zh-CN" altLang="en-US" sz="3600">
              <a:solidFill>
                <a:srgbClr val="00CC00"/>
              </a:solidFill>
              <a:latin typeface="宋体" panose="02010600030101010101" pitchFamily="2" charset="-122"/>
            </a:endParaRPr>
          </a:p>
        </p:txBody>
      </p:sp>
      <p:sp>
        <p:nvSpPr>
          <p:cNvPr id="5123" name="内容占位符 5122"/>
          <p:cNvSpPr>
            <a:spLocks noGrp="1"/>
          </p:cNvSpPr>
          <p:nvPr>
            <p:ph idx="1"/>
          </p:nvPr>
        </p:nvSpPr>
        <p:spPr>
          <a:xfrm>
            <a:off x="0" y="1484313"/>
            <a:ext cx="9144000" cy="6159500"/>
          </a:xfrm>
        </p:spPr>
        <p:txBody>
          <a:bodyPr anchor="t"/>
          <a:lstStyle/>
          <a:p>
            <a:r>
              <a:rPr lang="zh-CN" altLang="en-US"/>
              <a:t> </a:t>
            </a:r>
            <a:r>
              <a:rPr lang="en-US" altLang="zh-CN">
                <a:solidFill>
                  <a:schemeClr val="accent2"/>
                </a:solidFill>
                <a:latin typeface="宋体" panose="02010600030101010101" pitchFamily="2" charset="-122"/>
              </a:rPr>
              <a:t>1.1.1  </a:t>
            </a:r>
            <a:r>
              <a:rPr lang="zh-CN" altLang="en-US">
                <a:solidFill>
                  <a:schemeClr val="accent2"/>
                </a:solidFill>
                <a:latin typeface="宋体" panose="02010600030101010101" pitchFamily="2" charset="-122"/>
              </a:rPr>
              <a:t>数据库的地位</a:t>
            </a:r>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1.1.2  </a:t>
            </a:r>
            <a:r>
              <a:rPr lang="zh-CN" altLang="en-US">
                <a:solidFill>
                  <a:schemeClr val="accent2"/>
                </a:solidFill>
                <a:latin typeface="宋体" panose="02010600030101010101" pitchFamily="2" charset="-122"/>
              </a:rPr>
              <a:t>四个基本概念</a:t>
            </a:r>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r>
              <a:rPr lang="zh-CN" altLang="en-US">
                <a:solidFill>
                  <a:schemeClr val="accent2"/>
                </a:solidFill>
                <a:latin typeface="宋体" panose="02010600030101010101" pitchFamily="2" charset="-122"/>
              </a:rPr>
              <a:t> </a:t>
            </a:r>
            <a:r>
              <a:rPr lang="en-US" altLang="zh-CN">
                <a:solidFill>
                  <a:schemeClr val="accent2"/>
                </a:solidFill>
                <a:latin typeface="宋体" panose="02010600030101010101" pitchFamily="2" charset="-122"/>
              </a:rPr>
              <a:t>1.1.3  </a:t>
            </a:r>
            <a:r>
              <a:rPr lang="zh-CN" altLang="en-US">
                <a:solidFill>
                  <a:schemeClr val="accent2"/>
                </a:solidFill>
                <a:latin typeface="宋体" panose="02010600030101010101" pitchFamily="2" charset="-122"/>
              </a:rPr>
              <a:t>数据管理技术的产生与发展</a:t>
            </a:r>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a:p>
            <a:endParaRPr lang="zh-CN" altLang="en-US">
              <a:solidFill>
                <a:schemeClr val="accent2"/>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 calcmode="lin" valueType="num">
                                      <p:cBhvr additive="base">
                                        <p:cTn id="13" dur="500" fill="hold"/>
                                        <p:tgtEl>
                                          <p:spTgt spid="512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4" end="4"/>
                                            </p:txEl>
                                          </p:spTgt>
                                        </p:tgtEl>
                                        <p:attrNameLst>
                                          <p:attrName>style.visibility</p:attrName>
                                        </p:attrNameLst>
                                      </p:cBhvr>
                                      <p:to>
                                        <p:strVal val="visible"/>
                                      </p:to>
                                    </p:set>
                                    <p:anim calcmode="lin" valueType="num">
                                      <p:cBhvr additive="base">
                                        <p:cTn id="19" dur="500" fill="hold"/>
                                        <p:tgtEl>
                                          <p:spTgt spid="512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40961"/>
          <p:cNvSpPr>
            <a:spLocks noGrp="1"/>
          </p:cNvSpPr>
          <p:nvPr>
            <p:ph type="title"/>
          </p:nvPr>
        </p:nvSpPr>
        <p:spPr>
          <a:xfrm>
            <a:off x="685800" y="152400"/>
            <a:ext cx="6870700" cy="1116013"/>
          </a:xfrm>
        </p:spPr>
        <p:txBody>
          <a:bodyPr anchor="b"/>
          <a:lstStyle/>
          <a:p>
            <a:r>
              <a:rPr lang="zh-CN" altLang="en-US"/>
              <a:t> </a:t>
            </a:r>
            <a:r>
              <a:rPr lang="en-US" altLang="zh-CN"/>
              <a:t>1.2.1  </a:t>
            </a:r>
            <a:r>
              <a:rPr lang="zh-CN" altLang="en-US"/>
              <a:t>数据模型的组成要素</a:t>
            </a:r>
            <a:endParaRPr lang="zh-CN" altLang="en-US"/>
          </a:p>
        </p:txBody>
      </p:sp>
      <p:sp>
        <p:nvSpPr>
          <p:cNvPr id="41986" name="文本占位符 40962"/>
          <p:cNvSpPr>
            <a:spLocks noGrp="1"/>
          </p:cNvSpPr>
          <p:nvPr>
            <p:ph idx="1"/>
          </p:nvPr>
        </p:nvSpPr>
        <p:spPr>
          <a:xfrm>
            <a:off x="0" y="1341438"/>
            <a:ext cx="9144000" cy="5516562"/>
          </a:xfrm>
        </p:spPr>
        <p:txBody>
          <a:bodyPr anchor="t"/>
          <a:lstStyle/>
          <a:p>
            <a:r>
              <a:rPr lang="zh-CN" altLang="en-US"/>
              <a:t>  </a:t>
            </a:r>
            <a:r>
              <a:rPr lang="zh-CN" altLang="en-US">
                <a:solidFill>
                  <a:schemeClr val="tx2"/>
                </a:solidFill>
              </a:rPr>
              <a:t>数据结构</a:t>
            </a:r>
            <a:r>
              <a:rPr lang="zh-CN" altLang="en-US"/>
              <a:t>  </a:t>
            </a:r>
            <a:endParaRPr lang="zh-CN" altLang="en-US"/>
          </a:p>
          <a:p>
            <a:r>
              <a:rPr lang="zh-CN" altLang="en-US">
                <a:solidFill>
                  <a:schemeClr val="tx2"/>
                </a:solidFill>
              </a:rPr>
              <a:t>  数据操作</a:t>
            </a:r>
            <a:r>
              <a:rPr lang="zh-CN" altLang="en-US"/>
              <a:t>  </a:t>
            </a:r>
            <a:endParaRPr lang="zh-CN" altLang="en-US"/>
          </a:p>
          <a:p>
            <a:r>
              <a:rPr lang="zh-CN" altLang="en-US"/>
              <a:t>  </a:t>
            </a:r>
            <a:r>
              <a:rPr lang="zh-CN" altLang="en-US">
                <a:solidFill>
                  <a:schemeClr val="tx2"/>
                </a:solidFill>
              </a:rPr>
              <a:t>数据的约束条件 </a:t>
            </a:r>
            <a:endParaRPr lang="zh-CN" altLang="en-US">
              <a:solidFill>
                <a:schemeClr val="tx2"/>
              </a:solidFill>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标题 411649"/>
          <p:cNvSpPr>
            <a:spLocks noGrp="1"/>
          </p:cNvSpPr>
          <p:nvPr>
            <p:ph type="title"/>
          </p:nvPr>
        </p:nvSpPr>
        <p:spPr>
          <a:xfrm>
            <a:off x="685800" y="152400"/>
            <a:ext cx="6870700" cy="755650"/>
          </a:xfrm>
        </p:spPr>
        <p:txBody>
          <a:bodyPr anchor="b"/>
          <a:lstStyle/>
          <a:p>
            <a:r>
              <a:rPr lang="zh-CN" altLang="en-US" sz="4000"/>
              <a:t>五、对查询结果分组 </a:t>
            </a:r>
            <a:endParaRPr lang="zh-CN" altLang="en-US" sz="4000"/>
          </a:p>
        </p:txBody>
      </p:sp>
      <p:sp>
        <p:nvSpPr>
          <p:cNvPr id="412674" name="文本占位符 411650"/>
          <p:cNvSpPr>
            <a:spLocks noGrp="1"/>
          </p:cNvSpPr>
          <p:nvPr>
            <p:ph idx="1"/>
          </p:nvPr>
        </p:nvSpPr>
        <p:spPr>
          <a:xfrm>
            <a:off x="0" y="1052513"/>
            <a:ext cx="9144000" cy="5616575"/>
          </a:xfrm>
        </p:spPr>
        <p:txBody>
          <a:bodyPr anchor="t"/>
          <a:lstStyle/>
          <a:p>
            <a:pPr marL="0" indent="0">
              <a:buNone/>
            </a:pPr>
            <a:r>
              <a:rPr lang="zh-CN" altLang="en-US" dirty="0"/>
              <a:t>使用 </a:t>
            </a:r>
            <a:r>
              <a:rPr lang="en-US" altLang="zh-CN" dirty="0"/>
              <a:t>GROUP BY </a:t>
            </a:r>
            <a:r>
              <a:rPr lang="zh-CN" altLang="en-US" dirty="0"/>
              <a:t>子句分组  </a:t>
            </a:r>
            <a:endParaRPr lang="zh-CN" altLang="en-US" dirty="0"/>
          </a:p>
          <a:p>
            <a:r>
              <a:rPr lang="zh-CN" altLang="en-US" dirty="0"/>
              <a:t>细化集函数的作用对象</a:t>
            </a:r>
            <a:endParaRPr lang="zh-CN" altLang="en-US" dirty="0"/>
          </a:p>
          <a:p>
            <a:r>
              <a:rPr lang="zh-CN" altLang="en-US" dirty="0" smtClean="0"/>
              <a:t>  </a:t>
            </a:r>
            <a:r>
              <a:rPr lang="zh-CN" altLang="en-US" dirty="0"/>
              <a:t>未对查询结果分组，集函数将作用于整个查询结果</a:t>
            </a:r>
            <a:endParaRPr lang="zh-CN" altLang="en-US" dirty="0"/>
          </a:p>
          <a:p>
            <a:pPr marL="0" indent="0">
              <a:buNone/>
            </a:pPr>
            <a:r>
              <a:rPr lang="zh-CN" altLang="en-US" dirty="0" smtClean="0"/>
              <a:t>   </a:t>
            </a:r>
            <a:r>
              <a:rPr lang="zh-CN" altLang="en-US" dirty="0"/>
              <a:t>对查询结果分组后，集函数将分别作用于每个组 </a:t>
            </a:r>
            <a:endParaRPr lang="zh-CN" altLang="en-US"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标题 412673"/>
          <p:cNvSpPr>
            <a:spLocks noGrp="1"/>
          </p:cNvSpPr>
          <p:nvPr>
            <p:ph type="title"/>
          </p:nvPr>
        </p:nvSpPr>
        <p:spPr>
          <a:xfrm>
            <a:off x="685800" y="152400"/>
            <a:ext cx="6870700" cy="684213"/>
          </a:xfrm>
        </p:spPr>
        <p:txBody>
          <a:bodyPr anchor="b"/>
          <a:lstStyle/>
          <a:p>
            <a:r>
              <a:rPr lang="zh-CN" altLang="en-US" sz="4000"/>
              <a:t>使用  </a:t>
            </a:r>
            <a:r>
              <a:rPr lang="en-US" altLang="zh-CN" sz="4000"/>
              <a:t>GROUP BY </a:t>
            </a:r>
            <a:r>
              <a:rPr lang="zh-CN" altLang="en-US" sz="4000"/>
              <a:t>子句分组</a:t>
            </a:r>
            <a:endParaRPr lang="zh-CN" altLang="en-US" sz="4000"/>
          </a:p>
        </p:txBody>
      </p:sp>
      <p:sp>
        <p:nvSpPr>
          <p:cNvPr id="413698" name="文本占位符 412674"/>
          <p:cNvSpPr>
            <a:spLocks noGrp="1"/>
          </p:cNvSpPr>
          <p:nvPr>
            <p:ph idx="1"/>
          </p:nvPr>
        </p:nvSpPr>
        <p:spPr>
          <a:xfrm>
            <a:off x="0" y="1196975"/>
            <a:ext cx="8964613" cy="5661025"/>
          </a:xfrm>
        </p:spPr>
        <p:txBody>
          <a:bodyPr anchor="t"/>
          <a:lstStyle/>
          <a:p>
            <a:pPr marL="0" indent="0">
              <a:buNone/>
            </a:pPr>
            <a:r>
              <a:rPr lang="zh-CN" altLang="en-US" sz="2800" dirty="0"/>
              <a:t>使用 </a:t>
            </a:r>
            <a:r>
              <a:rPr lang="en-US" altLang="zh-CN" sz="2800" dirty="0"/>
              <a:t>GROUP BY GROUP BY </a:t>
            </a:r>
            <a:r>
              <a:rPr lang="zh-CN" altLang="en-US" sz="2800" dirty="0"/>
              <a:t>子句分组</a:t>
            </a:r>
            <a:endParaRPr lang="zh-CN" altLang="en-US" sz="2800" dirty="0"/>
          </a:p>
          <a:p>
            <a:pPr marL="0" indent="0">
              <a:buNone/>
            </a:pPr>
            <a:r>
              <a:rPr lang="en-US" altLang="zh-CN" sz="2800" dirty="0"/>
              <a:t>[ </a:t>
            </a:r>
            <a:r>
              <a:rPr lang="zh-CN" altLang="en-US" sz="2800" dirty="0"/>
              <a:t>例 </a:t>
            </a:r>
            <a:r>
              <a:rPr lang="en-US" altLang="zh-CN" sz="2800" dirty="0"/>
              <a:t>30]   </a:t>
            </a:r>
            <a:r>
              <a:rPr lang="zh-CN" altLang="en-US" sz="2800" dirty="0"/>
              <a:t>求各个课程号及相应的选课人数。</a:t>
            </a:r>
            <a:endParaRPr lang="zh-CN" altLang="en-US" sz="2800" dirty="0"/>
          </a:p>
          <a:p>
            <a:r>
              <a:rPr lang="zh-CN" altLang="en-US" sz="2800" dirty="0"/>
              <a:t>     </a:t>
            </a:r>
            <a:r>
              <a:rPr lang="en-US" altLang="zh-CN" sz="2800" dirty="0"/>
              <a:t>SELECT </a:t>
            </a:r>
            <a:r>
              <a:rPr lang="en-US" altLang="zh-CN" sz="2800" dirty="0" err="1"/>
              <a:t>Cno</a:t>
            </a:r>
            <a:r>
              <a:rPr lang="en-US" altLang="zh-CN" sz="2800" dirty="0"/>
              <a:t> </a:t>
            </a:r>
            <a:r>
              <a:rPr lang="zh-CN" altLang="en-US" sz="2800" dirty="0"/>
              <a:t>， </a:t>
            </a:r>
            <a:r>
              <a:rPr lang="en-US" altLang="zh-CN" sz="2800" dirty="0"/>
              <a:t>COUNT(</a:t>
            </a:r>
            <a:r>
              <a:rPr lang="en-US" altLang="zh-CN" sz="2800" dirty="0" err="1"/>
              <a:t>Sno</a:t>
            </a:r>
            <a:r>
              <a:rPr lang="en-US" altLang="zh-CN" sz="2800" dirty="0"/>
              <a:t>)</a:t>
            </a:r>
            <a:endParaRPr lang="en-US" altLang="zh-CN" sz="2800" dirty="0"/>
          </a:p>
          <a:p>
            <a:r>
              <a:rPr lang="en-US" altLang="zh-CN" sz="2800" dirty="0"/>
              <a:t>     FROM    SC</a:t>
            </a:r>
            <a:endParaRPr lang="en-US" altLang="zh-CN" sz="2800" dirty="0"/>
          </a:p>
          <a:p>
            <a:r>
              <a:rPr lang="en-US" altLang="zh-CN" sz="2800" dirty="0"/>
              <a:t>     GROUP BY </a:t>
            </a:r>
            <a:r>
              <a:rPr lang="en-US" altLang="zh-CN" sz="2800" dirty="0" err="1"/>
              <a:t>Cno</a:t>
            </a:r>
            <a:r>
              <a:rPr lang="en-US" altLang="zh-CN" sz="2800" dirty="0"/>
              <a:t> </a:t>
            </a:r>
            <a:r>
              <a:rPr lang="zh-CN" altLang="en-US" sz="2800" dirty="0"/>
              <a:t>；  </a:t>
            </a:r>
            <a:endParaRPr lang="zh-CN" altLang="en-US" sz="2800" dirty="0"/>
          </a:p>
          <a:p>
            <a:r>
              <a:rPr lang="zh-CN" altLang="en-US" sz="2800" dirty="0"/>
              <a:t>      结果</a:t>
            </a:r>
            <a:endParaRPr lang="zh-CN" altLang="en-US" sz="2800" dirty="0"/>
          </a:p>
          <a:p>
            <a:r>
              <a:rPr lang="zh-CN" altLang="en-US" sz="2800" dirty="0"/>
              <a:t>                    </a:t>
            </a:r>
            <a:r>
              <a:rPr lang="en-US" altLang="zh-CN" sz="2800" dirty="0" err="1"/>
              <a:t>Cno</a:t>
            </a:r>
            <a:r>
              <a:rPr lang="en-US" altLang="zh-CN" sz="2800" dirty="0"/>
              <a:t>        COUNT(</a:t>
            </a:r>
            <a:r>
              <a:rPr lang="en-US" altLang="zh-CN" sz="2800" dirty="0" err="1"/>
              <a:t>Sno</a:t>
            </a:r>
            <a:r>
              <a:rPr lang="en-US" altLang="zh-CN" sz="2800" dirty="0"/>
              <a:t>)</a:t>
            </a:r>
            <a:endParaRPr lang="en-US" altLang="zh-CN" sz="2800" dirty="0"/>
          </a:p>
          <a:p>
            <a:r>
              <a:rPr lang="en-US" altLang="zh-CN" sz="2800" dirty="0"/>
              <a:t>                    1             22</a:t>
            </a:r>
            <a:endParaRPr lang="en-US" altLang="zh-CN" sz="2800" dirty="0"/>
          </a:p>
          <a:p>
            <a:r>
              <a:rPr lang="en-US" altLang="zh-CN" sz="2800" dirty="0"/>
              <a:t>                    2             34</a:t>
            </a:r>
            <a:endParaRPr lang="en-US" altLang="zh-CN" sz="2800" dirty="0"/>
          </a:p>
          <a:p>
            <a:r>
              <a:rPr lang="en-US" altLang="zh-CN" sz="2800" dirty="0"/>
              <a:t>                    3             44</a:t>
            </a:r>
            <a:endParaRPr lang="en-US" altLang="zh-CN" sz="2800" dirty="0"/>
          </a:p>
          <a:p>
            <a:r>
              <a:rPr lang="en-US" altLang="zh-CN" sz="2800" dirty="0"/>
              <a:t>                    4             33</a:t>
            </a:r>
            <a:endParaRPr lang="en-US" altLang="zh-CN" sz="2800"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标题 413697"/>
          <p:cNvSpPr>
            <a:spLocks noGrp="1"/>
          </p:cNvSpPr>
          <p:nvPr>
            <p:ph type="title"/>
          </p:nvPr>
        </p:nvSpPr>
        <p:spPr>
          <a:xfrm>
            <a:off x="685800" y="152400"/>
            <a:ext cx="6870700" cy="468313"/>
          </a:xfrm>
        </p:spPr>
        <p:txBody>
          <a:bodyPr anchor="b"/>
          <a:lstStyle/>
          <a:p>
            <a:endParaRPr lang="zh-CN" altLang="en-US" sz="4000" dirty="0"/>
          </a:p>
        </p:txBody>
      </p:sp>
      <p:sp>
        <p:nvSpPr>
          <p:cNvPr id="414722" name="文本占位符 413698"/>
          <p:cNvSpPr>
            <a:spLocks noGrp="1"/>
          </p:cNvSpPr>
          <p:nvPr>
            <p:ph idx="1"/>
          </p:nvPr>
        </p:nvSpPr>
        <p:spPr>
          <a:xfrm>
            <a:off x="0" y="1341438"/>
            <a:ext cx="9144000" cy="5516562"/>
          </a:xfrm>
        </p:spPr>
        <p:txBody>
          <a:bodyPr anchor="t"/>
          <a:lstStyle/>
          <a:p>
            <a:r>
              <a:rPr lang="zh-CN" altLang="en-US" dirty="0" smtClean="0"/>
              <a:t> </a:t>
            </a:r>
            <a:r>
              <a:rPr lang="en-US" altLang="zh-CN" dirty="0"/>
              <a:t>GROUP BY </a:t>
            </a:r>
            <a:r>
              <a:rPr lang="zh-CN" altLang="en-US" dirty="0"/>
              <a:t>子句的作用对象是查询的中间结果</a:t>
            </a:r>
            <a:r>
              <a:rPr lang="zh-CN" altLang="en-US" dirty="0" smtClean="0"/>
              <a:t>表 </a:t>
            </a:r>
            <a:r>
              <a:rPr lang="zh-CN" altLang="en-US" dirty="0"/>
              <a:t>分组方法：按指定的一列或多列值分组，值</a:t>
            </a:r>
            <a:r>
              <a:rPr lang="zh-CN" altLang="en-US" dirty="0" smtClean="0"/>
              <a:t>相等的</a:t>
            </a:r>
            <a:r>
              <a:rPr lang="zh-CN" altLang="en-US" dirty="0"/>
              <a:t>为一组</a:t>
            </a:r>
            <a:endParaRPr lang="zh-CN" altLang="en-US" dirty="0"/>
          </a:p>
          <a:p>
            <a:r>
              <a:rPr lang="zh-CN" altLang="en-US" dirty="0" smtClean="0"/>
              <a:t> </a:t>
            </a:r>
            <a:r>
              <a:rPr lang="zh-CN" altLang="en-US" dirty="0"/>
              <a:t>使用 </a:t>
            </a:r>
            <a:r>
              <a:rPr lang="en-US" altLang="zh-CN" dirty="0"/>
              <a:t>GROUP BY </a:t>
            </a:r>
            <a:r>
              <a:rPr lang="zh-CN" altLang="en-US" dirty="0"/>
              <a:t>子句后， </a:t>
            </a:r>
            <a:r>
              <a:rPr lang="en-US" altLang="zh-CN" dirty="0"/>
              <a:t>SELECT </a:t>
            </a:r>
            <a:r>
              <a:rPr lang="zh-CN" altLang="en-US" dirty="0"/>
              <a:t>子句的列名</a:t>
            </a:r>
            <a:r>
              <a:rPr lang="zh-CN" altLang="en-US" dirty="0" smtClean="0"/>
              <a:t>列表中</a:t>
            </a:r>
            <a:r>
              <a:rPr lang="zh-CN" altLang="en-US" dirty="0"/>
              <a:t>只能出现分组属性和集函数</a:t>
            </a:r>
            <a:endParaRPr lang="zh-CN" altLang="en-US" dirty="0"/>
          </a:p>
          <a:p>
            <a:pPr marL="0" indent="0">
              <a:buNone/>
            </a:pPr>
            <a:r>
              <a:rPr lang="zh-CN" altLang="en-US" dirty="0"/>
              <a:t> </a:t>
            </a:r>
            <a:endParaRPr lang="zh-CN" altLang="en-US"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标题 414721"/>
          <p:cNvSpPr>
            <a:spLocks noGrp="1"/>
          </p:cNvSpPr>
          <p:nvPr>
            <p:ph type="title"/>
          </p:nvPr>
        </p:nvSpPr>
        <p:spPr/>
        <p:txBody>
          <a:bodyPr anchor="b"/>
          <a:lstStyle/>
          <a:p>
            <a:r>
              <a:rPr lang="en-US" altLang="zh-CN"/>
              <a:t>HAVING </a:t>
            </a:r>
            <a:r>
              <a:rPr lang="zh-CN" altLang="en-US"/>
              <a:t>短语筛选最终输出结果</a:t>
            </a:r>
            <a:endParaRPr lang="zh-CN" altLang="en-US"/>
          </a:p>
        </p:txBody>
      </p:sp>
      <p:sp>
        <p:nvSpPr>
          <p:cNvPr id="415746" name="文本占位符 414722"/>
          <p:cNvSpPr>
            <a:spLocks noGrp="1"/>
          </p:cNvSpPr>
          <p:nvPr>
            <p:ph idx="1"/>
          </p:nvPr>
        </p:nvSpPr>
        <p:spPr>
          <a:xfrm>
            <a:off x="0" y="1557338"/>
            <a:ext cx="8964613" cy="5111750"/>
          </a:xfrm>
        </p:spPr>
        <p:txBody>
          <a:bodyPr anchor="t"/>
          <a:lstStyle/>
          <a:p>
            <a:pPr marL="0" indent="0">
              <a:buNone/>
            </a:pPr>
            <a:r>
              <a:rPr lang="en-US" altLang="zh-CN" dirty="0"/>
              <a:t>[ </a:t>
            </a:r>
            <a:r>
              <a:rPr lang="zh-CN" altLang="en-US" dirty="0"/>
              <a:t>例 </a:t>
            </a:r>
            <a:r>
              <a:rPr lang="en-US" altLang="zh-CN" dirty="0"/>
              <a:t>31]   </a:t>
            </a:r>
            <a:r>
              <a:rPr lang="zh-CN" altLang="en-US" dirty="0"/>
              <a:t>查询选修了 </a:t>
            </a:r>
            <a:r>
              <a:rPr lang="en-US" altLang="zh-CN" dirty="0"/>
              <a:t>3 </a:t>
            </a:r>
            <a:r>
              <a:rPr lang="zh-CN" altLang="en-US" dirty="0"/>
              <a:t>门以上课程的学生学号。</a:t>
            </a:r>
            <a:endParaRPr lang="zh-CN" altLang="en-US" dirty="0"/>
          </a:p>
          <a:p>
            <a:pPr marL="0" indent="0">
              <a:buNone/>
            </a:pPr>
            <a:r>
              <a:rPr lang="zh-CN" altLang="en-US" dirty="0" smtClean="0"/>
              <a:t>    </a:t>
            </a:r>
            <a:r>
              <a:rPr lang="en-US" altLang="zh-CN" dirty="0"/>
              <a:t>SELECT </a:t>
            </a:r>
            <a:r>
              <a:rPr lang="en-US" altLang="zh-CN" dirty="0" err="1"/>
              <a:t>Sno</a:t>
            </a:r>
            <a:endParaRPr lang="en-US" altLang="zh-CN" dirty="0"/>
          </a:p>
          <a:p>
            <a:pPr marL="0" indent="0">
              <a:buNone/>
            </a:pPr>
            <a:r>
              <a:rPr lang="en-US" altLang="zh-CN" dirty="0"/>
              <a:t>     FROM  SC</a:t>
            </a:r>
            <a:endParaRPr lang="en-US" altLang="zh-CN" dirty="0"/>
          </a:p>
          <a:p>
            <a:pPr marL="0" indent="0">
              <a:buNone/>
            </a:pPr>
            <a:r>
              <a:rPr lang="en-US" altLang="zh-CN" dirty="0"/>
              <a:t>     GROUP BY </a:t>
            </a:r>
            <a:r>
              <a:rPr lang="en-US" altLang="zh-CN" dirty="0" err="1"/>
              <a:t>Sno</a:t>
            </a:r>
            <a:endParaRPr lang="en-US" altLang="zh-CN" dirty="0"/>
          </a:p>
          <a:p>
            <a:pPr marL="0" indent="0">
              <a:buNone/>
            </a:pPr>
            <a:r>
              <a:rPr lang="en-US" altLang="zh-CN" dirty="0"/>
              <a:t>     HAVING  COUNT( * ) &gt;3 </a:t>
            </a:r>
            <a:r>
              <a:rPr lang="zh-CN" altLang="en-US" dirty="0"/>
              <a:t>； </a:t>
            </a:r>
            <a:endParaRPr lang="zh-CN" altLang="en-US"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标题 415745"/>
          <p:cNvSpPr>
            <a:spLocks noGrp="1"/>
          </p:cNvSpPr>
          <p:nvPr>
            <p:ph type="title"/>
          </p:nvPr>
        </p:nvSpPr>
        <p:spPr/>
        <p:txBody>
          <a:bodyPr anchor="b"/>
          <a:lstStyle/>
          <a:p>
            <a:endParaRPr lang="zh-CN" altLang="en-US" dirty="0"/>
          </a:p>
        </p:txBody>
      </p:sp>
      <p:sp>
        <p:nvSpPr>
          <p:cNvPr id="416770" name="文本占位符 415746"/>
          <p:cNvSpPr>
            <a:spLocks noGrp="1"/>
          </p:cNvSpPr>
          <p:nvPr>
            <p:ph idx="1"/>
          </p:nvPr>
        </p:nvSpPr>
        <p:spPr>
          <a:xfrm>
            <a:off x="0" y="1773238"/>
            <a:ext cx="9144000" cy="4895850"/>
          </a:xfrm>
        </p:spPr>
        <p:txBody>
          <a:bodyPr anchor="t"/>
          <a:lstStyle/>
          <a:p>
            <a:r>
              <a:rPr lang="zh-CN" altLang="en-US" dirty="0"/>
              <a:t>例题</a:t>
            </a:r>
            <a:endParaRPr lang="zh-CN" altLang="en-US" dirty="0"/>
          </a:p>
          <a:p>
            <a:pPr marL="0" indent="0">
              <a:buNone/>
            </a:pPr>
            <a:r>
              <a:rPr lang="en-US" altLang="zh-CN" dirty="0"/>
              <a:t>[</a:t>
            </a:r>
            <a:r>
              <a:rPr lang="zh-CN" altLang="en-US" dirty="0"/>
              <a:t>例</a:t>
            </a:r>
            <a:r>
              <a:rPr lang="en-US" altLang="zh-CN" dirty="0"/>
              <a:t>32]   </a:t>
            </a:r>
            <a:r>
              <a:rPr lang="zh-CN" altLang="en-US" dirty="0"/>
              <a:t>查询有 </a:t>
            </a:r>
            <a:r>
              <a:rPr lang="en-US" altLang="zh-CN" dirty="0"/>
              <a:t>3 </a:t>
            </a:r>
            <a:r>
              <a:rPr lang="zh-CN" altLang="en-US" dirty="0"/>
              <a:t>门以上课程是 </a:t>
            </a:r>
            <a:r>
              <a:rPr lang="en-US" altLang="zh-CN" dirty="0"/>
              <a:t>90 </a:t>
            </a:r>
            <a:r>
              <a:rPr lang="zh-CN" altLang="en-US" dirty="0"/>
              <a:t>分以上</a:t>
            </a:r>
            <a:r>
              <a:rPr lang="zh-CN" altLang="en-US" dirty="0" smtClean="0"/>
              <a:t>的           </a:t>
            </a:r>
            <a:r>
              <a:rPr lang="zh-CN" altLang="en-US" dirty="0"/>
              <a:t>学生的学号及（ </a:t>
            </a:r>
            <a:r>
              <a:rPr lang="en-US" altLang="zh-CN" dirty="0"/>
              <a:t>90 </a:t>
            </a:r>
            <a:r>
              <a:rPr lang="zh-CN" altLang="en-US" dirty="0"/>
              <a:t>分以上的）课程数</a:t>
            </a:r>
            <a:endParaRPr lang="zh-CN" altLang="en-US" dirty="0"/>
          </a:p>
          <a:p>
            <a:pPr marL="0" indent="0">
              <a:buNone/>
            </a:pPr>
            <a:r>
              <a:rPr lang="zh-CN" altLang="en-US" dirty="0"/>
              <a:t>  </a:t>
            </a:r>
            <a:r>
              <a:rPr lang="en-US" altLang="zh-CN" dirty="0"/>
              <a:t>SELECT  </a:t>
            </a:r>
            <a:r>
              <a:rPr lang="en-US" altLang="zh-CN" dirty="0" err="1"/>
              <a:t>Sno</a:t>
            </a:r>
            <a:r>
              <a:rPr lang="en-US" altLang="zh-CN" dirty="0"/>
              <a:t>,  COUNT( * )</a:t>
            </a:r>
            <a:endParaRPr lang="en-US" altLang="zh-CN" dirty="0"/>
          </a:p>
          <a:p>
            <a:pPr marL="0" indent="0">
              <a:buNone/>
            </a:pPr>
            <a:r>
              <a:rPr lang="en-US" altLang="zh-CN" dirty="0"/>
              <a:t>   FROM   SC</a:t>
            </a:r>
            <a:endParaRPr lang="en-US" altLang="zh-CN" dirty="0"/>
          </a:p>
          <a:p>
            <a:pPr marL="0" indent="0">
              <a:buNone/>
            </a:pPr>
            <a:r>
              <a:rPr lang="en-US" altLang="zh-CN" dirty="0"/>
              <a:t>   WHERE Grade&gt;=90</a:t>
            </a:r>
            <a:endParaRPr lang="en-US" altLang="zh-CN" dirty="0"/>
          </a:p>
          <a:p>
            <a:pPr marL="0" indent="0">
              <a:buNone/>
            </a:pPr>
            <a:r>
              <a:rPr lang="en-US" altLang="zh-CN" dirty="0"/>
              <a:t>    GROUP BY </a:t>
            </a:r>
            <a:r>
              <a:rPr lang="en-US" altLang="zh-CN" dirty="0" err="1"/>
              <a:t>Sno</a:t>
            </a:r>
            <a:endParaRPr lang="en-US" altLang="zh-CN" dirty="0"/>
          </a:p>
          <a:p>
            <a:r>
              <a:rPr lang="en-US" altLang="zh-CN" dirty="0"/>
              <a:t>    HAVING COUNT( * )&gt;=3; </a:t>
            </a:r>
            <a:endParaRPr lang="en-US" altLang="zh-CN"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标题 416769"/>
          <p:cNvSpPr>
            <a:spLocks noGrp="1"/>
          </p:cNvSpPr>
          <p:nvPr>
            <p:ph type="title"/>
          </p:nvPr>
        </p:nvSpPr>
        <p:spPr>
          <a:xfrm>
            <a:off x="685800" y="152400"/>
            <a:ext cx="6870700" cy="755650"/>
          </a:xfrm>
        </p:spPr>
        <p:txBody>
          <a:bodyPr anchor="b"/>
          <a:lstStyle/>
          <a:p>
            <a:endParaRPr lang="zh-CN" altLang="en-US" sz="4000" dirty="0"/>
          </a:p>
        </p:txBody>
      </p:sp>
      <p:sp>
        <p:nvSpPr>
          <p:cNvPr id="417794" name="文本占位符 416770"/>
          <p:cNvSpPr>
            <a:spLocks noGrp="1"/>
          </p:cNvSpPr>
          <p:nvPr>
            <p:ph idx="1"/>
          </p:nvPr>
        </p:nvSpPr>
        <p:spPr>
          <a:xfrm>
            <a:off x="0" y="981075"/>
            <a:ext cx="9144000" cy="5473700"/>
          </a:xfrm>
        </p:spPr>
        <p:txBody>
          <a:bodyPr anchor="t"/>
          <a:lstStyle/>
          <a:p>
            <a:pPr marL="0" indent="0">
              <a:buNone/>
            </a:pPr>
            <a:r>
              <a:rPr lang="zh-CN" altLang="en-US" dirty="0"/>
              <a:t>使用 短语筛选最终输出结果</a:t>
            </a:r>
            <a:endParaRPr lang="zh-CN" altLang="en-US" dirty="0"/>
          </a:p>
          <a:p>
            <a:r>
              <a:rPr lang="zh-CN" altLang="en-US" dirty="0" smtClean="0"/>
              <a:t>只有</a:t>
            </a:r>
            <a:r>
              <a:rPr lang="zh-CN" altLang="en-US" dirty="0"/>
              <a:t>满足 </a:t>
            </a:r>
            <a:r>
              <a:rPr lang="en-US" altLang="zh-CN" dirty="0"/>
              <a:t>HAVING </a:t>
            </a:r>
            <a:r>
              <a:rPr lang="zh-CN" altLang="en-US" dirty="0"/>
              <a:t>短语指定条件的组才输出</a:t>
            </a:r>
            <a:endParaRPr lang="zh-CN" altLang="en-US" dirty="0"/>
          </a:p>
          <a:p>
            <a:r>
              <a:rPr lang="en-US" altLang="zh-CN" dirty="0" smtClean="0"/>
              <a:t>HAVING </a:t>
            </a:r>
            <a:r>
              <a:rPr lang="zh-CN" altLang="en-US" dirty="0"/>
              <a:t>短语与 </a:t>
            </a:r>
            <a:r>
              <a:rPr lang="en-US" altLang="zh-CN" dirty="0"/>
              <a:t>WHERE </a:t>
            </a:r>
            <a:r>
              <a:rPr lang="zh-CN" altLang="en-US" dirty="0"/>
              <a:t>子句的区别：作用</a:t>
            </a:r>
            <a:r>
              <a:rPr lang="zh-CN" altLang="en-US" dirty="0" smtClean="0"/>
              <a:t>对象不同</a:t>
            </a:r>
            <a:endParaRPr lang="zh-CN" altLang="en-US" dirty="0"/>
          </a:p>
          <a:p>
            <a:r>
              <a:rPr lang="en-US" altLang="zh-CN" dirty="0" smtClean="0"/>
              <a:t>WHERE </a:t>
            </a:r>
            <a:r>
              <a:rPr lang="zh-CN" altLang="en-US" dirty="0"/>
              <a:t>子句作用于基表或视图，从中</a:t>
            </a:r>
            <a:r>
              <a:rPr lang="zh-CN" altLang="en-US" dirty="0" smtClean="0"/>
              <a:t>选择满足</a:t>
            </a:r>
            <a:r>
              <a:rPr lang="zh-CN" altLang="en-US" dirty="0"/>
              <a:t>条件的元组。</a:t>
            </a:r>
            <a:endParaRPr lang="zh-CN" altLang="en-US" dirty="0"/>
          </a:p>
          <a:p>
            <a:r>
              <a:rPr lang="en-US" altLang="zh-CN" dirty="0" smtClean="0"/>
              <a:t>HAVING </a:t>
            </a:r>
            <a:r>
              <a:rPr lang="zh-CN" altLang="en-US" dirty="0"/>
              <a:t>短语作用于组，从中选择满足条件</a:t>
            </a:r>
            <a:endParaRPr lang="zh-CN" altLang="en-US"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标题 417793"/>
          <p:cNvSpPr>
            <a:spLocks noGrp="1"/>
          </p:cNvSpPr>
          <p:nvPr>
            <p:ph type="title"/>
          </p:nvPr>
        </p:nvSpPr>
        <p:spPr/>
        <p:txBody>
          <a:bodyPr anchor="b"/>
          <a:lstStyle/>
          <a:p>
            <a:endParaRPr lang="zh-CN" altLang="en-US" dirty="0"/>
          </a:p>
        </p:txBody>
      </p:sp>
      <p:sp>
        <p:nvSpPr>
          <p:cNvPr id="418818" name="文本占位符 417794"/>
          <p:cNvSpPr>
            <a:spLocks noGrp="1"/>
          </p:cNvSpPr>
          <p:nvPr>
            <p:ph idx="1"/>
          </p:nvPr>
        </p:nvSpPr>
        <p:spPr>
          <a:xfrm>
            <a:off x="250825" y="1628775"/>
            <a:ext cx="8893175" cy="5229225"/>
          </a:xfrm>
        </p:spPr>
        <p:txBody>
          <a:bodyPr anchor="t"/>
          <a:lstStyle/>
          <a:p>
            <a:pPr>
              <a:lnSpc>
                <a:spcPct val="90000"/>
              </a:lnSpc>
            </a:pPr>
            <a:r>
              <a:rPr lang="en-US" altLang="zh-CN" sz="2400" dirty="0"/>
              <a:t>SELECT </a:t>
            </a:r>
            <a:r>
              <a:rPr lang="zh-CN" altLang="en-US" sz="2400" dirty="0"/>
              <a:t>语句完整的句法 </a:t>
            </a:r>
            <a:r>
              <a:rPr lang="en-US" altLang="zh-CN" sz="2400" dirty="0"/>
              <a:t>(2)</a:t>
            </a:r>
            <a:endParaRPr lang="en-US" altLang="zh-CN" sz="2400" dirty="0"/>
          </a:p>
          <a:p>
            <a:pPr marL="0" indent="0">
              <a:lnSpc>
                <a:spcPct val="90000"/>
              </a:lnSpc>
              <a:buNone/>
            </a:pPr>
            <a:r>
              <a:rPr lang="zh-CN" altLang="en-US" sz="2400" dirty="0" smtClean="0"/>
              <a:t>整个</a:t>
            </a:r>
            <a:r>
              <a:rPr lang="zh-CN" altLang="en-US" sz="2400" dirty="0"/>
              <a:t>语句的执行过程如下：</a:t>
            </a:r>
            <a:endParaRPr lang="zh-CN" altLang="en-US" sz="2400" dirty="0"/>
          </a:p>
          <a:p>
            <a:pPr marL="0" indent="0">
              <a:lnSpc>
                <a:spcPct val="90000"/>
              </a:lnSpc>
              <a:buNone/>
            </a:pPr>
            <a:r>
              <a:rPr lang="zh-CN" altLang="en-US" sz="2400" dirty="0"/>
              <a:t>（ </a:t>
            </a:r>
            <a:r>
              <a:rPr lang="en-US" altLang="zh-CN" sz="2400" dirty="0"/>
              <a:t>1 </a:t>
            </a:r>
            <a:r>
              <a:rPr lang="zh-CN" altLang="en-US" sz="2400" dirty="0"/>
              <a:t>）读取 </a:t>
            </a:r>
            <a:r>
              <a:rPr lang="en-US" altLang="zh-CN" sz="2400" dirty="0"/>
              <a:t>FROM </a:t>
            </a:r>
            <a:r>
              <a:rPr lang="zh-CN" altLang="en-US" sz="2400" dirty="0"/>
              <a:t>子句中基本表、视图的数据，执行笛卡</a:t>
            </a:r>
            <a:endParaRPr lang="zh-CN" altLang="en-US" sz="2400" dirty="0"/>
          </a:p>
          <a:p>
            <a:pPr marL="0" indent="0">
              <a:lnSpc>
                <a:spcPct val="90000"/>
              </a:lnSpc>
              <a:buNone/>
            </a:pPr>
            <a:r>
              <a:rPr lang="zh-CN" altLang="en-US" sz="2400" dirty="0"/>
              <a:t>尔积操作。</a:t>
            </a:r>
            <a:endParaRPr lang="zh-CN" altLang="en-US" sz="2400" dirty="0"/>
          </a:p>
          <a:p>
            <a:pPr marL="0" indent="0">
              <a:lnSpc>
                <a:spcPct val="90000"/>
              </a:lnSpc>
              <a:buNone/>
            </a:pPr>
            <a:r>
              <a:rPr lang="zh-CN" altLang="en-US" sz="2400" dirty="0"/>
              <a:t>（ </a:t>
            </a:r>
            <a:r>
              <a:rPr lang="en-US" altLang="zh-CN" sz="2400" dirty="0"/>
              <a:t>2 </a:t>
            </a:r>
            <a:r>
              <a:rPr lang="zh-CN" altLang="en-US" sz="2400" dirty="0"/>
              <a:t>）选取满足 </a:t>
            </a:r>
            <a:r>
              <a:rPr lang="en-US" altLang="zh-CN" sz="2400" dirty="0"/>
              <a:t>WHERE </a:t>
            </a:r>
            <a:r>
              <a:rPr lang="zh-CN" altLang="en-US" sz="2400" dirty="0"/>
              <a:t>子句中给出的条件表达式的元组</a:t>
            </a:r>
            <a:r>
              <a:rPr lang="zh-CN" altLang="en-US" sz="2400" dirty="0" smtClean="0"/>
              <a:t>。（ </a:t>
            </a:r>
            <a:r>
              <a:rPr lang="en-US" altLang="zh-CN" sz="2400" dirty="0"/>
              <a:t>3 </a:t>
            </a:r>
            <a:r>
              <a:rPr lang="zh-CN" altLang="en-US" sz="2400" dirty="0"/>
              <a:t>）按 </a:t>
            </a:r>
            <a:r>
              <a:rPr lang="en-US" altLang="zh-CN" sz="2400" dirty="0"/>
              <a:t>GROUP </a:t>
            </a:r>
            <a:r>
              <a:rPr lang="zh-CN" altLang="en-US" sz="2400" dirty="0"/>
              <a:t>子句中指定列的值分组，同时提取满足</a:t>
            </a:r>
            <a:endParaRPr lang="zh-CN" altLang="en-US" sz="2400" dirty="0"/>
          </a:p>
          <a:p>
            <a:pPr marL="0" indent="0">
              <a:lnSpc>
                <a:spcPct val="90000"/>
              </a:lnSpc>
              <a:buNone/>
            </a:pPr>
            <a:r>
              <a:rPr lang="en-US" altLang="zh-CN" sz="2400" dirty="0"/>
              <a:t>HAVING </a:t>
            </a:r>
            <a:r>
              <a:rPr lang="zh-CN" altLang="en-US" sz="2400" dirty="0"/>
              <a:t>子句中组条件表达式的那些组。</a:t>
            </a:r>
            <a:endParaRPr lang="zh-CN" altLang="en-US" sz="2400" dirty="0"/>
          </a:p>
          <a:p>
            <a:pPr marL="0" indent="0">
              <a:lnSpc>
                <a:spcPct val="90000"/>
              </a:lnSpc>
              <a:buNone/>
            </a:pPr>
            <a:r>
              <a:rPr lang="zh-CN" altLang="en-US" sz="2400" dirty="0"/>
              <a:t>（ </a:t>
            </a:r>
            <a:r>
              <a:rPr lang="en-US" altLang="zh-CN" sz="2400" dirty="0"/>
              <a:t>4 </a:t>
            </a:r>
            <a:r>
              <a:rPr lang="zh-CN" altLang="en-US" sz="2400" dirty="0"/>
              <a:t>）按 </a:t>
            </a:r>
            <a:r>
              <a:rPr lang="en-US" altLang="zh-CN" sz="2400" dirty="0"/>
              <a:t>SELECT </a:t>
            </a:r>
            <a:r>
              <a:rPr lang="zh-CN" altLang="en-US" sz="2400" dirty="0"/>
              <a:t>子句中给出的列名或列表达式求值输出。</a:t>
            </a:r>
            <a:endParaRPr lang="zh-CN" altLang="en-US" sz="2400" dirty="0"/>
          </a:p>
          <a:p>
            <a:pPr marL="0" indent="0">
              <a:lnSpc>
                <a:spcPct val="90000"/>
              </a:lnSpc>
              <a:buNone/>
            </a:pPr>
            <a:r>
              <a:rPr lang="zh-CN" altLang="en-US" sz="2400" dirty="0"/>
              <a:t>（ </a:t>
            </a:r>
            <a:r>
              <a:rPr lang="en-US" altLang="zh-CN" sz="2400" dirty="0"/>
              <a:t>5 </a:t>
            </a:r>
            <a:r>
              <a:rPr lang="zh-CN" altLang="en-US" sz="2400" dirty="0"/>
              <a:t>） </a:t>
            </a:r>
            <a:r>
              <a:rPr lang="en-US" altLang="zh-CN" sz="2400" dirty="0"/>
              <a:t>ORDER </a:t>
            </a:r>
            <a:r>
              <a:rPr lang="zh-CN" altLang="en-US" sz="2400" dirty="0"/>
              <a:t>子句对输出的目标表进行排序，按附加说明</a:t>
            </a:r>
            <a:endParaRPr lang="zh-CN" altLang="en-US" sz="2400" dirty="0"/>
          </a:p>
          <a:p>
            <a:pPr marL="0" indent="0">
              <a:lnSpc>
                <a:spcPct val="90000"/>
              </a:lnSpc>
              <a:buNone/>
            </a:pPr>
            <a:r>
              <a:rPr lang="en-US" altLang="zh-CN" sz="2400" dirty="0"/>
              <a:t>ASC </a:t>
            </a:r>
            <a:r>
              <a:rPr lang="zh-CN" altLang="en-US" sz="2400" dirty="0"/>
              <a:t>升序排列，或按 </a:t>
            </a:r>
            <a:r>
              <a:rPr lang="en-US" altLang="zh-CN" sz="2400" dirty="0"/>
              <a:t>DESC </a:t>
            </a:r>
            <a:r>
              <a:rPr lang="zh-CN" altLang="en-US" sz="2400" dirty="0"/>
              <a:t>降序排列。</a:t>
            </a:r>
            <a:endParaRPr lang="zh-CN" altLang="en-US" sz="24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865" name="标题 419841"/>
          <p:cNvPicPr>
            <a:picLocks noGrp="1" noChangeAspect="1"/>
          </p:cNvPicPr>
          <p:nvPr>
            <p:ph type="title"/>
          </p:nvPr>
        </p:nvPicPr>
        <p:blipFill>
          <a:blip r:embed="rId1"/>
          <a:stretch>
            <a:fillRect/>
          </a:stretch>
        </p:blipFill>
        <p:spPr>
          <a:xfrm>
            <a:off x="2462213" y="636588"/>
            <a:ext cx="3317875" cy="630237"/>
          </a:xfrm>
        </p:spPr>
      </p:pic>
      <p:pic>
        <p:nvPicPr>
          <p:cNvPr id="420866" name="文本占位符 419842"/>
          <p:cNvPicPr>
            <a:picLocks noGrp="1" noChangeAspect="1"/>
          </p:cNvPicPr>
          <p:nvPr>
            <p:ph idx="1"/>
          </p:nvPr>
        </p:nvPicPr>
        <p:blipFill>
          <a:blip r:embed="rId2"/>
          <a:stretch>
            <a:fillRect/>
          </a:stretch>
        </p:blipFill>
        <p:spPr>
          <a:xfrm>
            <a:off x="865188" y="1479550"/>
            <a:ext cx="7413625" cy="4905375"/>
          </a:xfrm>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标题 420865"/>
          <p:cNvSpPr>
            <a:spLocks noGrp="1"/>
          </p:cNvSpPr>
          <p:nvPr>
            <p:ph type="title"/>
          </p:nvPr>
        </p:nvSpPr>
        <p:spPr/>
        <p:txBody>
          <a:bodyPr anchor="b"/>
          <a:lstStyle/>
          <a:p>
            <a:endParaRPr lang="zh-CN" altLang="en-US" dirty="0"/>
          </a:p>
        </p:txBody>
      </p:sp>
      <p:pic>
        <p:nvPicPr>
          <p:cNvPr id="421890" name="文本占位符 420866"/>
          <p:cNvPicPr>
            <a:picLocks noGrp="1" noChangeAspect="1"/>
          </p:cNvPicPr>
          <p:nvPr>
            <p:ph idx="1"/>
          </p:nvPr>
        </p:nvPicPr>
        <p:blipFill>
          <a:blip r:embed="rId1"/>
          <a:stretch>
            <a:fillRect/>
          </a:stretch>
        </p:blipFill>
        <p:spPr>
          <a:xfrm>
            <a:off x="0" y="1931988"/>
            <a:ext cx="7918450" cy="4191000"/>
          </a:xfrm>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标题 421889"/>
          <p:cNvSpPr>
            <a:spLocks noGrp="1"/>
          </p:cNvSpPr>
          <p:nvPr>
            <p:ph type="title"/>
          </p:nvPr>
        </p:nvSpPr>
        <p:spPr/>
        <p:txBody>
          <a:bodyPr anchor="b"/>
          <a:lstStyle/>
          <a:p>
            <a:endParaRPr lang="zh-CN" altLang="en-US" dirty="0"/>
          </a:p>
        </p:txBody>
      </p:sp>
      <p:pic>
        <p:nvPicPr>
          <p:cNvPr id="422914" name="文本占位符 421890"/>
          <p:cNvPicPr>
            <a:picLocks noGrp="1" noChangeAspect="1"/>
          </p:cNvPicPr>
          <p:nvPr>
            <p:ph idx="1"/>
          </p:nvPr>
        </p:nvPicPr>
        <p:blipFill>
          <a:blip r:embed="rId1"/>
          <a:stretch>
            <a:fillRect/>
          </a:stretch>
        </p:blipFill>
        <p:spPr>
          <a:xfrm>
            <a:off x="0" y="1754188"/>
            <a:ext cx="8210550" cy="4429125"/>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41985"/>
          <p:cNvSpPr>
            <a:spLocks noGrp="1"/>
          </p:cNvSpPr>
          <p:nvPr>
            <p:ph type="title"/>
          </p:nvPr>
        </p:nvSpPr>
        <p:spPr>
          <a:xfrm>
            <a:off x="685800" y="152400"/>
            <a:ext cx="6870700" cy="973138"/>
          </a:xfrm>
        </p:spPr>
        <p:txBody>
          <a:bodyPr anchor="b"/>
          <a:lstStyle/>
          <a:p>
            <a:r>
              <a:rPr lang="zh-CN" altLang="en-US"/>
              <a:t>   </a:t>
            </a:r>
            <a:r>
              <a:rPr lang="en-US" altLang="zh-CN"/>
              <a:t>1.  </a:t>
            </a:r>
            <a:r>
              <a:rPr lang="zh-CN" altLang="en-US"/>
              <a:t>数据结构</a:t>
            </a:r>
            <a:endParaRPr lang="zh-CN" altLang="en-US"/>
          </a:p>
        </p:txBody>
      </p:sp>
      <p:sp>
        <p:nvSpPr>
          <p:cNvPr id="43010" name="文本占位符 41986"/>
          <p:cNvSpPr>
            <a:spLocks noGrp="1"/>
          </p:cNvSpPr>
          <p:nvPr>
            <p:ph idx="1"/>
          </p:nvPr>
        </p:nvSpPr>
        <p:spPr>
          <a:xfrm>
            <a:off x="0" y="1125538"/>
            <a:ext cx="9144000" cy="5732462"/>
          </a:xfrm>
        </p:spPr>
        <p:txBody>
          <a:bodyPr anchor="t"/>
          <a:lstStyle/>
          <a:p>
            <a:r>
              <a:rPr lang="zh-CN" altLang="en-US"/>
              <a:t> </a:t>
            </a:r>
            <a:r>
              <a:rPr lang="zh-CN" altLang="en-US">
                <a:solidFill>
                  <a:schemeClr val="tx2"/>
                </a:solidFill>
              </a:rPr>
              <a:t>什么是数据结构</a:t>
            </a:r>
            <a:endParaRPr lang="zh-CN" altLang="en-US">
              <a:solidFill>
                <a:schemeClr val="tx2"/>
              </a:solidFill>
            </a:endParaRPr>
          </a:p>
          <a:p>
            <a:pPr>
              <a:buNone/>
            </a:pPr>
            <a:r>
              <a:rPr lang="zh-CN" altLang="en-US"/>
              <a:t> 描述数据库的组成对象以及对象之间的联系</a:t>
            </a:r>
            <a:endParaRPr lang="zh-CN" altLang="en-US"/>
          </a:p>
          <a:p>
            <a:r>
              <a:rPr lang="zh-CN" altLang="en-US"/>
              <a:t> 两类对象</a:t>
            </a:r>
            <a:endParaRPr lang="zh-CN" altLang="en-US"/>
          </a:p>
          <a:p>
            <a:pPr>
              <a:buNone/>
            </a:pPr>
            <a:r>
              <a:rPr lang="zh-CN" altLang="en-US"/>
              <a:t>  与数据类型、内容、性质有关的对象</a:t>
            </a:r>
            <a:endParaRPr lang="zh-CN" altLang="en-US"/>
          </a:p>
          <a:p>
            <a:pPr>
              <a:buNone/>
            </a:pPr>
            <a:r>
              <a:rPr lang="zh-CN" altLang="en-US"/>
              <a:t>  与数据之间联系有关的对象</a:t>
            </a:r>
            <a:endParaRPr lang="zh-CN" altLang="en-US"/>
          </a:p>
          <a:p>
            <a:r>
              <a:rPr lang="zh-CN" altLang="en-US"/>
              <a:t> 数据结构是对系统静态特性的描述</a:t>
            </a:r>
            <a:endParaRPr lang="zh-CN" alt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标题 422913"/>
          <p:cNvSpPr>
            <a:spLocks noGrp="1"/>
          </p:cNvSpPr>
          <p:nvPr>
            <p:ph type="title"/>
          </p:nvPr>
        </p:nvSpPr>
        <p:spPr/>
        <p:txBody>
          <a:bodyPr anchor="b"/>
          <a:lstStyle/>
          <a:p>
            <a:endParaRPr lang="zh-CN" altLang="en-US" dirty="0"/>
          </a:p>
        </p:txBody>
      </p:sp>
      <p:pic>
        <p:nvPicPr>
          <p:cNvPr id="423938" name="文本占位符 422914"/>
          <p:cNvPicPr>
            <a:picLocks noGrp="1" noChangeAspect="1"/>
          </p:cNvPicPr>
          <p:nvPr>
            <p:ph idx="1"/>
          </p:nvPr>
        </p:nvPicPr>
        <p:blipFill>
          <a:blip r:embed="rId1"/>
          <a:stretch>
            <a:fillRect/>
          </a:stretch>
        </p:blipFill>
        <p:spPr>
          <a:xfrm>
            <a:off x="893763" y="1828800"/>
            <a:ext cx="7278687" cy="3656013"/>
          </a:xfr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标题 423937"/>
          <p:cNvSpPr>
            <a:spLocks noGrp="1"/>
          </p:cNvSpPr>
          <p:nvPr>
            <p:ph type="title"/>
          </p:nvPr>
        </p:nvSpPr>
        <p:spPr/>
        <p:txBody>
          <a:bodyPr anchor="b"/>
          <a:lstStyle/>
          <a:p>
            <a:endParaRPr lang="zh-CN" altLang="en-US" dirty="0"/>
          </a:p>
        </p:txBody>
      </p:sp>
      <p:pic>
        <p:nvPicPr>
          <p:cNvPr id="424962" name="文本占位符 423938"/>
          <p:cNvPicPr>
            <a:picLocks noGrp="1" noChangeAspect="1"/>
          </p:cNvPicPr>
          <p:nvPr>
            <p:ph idx="1"/>
          </p:nvPr>
        </p:nvPicPr>
        <p:blipFill>
          <a:blip r:embed="rId1"/>
          <a:stretch>
            <a:fillRect/>
          </a:stretch>
        </p:blipFill>
        <p:spPr>
          <a:xfrm>
            <a:off x="1209675" y="1828800"/>
            <a:ext cx="6646863" cy="3657600"/>
          </a:xfrm>
        </p:spPr>
      </p:pic>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标题 424961"/>
          <p:cNvSpPr>
            <a:spLocks noGrp="1"/>
          </p:cNvSpPr>
          <p:nvPr>
            <p:ph type="title"/>
          </p:nvPr>
        </p:nvSpPr>
        <p:spPr/>
        <p:txBody>
          <a:bodyPr anchor="b"/>
          <a:lstStyle/>
          <a:p>
            <a:endParaRPr lang="zh-CN" altLang="en-US" dirty="0"/>
          </a:p>
        </p:txBody>
      </p:sp>
      <p:pic>
        <p:nvPicPr>
          <p:cNvPr id="425986" name="文本占位符 424962"/>
          <p:cNvPicPr>
            <a:picLocks noGrp="1" noChangeAspect="1"/>
          </p:cNvPicPr>
          <p:nvPr>
            <p:ph idx="1"/>
          </p:nvPr>
        </p:nvPicPr>
        <p:blipFill>
          <a:blip r:embed="rId1"/>
          <a:stretch>
            <a:fillRect/>
          </a:stretch>
        </p:blipFill>
        <p:spPr>
          <a:xfrm>
            <a:off x="1228725" y="1828800"/>
            <a:ext cx="6608763" cy="3657600"/>
          </a:xfrm>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标题 425985"/>
          <p:cNvSpPr>
            <a:spLocks noGrp="1"/>
          </p:cNvSpPr>
          <p:nvPr>
            <p:ph type="title"/>
          </p:nvPr>
        </p:nvSpPr>
        <p:spPr/>
        <p:txBody>
          <a:bodyPr anchor="b"/>
          <a:lstStyle/>
          <a:p>
            <a:endParaRPr lang="zh-CN" altLang="en-US" dirty="0"/>
          </a:p>
        </p:txBody>
      </p:sp>
      <p:pic>
        <p:nvPicPr>
          <p:cNvPr id="427010" name="文本占位符 425986"/>
          <p:cNvPicPr>
            <a:picLocks noGrp="1" noChangeAspect="1"/>
          </p:cNvPicPr>
          <p:nvPr>
            <p:ph idx="1"/>
          </p:nvPr>
        </p:nvPicPr>
        <p:blipFill>
          <a:blip r:embed="rId1"/>
          <a:stretch>
            <a:fillRect/>
          </a:stretch>
        </p:blipFill>
        <p:spPr>
          <a:xfrm>
            <a:off x="984250" y="1992313"/>
            <a:ext cx="7099300" cy="3330575"/>
          </a:xfr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标题 427009"/>
          <p:cNvSpPr>
            <a:spLocks noGrp="1"/>
          </p:cNvSpPr>
          <p:nvPr>
            <p:ph type="title"/>
          </p:nvPr>
        </p:nvSpPr>
        <p:spPr/>
        <p:txBody>
          <a:bodyPr anchor="b"/>
          <a:lstStyle/>
          <a:p>
            <a:endParaRPr lang="zh-CN" altLang="en-US" dirty="0"/>
          </a:p>
        </p:txBody>
      </p:sp>
      <p:pic>
        <p:nvPicPr>
          <p:cNvPr id="428034" name="文本占位符 427010"/>
          <p:cNvPicPr>
            <a:picLocks noGrp="1" noChangeAspect="1"/>
          </p:cNvPicPr>
          <p:nvPr>
            <p:ph idx="1"/>
          </p:nvPr>
        </p:nvPicPr>
        <p:blipFill>
          <a:blip r:embed="rId1"/>
          <a:stretch>
            <a:fillRect/>
          </a:stretch>
        </p:blipFill>
        <p:spPr>
          <a:xfrm>
            <a:off x="1096963" y="2003425"/>
            <a:ext cx="6873875" cy="3308350"/>
          </a:xfr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标题 428033"/>
          <p:cNvSpPr>
            <a:spLocks noGrp="1"/>
          </p:cNvSpPr>
          <p:nvPr>
            <p:ph type="title"/>
          </p:nvPr>
        </p:nvSpPr>
        <p:spPr/>
        <p:txBody>
          <a:bodyPr anchor="b"/>
          <a:lstStyle/>
          <a:p>
            <a:endParaRPr lang="zh-CN" altLang="en-US" dirty="0"/>
          </a:p>
        </p:txBody>
      </p:sp>
      <p:pic>
        <p:nvPicPr>
          <p:cNvPr id="429058" name="文本占位符 428034"/>
          <p:cNvPicPr>
            <a:picLocks noGrp="1" noChangeAspect="1"/>
          </p:cNvPicPr>
          <p:nvPr>
            <p:ph idx="1"/>
          </p:nvPr>
        </p:nvPicPr>
        <p:blipFill>
          <a:blip r:embed="rId1"/>
          <a:stretch>
            <a:fillRect/>
          </a:stretch>
        </p:blipFill>
        <p:spPr>
          <a:xfrm>
            <a:off x="1614488" y="2122488"/>
            <a:ext cx="5838825" cy="3070225"/>
          </a:xfr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1" name="标题 429057"/>
          <p:cNvSpPr>
            <a:spLocks noGrp="1"/>
          </p:cNvSpPr>
          <p:nvPr>
            <p:ph type="title"/>
          </p:nvPr>
        </p:nvSpPr>
        <p:spPr/>
        <p:txBody>
          <a:bodyPr anchor="b"/>
          <a:lstStyle/>
          <a:p>
            <a:endParaRPr lang="zh-CN" altLang="en-US" dirty="0"/>
          </a:p>
        </p:txBody>
      </p:sp>
      <p:pic>
        <p:nvPicPr>
          <p:cNvPr id="430082" name="文本占位符 429058"/>
          <p:cNvPicPr>
            <a:picLocks noGrp="1" noChangeAspect="1"/>
          </p:cNvPicPr>
          <p:nvPr>
            <p:ph idx="1"/>
          </p:nvPr>
        </p:nvPicPr>
        <p:blipFill>
          <a:blip r:embed="rId1"/>
          <a:stretch>
            <a:fillRect/>
          </a:stretch>
        </p:blipFill>
        <p:spPr>
          <a:xfrm>
            <a:off x="804863" y="1992313"/>
            <a:ext cx="7458075" cy="3330575"/>
          </a:xfrm>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标题 430081"/>
          <p:cNvSpPr>
            <a:spLocks noGrp="1"/>
          </p:cNvSpPr>
          <p:nvPr>
            <p:ph type="title"/>
          </p:nvPr>
        </p:nvSpPr>
        <p:spPr/>
        <p:txBody>
          <a:bodyPr anchor="b"/>
          <a:lstStyle/>
          <a:p>
            <a:endParaRPr lang="zh-CN" altLang="en-US" dirty="0"/>
          </a:p>
        </p:txBody>
      </p:sp>
      <p:pic>
        <p:nvPicPr>
          <p:cNvPr id="431106" name="文本占位符 430082"/>
          <p:cNvPicPr>
            <a:picLocks noGrp="1" noChangeAspect="1"/>
          </p:cNvPicPr>
          <p:nvPr>
            <p:ph idx="1"/>
          </p:nvPr>
        </p:nvPicPr>
        <p:blipFill>
          <a:blip r:embed="rId1"/>
          <a:stretch>
            <a:fillRect/>
          </a:stretch>
        </p:blipFill>
        <p:spPr>
          <a:xfrm>
            <a:off x="1001713" y="1828800"/>
            <a:ext cx="7062787" cy="3657600"/>
          </a:xfr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标题 431105"/>
          <p:cNvSpPr>
            <a:spLocks noGrp="1"/>
          </p:cNvSpPr>
          <p:nvPr>
            <p:ph type="title"/>
          </p:nvPr>
        </p:nvSpPr>
        <p:spPr/>
        <p:txBody>
          <a:bodyPr anchor="b"/>
          <a:lstStyle/>
          <a:p>
            <a:endParaRPr lang="zh-CN" altLang="en-US" dirty="0"/>
          </a:p>
        </p:txBody>
      </p:sp>
      <p:pic>
        <p:nvPicPr>
          <p:cNvPr id="432130" name="文本占位符 431106"/>
          <p:cNvPicPr>
            <a:picLocks noGrp="1" noChangeAspect="1"/>
          </p:cNvPicPr>
          <p:nvPr>
            <p:ph idx="1"/>
          </p:nvPr>
        </p:nvPicPr>
        <p:blipFill>
          <a:blip r:embed="rId1"/>
          <a:stretch>
            <a:fillRect/>
          </a:stretch>
        </p:blipFill>
        <p:spPr>
          <a:xfrm>
            <a:off x="323850" y="1828800"/>
            <a:ext cx="7545388" cy="4137025"/>
          </a:xfrm>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3" name="标题 432129"/>
          <p:cNvSpPr>
            <a:spLocks noGrp="1"/>
          </p:cNvSpPr>
          <p:nvPr>
            <p:ph type="title"/>
          </p:nvPr>
        </p:nvSpPr>
        <p:spPr/>
        <p:txBody>
          <a:bodyPr anchor="b"/>
          <a:lstStyle/>
          <a:p>
            <a:endParaRPr lang="zh-CN" altLang="en-US" dirty="0"/>
          </a:p>
        </p:txBody>
      </p:sp>
      <p:pic>
        <p:nvPicPr>
          <p:cNvPr id="433154" name="文本占位符 432130"/>
          <p:cNvPicPr>
            <a:picLocks noGrp="1" noChangeAspect="1"/>
          </p:cNvPicPr>
          <p:nvPr>
            <p:ph idx="1"/>
          </p:nvPr>
        </p:nvPicPr>
        <p:blipFill>
          <a:blip r:embed="rId1"/>
          <a:stretch>
            <a:fillRect/>
          </a:stretch>
        </p:blipFill>
        <p:spPr>
          <a:xfrm>
            <a:off x="1014413" y="1828800"/>
            <a:ext cx="7038975" cy="36576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43009"/>
          <p:cNvSpPr>
            <a:spLocks noGrp="1"/>
          </p:cNvSpPr>
          <p:nvPr>
            <p:ph type="title"/>
          </p:nvPr>
        </p:nvSpPr>
        <p:spPr>
          <a:xfrm>
            <a:off x="685800" y="152400"/>
            <a:ext cx="6870700" cy="755650"/>
          </a:xfrm>
        </p:spPr>
        <p:txBody>
          <a:bodyPr anchor="b"/>
          <a:lstStyle/>
          <a:p>
            <a:r>
              <a:rPr lang="zh-CN" altLang="en-US" sz="4000"/>
              <a:t>  </a:t>
            </a:r>
            <a:r>
              <a:rPr lang="en-US" altLang="zh-CN" sz="4000"/>
              <a:t>2. </a:t>
            </a:r>
            <a:r>
              <a:rPr lang="zh-CN" altLang="en-US" sz="4000"/>
              <a:t>数据操作 </a:t>
            </a:r>
            <a:endParaRPr lang="zh-CN" altLang="en-US" sz="4000"/>
          </a:p>
        </p:txBody>
      </p:sp>
      <p:sp>
        <p:nvSpPr>
          <p:cNvPr id="44034" name="文本占位符 43010"/>
          <p:cNvSpPr>
            <a:spLocks noGrp="1"/>
          </p:cNvSpPr>
          <p:nvPr>
            <p:ph idx="1"/>
          </p:nvPr>
        </p:nvSpPr>
        <p:spPr>
          <a:xfrm>
            <a:off x="0" y="1268413"/>
            <a:ext cx="8964613" cy="5400675"/>
          </a:xfrm>
        </p:spPr>
        <p:txBody>
          <a:bodyPr anchor="t"/>
          <a:lstStyle/>
          <a:p>
            <a:r>
              <a:rPr lang="zh-CN" altLang="en-US">
                <a:solidFill>
                  <a:schemeClr val="tx2"/>
                </a:solidFill>
              </a:rPr>
              <a:t>数据操作</a:t>
            </a:r>
            <a:endParaRPr lang="zh-CN" altLang="en-US">
              <a:solidFill>
                <a:schemeClr val="tx2"/>
              </a:solidFill>
            </a:endParaRPr>
          </a:p>
          <a:p>
            <a:pPr>
              <a:buNone/>
            </a:pPr>
            <a:r>
              <a:rPr lang="zh-CN" altLang="en-US"/>
              <a:t> 对数据库中各种对象（型）的实例（值）允许执</a:t>
            </a:r>
            <a:endParaRPr lang="zh-CN" altLang="en-US"/>
          </a:p>
          <a:p>
            <a:pPr>
              <a:buNone/>
            </a:pPr>
            <a:r>
              <a:rPr lang="zh-CN" altLang="en-US"/>
              <a:t>行的 操作及有关的 操作规则</a:t>
            </a:r>
            <a:endParaRPr lang="zh-CN" altLang="en-US"/>
          </a:p>
          <a:p>
            <a:r>
              <a:rPr lang="zh-CN" altLang="en-US"/>
              <a:t>数据操作的类型</a:t>
            </a:r>
            <a:endParaRPr lang="zh-CN" altLang="en-US"/>
          </a:p>
          <a:p>
            <a:pPr>
              <a:buNone/>
            </a:pPr>
            <a:r>
              <a:rPr lang="zh-CN" altLang="en-US"/>
              <a:t> </a:t>
            </a:r>
            <a:r>
              <a:rPr lang="zh-CN" altLang="en-US">
                <a:solidFill>
                  <a:schemeClr val="tx2"/>
                </a:solidFill>
              </a:rPr>
              <a:t>检索</a:t>
            </a:r>
            <a:endParaRPr lang="zh-CN" altLang="en-US">
              <a:solidFill>
                <a:schemeClr val="tx2"/>
              </a:solidFill>
            </a:endParaRPr>
          </a:p>
          <a:p>
            <a:pPr>
              <a:buNone/>
            </a:pPr>
            <a:r>
              <a:rPr lang="zh-CN" altLang="en-US"/>
              <a:t> </a:t>
            </a:r>
            <a:r>
              <a:rPr lang="zh-CN" altLang="en-US">
                <a:solidFill>
                  <a:schemeClr val="tx2"/>
                </a:solidFill>
              </a:rPr>
              <a:t>更新</a:t>
            </a:r>
            <a:r>
              <a:rPr lang="zh-CN" altLang="en-US"/>
              <a:t>（包括插入、删除、修改）</a:t>
            </a:r>
            <a:endParaRPr lang="zh-CN" altLang="en-US"/>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标题 433153"/>
          <p:cNvSpPr>
            <a:spLocks noGrp="1"/>
          </p:cNvSpPr>
          <p:nvPr>
            <p:ph type="title"/>
          </p:nvPr>
        </p:nvSpPr>
        <p:spPr/>
        <p:txBody>
          <a:bodyPr anchor="b"/>
          <a:lstStyle/>
          <a:p>
            <a:endParaRPr lang="zh-CN" altLang="en-US" dirty="0"/>
          </a:p>
        </p:txBody>
      </p:sp>
      <p:pic>
        <p:nvPicPr>
          <p:cNvPr id="434178" name="文本占位符 433154"/>
          <p:cNvPicPr>
            <a:picLocks noGrp="1" noChangeAspect="1"/>
          </p:cNvPicPr>
          <p:nvPr>
            <p:ph idx="1"/>
          </p:nvPr>
        </p:nvPicPr>
        <p:blipFill>
          <a:blip r:embed="rId1"/>
          <a:stretch>
            <a:fillRect/>
          </a:stretch>
        </p:blipFill>
        <p:spPr>
          <a:xfrm>
            <a:off x="1150938" y="1828800"/>
            <a:ext cx="6765925" cy="3657600"/>
          </a:xfr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标题 434177"/>
          <p:cNvSpPr>
            <a:spLocks noGrp="1"/>
          </p:cNvSpPr>
          <p:nvPr>
            <p:ph type="title"/>
          </p:nvPr>
        </p:nvSpPr>
        <p:spPr/>
        <p:txBody>
          <a:bodyPr anchor="b"/>
          <a:lstStyle/>
          <a:p>
            <a:endParaRPr lang="zh-CN" altLang="en-US" dirty="0"/>
          </a:p>
        </p:txBody>
      </p:sp>
      <p:pic>
        <p:nvPicPr>
          <p:cNvPr id="435202" name="文本占位符 434178"/>
          <p:cNvPicPr>
            <a:picLocks noGrp="1" noChangeAspect="1"/>
          </p:cNvPicPr>
          <p:nvPr>
            <p:ph idx="1"/>
          </p:nvPr>
        </p:nvPicPr>
        <p:blipFill>
          <a:blip r:embed="rId1"/>
          <a:stretch>
            <a:fillRect/>
          </a:stretch>
        </p:blipFill>
        <p:spPr>
          <a:xfrm>
            <a:off x="871538" y="1828800"/>
            <a:ext cx="7324725" cy="3657600"/>
          </a:xfrm>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标题 435201"/>
          <p:cNvSpPr>
            <a:spLocks noGrp="1"/>
          </p:cNvSpPr>
          <p:nvPr>
            <p:ph type="title"/>
          </p:nvPr>
        </p:nvSpPr>
        <p:spPr>
          <a:xfrm>
            <a:off x="685800" y="152400"/>
            <a:ext cx="6870700" cy="1044575"/>
          </a:xfrm>
        </p:spPr>
        <p:txBody>
          <a:bodyPr anchor="b"/>
          <a:lstStyle/>
          <a:p>
            <a:r>
              <a:rPr lang="zh-CN" altLang="en-US"/>
              <a:t>四、外连接（ </a:t>
            </a:r>
            <a:r>
              <a:rPr lang="en-US" altLang="zh-CN"/>
              <a:t>Outer Join</a:t>
            </a:r>
            <a:endParaRPr lang="en-US" altLang="zh-CN"/>
          </a:p>
        </p:txBody>
      </p:sp>
      <p:sp>
        <p:nvSpPr>
          <p:cNvPr id="436226" name="文本占位符 435202"/>
          <p:cNvSpPr>
            <a:spLocks noGrp="1"/>
          </p:cNvSpPr>
          <p:nvPr>
            <p:ph idx="1"/>
          </p:nvPr>
        </p:nvSpPr>
        <p:spPr>
          <a:xfrm>
            <a:off x="0" y="1268413"/>
            <a:ext cx="9144000" cy="5589587"/>
          </a:xfrm>
        </p:spPr>
        <p:txBody>
          <a:bodyPr anchor="t"/>
          <a:lstStyle/>
          <a:p>
            <a:pPr marL="0" indent="0">
              <a:buNone/>
            </a:pPr>
            <a:r>
              <a:rPr lang="zh-CN" altLang="en-US" dirty="0" smtClean="0"/>
              <a:t> </a:t>
            </a:r>
            <a:r>
              <a:rPr lang="zh-CN" altLang="en-US" dirty="0"/>
              <a:t>外连接与普通连接的区别</a:t>
            </a:r>
            <a:endParaRPr lang="zh-CN" altLang="en-US" dirty="0"/>
          </a:p>
          <a:p>
            <a:r>
              <a:rPr lang="zh-CN" altLang="en-US" dirty="0" smtClean="0"/>
              <a:t> </a:t>
            </a:r>
            <a:r>
              <a:rPr lang="zh-CN" altLang="en-US" dirty="0"/>
              <a:t>普通连接操作只输出满足连接条件的元组</a:t>
            </a:r>
            <a:endParaRPr lang="zh-CN" altLang="en-US" dirty="0"/>
          </a:p>
          <a:p>
            <a:r>
              <a:rPr lang="zh-CN" altLang="en-US" dirty="0" smtClean="0"/>
              <a:t>外</a:t>
            </a:r>
            <a:r>
              <a:rPr lang="zh-CN" altLang="en-US" dirty="0"/>
              <a:t>连接操作以指定表为连接主体，将主体表</a:t>
            </a:r>
            <a:endParaRPr lang="zh-CN" altLang="en-US" dirty="0"/>
          </a:p>
          <a:p>
            <a:pPr marL="0" indent="0">
              <a:buNone/>
            </a:pPr>
            <a:r>
              <a:rPr lang="zh-CN" altLang="en-US" dirty="0"/>
              <a:t>中不满足连接条件的元组一并输出</a:t>
            </a:r>
            <a:endParaRPr lang="zh-CN" altLang="en-US"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标题 436225"/>
          <p:cNvSpPr>
            <a:spLocks noGrp="1"/>
          </p:cNvSpPr>
          <p:nvPr>
            <p:ph type="title"/>
          </p:nvPr>
        </p:nvSpPr>
        <p:spPr/>
        <p:txBody>
          <a:bodyPr anchor="b"/>
          <a:lstStyle/>
          <a:p>
            <a:endParaRPr lang="zh-CN" altLang="en-US" dirty="0"/>
          </a:p>
        </p:txBody>
      </p:sp>
      <p:sp>
        <p:nvSpPr>
          <p:cNvPr id="437250" name="文本占位符 436226"/>
          <p:cNvSpPr>
            <a:spLocks noGrp="1"/>
          </p:cNvSpPr>
          <p:nvPr>
            <p:ph idx="1"/>
          </p:nvPr>
        </p:nvSpPr>
        <p:spPr>
          <a:xfrm>
            <a:off x="0" y="1773238"/>
            <a:ext cx="9144000" cy="5084762"/>
          </a:xfrm>
        </p:spPr>
        <p:txBody>
          <a:bodyPr anchor="t"/>
          <a:lstStyle/>
          <a:p>
            <a:pPr marL="0" indent="0">
              <a:buNone/>
            </a:pPr>
            <a:r>
              <a:rPr lang="en-US" altLang="zh-CN" dirty="0" smtClean="0"/>
              <a:t>[ </a:t>
            </a:r>
            <a:r>
              <a:rPr lang="zh-CN" altLang="en-US" dirty="0"/>
              <a:t>例   </a:t>
            </a:r>
            <a:r>
              <a:rPr lang="en-US" altLang="zh-CN" dirty="0"/>
              <a:t>33]  </a:t>
            </a:r>
            <a:r>
              <a:rPr lang="zh-CN" altLang="en-US" dirty="0"/>
              <a:t>查询每个学生及其选修课程的情况包括</a:t>
            </a:r>
            <a:endParaRPr lang="zh-CN" altLang="en-US" dirty="0"/>
          </a:p>
          <a:p>
            <a:pPr marL="0" indent="0">
              <a:buNone/>
            </a:pPr>
            <a:r>
              <a:rPr lang="zh-CN" altLang="en-US" dirty="0"/>
              <a:t>没有选修课程的学生 </a:t>
            </a:r>
            <a:r>
              <a:rPr lang="en-US" altLang="zh-CN" dirty="0"/>
              <a:t>---- </a:t>
            </a:r>
            <a:r>
              <a:rPr lang="zh-CN" altLang="en-US" dirty="0"/>
              <a:t>用外连接操作</a:t>
            </a:r>
            <a:endParaRPr lang="zh-CN" altLang="en-US" dirty="0"/>
          </a:p>
          <a:p>
            <a:r>
              <a:rPr lang="en-US" altLang="zh-CN" dirty="0"/>
              <a:t>SELECT  </a:t>
            </a:r>
            <a:r>
              <a:rPr lang="en-US" altLang="zh-CN" dirty="0" err="1"/>
              <a:t>Student.Sno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a:t>
            </a:r>
            <a:endParaRPr lang="zh-CN" altLang="en-US" dirty="0"/>
          </a:p>
          <a:p>
            <a:pPr marL="0" indent="0">
              <a:buNone/>
            </a:pPr>
            <a:r>
              <a:rPr lang="zh-CN" altLang="en-US" dirty="0"/>
              <a:t>  </a:t>
            </a:r>
            <a:r>
              <a:rPr lang="en-US" altLang="zh-CN" dirty="0"/>
              <a:t>Sage </a:t>
            </a:r>
            <a:r>
              <a:rPr lang="zh-CN" altLang="en-US" dirty="0"/>
              <a:t>， </a:t>
            </a:r>
            <a:r>
              <a:rPr lang="en-US" altLang="zh-CN" dirty="0" err="1"/>
              <a:t>Sdept</a:t>
            </a:r>
            <a:r>
              <a:rPr lang="en-US" altLang="zh-CN" dirty="0"/>
              <a:t> </a:t>
            </a:r>
            <a:r>
              <a:rPr lang="zh-CN" altLang="en-US" dirty="0"/>
              <a:t>， </a:t>
            </a:r>
            <a:r>
              <a:rPr lang="en-US" altLang="zh-CN" dirty="0" err="1"/>
              <a:t>Cno</a:t>
            </a:r>
            <a:r>
              <a:rPr lang="en-US" altLang="zh-CN" dirty="0"/>
              <a:t> </a:t>
            </a:r>
            <a:r>
              <a:rPr lang="zh-CN" altLang="en-US" dirty="0"/>
              <a:t>， </a:t>
            </a:r>
            <a:r>
              <a:rPr lang="en-US" altLang="zh-CN" dirty="0"/>
              <a:t>Grade</a:t>
            </a:r>
            <a:endParaRPr lang="en-US" altLang="zh-CN" dirty="0"/>
          </a:p>
          <a:p>
            <a:pPr marL="0" indent="0">
              <a:buNone/>
            </a:pPr>
            <a:r>
              <a:rPr lang="en-US" altLang="zh-CN" dirty="0"/>
              <a:t> FROM    Student </a:t>
            </a:r>
            <a:r>
              <a:rPr lang="zh-CN" altLang="en-US" dirty="0"/>
              <a:t>， </a:t>
            </a:r>
            <a:r>
              <a:rPr lang="en-US" altLang="zh-CN" dirty="0"/>
              <a:t>SC</a:t>
            </a:r>
            <a:endParaRPr lang="en-US" altLang="zh-CN" dirty="0"/>
          </a:p>
          <a:p>
            <a:pPr marL="0" indent="0">
              <a:buNone/>
            </a:pPr>
            <a:r>
              <a:rPr lang="en-US" altLang="zh-CN" dirty="0"/>
              <a:t> WHERE  </a:t>
            </a:r>
            <a:r>
              <a:rPr lang="en-US" altLang="zh-CN" dirty="0" err="1"/>
              <a:t>Student.Sno</a:t>
            </a:r>
            <a:r>
              <a:rPr lang="en-US" altLang="zh-CN" dirty="0"/>
              <a:t> = </a:t>
            </a:r>
            <a:r>
              <a:rPr lang="en-US" altLang="zh-CN" dirty="0" err="1"/>
              <a:t>SC.Sno</a:t>
            </a:r>
            <a:r>
              <a:rPr lang="en-US" altLang="zh-CN" dirty="0"/>
              <a:t> ( * ) </a:t>
            </a:r>
            <a:r>
              <a:rPr lang="zh-CN" altLang="en-US" dirty="0"/>
              <a:t>； </a:t>
            </a:r>
            <a:endParaRPr lang="zh-CN" altLang="en-US"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标题 437249"/>
          <p:cNvSpPr>
            <a:spLocks noGrp="1"/>
          </p:cNvSpPr>
          <p:nvPr>
            <p:ph type="title"/>
          </p:nvPr>
        </p:nvSpPr>
        <p:spPr>
          <a:xfrm>
            <a:off x="685800" y="152400"/>
            <a:ext cx="6870700" cy="900113"/>
          </a:xfrm>
        </p:spPr>
        <p:txBody>
          <a:bodyPr anchor="b"/>
          <a:lstStyle/>
          <a:p>
            <a:endParaRPr lang="zh-CN" altLang="en-US" dirty="0"/>
          </a:p>
        </p:txBody>
      </p:sp>
      <p:sp>
        <p:nvSpPr>
          <p:cNvPr id="438274" name="文本占位符 437250"/>
          <p:cNvSpPr>
            <a:spLocks noGrp="1"/>
          </p:cNvSpPr>
          <p:nvPr>
            <p:ph idx="1"/>
          </p:nvPr>
        </p:nvSpPr>
        <p:spPr>
          <a:xfrm>
            <a:off x="0" y="1125538"/>
            <a:ext cx="9144000" cy="5732462"/>
          </a:xfrm>
        </p:spPr>
        <p:txBody>
          <a:bodyPr anchor="t"/>
          <a:lstStyle/>
          <a:p>
            <a:pPr>
              <a:lnSpc>
                <a:spcPct val="90000"/>
              </a:lnSpc>
            </a:pPr>
            <a:r>
              <a:rPr lang="zh-CN" altLang="en-US" sz="2400"/>
              <a:t>外连接（续）    </a:t>
            </a:r>
            <a:endParaRPr lang="zh-CN" altLang="en-US" sz="2400"/>
          </a:p>
          <a:p>
            <a:pPr>
              <a:lnSpc>
                <a:spcPct val="90000"/>
              </a:lnSpc>
            </a:pPr>
            <a:r>
              <a:rPr lang="zh-CN" altLang="en-US" sz="2400"/>
              <a:t>结果：  </a:t>
            </a:r>
            <a:endParaRPr lang="zh-CN" altLang="en-US" sz="2400"/>
          </a:p>
          <a:p>
            <a:pPr>
              <a:lnSpc>
                <a:spcPct val="90000"/>
              </a:lnSpc>
            </a:pPr>
            <a:r>
              <a:rPr lang="en-US" altLang="zh-CN" sz="2400"/>
              <a:t>Student.Sno    Sname         Ssex    Sage         Sdept      Cno     Grade  </a:t>
            </a:r>
            <a:endParaRPr lang="en-US" altLang="zh-CN" sz="2400"/>
          </a:p>
          <a:p>
            <a:pPr>
              <a:lnSpc>
                <a:spcPct val="90000"/>
              </a:lnSpc>
            </a:pPr>
            <a:r>
              <a:rPr lang="en-US" altLang="zh-CN" sz="2400"/>
              <a:t>  95001         </a:t>
            </a:r>
            <a:r>
              <a:rPr lang="zh-CN" altLang="en-US" sz="2400"/>
              <a:t>李勇          男         </a:t>
            </a:r>
            <a:r>
              <a:rPr lang="en-US" altLang="zh-CN" sz="2400"/>
              <a:t>20         CS         1        92</a:t>
            </a:r>
            <a:endParaRPr lang="en-US" altLang="zh-CN" sz="2400"/>
          </a:p>
          <a:p>
            <a:pPr>
              <a:lnSpc>
                <a:spcPct val="90000"/>
              </a:lnSpc>
            </a:pPr>
            <a:r>
              <a:rPr lang="en-US" altLang="zh-CN" sz="2400"/>
              <a:t>    95001         </a:t>
            </a:r>
            <a:r>
              <a:rPr lang="zh-CN" altLang="en-US" sz="2400"/>
              <a:t>李勇          男         </a:t>
            </a:r>
            <a:r>
              <a:rPr lang="en-US" altLang="zh-CN" sz="2400"/>
              <a:t>20         CS         2        85</a:t>
            </a:r>
            <a:endParaRPr lang="en-US" altLang="zh-CN" sz="2400"/>
          </a:p>
          <a:p>
            <a:pPr>
              <a:lnSpc>
                <a:spcPct val="90000"/>
              </a:lnSpc>
            </a:pPr>
            <a:r>
              <a:rPr lang="en-US" altLang="zh-CN" sz="2400"/>
              <a:t>    95001         </a:t>
            </a:r>
            <a:r>
              <a:rPr lang="zh-CN" altLang="en-US" sz="2400"/>
              <a:t>李勇          男         </a:t>
            </a:r>
            <a:r>
              <a:rPr lang="en-US" altLang="zh-CN" sz="2400"/>
              <a:t>20         CS         3        88</a:t>
            </a:r>
            <a:endParaRPr lang="en-US" altLang="zh-CN" sz="2400"/>
          </a:p>
          <a:p>
            <a:pPr>
              <a:lnSpc>
                <a:spcPct val="90000"/>
              </a:lnSpc>
            </a:pPr>
            <a:r>
              <a:rPr lang="en-US" altLang="zh-CN" sz="2400"/>
              <a:t>    95002         </a:t>
            </a:r>
            <a:r>
              <a:rPr lang="zh-CN" altLang="en-US" sz="2400"/>
              <a:t>刘晨          女         </a:t>
            </a:r>
            <a:r>
              <a:rPr lang="en-US" altLang="zh-CN" sz="2400"/>
              <a:t>19         IS          2        90</a:t>
            </a:r>
            <a:endParaRPr lang="en-US" altLang="zh-CN" sz="2400"/>
          </a:p>
          <a:p>
            <a:pPr>
              <a:lnSpc>
                <a:spcPct val="90000"/>
              </a:lnSpc>
            </a:pPr>
            <a:r>
              <a:rPr lang="en-US" altLang="zh-CN" sz="2400"/>
              <a:t>    95002         </a:t>
            </a:r>
            <a:r>
              <a:rPr lang="zh-CN" altLang="en-US" sz="2400"/>
              <a:t>刘晨          女         </a:t>
            </a:r>
            <a:r>
              <a:rPr lang="en-US" altLang="zh-CN" sz="2400"/>
              <a:t>19         IS          3        80</a:t>
            </a:r>
            <a:endParaRPr lang="en-US" altLang="zh-CN" sz="2400"/>
          </a:p>
          <a:p>
            <a:pPr>
              <a:lnSpc>
                <a:spcPct val="90000"/>
              </a:lnSpc>
            </a:pPr>
            <a:r>
              <a:rPr lang="en-US" altLang="zh-CN" sz="2400"/>
              <a:t>    95003         </a:t>
            </a:r>
            <a:r>
              <a:rPr lang="zh-CN" altLang="en-US" sz="2400"/>
              <a:t>王敏          女         </a:t>
            </a:r>
            <a:r>
              <a:rPr lang="en-US" altLang="zh-CN" sz="2400"/>
              <a:t>18         MA</a:t>
            </a:r>
            <a:endParaRPr lang="en-US" altLang="zh-CN" sz="2400"/>
          </a:p>
          <a:p>
            <a:pPr>
              <a:lnSpc>
                <a:spcPct val="90000"/>
              </a:lnSpc>
            </a:pPr>
            <a:r>
              <a:rPr lang="en-US" altLang="zh-CN" sz="2400"/>
              <a:t>    95004         </a:t>
            </a:r>
            <a:r>
              <a:rPr lang="zh-CN" altLang="en-US" sz="2400"/>
              <a:t>张立          男         </a:t>
            </a:r>
            <a:r>
              <a:rPr lang="en-US" altLang="zh-CN" sz="2400"/>
              <a:t>19         IS</a:t>
            </a:r>
            <a:endParaRPr lang="en-US" altLang="zh-CN" sz="240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7" name="标题 438273"/>
          <p:cNvSpPr>
            <a:spLocks noGrp="1"/>
          </p:cNvSpPr>
          <p:nvPr>
            <p:ph type="title"/>
          </p:nvPr>
        </p:nvSpPr>
        <p:spPr/>
        <p:txBody>
          <a:bodyPr anchor="b"/>
          <a:lstStyle/>
          <a:p>
            <a:endParaRPr lang="zh-CN" altLang="en-US" dirty="0"/>
          </a:p>
        </p:txBody>
      </p:sp>
      <p:sp>
        <p:nvSpPr>
          <p:cNvPr id="439298" name="文本占位符 438274"/>
          <p:cNvSpPr>
            <a:spLocks noGrp="1"/>
          </p:cNvSpPr>
          <p:nvPr>
            <p:ph idx="1"/>
          </p:nvPr>
        </p:nvSpPr>
        <p:spPr>
          <a:xfrm>
            <a:off x="323850" y="1828800"/>
            <a:ext cx="8058150" cy="4695825"/>
          </a:xfrm>
        </p:spPr>
        <p:txBody>
          <a:bodyPr anchor="t"/>
          <a:lstStyle/>
          <a:p>
            <a:pPr>
              <a:lnSpc>
                <a:spcPct val="80000"/>
              </a:lnSpc>
              <a:buNone/>
            </a:pPr>
            <a:endParaRPr lang="zh-CN" altLang="en-US" sz="2800" dirty="0"/>
          </a:p>
          <a:p>
            <a:pPr>
              <a:lnSpc>
                <a:spcPct val="80000"/>
              </a:lnSpc>
            </a:pPr>
            <a:r>
              <a:rPr lang="zh-CN" altLang="en-US" sz="2800" dirty="0" smtClean="0"/>
              <a:t>在</a:t>
            </a:r>
            <a:r>
              <a:rPr lang="zh-CN" altLang="en-US" sz="2800" dirty="0"/>
              <a:t>表名后面加外连接操作符 </a:t>
            </a:r>
            <a:r>
              <a:rPr lang="en-US" altLang="zh-CN" sz="2800" dirty="0"/>
              <a:t>( * ) </a:t>
            </a:r>
            <a:r>
              <a:rPr lang="zh-CN" altLang="en-US" sz="2800" dirty="0"/>
              <a:t>或 </a:t>
            </a:r>
            <a:r>
              <a:rPr lang="en-US" altLang="zh-CN" sz="2800" dirty="0"/>
              <a:t>(+) </a:t>
            </a:r>
            <a:r>
              <a:rPr lang="zh-CN" altLang="en-US" sz="2800" dirty="0"/>
              <a:t>指定非</a:t>
            </a:r>
            <a:r>
              <a:rPr lang="zh-CN" altLang="en-US" sz="2800" dirty="0" smtClean="0"/>
              <a:t>主体</a:t>
            </a:r>
            <a:r>
              <a:rPr lang="zh-CN" altLang="en-US" sz="2800" dirty="0"/>
              <a:t>表</a:t>
            </a:r>
            <a:endParaRPr lang="zh-CN" altLang="en-US" sz="2800" dirty="0"/>
          </a:p>
          <a:p>
            <a:pPr>
              <a:lnSpc>
                <a:spcPct val="80000"/>
              </a:lnSpc>
            </a:pPr>
            <a:r>
              <a:rPr lang="zh-CN" altLang="en-US" sz="2800" dirty="0" smtClean="0"/>
              <a:t>非</a:t>
            </a:r>
            <a:r>
              <a:rPr lang="zh-CN" altLang="en-US" sz="2800" dirty="0"/>
              <a:t>主体表有一 “ 万能 ” 的虚行，该行全部由</a:t>
            </a:r>
            <a:r>
              <a:rPr lang="zh-CN" altLang="en-US" sz="2800" dirty="0" smtClean="0"/>
              <a:t>空值</a:t>
            </a:r>
            <a:r>
              <a:rPr lang="zh-CN" altLang="en-US" sz="2800" dirty="0"/>
              <a:t>组成</a:t>
            </a:r>
            <a:endParaRPr lang="zh-CN" altLang="en-US" sz="2800" dirty="0"/>
          </a:p>
          <a:p>
            <a:pPr>
              <a:lnSpc>
                <a:spcPct val="80000"/>
              </a:lnSpc>
            </a:pPr>
            <a:r>
              <a:rPr lang="zh-CN" altLang="en-US" sz="2800" dirty="0" smtClean="0"/>
              <a:t>虚</a:t>
            </a:r>
            <a:r>
              <a:rPr lang="zh-CN" altLang="en-US" sz="2800" dirty="0"/>
              <a:t>行可以和主体表中所有不满足连接条件</a:t>
            </a:r>
            <a:r>
              <a:rPr lang="zh-CN" altLang="en-US" sz="2800" dirty="0" smtClean="0"/>
              <a:t>的元组</a:t>
            </a:r>
            <a:r>
              <a:rPr lang="zh-CN" altLang="en-US" sz="2800" dirty="0"/>
              <a:t>进行连接</a:t>
            </a:r>
            <a:endParaRPr lang="zh-CN" altLang="en-US" sz="2800" dirty="0"/>
          </a:p>
          <a:p>
            <a:pPr>
              <a:lnSpc>
                <a:spcPct val="80000"/>
              </a:lnSpc>
            </a:pPr>
            <a:r>
              <a:rPr lang="zh-CN" altLang="en-US" sz="2800" dirty="0" smtClean="0"/>
              <a:t> </a:t>
            </a:r>
            <a:r>
              <a:rPr lang="zh-CN" altLang="en-US" sz="2800" dirty="0"/>
              <a:t>由于虚行各列全部是空值，因此与虚行</a:t>
            </a:r>
            <a:r>
              <a:rPr lang="zh-CN" altLang="en-US" sz="2800" dirty="0" smtClean="0"/>
              <a:t>连接的</a:t>
            </a:r>
            <a:r>
              <a:rPr lang="zh-CN" altLang="en-US" sz="2800" dirty="0"/>
              <a:t>结果中，来自非主体表的属性值全部 是</a:t>
            </a:r>
            <a:r>
              <a:rPr lang="zh-CN" altLang="en-US" sz="2800" dirty="0" smtClean="0"/>
              <a:t>空值 </a:t>
            </a:r>
            <a:endParaRPr lang="zh-CN" altLang="en-US" sz="2800"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标题 439297"/>
          <p:cNvSpPr>
            <a:spLocks noGrp="1"/>
          </p:cNvSpPr>
          <p:nvPr>
            <p:ph type="title"/>
          </p:nvPr>
        </p:nvSpPr>
        <p:spPr/>
        <p:txBody>
          <a:bodyPr anchor="b"/>
          <a:lstStyle/>
          <a:p>
            <a:endParaRPr lang="zh-CN" altLang="en-US" dirty="0"/>
          </a:p>
        </p:txBody>
      </p:sp>
      <p:sp>
        <p:nvSpPr>
          <p:cNvPr id="440322" name="文本占位符 439298"/>
          <p:cNvSpPr>
            <a:spLocks noGrp="1"/>
          </p:cNvSpPr>
          <p:nvPr>
            <p:ph idx="1"/>
          </p:nvPr>
        </p:nvSpPr>
        <p:spPr>
          <a:xfrm>
            <a:off x="468313" y="1341438"/>
            <a:ext cx="7913687" cy="4895850"/>
          </a:xfrm>
        </p:spPr>
        <p:txBody>
          <a:bodyPr anchor="t"/>
          <a:lstStyle/>
          <a:p>
            <a:pPr>
              <a:lnSpc>
                <a:spcPct val="80000"/>
              </a:lnSpc>
              <a:buNone/>
            </a:pPr>
            <a:endParaRPr lang="zh-CN" altLang="en-US" sz="2800" dirty="0"/>
          </a:p>
          <a:p>
            <a:pPr marL="0" indent="0">
              <a:lnSpc>
                <a:spcPct val="80000"/>
              </a:lnSpc>
              <a:buNone/>
            </a:pPr>
            <a:r>
              <a:rPr lang="zh-CN" altLang="en-US" sz="2800" dirty="0" smtClean="0"/>
              <a:t>  </a:t>
            </a:r>
            <a:r>
              <a:rPr lang="zh-CN" altLang="en-US" sz="2800" dirty="0"/>
              <a:t>左外连接</a:t>
            </a:r>
            <a:endParaRPr lang="zh-CN" altLang="en-US" sz="2800" dirty="0"/>
          </a:p>
          <a:p>
            <a:pPr>
              <a:lnSpc>
                <a:spcPct val="80000"/>
              </a:lnSpc>
            </a:pPr>
            <a:r>
              <a:rPr lang="zh-CN" altLang="en-US" sz="2800" dirty="0" smtClean="0"/>
              <a:t> </a:t>
            </a:r>
            <a:r>
              <a:rPr lang="zh-CN" altLang="en-US" sz="2800" dirty="0"/>
              <a:t>外连接符出现在连接条件的左边</a:t>
            </a:r>
            <a:endParaRPr lang="zh-CN" altLang="en-US" sz="2800" dirty="0"/>
          </a:p>
          <a:p>
            <a:pPr marL="0" indent="0">
              <a:lnSpc>
                <a:spcPct val="80000"/>
              </a:lnSpc>
              <a:buNone/>
            </a:pPr>
            <a:r>
              <a:rPr lang="zh-CN" altLang="en-US" sz="2800" dirty="0" smtClean="0"/>
              <a:t>  </a:t>
            </a:r>
            <a:r>
              <a:rPr lang="zh-CN" altLang="en-US" sz="2800" dirty="0"/>
              <a:t>右外连接</a:t>
            </a:r>
            <a:endParaRPr lang="zh-CN" altLang="en-US" sz="2800" dirty="0"/>
          </a:p>
          <a:p>
            <a:pPr>
              <a:lnSpc>
                <a:spcPct val="80000"/>
              </a:lnSpc>
            </a:pPr>
            <a:r>
              <a:rPr lang="zh-CN" altLang="en-US" sz="2800" dirty="0" smtClean="0"/>
              <a:t>  </a:t>
            </a:r>
            <a:r>
              <a:rPr lang="zh-CN" altLang="en-US" sz="2800" dirty="0"/>
              <a:t>外连接符出现在连接条件的右边  </a:t>
            </a:r>
            <a:endParaRPr lang="zh-CN" altLang="en-US" sz="2800" dirty="0"/>
          </a:p>
          <a:p>
            <a:pPr>
              <a:lnSpc>
                <a:spcPct val="80000"/>
              </a:lnSpc>
            </a:pPr>
            <a:r>
              <a:rPr lang="en-US" altLang="zh-CN" sz="2800" dirty="0"/>
              <a:t>select S.S#,SNAME,SEX,C#</a:t>
            </a:r>
            <a:endParaRPr lang="en-US" altLang="zh-CN" sz="2800" dirty="0"/>
          </a:p>
          <a:p>
            <a:pPr marL="0" indent="0">
              <a:lnSpc>
                <a:spcPct val="80000"/>
              </a:lnSpc>
              <a:buNone/>
            </a:pPr>
            <a:r>
              <a:rPr lang="en-US" altLang="zh-CN" sz="2800" dirty="0"/>
              <a:t>from S right outer join SC on  S.S# = SC.S# </a:t>
            </a:r>
            <a:endParaRPr lang="en-US" altLang="zh-CN" sz="2800" dirty="0"/>
          </a:p>
          <a:p>
            <a:pPr>
              <a:lnSpc>
                <a:spcPct val="80000"/>
              </a:lnSpc>
            </a:pPr>
            <a:r>
              <a:rPr lang="en-US" altLang="zh-CN" sz="2800" dirty="0"/>
              <a:t>select S.S#,SNAME,SEX,C#</a:t>
            </a:r>
            <a:endParaRPr lang="en-US" altLang="zh-CN" sz="2800" dirty="0"/>
          </a:p>
          <a:p>
            <a:pPr marL="0" indent="0">
              <a:lnSpc>
                <a:spcPct val="80000"/>
              </a:lnSpc>
              <a:buNone/>
            </a:pPr>
            <a:r>
              <a:rPr lang="en-US" altLang="zh-CN" sz="2800" dirty="0"/>
              <a:t>from S,SC</a:t>
            </a:r>
            <a:endParaRPr lang="en-US" altLang="zh-CN" sz="2800" dirty="0"/>
          </a:p>
          <a:p>
            <a:pPr marL="0" indent="0">
              <a:lnSpc>
                <a:spcPct val="80000"/>
              </a:lnSpc>
              <a:buNone/>
            </a:pPr>
            <a:r>
              <a:rPr lang="en-US" altLang="zh-CN" sz="2800" dirty="0"/>
              <a:t>on  S.S#  * = SC.S# </a:t>
            </a:r>
            <a:endParaRPr lang="en-US" altLang="zh-CN" sz="280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标题 440321"/>
          <p:cNvSpPr>
            <a:spLocks noGrp="1"/>
          </p:cNvSpPr>
          <p:nvPr>
            <p:ph type="title"/>
          </p:nvPr>
        </p:nvSpPr>
        <p:spPr/>
        <p:txBody>
          <a:bodyPr anchor="b"/>
          <a:lstStyle/>
          <a:p>
            <a:endParaRPr lang="zh-CN" altLang="en-US" dirty="0"/>
          </a:p>
        </p:txBody>
      </p:sp>
      <p:sp>
        <p:nvSpPr>
          <p:cNvPr id="441346" name="文本占位符 440322"/>
          <p:cNvSpPr>
            <a:spLocks noGrp="1"/>
          </p:cNvSpPr>
          <p:nvPr>
            <p:ph idx="1"/>
          </p:nvPr>
        </p:nvSpPr>
        <p:spPr>
          <a:xfrm>
            <a:off x="179388" y="1557338"/>
            <a:ext cx="8640762" cy="5300662"/>
          </a:xfrm>
        </p:spPr>
        <p:txBody>
          <a:bodyPr anchor="t"/>
          <a:lstStyle/>
          <a:p>
            <a:pPr>
              <a:lnSpc>
                <a:spcPct val="90000"/>
              </a:lnSpc>
            </a:pPr>
            <a:r>
              <a:rPr lang="en-US" altLang="zh-CN" sz="2800" dirty="0"/>
              <a:t>[ </a:t>
            </a:r>
            <a:r>
              <a:rPr lang="zh-CN" altLang="en-US" sz="2800" dirty="0"/>
              <a:t>例 </a:t>
            </a:r>
            <a:r>
              <a:rPr lang="en-US" altLang="zh-CN" sz="2800" dirty="0"/>
              <a:t>35] </a:t>
            </a:r>
            <a:r>
              <a:rPr lang="zh-CN" altLang="en-US" sz="2800" dirty="0"/>
              <a:t>查询选修 </a:t>
            </a:r>
            <a:r>
              <a:rPr lang="en-US" altLang="zh-CN" sz="2800" dirty="0"/>
              <a:t>2 </a:t>
            </a:r>
            <a:r>
              <a:rPr lang="zh-CN" altLang="en-US" sz="2800" dirty="0"/>
              <a:t>号课程且成绩在 </a:t>
            </a:r>
            <a:r>
              <a:rPr lang="en-US" altLang="zh-CN" sz="2800" dirty="0"/>
              <a:t>90 </a:t>
            </a:r>
            <a:r>
              <a:rPr lang="zh-CN" altLang="en-US" sz="2800" dirty="0"/>
              <a:t>分以上的所有学生</a:t>
            </a:r>
            <a:r>
              <a:rPr lang="zh-CN" altLang="en-US" sz="2800" dirty="0" smtClean="0"/>
              <a:t>的学</a:t>
            </a:r>
            <a:r>
              <a:rPr lang="zh-CN" altLang="en-US" sz="2800" dirty="0"/>
              <a:t>号、姓名</a:t>
            </a:r>
            <a:endParaRPr lang="zh-CN" altLang="en-US" sz="2800" dirty="0"/>
          </a:p>
          <a:p>
            <a:pPr>
              <a:lnSpc>
                <a:spcPct val="90000"/>
              </a:lnSpc>
            </a:pPr>
            <a:r>
              <a:rPr lang="en-US" altLang="zh-CN" sz="2800" dirty="0"/>
              <a:t>SELECT </a:t>
            </a:r>
            <a:r>
              <a:rPr lang="en-US" altLang="zh-CN" sz="2800" dirty="0" err="1"/>
              <a:t>Student.Sno</a:t>
            </a:r>
            <a:r>
              <a:rPr lang="en-US" altLang="zh-CN" sz="2800" dirty="0"/>
              <a:t>, </a:t>
            </a:r>
            <a:r>
              <a:rPr lang="en-US" altLang="zh-CN" sz="2800" dirty="0" err="1"/>
              <a:t>student.Sname</a:t>
            </a:r>
            <a:endParaRPr lang="en-US" altLang="zh-CN" sz="2800" dirty="0"/>
          </a:p>
          <a:p>
            <a:pPr marL="0" indent="0">
              <a:lnSpc>
                <a:spcPct val="90000"/>
              </a:lnSpc>
              <a:buNone/>
            </a:pPr>
            <a:r>
              <a:rPr lang="en-US" altLang="zh-CN" sz="2800" dirty="0"/>
              <a:t>FROM    Student, SC</a:t>
            </a:r>
            <a:endParaRPr lang="en-US" altLang="zh-CN" sz="2800" dirty="0"/>
          </a:p>
          <a:p>
            <a:pPr marL="0" indent="0">
              <a:lnSpc>
                <a:spcPct val="90000"/>
              </a:lnSpc>
              <a:buNone/>
            </a:pPr>
            <a:r>
              <a:rPr lang="en-US" altLang="zh-CN" sz="2800" dirty="0"/>
              <a:t>WHERE </a:t>
            </a:r>
            <a:r>
              <a:rPr lang="en-US" altLang="zh-CN" sz="2800" dirty="0" err="1"/>
              <a:t>Student.Sno</a:t>
            </a:r>
            <a:r>
              <a:rPr lang="en-US" altLang="zh-CN" sz="2800" dirty="0"/>
              <a:t> = </a:t>
            </a:r>
            <a:r>
              <a:rPr lang="en-US" altLang="zh-CN" sz="2800" dirty="0" err="1"/>
              <a:t>SC.Sno</a:t>
            </a:r>
            <a:r>
              <a:rPr lang="en-US" altLang="zh-CN" sz="2800" dirty="0"/>
              <a:t> AND </a:t>
            </a:r>
            <a:r>
              <a:rPr lang="en-US" altLang="zh-CN" sz="2800" dirty="0" smtClean="0"/>
              <a:t>  </a:t>
            </a:r>
            <a:r>
              <a:rPr lang="en-US" altLang="zh-CN" sz="2800" dirty="0" err="1"/>
              <a:t>SC.Cno</a:t>
            </a:r>
            <a:r>
              <a:rPr lang="en-US" altLang="zh-CN" sz="2800" dirty="0"/>
              <a:t>= ' 2 ' AND   </a:t>
            </a:r>
            <a:r>
              <a:rPr lang="en-US" altLang="zh-CN" sz="2800" dirty="0" err="1" smtClean="0"/>
              <a:t>SC.Grade</a:t>
            </a:r>
            <a:r>
              <a:rPr lang="en-US" altLang="zh-CN" sz="2800" dirty="0" smtClean="0"/>
              <a:t> </a:t>
            </a:r>
            <a:r>
              <a:rPr lang="en-US" altLang="zh-CN" sz="2800" dirty="0"/>
              <a:t>&gt; 90 </a:t>
            </a:r>
            <a:r>
              <a:rPr lang="zh-CN" altLang="en-US" sz="2800" dirty="0"/>
              <a:t>；         </a:t>
            </a:r>
            <a:endParaRPr lang="en-US" altLang="zh-CN" sz="280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标题 441345"/>
          <p:cNvSpPr>
            <a:spLocks noGrp="1"/>
          </p:cNvSpPr>
          <p:nvPr>
            <p:ph type="title"/>
          </p:nvPr>
        </p:nvSpPr>
        <p:spPr>
          <a:xfrm>
            <a:off x="685800" y="152400"/>
            <a:ext cx="6870700" cy="900113"/>
          </a:xfrm>
        </p:spPr>
        <p:txBody>
          <a:bodyPr anchor="b"/>
          <a:lstStyle/>
          <a:p>
            <a:endParaRPr lang="zh-CN" altLang="en-US" dirty="0"/>
          </a:p>
        </p:txBody>
      </p:sp>
      <p:sp>
        <p:nvSpPr>
          <p:cNvPr id="442370" name="文本占位符 441346"/>
          <p:cNvSpPr>
            <a:spLocks noGrp="1"/>
          </p:cNvSpPr>
          <p:nvPr>
            <p:ph idx="1"/>
          </p:nvPr>
        </p:nvSpPr>
        <p:spPr>
          <a:xfrm>
            <a:off x="179388" y="1773238"/>
            <a:ext cx="8964612" cy="5084762"/>
          </a:xfrm>
        </p:spPr>
        <p:txBody>
          <a:bodyPr anchor="t"/>
          <a:lstStyle/>
          <a:p>
            <a:pPr>
              <a:lnSpc>
                <a:spcPct val="80000"/>
              </a:lnSpc>
            </a:pPr>
            <a:r>
              <a:rPr lang="zh-CN" altLang="en-US" sz="2000" dirty="0"/>
              <a:t>多表连接</a:t>
            </a:r>
            <a:endParaRPr lang="zh-CN" altLang="en-US" sz="2000" dirty="0"/>
          </a:p>
          <a:p>
            <a:pPr>
              <a:lnSpc>
                <a:spcPct val="80000"/>
              </a:lnSpc>
            </a:pPr>
            <a:r>
              <a:rPr lang="en-US" altLang="zh-CN" sz="2000" dirty="0"/>
              <a:t>[ </a:t>
            </a:r>
            <a:r>
              <a:rPr lang="zh-CN" altLang="en-US" sz="2000" dirty="0"/>
              <a:t>例 </a:t>
            </a:r>
            <a:r>
              <a:rPr lang="en-US" altLang="zh-CN" sz="2000" dirty="0"/>
              <a:t>36]   </a:t>
            </a:r>
            <a:r>
              <a:rPr lang="zh-CN" altLang="en-US" sz="2000" dirty="0"/>
              <a:t>查询每个学生的学号、姓名、选修的课程名及</a:t>
            </a:r>
            <a:r>
              <a:rPr lang="zh-CN" altLang="en-US" sz="2000" dirty="0" smtClean="0"/>
              <a:t>成绩</a:t>
            </a:r>
            <a:r>
              <a:rPr lang="zh-CN" altLang="en-US" sz="2000" dirty="0"/>
              <a:t>。</a:t>
            </a:r>
            <a:endParaRPr lang="zh-CN" altLang="en-US" sz="2000" dirty="0"/>
          </a:p>
          <a:p>
            <a:pPr>
              <a:lnSpc>
                <a:spcPct val="80000"/>
              </a:lnSpc>
            </a:pPr>
            <a:r>
              <a:rPr lang="zh-CN" altLang="en-US" sz="2000" dirty="0"/>
              <a:t>    </a:t>
            </a:r>
            <a:r>
              <a:rPr lang="en-US" altLang="zh-CN" sz="2000" dirty="0"/>
              <a:t>SELECT </a:t>
            </a:r>
            <a:r>
              <a:rPr lang="en-US" altLang="zh-CN" sz="2000" dirty="0" err="1"/>
              <a:t>Student.Sno</a:t>
            </a:r>
            <a:r>
              <a:rPr lang="en-US" altLang="zh-CN" sz="2000" dirty="0"/>
              <a:t> </a:t>
            </a:r>
            <a:r>
              <a:rPr lang="zh-CN" altLang="en-US" sz="2000" dirty="0"/>
              <a:t>， </a:t>
            </a:r>
            <a:r>
              <a:rPr lang="en-US" altLang="zh-CN" sz="2000" dirty="0" err="1"/>
              <a:t>Sname</a:t>
            </a:r>
            <a:r>
              <a:rPr lang="en-US" altLang="zh-CN" sz="2000" dirty="0"/>
              <a:t> </a:t>
            </a:r>
            <a:r>
              <a:rPr lang="zh-CN" altLang="en-US" sz="2000" dirty="0"/>
              <a:t>， </a:t>
            </a:r>
            <a:r>
              <a:rPr lang="en-US" altLang="zh-CN" sz="2000" dirty="0" err="1"/>
              <a:t>Cname</a:t>
            </a:r>
            <a:r>
              <a:rPr lang="en-US" altLang="zh-CN" sz="2000" dirty="0"/>
              <a:t> </a:t>
            </a:r>
            <a:r>
              <a:rPr lang="zh-CN" altLang="en-US" sz="2000" dirty="0"/>
              <a:t>， </a:t>
            </a:r>
            <a:r>
              <a:rPr lang="en-US" altLang="zh-CN" sz="2000" dirty="0"/>
              <a:t>Grade</a:t>
            </a:r>
            <a:endParaRPr lang="en-US" altLang="zh-CN" sz="2000" dirty="0"/>
          </a:p>
          <a:p>
            <a:pPr marL="0" indent="0">
              <a:lnSpc>
                <a:spcPct val="80000"/>
              </a:lnSpc>
              <a:buNone/>
            </a:pPr>
            <a:r>
              <a:rPr lang="en-US" altLang="zh-CN" sz="2000" dirty="0"/>
              <a:t>   FROM    Student </a:t>
            </a:r>
            <a:r>
              <a:rPr lang="zh-CN" altLang="en-US" sz="2000" dirty="0"/>
              <a:t>， </a:t>
            </a:r>
            <a:r>
              <a:rPr lang="en-US" altLang="zh-CN" sz="2000" dirty="0"/>
              <a:t>SC </a:t>
            </a:r>
            <a:r>
              <a:rPr lang="zh-CN" altLang="en-US" sz="2000" dirty="0"/>
              <a:t>， </a:t>
            </a:r>
            <a:r>
              <a:rPr lang="en-US" altLang="zh-CN" sz="2000" dirty="0"/>
              <a:t>Course</a:t>
            </a:r>
            <a:endParaRPr lang="en-US" altLang="zh-CN" sz="2000" dirty="0"/>
          </a:p>
          <a:p>
            <a:pPr marL="0" indent="0">
              <a:lnSpc>
                <a:spcPct val="80000"/>
              </a:lnSpc>
              <a:buNone/>
            </a:pPr>
            <a:r>
              <a:rPr lang="en-US" altLang="zh-CN" sz="2000" dirty="0"/>
              <a:t>   WHERE </a:t>
            </a:r>
            <a:r>
              <a:rPr lang="en-US" altLang="zh-CN" sz="2000" dirty="0" err="1"/>
              <a:t>Student.Sno</a:t>
            </a:r>
            <a:r>
              <a:rPr lang="en-US" altLang="zh-CN" sz="2000" dirty="0"/>
              <a:t> = </a:t>
            </a:r>
            <a:r>
              <a:rPr lang="en-US" altLang="zh-CN" sz="2000" dirty="0" err="1"/>
              <a:t>SC.Sno</a:t>
            </a:r>
            <a:r>
              <a:rPr lang="en-US" altLang="zh-CN" sz="2000" dirty="0"/>
              <a:t> </a:t>
            </a:r>
            <a:endParaRPr lang="en-US" altLang="zh-CN" sz="2000" dirty="0"/>
          </a:p>
          <a:p>
            <a:pPr marL="0" indent="0">
              <a:lnSpc>
                <a:spcPct val="80000"/>
              </a:lnSpc>
              <a:buNone/>
            </a:pPr>
            <a:r>
              <a:rPr lang="en-US" altLang="zh-CN" sz="2000" dirty="0"/>
              <a:t>                   and </a:t>
            </a:r>
            <a:r>
              <a:rPr lang="en-US" altLang="zh-CN" sz="2000" dirty="0" err="1"/>
              <a:t>SC.Cno</a:t>
            </a:r>
            <a:r>
              <a:rPr lang="en-US" altLang="zh-CN" sz="2000" dirty="0"/>
              <a:t> = </a:t>
            </a:r>
            <a:r>
              <a:rPr lang="en-US" altLang="zh-CN" sz="2000" dirty="0" err="1"/>
              <a:t>Course.Cno</a:t>
            </a:r>
            <a:r>
              <a:rPr lang="en-US" altLang="zh-CN" sz="2000" dirty="0"/>
              <a:t> </a:t>
            </a:r>
            <a:r>
              <a:rPr lang="zh-CN" altLang="en-US" sz="2000" dirty="0"/>
              <a:t>；</a:t>
            </a:r>
            <a:endParaRPr lang="zh-CN" altLang="en-US" sz="2000" dirty="0"/>
          </a:p>
          <a:p>
            <a:pPr marL="0" indent="0">
              <a:lnSpc>
                <a:spcPct val="80000"/>
              </a:lnSpc>
              <a:buNone/>
            </a:pPr>
            <a:r>
              <a:rPr lang="zh-CN" altLang="en-US" sz="2000" dirty="0"/>
              <a:t>  结果：</a:t>
            </a:r>
            <a:endParaRPr lang="zh-CN" altLang="en-US" sz="2000" dirty="0"/>
          </a:p>
          <a:p>
            <a:pPr>
              <a:lnSpc>
                <a:spcPct val="80000"/>
              </a:lnSpc>
            </a:pPr>
            <a:r>
              <a:rPr lang="en-US" altLang="zh-CN" sz="2000" dirty="0" err="1"/>
              <a:t>Student.Sno</a:t>
            </a:r>
            <a:r>
              <a:rPr lang="en-US" altLang="zh-CN" sz="2000" dirty="0"/>
              <a:t>    </a:t>
            </a:r>
            <a:r>
              <a:rPr lang="en-US" altLang="zh-CN" sz="2000" dirty="0" err="1"/>
              <a:t>Sname</a:t>
            </a:r>
            <a:r>
              <a:rPr lang="en-US" altLang="zh-CN" sz="2000" dirty="0"/>
              <a:t>         </a:t>
            </a:r>
            <a:r>
              <a:rPr lang="en-US" altLang="zh-CN" sz="2000" dirty="0" err="1"/>
              <a:t>Cname</a:t>
            </a:r>
            <a:r>
              <a:rPr lang="en-US" altLang="zh-CN" sz="2000" dirty="0"/>
              <a:t>            Grade </a:t>
            </a:r>
            <a:endParaRPr lang="en-US" altLang="zh-CN" sz="2000" dirty="0"/>
          </a:p>
          <a:p>
            <a:pPr>
              <a:lnSpc>
                <a:spcPct val="80000"/>
              </a:lnSpc>
            </a:pPr>
            <a:r>
              <a:rPr lang="en-US" altLang="zh-CN" sz="2000" dirty="0"/>
              <a:t>   95001              </a:t>
            </a:r>
            <a:r>
              <a:rPr lang="zh-CN" altLang="en-US" sz="2000" dirty="0"/>
              <a:t>李勇             数据库             </a:t>
            </a:r>
            <a:r>
              <a:rPr lang="en-US" altLang="zh-CN" sz="2000" dirty="0"/>
              <a:t>92</a:t>
            </a:r>
            <a:endParaRPr lang="en-US" altLang="zh-CN" sz="2000" dirty="0"/>
          </a:p>
          <a:p>
            <a:pPr>
              <a:lnSpc>
                <a:spcPct val="80000"/>
              </a:lnSpc>
            </a:pPr>
            <a:r>
              <a:rPr lang="en-US" altLang="zh-CN" sz="2000" dirty="0"/>
              <a:t>       95001              </a:t>
            </a:r>
            <a:r>
              <a:rPr lang="zh-CN" altLang="en-US" sz="2000" dirty="0"/>
              <a:t>李勇             数学                </a:t>
            </a:r>
            <a:r>
              <a:rPr lang="en-US" altLang="zh-CN" sz="2000" dirty="0"/>
              <a:t>85</a:t>
            </a:r>
            <a:endParaRPr lang="en-US" altLang="zh-CN" sz="2000" dirty="0"/>
          </a:p>
          <a:p>
            <a:pPr>
              <a:lnSpc>
                <a:spcPct val="80000"/>
              </a:lnSpc>
            </a:pPr>
            <a:r>
              <a:rPr lang="en-US" altLang="zh-CN" sz="2000" dirty="0"/>
              <a:t>       95001              </a:t>
            </a:r>
            <a:r>
              <a:rPr lang="zh-CN" altLang="en-US" sz="2000" dirty="0"/>
              <a:t>李勇             信息系统          </a:t>
            </a:r>
            <a:r>
              <a:rPr lang="en-US" altLang="zh-CN" sz="2000" dirty="0"/>
              <a:t>88</a:t>
            </a:r>
            <a:endParaRPr lang="en-US" altLang="zh-CN" sz="2000" dirty="0"/>
          </a:p>
          <a:p>
            <a:pPr>
              <a:lnSpc>
                <a:spcPct val="80000"/>
              </a:lnSpc>
            </a:pPr>
            <a:r>
              <a:rPr lang="en-US" altLang="zh-CN" sz="2000" dirty="0"/>
              <a:t>       95002              </a:t>
            </a:r>
            <a:r>
              <a:rPr lang="zh-CN" altLang="en-US" sz="2000" dirty="0"/>
              <a:t>刘晨             数学                </a:t>
            </a:r>
            <a:r>
              <a:rPr lang="en-US" altLang="zh-CN" sz="2000" dirty="0"/>
              <a:t>90</a:t>
            </a:r>
            <a:endParaRPr lang="en-US" altLang="zh-CN" sz="2000" dirty="0"/>
          </a:p>
          <a:p>
            <a:pPr>
              <a:lnSpc>
                <a:spcPct val="80000"/>
              </a:lnSpc>
            </a:pPr>
            <a:r>
              <a:rPr lang="en-US" altLang="zh-CN" sz="2000" dirty="0"/>
              <a:t>       95002              </a:t>
            </a:r>
            <a:r>
              <a:rPr lang="zh-CN" altLang="en-US" sz="2000" dirty="0"/>
              <a:t>刘晨             信息系统          </a:t>
            </a:r>
            <a:r>
              <a:rPr lang="en-US" altLang="zh-CN" sz="2000" dirty="0"/>
              <a:t>80 </a:t>
            </a:r>
            <a:endParaRPr lang="en-US" altLang="zh-CN" sz="2000"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3" name="标题 442369"/>
          <p:cNvSpPr>
            <a:spLocks noGrp="1"/>
          </p:cNvSpPr>
          <p:nvPr>
            <p:ph type="title"/>
          </p:nvPr>
        </p:nvSpPr>
        <p:spPr>
          <a:xfrm>
            <a:off x="685800" y="152400"/>
            <a:ext cx="6870700" cy="755650"/>
          </a:xfrm>
        </p:spPr>
        <p:txBody>
          <a:bodyPr anchor="b"/>
          <a:lstStyle/>
          <a:p>
            <a:r>
              <a:rPr lang="en-US" altLang="zh-CN" sz="4000"/>
              <a:t>3.3.4   </a:t>
            </a:r>
            <a:r>
              <a:rPr lang="zh-CN" altLang="en-US" sz="4000"/>
              <a:t>嵌套查询</a:t>
            </a:r>
            <a:endParaRPr lang="zh-CN" altLang="en-US" sz="4000"/>
          </a:p>
        </p:txBody>
      </p:sp>
      <p:sp>
        <p:nvSpPr>
          <p:cNvPr id="443394" name="文本占位符 442370"/>
          <p:cNvSpPr>
            <a:spLocks noGrp="1"/>
          </p:cNvSpPr>
          <p:nvPr>
            <p:ph idx="1"/>
          </p:nvPr>
        </p:nvSpPr>
        <p:spPr>
          <a:xfrm>
            <a:off x="0" y="1052513"/>
            <a:ext cx="9144000" cy="5805487"/>
          </a:xfrm>
        </p:spPr>
        <p:txBody>
          <a:bodyPr anchor="t"/>
          <a:lstStyle/>
          <a:p>
            <a:pPr marL="0" indent="0">
              <a:buNone/>
            </a:pPr>
            <a:r>
              <a:rPr lang="zh-CN" altLang="en-US" dirty="0" smtClean="0"/>
              <a:t> </a:t>
            </a:r>
            <a:r>
              <a:rPr lang="zh-CN" altLang="en-US" dirty="0"/>
              <a:t>嵌套查询概述</a:t>
            </a:r>
            <a:endParaRPr lang="zh-CN" altLang="en-US" dirty="0"/>
          </a:p>
          <a:p>
            <a:r>
              <a:rPr lang="zh-CN" altLang="en-US" dirty="0" smtClean="0"/>
              <a:t>一</a:t>
            </a:r>
            <a:r>
              <a:rPr lang="zh-CN" altLang="en-US" dirty="0"/>
              <a:t>个 </a:t>
            </a:r>
            <a:r>
              <a:rPr lang="en-US" altLang="zh-CN" dirty="0"/>
              <a:t>SELECT-FROM-WHERE </a:t>
            </a:r>
            <a:r>
              <a:rPr lang="zh-CN" altLang="en-US" dirty="0"/>
              <a:t>语句称为一个查</a:t>
            </a:r>
            <a:endParaRPr lang="zh-CN" altLang="en-US" dirty="0"/>
          </a:p>
          <a:p>
            <a:pPr marL="0" indent="0">
              <a:buNone/>
            </a:pPr>
            <a:r>
              <a:rPr lang="zh-CN" altLang="en-US" dirty="0"/>
              <a:t>询块</a:t>
            </a:r>
            <a:endParaRPr lang="zh-CN" altLang="en-US" dirty="0"/>
          </a:p>
          <a:p>
            <a:r>
              <a:rPr lang="zh-CN" altLang="en-US" dirty="0" smtClean="0"/>
              <a:t> </a:t>
            </a:r>
            <a:r>
              <a:rPr lang="zh-CN" altLang="en-US" dirty="0"/>
              <a:t>将一个查询块嵌套在另一个查询块的</a:t>
            </a:r>
            <a:endParaRPr lang="zh-CN" altLang="en-US" dirty="0"/>
          </a:p>
          <a:p>
            <a:pPr marL="0" indent="0">
              <a:buNone/>
            </a:pPr>
            <a:r>
              <a:rPr lang="en-US" altLang="zh-CN" dirty="0"/>
              <a:t>WHERE </a:t>
            </a:r>
            <a:r>
              <a:rPr lang="zh-CN" altLang="en-US" dirty="0"/>
              <a:t>子句或 </a:t>
            </a:r>
            <a:r>
              <a:rPr lang="en-US" altLang="zh-CN" dirty="0"/>
              <a:t>HAVING </a:t>
            </a:r>
            <a:r>
              <a:rPr lang="zh-CN" altLang="en-US" dirty="0"/>
              <a:t>短语的条件中的查询</a:t>
            </a:r>
            <a:endParaRPr lang="zh-CN" altLang="en-US" dirty="0"/>
          </a:p>
          <a:p>
            <a:pPr marL="0" indent="0">
              <a:buNone/>
            </a:pPr>
            <a:r>
              <a:rPr lang="zh-CN" altLang="en-US" dirty="0"/>
              <a:t>称为嵌套查询</a:t>
            </a:r>
            <a:endParaRPr lang="zh-CN" altLang="en-US" dirty="0"/>
          </a:p>
          <a:p>
            <a:r>
              <a:rPr lang="zh-CN" altLang="en-US" dirty="0"/>
              <a:t> </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44033"/>
          <p:cNvSpPr>
            <a:spLocks noGrp="1"/>
          </p:cNvSpPr>
          <p:nvPr>
            <p:ph type="title"/>
          </p:nvPr>
        </p:nvSpPr>
        <p:spPr>
          <a:xfrm>
            <a:off x="685800" y="152400"/>
            <a:ext cx="6870700" cy="684213"/>
          </a:xfrm>
        </p:spPr>
        <p:txBody>
          <a:bodyPr anchor="b"/>
          <a:lstStyle/>
          <a:p>
            <a:r>
              <a:rPr lang="zh-CN" altLang="en-US" sz="4000"/>
              <a:t> 数据操作 </a:t>
            </a:r>
            <a:r>
              <a:rPr lang="en-US" altLang="zh-CN" sz="4000"/>
              <a:t>( </a:t>
            </a:r>
            <a:r>
              <a:rPr lang="zh-CN" altLang="en-US" sz="4000"/>
              <a:t>续 </a:t>
            </a:r>
            <a:r>
              <a:rPr lang="en-US" altLang="zh-CN" sz="4000"/>
              <a:t>)  </a:t>
            </a:r>
            <a:endParaRPr lang="en-US" altLang="zh-CN" sz="4000"/>
          </a:p>
        </p:txBody>
      </p:sp>
      <p:sp>
        <p:nvSpPr>
          <p:cNvPr id="45058" name="文本占位符 44034"/>
          <p:cNvSpPr>
            <a:spLocks noGrp="1"/>
          </p:cNvSpPr>
          <p:nvPr>
            <p:ph idx="1"/>
          </p:nvPr>
        </p:nvSpPr>
        <p:spPr>
          <a:xfrm>
            <a:off x="0" y="908050"/>
            <a:ext cx="8964613" cy="5589588"/>
          </a:xfrm>
        </p:spPr>
        <p:txBody>
          <a:bodyPr anchor="t"/>
          <a:lstStyle/>
          <a:p>
            <a:r>
              <a:rPr lang="zh-CN" altLang="en-US" dirty="0" smtClean="0"/>
              <a:t>数据模型</a:t>
            </a:r>
            <a:r>
              <a:rPr lang="zh-CN" altLang="en-US" dirty="0"/>
              <a:t>对操作的定义</a:t>
            </a:r>
            <a:endParaRPr lang="zh-CN" altLang="en-US" dirty="0"/>
          </a:p>
          <a:p>
            <a:pPr>
              <a:buNone/>
            </a:pPr>
            <a:r>
              <a:rPr lang="zh-CN" altLang="en-US" dirty="0"/>
              <a:t>操作的确切含义</a:t>
            </a:r>
            <a:endParaRPr lang="zh-CN" altLang="en-US" dirty="0"/>
          </a:p>
          <a:p>
            <a:pPr>
              <a:buNone/>
            </a:pPr>
            <a:r>
              <a:rPr lang="zh-CN" altLang="en-US" dirty="0"/>
              <a:t>操作符号</a:t>
            </a:r>
            <a:endParaRPr lang="zh-CN" altLang="en-US" dirty="0"/>
          </a:p>
          <a:p>
            <a:pPr>
              <a:buNone/>
            </a:pPr>
            <a:r>
              <a:rPr lang="zh-CN" altLang="en-US" dirty="0"/>
              <a:t>操作规则（如优先级）</a:t>
            </a:r>
            <a:endParaRPr lang="zh-CN" altLang="en-US" dirty="0"/>
          </a:p>
          <a:p>
            <a:pPr>
              <a:buNone/>
            </a:pPr>
            <a:r>
              <a:rPr lang="zh-CN" altLang="en-US" dirty="0"/>
              <a:t> 实现操作的语言</a:t>
            </a:r>
            <a:endParaRPr lang="zh-CN" altLang="en-US" dirty="0"/>
          </a:p>
          <a:p>
            <a:r>
              <a:rPr lang="zh-CN" altLang="en-US" dirty="0" smtClean="0"/>
              <a:t>数据</a:t>
            </a:r>
            <a:r>
              <a:rPr lang="zh-CN" altLang="en-US" dirty="0"/>
              <a:t>操作是对系统动态特性的描述。</a:t>
            </a:r>
            <a:endParaRPr lang="zh-CN" altLang="en-US"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标题 444417"/>
          <p:cNvSpPr>
            <a:spLocks noGrp="1"/>
          </p:cNvSpPr>
          <p:nvPr>
            <p:ph type="title"/>
          </p:nvPr>
        </p:nvSpPr>
        <p:spPr/>
        <p:txBody>
          <a:bodyPr anchor="b"/>
          <a:lstStyle/>
          <a:p>
            <a:endParaRPr lang="zh-CN" altLang="en-US" dirty="0"/>
          </a:p>
        </p:txBody>
      </p:sp>
      <p:sp>
        <p:nvSpPr>
          <p:cNvPr id="445442" name="文本占位符 444418"/>
          <p:cNvSpPr>
            <a:spLocks noGrp="1"/>
          </p:cNvSpPr>
          <p:nvPr>
            <p:ph idx="1"/>
          </p:nvPr>
        </p:nvSpPr>
        <p:spPr/>
        <p:txBody>
          <a:bodyPr anchor="t"/>
          <a:lstStyle/>
          <a:p>
            <a:pPr>
              <a:lnSpc>
                <a:spcPct val="90000"/>
              </a:lnSpc>
            </a:pPr>
            <a:r>
              <a:rPr lang="zh-CN" altLang="en-US" dirty="0"/>
              <a:t> </a:t>
            </a:r>
            <a:r>
              <a:rPr lang="en-US" altLang="zh-CN" dirty="0"/>
              <a:t>SELECT </a:t>
            </a:r>
            <a:r>
              <a:rPr lang="en-US" altLang="zh-CN" dirty="0" err="1"/>
              <a:t>Sname</a:t>
            </a:r>
            <a:r>
              <a:rPr lang="en-US" altLang="zh-CN" dirty="0"/>
              <a:t> </a:t>
            </a:r>
            <a:r>
              <a:rPr lang="zh-CN" altLang="en-US" dirty="0"/>
              <a:t>外层查询 </a:t>
            </a:r>
            <a:r>
              <a:rPr lang="en-US" altLang="zh-CN" dirty="0"/>
              <a:t>/ </a:t>
            </a:r>
            <a:r>
              <a:rPr lang="zh-CN" altLang="en-US" dirty="0"/>
              <a:t>父查询</a:t>
            </a:r>
            <a:endParaRPr lang="zh-CN" altLang="en-US" dirty="0"/>
          </a:p>
          <a:p>
            <a:pPr marL="0" indent="0">
              <a:lnSpc>
                <a:spcPct val="90000"/>
              </a:lnSpc>
              <a:buNone/>
            </a:pPr>
            <a:r>
              <a:rPr lang="zh-CN" altLang="en-US" dirty="0"/>
              <a:t>   </a:t>
            </a:r>
            <a:r>
              <a:rPr lang="en-US" altLang="zh-CN" dirty="0"/>
              <a:t>FROM Student</a:t>
            </a:r>
            <a:endParaRPr lang="en-US" altLang="zh-CN" dirty="0"/>
          </a:p>
          <a:p>
            <a:pPr marL="0" indent="0">
              <a:lnSpc>
                <a:spcPct val="90000"/>
              </a:lnSpc>
              <a:buNone/>
            </a:pPr>
            <a:r>
              <a:rPr lang="en-US" altLang="zh-CN" dirty="0"/>
              <a:t>   WHERE </a:t>
            </a:r>
            <a:r>
              <a:rPr lang="en-US" altLang="zh-CN" dirty="0" err="1"/>
              <a:t>Sno</a:t>
            </a:r>
            <a:r>
              <a:rPr lang="en-US" altLang="zh-CN" dirty="0"/>
              <a:t> IN</a:t>
            </a:r>
            <a:endParaRPr lang="en-US" altLang="zh-CN" dirty="0"/>
          </a:p>
          <a:p>
            <a:pPr marL="0" indent="0">
              <a:lnSpc>
                <a:spcPct val="90000"/>
              </a:lnSpc>
              <a:buNone/>
            </a:pPr>
            <a:r>
              <a:rPr lang="en-US" altLang="zh-CN" dirty="0"/>
              <a:t>        </a:t>
            </a:r>
            <a:r>
              <a:rPr lang="zh-CN" altLang="en-US" dirty="0"/>
              <a:t>（ </a:t>
            </a:r>
            <a:r>
              <a:rPr lang="en-US" altLang="zh-CN" dirty="0"/>
              <a:t>SELECT </a:t>
            </a:r>
            <a:r>
              <a:rPr lang="en-US" altLang="zh-CN" dirty="0" err="1"/>
              <a:t>Sno</a:t>
            </a:r>
            <a:r>
              <a:rPr lang="en-US" altLang="zh-CN" dirty="0"/>
              <a:t>               </a:t>
            </a:r>
            <a:r>
              <a:rPr lang="zh-CN" altLang="en-US" dirty="0"/>
              <a:t>内层查询 </a:t>
            </a:r>
            <a:r>
              <a:rPr lang="en-US" altLang="zh-CN" dirty="0"/>
              <a:t>/ </a:t>
            </a:r>
            <a:r>
              <a:rPr lang="zh-CN" altLang="en-US" dirty="0"/>
              <a:t>子查询</a:t>
            </a:r>
            <a:endParaRPr lang="zh-CN" altLang="en-US" dirty="0"/>
          </a:p>
          <a:p>
            <a:pPr marL="0" indent="0">
              <a:lnSpc>
                <a:spcPct val="90000"/>
              </a:lnSpc>
              <a:buNone/>
            </a:pPr>
            <a:r>
              <a:rPr lang="zh-CN" altLang="en-US" dirty="0"/>
              <a:t>           </a:t>
            </a:r>
            <a:r>
              <a:rPr lang="en-US" altLang="zh-CN" dirty="0"/>
              <a:t>FROM SC</a:t>
            </a:r>
            <a:endParaRPr lang="en-US" altLang="zh-CN" dirty="0"/>
          </a:p>
          <a:p>
            <a:pPr marL="0" indent="0">
              <a:lnSpc>
                <a:spcPct val="90000"/>
              </a:lnSpc>
              <a:buNone/>
            </a:pPr>
            <a:r>
              <a:rPr lang="en-US" altLang="zh-CN" dirty="0"/>
              <a:t>           WHERE </a:t>
            </a:r>
            <a:r>
              <a:rPr lang="en-US" altLang="zh-CN" dirty="0" err="1"/>
              <a:t>Cno</a:t>
            </a:r>
            <a:r>
              <a:rPr lang="en-US" altLang="zh-CN" dirty="0"/>
              <a:t>= ' 2 ' </a:t>
            </a:r>
            <a:r>
              <a:rPr lang="zh-CN" altLang="en-US" dirty="0"/>
              <a:t>）；</a:t>
            </a:r>
            <a:endParaRPr lang="zh-CN" alt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标题 445441"/>
          <p:cNvSpPr>
            <a:spLocks noGrp="1"/>
          </p:cNvSpPr>
          <p:nvPr>
            <p:ph type="title"/>
          </p:nvPr>
        </p:nvSpPr>
        <p:spPr>
          <a:xfrm>
            <a:off x="685800" y="152400"/>
            <a:ext cx="6870700" cy="900113"/>
          </a:xfrm>
        </p:spPr>
        <p:txBody>
          <a:bodyPr anchor="b"/>
          <a:lstStyle/>
          <a:p>
            <a:endParaRPr lang="zh-CN" altLang="en-US" dirty="0"/>
          </a:p>
        </p:txBody>
      </p:sp>
      <p:sp>
        <p:nvSpPr>
          <p:cNvPr id="446466" name="文本占位符 445442"/>
          <p:cNvSpPr>
            <a:spLocks noGrp="1"/>
          </p:cNvSpPr>
          <p:nvPr>
            <p:ph idx="1"/>
          </p:nvPr>
        </p:nvSpPr>
        <p:spPr>
          <a:xfrm>
            <a:off x="179388" y="1268413"/>
            <a:ext cx="8785225" cy="5329237"/>
          </a:xfrm>
        </p:spPr>
        <p:txBody>
          <a:bodyPr anchor="t"/>
          <a:lstStyle/>
          <a:p>
            <a:pPr marL="0" indent="0">
              <a:buNone/>
            </a:pPr>
            <a:r>
              <a:rPr lang="zh-CN" altLang="en-US" dirty="0" smtClean="0"/>
              <a:t> </a:t>
            </a:r>
            <a:r>
              <a:rPr lang="zh-CN" altLang="en-US" dirty="0"/>
              <a:t>子查询的限制</a:t>
            </a:r>
            <a:endParaRPr lang="zh-CN" altLang="en-US" dirty="0"/>
          </a:p>
          <a:p>
            <a:r>
              <a:rPr lang="zh-CN" altLang="en-US" dirty="0" smtClean="0"/>
              <a:t> </a:t>
            </a:r>
            <a:r>
              <a:rPr lang="zh-CN" altLang="en-US" dirty="0"/>
              <a:t>不能使用 </a:t>
            </a:r>
            <a:r>
              <a:rPr lang="en-US" altLang="zh-CN" dirty="0"/>
              <a:t>ORDER BY </a:t>
            </a:r>
            <a:r>
              <a:rPr lang="zh-CN" altLang="en-US" dirty="0"/>
              <a:t>子句</a:t>
            </a:r>
            <a:endParaRPr lang="zh-CN" altLang="en-US" dirty="0"/>
          </a:p>
          <a:p>
            <a:r>
              <a:rPr lang="zh-CN" altLang="en-US" dirty="0" smtClean="0"/>
              <a:t> </a:t>
            </a:r>
            <a:r>
              <a:rPr lang="zh-CN" altLang="en-US" dirty="0"/>
              <a:t>层层嵌套方式反映了 </a:t>
            </a:r>
            <a:r>
              <a:rPr lang="en-US" altLang="zh-CN" dirty="0"/>
              <a:t>SQL </a:t>
            </a:r>
            <a:r>
              <a:rPr lang="zh-CN" altLang="en-US" dirty="0"/>
              <a:t>语言的结构化</a:t>
            </a:r>
            <a:endParaRPr lang="zh-CN" altLang="en-US" dirty="0"/>
          </a:p>
          <a:p>
            <a:r>
              <a:rPr lang="zh-CN" altLang="en-US" dirty="0" smtClean="0"/>
              <a:t> </a:t>
            </a:r>
            <a:r>
              <a:rPr lang="zh-CN" altLang="en-US" dirty="0"/>
              <a:t>有些嵌套查询可以用连接运算替代</a:t>
            </a:r>
            <a:endParaRPr lang="zh-CN" altLang="en-US"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标题 446465"/>
          <p:cNvSpPr>
            <a:spLocks noGrp="1"/>
          </p:cNvSpPr>
          <p:nvPr>
            <p:ph type="title"/>
          </p:nvPr>
        </p:nvSpPr>
        <p:spPr>
          <a:xfrm>
            <a:off x="685800" y="152400"/>
            <a:ext cx="6870700" cy="539750"/>
          </a:xfrm>
        </p:spPr>
        <p:txBody>
          <a:bodyPr anchor="b"/>
          <a:lstStyle/>
          <a:p>
            <a:r>
              <a:rPr lang="zh-CN" altLang="en-US" sz="4000"/>
              <a:t>嵌套查询分类</a:t>
            </a:r>
            <a:endParaRPr lang="zh-CN" altLang="en-US" sz="4000"/>
          </a:p>
        </p:txBody>
      </p:sp>
      <p:sp>
        <p:nvSpPr>
          <p:cNvPr id="447490" name="文本占位符 446466"/>
          <p:cNvSpPr>
            <a:spLocks noGrp="1"/>
          </p:cNvSpPr>
          <p:nvPr>
            <p:ph idx="1"/>
          </p:nvPr>
        </p:nvSpPr>
        <p:spPr>
          <a:xfrm>
            <a:off x="0" y="1125538"/>
            <a:ext cx="9144000" cy="5732462"/>
          </a:xfrm>
        </p:spPr>
        <p:txBody>
          <a:bodyPr anchor="t"/>
          <a:lstStyle/>
          <a:p>
            <a:r>
              <a:rPr lang="zh-CN" altLang="en-US" dirty="0" smtClean="0"/>
              <a:t>不相关</a:t>
            </a:r>
            <a:r>
              <a:rPr lang="zh-CN" altLang="en-US" dirty="0"/>
              <a:t>子查询</a:t>
            </a:r>
            <a:endParaRPr lang="zh-CN" altLang="en-US" dirty="0"/>
          </a:p>
          <a:p>
            <a:pPr marL="0" indent="0">
              <a:buNone/>
            </a:pPr>
            <a:r>
              <a:rPr lang="zh-CN" altLang="en-US" dirty="0"/>
              <a:t>子查询的查询条件不依赖于父查询</a:t>
            </a:r>
            <a:endParaRPr lang="zh-CN" altLang="en-US" dirty="0"/>
          </a:p>
          <a:p>
            <a:r>
              <a:rPr lang="zh-CN" altLang="en-US" dirty="0" smtClean="0"/>
              <a:t> </a:t>
            </a:r>
            <a:r>
              <a:rPr lang="zh-CN" altLang="en-US" dirty="0"/>
              <a:t>相关子查询</a:t>
            </a:r>
            <a:endParaRPr lang="zh-CN" altLang="en-US" dirty="0"/>
          </a:p>
          <a:p>
            <a:pPr marL="0" indent="0">
              <a:buNone/>
            </a:pPr>
            <a:r>
              <a:rPr lang="zh-CN" altLang="en-US" dirty="0"/>
              <a:t>子查询的查询条件依赖于父查询</a:t>
            </a:r>
            <a:endParaRPr lang="zh-CN" altLang="en-US"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标题 447489"/>
          <p:cNvSpPr>
            <a:spLocks noGrp="1"/>
          </p:cNvSpPr>
          <p:nvPr>
            <p:ph type="title"/>
          </p:nvPr>
        </p:nvSpPr>
        <p:spPr/>
        <p:txBody>
          <a:bodyPr anchor="b"/>
          <a:lstStyle/>
          <a:p>
            <a:endParaRPr lang="zh-CN" altLang="en-US" dirty="0"/>
          </a:p>
        </p:txBody>
      </p:sp>
      <p:sp>
        <p:nvSpPr>
          <p:cNvPr id="448514" name="文本占位符 447490"/>
          <p:cNvSpPr>
            <a:spLocks noGrp="1"/>
          </p:cNvSpPr>
          <p:nvPr>
            <p:ph idx="1"/>
          </p:nvPr>
        </p:nvSpPr>
        <p:spPr/>
        <p:txBody>
          <a:bodyPr anchor="t"/>
          <a:lstStyle/>
          <a:p>
            <a:r>
              <a:rPr lang="zh-CN" altLang="en-US" dirty="0" smtClean="0"/>
              <a:t>不相关</a:t>
            </a:r>
            <a:r>
              <a:rPr lang="zh-CN" altLang="en-US" dirty="0"/>
              <a:t>子查询</a:t>
            </a:r>
            <a:endParaRPr lang="zh-CN" altLang="en-US" dirty="0"/>
          </a:p>
          <a:p>
            <a:pPr marL="0" indent="0">
              <a:buNone/>
            </a:pPr>
            <a:r>
              <a:rPr lang="zh-CN" altLang="en-US" dirty="0"/>
              <a:t>是由里向外逐层处理。即每个子查询在</a:t>
            </a:r>
            <a:endParaRPr lang="zh-CN" altLang="en-US" dirty="0"/>
          </a:p>
          <a:p>
            <a:pPr marL="0" indent="0">
              <a:buNone/>
            </a:pPr>
            <a:r>
              <a:rPr lang="zh-CN" altLang="en-US" dirty="0"/>
              <a:t>上一级查询处理之前求解，子查询的结果</a:t>
            </a:r>
            <a:endParaRPr lang="zh-CN" altLang="en-US" dirty="0"/>
          </a:p>
          <a:p>
            <a:pPr marL="0" indent="0">
              <a:buNone/>
            </a:pPr>
            <a:r>
              <a:rPr lang="zh-CN" altLang="en-US" dirty="0"/>
              <a:t>用于建立其父查询的查找条件。</a:t>
            </a:r>
            <a:endParaRPr lang="zh-CN" altLang="en-US"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标题 448513"/>
          <p:cNvSpPr>
            <a:spLocks noGrp="1"/>
          </p:cNvSpPr>
          <p:nvPr>
            <p:ph type="title"/>
          </p:nvPr>
        </p:nvSpPr>
        <p:spPr/>
        <p:txBody>
          <a:bodyPr anchor="b"/>
          <a:lstStyle/>
          <a:p>
            <a:endParaRPr lang="zh-CN" altLang="en-US" dirty="0"/>
          </a:p>
        </p:txBody>
      </p:sp>
      <p:sp>
        <p:nvSpPr>
          <p:cNvPr id="449538" name="文本占位符 448514"/>
          <p:cNvSpPr>
            <a:spLocks noGrp="1"/>
          </p:cNvSpPr>
          <p:nvPr>
            <p:ph idx="1"/>
          </p:nvPr>
        </p:nvSpPr>
        <p:spPr/>
        <p:txBody>
          <a:bodyPr anchor="t"/>
          <a:lstStyle/>
          <a:p>
            <a:pPr>
              <a:lnSpc>
                <a:spcPct val="80000"/>
              </a:lnSpc>
            </a:pPr>
            <a:r>
              <a:rPr lang="zh-CN" altLang="en-US" sz="2800" dirty="0"/>
              <a:t>嵌套查询求解方法（续）</a:t>
            </a:r>
            <a:endParaRPr lang="zh-CN" altLang="en-US" sz="2800" dirty="0"/>
          </a:p>
          <a:p>
            <a:pPr marL="0" indent="0">
              <a:lnSpc>
                <a:spcPct val="80000"/>
              </a:lnSpc>
              <a:buNone/>
            </a:pPr>
            <a:r>
              <a:rPr lang="zh-CN" altLang="en-US" sz="2800" dirty="0" smtClean="0"/>
              <a:t>相关</a:t>
            </a:r>
            <a:r>
              <a:rPr lang="zh-CN" altLang="en-US" sz="2800" dirty="0"/>
              <a:t>子查询</a:t>
            </a:r>
            <a:endParaRPr lang="zh-CN" altLang="en-US" sz="2800" dirty="0"/>
          </a:p>
          <a:p>
            <a:pPr>
              <a:lnSpc>
                <a:spcPct val="80000"/>
              </a:lnSpc>
            </a:pPr>
            <a:r>
              <a:rPr lang="zh-CN" altLang="en-US" sz="2800" dirty="0" smtClean="0"/>
              <a:t>首先</a:t>
            </a:r>
            <a:r>
              <a:rPr lang="zh-CN" altLang="en-US" sz="2800" dirty="0"/>
              <a:t>取外层查询中表的第一个元组，根据它</a:t>
            </a:r>
            <a:endParaRPr lang="zh-CN" altLang="en-US" sz="2800" dirty="0"/>
          </a:p>
          <a:p>
            <a:pPr>
              <a:lnSpc>
                <a:spcPct val="80000"/>
              </a:lnSpc>
              <a:buNone/>
            </a:pPr>
            <a:r>
              <a:rPr lang="zh-CN" altLang="en-US" sz="2800" dirty="0"/>
              <a:t>与内层查询相关的属性值处理内层查询，若</a:t>
            </a:r>
            <a:endParaRPr lang="zh-CN" altLang="en-US" sz="2800" dirty="0"/>
          </a:p>
          <a:p>
            <a:pPr>
              <a:lnSpc>
                <a:spcPct val="80000"/>
              </a:lnSpc>
              <a:buNone/>
            </a:pPr>
            <a:r>
              <a:rPr lang="en-US" altLang="zh-CN" sz="2800" dirty="0"/>
              <a:t>WHERE </a:t>
            </a:r>
            <a:r>
              <a:rPr lang="zh-CN" altLang="en-US" sz="2800" dirty="0"/>
              <a:t>子句返回值为真，则取此元组放入</a:t>
            </a:r>
            <a:endParaRPr lang="zh-CN" altLang="en-US" sz="2800" dirty="0"/>
          </a:p>
          <a:p>
            <a:pPr>
              <a:lnSpc>
                <a:spcPct val="80000"/>
              </a:lnSpc>
              <a:buNone/>
            </a:pPr>
            <a:r>
              <a:rPr lang="zh-CN" altLang="en-US" sz="2800" dirty="0"/>
              <a:t>结果表； 然后再取外层表的下一个元组；</a:t>
            </a:r>
            <a:endParaRPr lang="zh-CN" altLang="en-US" sz="2800" dirty="0"/>
          </a:p>
          <a:p>
            <a:pPr>
              <a:lnSpc>
                <a:spcPct val="80000"/>
              </a:lnSpc>
              <a:buNone/>
            </a:pPr>
            <a:r>
              <a:rPr lang="zh-CN" altLang="en-US" sz="2800" dirty="0"/>
              <a:t>重复这一过程，直至外层表全部检查完为止。</a:t>
            </a:r>
            <a:endParaRPr lang="zh-CN" altLang="en-US" sz="2800"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标题 449537"/>
          <p:cNvSpPr>
            <a:spLocks noGrp="1"/>
          </p:cNvSpPr>
          <p:nvPr>
            <p:ph type="title"/>
          </p:nvPr>
        </p:nvSpPr>
        <p:spPr/>
        <p:txBody>
          <a:bodyPr anchor="b"/>
          <a:lstStyle/>
          <a:p>
            <a:endParaRPr lang="zh-CN" altLang="en-US" dirty="0"/>
          </a:p>
        </p:txBody>
      </p:sp>
      <p:sp>
        <p:nvSpPr>
          <p:cNvPr id="450562" name="文本占位符 449538"/>
          <p:cNvSpPr>
            <a:spLocks noGrp="1"/>
          </p:cNvSpPr>
          <p:nvPr>
            <p:ph idx="1"/>
          </p:nvPr>
        </p:nvSpPr>
        <p:spPr/>
        <p:txBody>
          <a:bodyPr anchor="t"/>
          <a:lstStyle/>
          <a:p>
            <a:r>
              <a:rPr lang="zh-CN" altLang="en-US" dirty="0" smtClean="0"/>
              <a:t> </a:t>
            </a:r>
            <a:r>
              <a:rPr lang="zh-CN" altLang="en-US" dirty="0"/>
              <a:t>带有 </a:t>
            </a:r>
            <a:r>
              <a:rPr lang="en-US" altLang="zh-CN" dirty="0"/>
              <a:t>IN </a:t>
            </a:r>
            <a:r>
              <a:rPr lang="zh-CN" altLang="en-US" dirty="0"/>
              <a:t>谓词的子查询</a:t>
            </a:r>
            <a:endParaRPr lang="zh-CN" altLang="en-US" dirty="0"/>
          </a:p>
          <a:p>
            <a:r>
              <a:rPr lang="zh-CN" altLang="en-US" dirty="0" smtClean="0"/>
              <a:t> </a:t>
            </a:r>
            <a:r>
              <a:rPr lang="zh-CN" altLang="en-US" dirty="0"/>
              <a:t>带有比较运算符的子查询</a:t>
            </a:r>
            <a:endParaRPr lang="zh-CN" altLang="en-US" dirty="0"/>
          </a:p>
          <a:p>
            <a:r>
              <a:rPr lang="zh-CN" altLang="en-US" dirty="0" smtClean="0"/>
              <a:t> </a:t>
            </a:r>
            <a:r>
              <a:rPr lang="zh-CN" altLang="en-US" dirty="0"/>
              <a:t>带有 </a:t>
            </a:r>
            <a:r>
              <a:rPr lang="en-US" altLang="zh-CN" dirty="0"/>
              <a:t>ANY </a:t>
            </a:r>
            <a:r>
              <a:rPr lang="zh-CN" altLang="en-US" dirty="0"/>
              <a:t>或 </a:t>
            </a:r>
            <a:r>
              <a:rPr lang="en-US" altLang="zh-CN" dirty="0"/>
              <a:t>ALL </a:t>
            </a:r>
            <a:r>
              <a:rPr lang="zh-CN" altLang="en-US" dirty="0"/>
              <a:t>谓词的子查询</a:t>
            </a:r>
            <a:endParaRPr lang="zh-CN" altLang="en-US" dirty="0"/>
          </a:p>
          <a:p>
            <a:r>
              <a:rPr lang="zh-CN" altLang="en-US" dirty="0" smtClean="0"/>
              <a:t> </a:t>
            </a:r>
            <a:r>
              <a:rPr lang="zh-CN" altLang="en-US" dirty="0"/>
              <a:t>带有 </a:t>
            </a:r>
            <a:r>
              <a:rPr lang="en-US" altLang="zh-CN" dirty="0"/>
              <a:t>EXISTS </a:t>
            </a:r>
            <a:r>
              <a:rPr lang="zh-CN" altLang="en-US" dirty="0"/>
              <a:t>谓词的子查询</a:t>
            </a:r>
            <a:endParaRPr lang="zh-CN" altLang="en-US"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5" name="标题 450561"/>
          <p:cNvSpPr>
            <a:spLocks noGrp="1"/>
          </p:cNvSpPr>
          <p:nvPr>
            <p:ph type="title"/>
          </p:nvPr>
        </p:nvSpPr>
        <p:spPr>
          <a:xfrm>
            <a:off x="685800" y="152400"/>
            <a:ext cx="6870700" cy="900113"/>
          </a:xfrm>
        </p:spPr>
        <p:txBody>
          <a:bodyPr anchor="b"/>
          <a:lstStyle/>
          <a:p>
            <a:r>
              <a:rPr lang="zh-CN" altLang="en-US"/>
              <a:t>一、带有 </a:t>
            </a:r>
            <a:r>
              <a:rPr lang="en-US" altLang="zh-CN"/>
              <a:t>IN </a:t>
            </a:r>
            <a:r>
              <a:rPr lang="zh-CN" altLang="en-US"/>
              <a:t>谓词的子查询</a:t>
            </a:r>
            <a:endParaRPr lang="zh-CN" altLang="en-US"/>
          </a:p>
        </p:txBody>
      </p:sp>
      <p:sp>
        <p:nvSpPr>
          <p:cNvPr id="451586" name="文本占位符 450562"/>
          <p:cNvSpPr>
            <a:spLocks noGrp="1"/>
          </p:cNvSpPr>
          <p:nvPr>
            <p:ph idx="1"/>
          </p:nvPr>
        </p:nvSpPr>
        <p:spPr>
          <a:xfrm>
            <a:off x="0" y="1125538"/>
            <a:ext cx="8964613" cy="5732462"/>
          </a:xfrm>
        </p:spPr>
        <p:txBody>
          <a:bodyPr anchor="t"/>
          <a:lstStyle/>
          <a:p>
            <a:pPr marL="0" indent="0">
              <a:buNone/>
            </a:pPr>
            <a:endParaRPr lang="zh-CN" altLang="en-US" sz="2800" dirty="0"/>
          </a:p>
          <a:p>
            <a:pPr marL="0" indent="0">
              <a:buNone/>
            </a:pPr>
            <a:r>
              <a:rPr lang="en-US" altLang="zh-CN" sz="2800" dirty="0"/>
              <a:t>[ </a:t>
            </a:r>
            <a:r>
              <a:rPr lang="zh-CN" altLang="en-US" sz="2800" dirty="0"/>
              <a:t>例 </a:t>
            </a:r>
            <a:r>
              <a:rPr lang="en-US" altLang="zh-CN" sz="2800" dirty="0"/>
              <a:t>37]   </a:t>
            </a:r>
            <a:r>
              <a:rPr lang="zh-CN" altLang="en-US" sz="2800" dirty="0"/>
              <a:t>查询与 “ 刘晨 ” 在同一个系学习的学生。</a:t>
            </a:r>
            <a:endParaRPr lang="zh-CN" altLang="en-US" sz="2800" dirty="0"/>
          </a:p>
          <a:p>
            <a:r>
              <a:rPr lang="zh-CN" altLang="en-US" sz="2800" dirty="0"/>
              <a:t>          此查询要求可以分步来完成</a:t>
            </a:r>
            <a:endParaRPr lang="zh-CN" altLang="en-US" sz="2800" dirty="0"/>
          </a:p>
          <a:p>
            <a:r>
              <a:rPr lang="zh-CN" altLang="en-US" sz="2800" dirty="0"/>
              <a:t>①   确定 “ 刘晨 ” 所在系名              </a:t>
            </a:r>
            <a:endParaRPr lang="zh-CN" altLang="en-US" sz="2800" dirty="0"/>
          </a:p>
          <a:p>
            <a:pPr marL="0" indent="0">
              <a:buNone/>
            </a:pPr>
            <a:r>
              <a:rPr lang="zh-CN" altLang="en-US" sz="2800" dirty="0" smtClean="0"/>
              <a:t>   </a:t>
            </a:r>
            <a:r>
              <a:rPr lang="en-US" altLang="zh-CN" sz="2800" dirty="0"/>
              <a:t>SELECT  </a:t>
            </a:r>
            <a:r>
              <a:rPr lang="en-US" altLang="zh-CN" sz="2800" dirty="0" err="1"/>
              <a:t>Sdept</a:t>
            </a:r>
            <a:r>
              <a:rPr lang="en-US" altLang="zh-CN" sz="2800" dirty="0"/>
              <a:t>  </a:t>
            </a:r>
            <a:endParaRPr lang="en-US" altLang="zh-CN" sz="2800" dirty="0"/>
          </a:p>
          <a:p>
            <a:pPr marL="0" indent="0">
              <a:buNone/>
            </a:pPr>
            <a:r>
              <a:rPr lang="en-US" altLang="zh-CN" sz="2800" dirty="0"/>
              <a:t>     FROM     Student                            </a:t>
            </a:r>
            <a:endParaRPr lang="en-US" altLang="zh-CN" sz="2800" dirty="0"/>
          </a:p>
          <a:p>
            <a:pPr marL="0" indent="0">
              <a:buNone/>
            </a:pPr>
            <a:r>
              <a:rPr lang="en-US" altLang="zh-CN" sz="2800" dirty="0"/>
              <a:t>     WHERE  </a:t>
            </a:r>
            <a:r>
              <a:rPr lang="en-US" altLang="zh-CN" sz="2800" dirty="0" err="1"/>
              <a:t>Sname</a:t>
            </a:r>
            <a:r>
              <a:rPr lang="en-US" altLang="zh-CN" sz="2800" dirty="0"/>
              <a:t>= '  </a:t>
            </a:r>
            <a:r>
              <a:rPr lang="zh-CN" altLang="en-US" sz="2800" dirty="0"/>
              <a:t>刘晨  </a:t>
            </a:r>
            <a:r>
              <a:rPr lang="en-US" altLang="zh-CN" sz="2800" dirty="0"/>
              <a:t>' </a:t>
            </a:r>
            <a:r>
              <a:rPr lang="zh-CN" altLang="en-US" sz="2800" dirty="0"/>
              <a:t>；</a:t>
            </a:r>
            <a:endParaRPr lang="zh-CN" altLang="en-US" sz="2800" dirty="0"/>
          </a:p>
          <a:p>
            <a:pPr marL="0" indent="0">
              <a:buNone/>
            </a:pPr>
            <a:r>
              <a:rPr lang="zh-CN" altLang="en-US" sz="2800" dirty="0"/>
              <a:t>结果为：   </a:t>
            </a:r>
            <a:endParaRPr lang="zh-CN" altLang="en-US" sz="2800" dirty="0"/>
          </a:p>
          <a:p>
            <a:pPr marL="0" indent="0">
              <a:buNone/>
            </a:pPr>
            <a:r>
              <a:rPr lang="en-US" altLang="zh-CN" sz="2800" dirty="0" err="1"/>
              <a:t>Sdept</a:t>
            </a:r>
            <a:endParaRPr lang="en-US" altLang="zh-CN" sz="2800" dirty="0"/>
          </a:p>
          <a:p>
            <a:r>
              <a:rPr lang="en-US" altLang="zh-CN" sz="2800" dirty="0"/>
              <a:t>               IS</a:t>
            </a:r>
            <a:endParaRPr lang="en-US" altLang="zh-CN" sz="2800"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09" name="标题 451585"/>
          <p:cNvSpPr>
            <a:spLocks noGrp="1"/>
          </p:cNvSpPr>
          <p:nvPr>
            <p:ph type="title"/>
          </p:nvPr>
        </p:nvSpPr>
        <p:spPr/>
        <p:txBody>
          <a:bodyPr anchor="b"/>
          <a:lstStyle/>
          <a:p>
            <a:endParaRPr lang="zh-CN" altLang="en-US" dirty="0"/>
          </a:p>
        </p:txBody>
      </p:sp>
      <p:sp>
        <p:nvSpPr>
          <p:cNvPr id="452610" name="文本占位符 451586"/>
          <p:cNvSpPr>
            <a:spLocks noGrp="1"/>
          </p:cNvSpPr>
          <p:nvPr>
            <p:ph idx="1"/>
          </p:nvPr>
        </p:nvSpPr>
        <p:spPr>
          <a:xfrm>
            <a:off x="179388" y="1700213"/>
            <a:ext cx="8964612" cy="4968875"/>
          </a:xfrm>
        </p:spPr>
        <p:txBody>
          <a:bodyPr anchor="t"/>
          <a:lstStyle/>
          <a:p>
            <a:pPr marL="0" indent="0">
              <a:buNone/>
            </a:pPr>
            <a:r>
              <a:rPr lang="zh-CN" altLang="en-US" dirty="0"/>
              <a:t>②   查找所有在 </a:t>
            </a:r>
            <a:r>
              <a:rPr lang="en-US" altLang="zh-CN" dirty="0"/>
              <a:t>IS </a:t>
            </a:r>
            <a:r>
              <a:rPr lang="zh-CN" altLang="en-US" dirty="0"/>
              <a:t>系学习的学生。     </a:t>
            </a:r>
            <a:endParaRPr lang="zh-CN" altLang="en-US" dirty="0"/>
          </a:p>
          <a:p>
            <a:pPr marL="0" indent="0">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Sdept</a:t>
            </a:r>
            <a:r>
              <a:rPr lang="en-US" altLang="zh-CN" dirty="0"/>
              <a:t>     </a:t>
            </a:r>
            <a:endParaRPr lang="en-US" altLang="zh-CN" dirty="0"/>
          </a:p>
          <a:p>
            <a:pPr marL="0" indent="0">
              <a:buNone/>
            </a:pPr>
            <a:r>
              <a:rPr lang="en-US" altLang="zh-CN" dirty="0"/>
              <a:t>        FROM      Student                 </a:t>
            </a:r>
            <a:endParaRPr lang="en-US" altLang="zh-CN" dirty="0"/>
          </a:p>
          <a:p>
            <a:pPr marL="0" indent="0">
              <a:buNone/>
            </a:pPr>
            <a:r>
              <a:rPr lang="en-US" altLang="zh-CN" dirty="0"/>
              <a:t>        WHERE  </a:t>
            </a:r>
            <a:r>
              <a:rPr lang="en-US" altLang="zh-CN" dirty="0" err="1"/>
              <a:t>Sdept</a:t>
            </a:r>
            <a:r>
              <a:rPr lang="en-US" altLang="zh-CN" dirty="0"/>
              <a:t>= ' IS ' </a:t>
            </a:r>
            <a:r>
              <a:rPr lang="zh-CN" altLang="en-US" dirty="0"/>
              <a:t>；  </a:t>
            </a:r>
            <a:endParaRPr lang="zh-CN" altLang="en-US" dirty="0"/>
          </a:p>
          <a:p>
            <a:pPr marL="0" indent="0">
              <a:buNone/>
            </a:pPr>
            <a:r>
              <a:rPr lang="zh-CN" altLang="en-US" dirty="0"/>
              <a:t>结果为：</a:t>
            </a:r>
            <a:endParaRPr lang="zh-CN" altLang="en-US" dirty="0"/>
          </a:p>
          <a:p>
            <a:r>
              <a:rPr lang="en-US" altLang="zh-CN" dirty="0" err="1"/>
              <a:t>Sno</a:t>
            </a:r>
            <a:r>
              <a:rPr lang="en-US" altLang="zh-CN" dirty="0"/>
              <a:t>          </a:t>
            </a:r>
            <a:r>
              <a:rPr lang="en-US" altLang="zh-CN" dirty="0" err="1"/>
              <a:t>Sname</a:t>
            </a:r>
            <a:r>
              <a:rPr lang="en-US" altLang="zh-CN" dirty="0"/>
              <a:t>    </a:t>
            </a:r>
            <a:r>
              <a:rPr lang="en-US" altLang="zh-CN" dirty="0" err="1"/>
              <a:t>Sdept</a:t>
            </a:r>
            <a:endParaRPr lang="en-US" altLang="zh-CN" dirty="0"/>
          </a:p>
          <a:p>
            <a:r>
              <a:rPr lang="en-US" altLang="zh-CN" dirty="0"/>
              <a:t>95001          </a:t>
            </a:r>
            <a:r>
              <a:rPr lang="zh-CN" altLang="en-US" dirty="0"/>
              <a:t>刘晨         </a:t>
            </a:r>
            <a:r>
              <a:rPr lang="en-US" altLang="zh-CN" dirty="0"/>
              <a:t>IS</a:t>
            </a:r>
            <a:endParaRPr lang="en-US" altLang="zh-CN" dirty="0"/>
          </a:p>
          <a:p>
            <a:r>
              <a:rPr lang="en-US" altLang="zh-CN" dirty="0"/>
              <a:t>95004          </a:t>
            </a:r>
            <a:r>
              <a:rPr lang="zh-CN" altLang="en-US" dirty="0"/>
              <a:t>张立         </a:t>
            </a:r>
            <a:r>
              <a:rPr lang="en-US" altLang="zh-CN" dirty="0"/>
              <a:t>IS</a:t>
            </a:r>
            <a:endParaRPr lang="en-US" altLang="zh-C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标题 452609"/>
          <p:cNvSpPr>
            <a:spLocks noGrp="1"/>
          </p:cNvSpPr>
          <p:nvPr>
            <p:ph type="title"/>
          </p:nvPr>
        </p:nvSpPr>
        <p:spPr>
          <a:xfrm>
            <a:off x="685800" y="152400"/>
            <a:ext cx="6870700" cy="684213"/>
          </a:xfrm>
        </p:spPr>
        <p:txBody>
          <a:bodyPr anchor="b"/>
          <a:lstStyle/>
          <a:p>
            <a:endParaRPr lang="zh-CN" altLang="en-US" sz="4000" dirty="0"/>
          </a:p>
        </p:txBody>
      </p:sp>
      <p:sp>
        <p:nvSpPr>
          <p:cNvPr id="453634" name="文本占位符 452610"/>
          <p:cNvSpPr>
            <a:spLocks noGrp="1"/>
          </p:cNvSpPr>
          <p:nvPr>
            <p:ph idx="1"/>
          </p:nvPr>
        </p:nvSpPr>
        <p:spPr>
          <a:xfrm>
            <a:off x="0" y="1125538"/>
            <a:ext cx="9144000" cy="5732462"/>
          </a:xfrm>
        </p:spPr>
        <p:txBody>
          <a:bodyPr anchor="t"/>
          <a:lstStyle/>
          <a:p>
            <a:pPr>
              <a:lnSpc>
                <a:spcPct val="90000"/>
              </a:lnSpc>
            </a:pPr>
            <a:r>
              <a:rPr lang="zh-CN" altLang="en-US" dirty="0"/>
              <a:t>将第一步查询嵌入到第二步查询的条件中</a:t>
            </a:r>
            <a:endParaRPr lang="zh-CN" altLang="en-US" dirty="0"/>
          </a:p>
          <a:p>
            <a:pPr marL="0" indent="0">
              <a:lnSpc>
                <a:spcPct val="90000"/>
              </a:lnSpc>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Sdept</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Sdept</a:t>
            </a:r>
            <a:r>
              <a:rPr lang="en-US" altLang="zh-CN" dirty="0"/>
              <a:t>  IN</a:t>
            </a:r>
            <a:endParaRPr lang="en-US" altLang="zh-CN" dirty="0"/>
          </a:p>
          <a:p>
            <a:pPr marL="0" indent="0">
              <a:lnSpc>
                <a:spcPct val="90000"/>
              </a:lnSpc>
              <a:buNone/>
            </a:pPr>
            <a:r>
              <a:rPr lang="en-US" altLang="zh-CN" dirty="0"/>
              <a:t>          (SELECT </a:t>
            </a:r>
            <a:r>
              <a:rPr lang="en-US" altLang="zh-CN" dirty="0" err="1"/>
              <a:t>Sdept</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Sname</a:t>
            </a:r>
            <a:r>
              <a:rPr lang="en-US" altLang="zh-CN" dirty="0"/>
              <a:t>=  ‘   </a:t>
            </a:r>
            <a:r>
              <a:rPr lang="zh-CN" altLang="en-US" dirty="0"/>
              <a:t>刘晨   ’ </a:t>
            </a:r>
            <a:r>
              <a:rPr lang="en-US" altLang="zh-CN" dirty="0"/>
              <a:t>) </a:t>
            </a:r>
            <a:r>
              <a:rPr lang="zh-CN" altLang="en-US" dirty="0"/>
              <a:t>；</a:t>
            </a:r>
            <a:endParaRPr lang="zh-CN" altLang="en-US" dirty="0"/>
          </a:p>
          <a:p>
            <a:pPr>
              <a:lnSpc>
                <a:spcPct val="90000"/>
              </a:lnSpc>
            </a:pPr>
            <a:r>
              <a:rPr lang="zh-CN" altLang="en-US" dirty="0"/>
              <a:t>此查询为不相关子查询。 </a:t>
            </a:r>
            <a:r>
              <a:rPr lang="en-US" altLang="zh-CN" dirty="0"/>
              <a:t>DBMS </a:t>
            </a:r>
            <a:r>
              <a:rPr lang="zh-CN" altLang="en-US" dirty="0"/>
              <a:t>求解该查询时也是分步</a:t>
            </a:r>
            <a:endParaRPr lang="zh-CN" altLang="en-US" dirty="0"/>
          </a:p>
          <a:p>
            <a:pPr>
              <a:lnSpc>
                <a:spcPct val="90000"/>
              </a:lnSpc>
            </a:pPr>
            <a:r>
              <a:rPr lang="zh-CN" altLang="en-US" dirty="0"/>
              <a:t>去做的。</a:t>
            </a:r>
            <a:endParaRPr lang="zh-CN" alt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7" name="标题 453633"/>
          <p:cNvSpPr>
            <a:spLocks noGrp="1"/>
          </p:cNvSpPr>
          <p:nvPr>
            <p:ph type="title"/>
          </p:nvPr>
        </p:nvSpPr>
        <p:spPr>
          <a:xfrm>
            <a:off x="685800" y="152400"/>
            <a:ext cx="6870700" cy="612775"/>
          </a:xfrm>
        </p:spPr>
        <p:txBody>
          <a:bodyPr anchor="b"/>
          <a:lstStyle/>
          <a:p>
            <a:endParaRPr lang="zh-CN" altLang="en-US" sz="4000" dirty="0"/>
          </a:p>
        </p:txBody>
      </p:sp>
      <p:sp>
        <p:nvSpPr>
          <p:cNvPr id="454658" name="文本占位符 453634"/>
          <p:cNvSpPr>
            <a:spLocks noGrp="1"/>
          </p:cNvSpPr>
          <p:nvPr>
            <p:ph idx="1"/>
          </p:nvPr>
        </p:nvSpPr>
        <p:spPr>
          <a:xfrm>
            <a:off x="0" y="1268413"/>
            <a:ext cx="8964613" cy="5400675"/>
          </a:xfrm>
        </p:spPr>
        <p:txBody>
          <a:bodyPr anchor="t"/>
          <a:lstStyle/>
          <a:p>
            <a:pPr marL="0" indent="0">
              <a:buNone/>
            </a:pPr>
            <a:r>
              <a:rPr lang="zh-CN" altLang="en-US" dirty="0"/>
              <a:t> 用自身连接完成本查询要求</a:t>
            </a:r>
            <a:endParaRPr lang="zh-CN" altLang="en-US" dirty="0"/>
          </a:p>
          <a:p>
            <a:pPr marL="0" indent="0">
              <a:buNone/>
            </a:pPr>
            <a:r>
              <a:rPr lang="zh-CN" altLang="en-US" dirty="0"/>
              <a:t> </a:t>
            </a:r>
            <a:r>
              <a:rPr lang="zh-CN" altLang="en-US" dirty="0" smtClean="0"/>
              <a:t> </a:t>
            </a:r>
            <a:r>
              <a:rPr lang="en-US" altLang="zh-CN" dirty="0"/>
              <a:t>SELECT   S1 .</a:t>
            </a:r>
            <a:r>
              <a:rPr lang="en-US" altLang="zh-CN" dirty="0" err="1"/>
              <a:t>Sno</a:t>
            </a:r>
            <a:r>
              <a:rPr lang="en-US" altLang="zh-CN" dirty="0"/>
              <a:t> </a:t>
            </a:r>
            <a:r>
              <a:rPr lang="zh-CN" altLang="en-US" dirty="0"/>
              <a:t>， </a:t>
            </a:r>
            <a:r>
              <a:rPr lang="en-US" altLang="zh-CN" dirty="0"/>
              <a:t>S1 .</a:t>
            </a:r>
            <a:r>
              <a:rPr lang="en-US" altLang="zh-CN" dirty="0" err="1"/>
              <a:t>Sname</a:t>
            </a:r>
            <a:r>
              <a:rPr lang="en-US" altLang="zh-CN" dirty="0"/>
              <a:t> </a:t>
            </a:r>
            <a:r>
              <a:rPr lang="zh-CN" altLang="en-US" dirty="0" smtClean="0"/>
              <a:t>，</a:t>
            </a:r>
            <a:r>
              <a:rPr lang="en-US" altLang="zh-CN" dirty="0" smtClean="0"/>
              <a:t>S1 </a:t>
            </a:r>
            <a:r>
              <a:rPr lang="en-US" altLang="zh-CN" dirty="0"/>
              <a:t>.</a:t>
            </a:r>
            <a:r>
              <a:rPr lang="en-US" altLang="zh-CN" dirty="0" err="1"/>
              <a:t>Sdept</a:t>
            </a:r>
            <a:endParaRPr lang="en-US" altLang="zh-CN" dirty="0"/>
          </a:p>
          <a:p>
            <a:pPr marL="0" indent="0">
              <a:buNone/>
            </a:pPr>
            <a:r>
              <a:rPr lang="en-US" altLang="zh-CN" dirty="0" smtClean="0"/>
              <a:t> </a:t>
            </a:r>
            <a:r>
              <a:rPr lang="en-US" altLang="zh-CN" dirty="0"/>
              <a:t>FROM     Student  S1 </a:t>
            </a:r>
            <a:r>
              <a:rPr lang="zh-CN" altLang="en-US" dirty="0"/>
              <a:t>， </a:t>
            </a:r>
            <a:r>
              <a:rPr lang="en-US" altLang="zh-CN" dirty="0"/>
              <a:t>Student  S2</a:t>
            </a:r>
            <a:endParaRPr lang="en-US" altLang="zh-CN" dirty="0"/>
          </a:p>
          <a:p>
            <a:pPr marL="0" indent="0">
              <a:buNone/>
            </a:pPr>
            <a:r>
              <a:rPr lang="en-US" altLang="zh-CN" dirty="0" smtClean="0"/>
              <a:t> </a:t>
            </a:r>
            <a:r>
              <a:rPr lang="en-US" altLang="zh-CN" dirty="0"/>
              <a:t>WHERE   S1 .</a:t>
            </a:r>
            <a:r>
              <a:rPr lang="en-US" altLang="zh-CN" dirty="0" err="1"/>
              <a:t>Sdept</a:t>
            </a:r>
            <a:r>
              <a:rPr lang="en-US" altLang="zh-CN" dirty="0"/>
              <a:t> =  S2 .</a:t>
            </a:r>
            <a:r>
              <a:rPr lang="en-US" altLang="zh-CN" dirty="0" err="1"/>
              <a:t>Sdept</a:t>
            </a:r>
            <a:r>
              <a:rPr lang="en-US" altLang="zh-CN" dirty="0"/>
              <a:t>  </a:t>
            </a:r>
            <a:r>
              <a:rPr lang="en-US" altLang="zh-CN" dirty="0" smtClean="0"/>
              <a:t>AND                      </a:t>
            </a:r>
            <a:r>
              <a:rPr lang="en-US" altLang="zh-CN" dirty="0"/>
              <a:t>S2 .</a:t>
            </a:r>
            <a:r>
              <a:rPr lang="en-US" altLang="zh-CN" dirty="0" err="1"/>
              <a:t>Sname</a:t>
            </a:r>
            <a:r>
              <a:rPr lang="en-US" altLang="zh-CN" dirty="0"/>
              <a:t> = ' </a:t>
            </a:r>
            <a:r>
              <a:rPr lang="zh-CN" altLang="en-US" dirty="0"/>
              <a:t>刘晨 </a:t>
            </a:r>
            <a:r>
              <a:rPr lang="en-US" altLang="zh-CN" dirty="0"/>
              <a:t>' </a:t>
            </a:r>
            <a:r>
              <a:rPr lang="zh-CN" altLang="en-US" dirty="0"/>
              <a:t>；</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45057"/>
          <p:cNvSpPr>
            <a:spLocks noGrp="1"/>
          </p:cNvSpPr>
          <p:nvPr>
            <p:ph type="title"/>
          </p:nvPr>
        </p:nvSpPr>
        <p:spPr>
          <a:xfrm>
            <a:off x="685800" y="152400"/>
            <a:ext cx="6870700" cy="900113"/>
          </a:xfrm>
        </p:spPr>
        <p:txBody>
          <a:bodyPr anchor="b"/>
          <a:lstStyle/>
          <a:p>
            <a:r>
              <a:rPr lang="zh-CN" altLang="en-US"/>
              <a:t>   </a:t>
            </a:r>
            <a:r>
              <a:rPr lang="en-US" altLang="zh-CN"/>
              <a:t>3. </a:t>
            </a:r>
            <a:r>
              <a:rPr lang="zh-CN" altLang="en-US"/>
              <a:t>数据的约束条件 </a:t>
            </a:r>
            <a:endParaRPr lang="zh-CN" altLang="en-US"/>
          </a:p>
        </p:txBody>
      </p:sp>
      <p:sp>
        <p:nvSpPr>
          <p:cNvPr id="46082" name="文本占位符 45058"/>
          <p:cNvSpPr>
            <a:spLocks noGrp="1"/>
          </p:cNvSpPr>
          <p:nvPr>
            <p:ph idx="1"/>
          </p:nvPr>
        </p:nvSpPr>
        <p:spPr>
          <a:xfrm>
            <a:off x="179388" y="1196975"/>
            <a:ext cx="8785225" cy="5472113"/>
          </a:xfrm>
        </p:spPr>
        <p:txBody>
          <a:bodyPr anchor="t"/>
          <a:lstStyle/>
          <a:p>
            <a:r>
              <a:rPr lang="zh-CN" altLang="en-US" dirty="0" smtClean="0"/>
              <a:t> </a:t>
            </a:r>
            <a:r>
              <a:rPr lang="zh-CN" altLang="en-US" dirty="0"/>
              <a:t>数据的约束条件</a:t>
            </a:r>
            <a:endParaRPr lang="zh-CN" altLang="en-US" dirty="0"/>
          </a:p>
          <a:p>
            <a:pPr>
              <a:buNone/>
            </a:pPr>
            <a:r>
              <a:rPr lang="zh-CN" altLang="en-US" dirty="0"/>
              <a:t> 一组完整性规则的集合。</a:t>
            </a:r>
            <a:endParaRPr lang="zh-CN" altLang="en-US" dirty="0"/>
          </a:p>
          <a:p>
            <a:pPr>
              <a:buNone/>
            </a:pPr>
            <a:r>
              <a:rPr lang="zh-CN" altLang="en-US" dirty="0"/>
              <a:t> 完整性规则是给定的数据模型中数据及其联</a:t>
            </a:r>
            <a:endParaRPr lang="zh-CN" altLang="en-US" dirty="0"/>
          </a:p>
          <a:p>
            <a:pPr>
              <a:buNone/>
            </a:pPr>
            <a:r>
              <a:rPr lang="zh-CN" altLang="en-US" dirty="0"/>
              <a:t>系所具有的制约和储存规则，用以限定符合</a:t>
            </a:r>
            <a:endParaRPr lang="zh-CN" altLang="en-US" dirty="0"/>
          </a:p>
          <a:p>
            <a:pPr>
              <a:buNone/>
            </a:pPr>
            <a:r>
              <a:rPr lang="zh-CN" altLang="en-US" dirty="0"/>
              <a:t>数据模型的数据库状态以及状态的变化，以</a:t>
            </a:r>
            <a:endParaRPr lang="zh-CN" altLang="en-US" dirty="0"/>
          </a:p>
          <a:p>
            <a:pPr>
              <a:buNone/>
            </a:pPr>
            <a:r>
              <a:rPr lang="zh-CN" altLang="en-US" dirty="0"/>
              <a:t>保证数据的正确、有效、相容 。</a:t>
            </a:r>
            <a:endParaRPr lang="zh-CN" altLang="en-US"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标题 454657"/>
          <p:cNvSpPr>
            <a:spLocks noGrp="1"/>
          </p:cNvSpPr>
          <p:nvPr>
            <p:ph type="title"/>
          </p:nvPr>
        </p:nvSpPr>
        <p:spPr>
          <a:xfrm>
            <a:off x="685800" y="152400"/>
            <a:ext cx="6870700" cy="396875"/>
          </a:xfrm>
        </p:spPr>
        <p:txBody>
          <a:bodyPr anchor="b"/>
          <a:lstStyle/>
          <a:p>
            <a:endParaRPr lang="zh-CN" altLang="en-US" sz="4000" dirty="0"/>
          </a:p>
        </p:txBody>
      </p:sp>
      <p:sp>
        <p:nvSpPr>
          <p:cNvPr id="455682" name="文本占位符 454658"/>
          <p:cNvSpPr>
            <a:spLocks noGrp="1"/>
          </p:cNvSpPr>
          <p:nvPr>
            <p:ph idx="1"/>
          </p:nvPr>
        </p:nvSpPr>
        <p:spPr>
          <a:xfrm>
            <a:off x="0" y="1484313"/>
            <a:ext cx="9144000" cy="5373687"/>
          </a:xfrm>
        </p:spPr>
        <p:txBody>
          <a:bodyPr anchor="t"/>
          <a:lstStyle/>
          <a:p>
            <a:pPr marL="0" indent="0">
              <a:buNone/>
            </a:pPr>
            <a:r>
              <a:rPr lang="zh-CN" altLang="en-US" dirty="0"/>
              <a:t>父查询和子查询中的表均可以定义别名     </a:t>
            </a:r>
            <a:endParaRPr lang="zh-CN" altLang="en-US" dirty="0"/>
          </a:p>
          <a:p>
            <a:pPr marL="0" indent="0">
              <a:buNone/>
            </a:pPr>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Sdept</a:t>
            </a:r>
            <a:endParaRPr lang="en-US" altLang="zh-CN" dirty="0"/>
          </a:p>
          <a:p>
            <a:pPr marL="0" indent="0">
              <a:buNone/>
            </a:pPr>
            <a:r>
              <a:rPr lang="en-US" altLang="zh-CN" dirty="0"/>
              <a:t>     FROM   Student  S1</a:t>
            </a:r>
            <a:endParaRPr lang="en-US" altLang="zh-CN" dirty="0"/>
          </a:p>
          <a:p>
            <a:pPr marL="0" indent="0">
              <a:buNone/>
            </a:pPr>
            <a:r>
              <a:rPr lang="en-US" altLang="zh-CN" dirty="0"/>
              <a:t>     WHERE  S1.Sdept  IN</a:t>
            </a:r>
            <a:endParaRPr lang="en-US" altLang="zh-CN" dirty="0"/>
          </a:p>
          <a:p>
            <a:pPr marL="0" indent="0">
              <a:buNone/>
            </a:pPr>
            <a:r>
              <a:rPr lang="en-US" altLang="zh-CN" dirty="0"/>
              <a:t>            (SELECT </a:t>
            </a:r>
            <a:r>
              <a:rPr lang="en-US" altLang="zh-CN" dirty="0" err="1"/>
              <a:t>Sdept</a:t>
            </a:r>
            <a:endParaRPr lang="en-US" altLang="zh-CN" dirty="0"/>
          </a:p>
          <a:p>
            <a:pPr marL="0" indent="0">
              <a:buNone/>
            </a:pPr>
            <a:r>
              <a:rPr lang="en-US" altLang="zh-CN" dirty="0"/>
              <a:t>             FROM    Student  S2</a:t>
            </a:r>
            <a:endParaRPr lang="en-US" altLang="zh-CN" dirty="0"/>
          </a:p>
          <a:p>
            <a:pPr marL="0" indent="0">
              <a:buNone/>
            </a:pPr>
            <a:r>
              <a:rPr lang="en-US" altLang="zh-CN" dirty="0"/>
              <a:t>             WHERE S2.Sname=  ‘   </a:t>
            </a:r>
            <a:r>
              <a:rPr lang="zh-CN" altLang="en-US" dirty="0"/>
              <a:t>刘晨   ’ </a:t>
            </a:r>
            <a:r>
              <a:rPr lang="en-US" altLang="zh-CN" dirty="0"/>
              <a:t>) </a:t>
            </a:r>
            <a:r>
              <a:rPr lang="zh-CN" altLang="en-US" dirty="0"/>
              <a:t>；</a:t>
            </a:r>
            <a:endParaRPr lang="zh-CN" altLang="en-US"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5" name="标题 455681"/>
          <p:cNvSpPr>
            <a:spLocks noGrp="1"/>
          </p:cNvSpPr>
          <p:nvPr>
            <p:ph type="title"/>
          </p:nvPr>
        </p:nvSpPr>
        <p:spPr>
          <a:xfrm>
            <a:off x="685800" y="152400"/>
            <a:ext cx="6870700" cy="396875"/>
          </a:xfrm>
        </p:spPr>
        <p:txBody>
          <a:bodyPr anchor="b"/>
          <a:lstStyle/>
          <a:p>
            <a:endParaRPr lang="zh-CN" altLang="en-US" sz="4000" dirty="0"/>
          </a:p>
        </p:txBody>
      </p:sp>
      <p:sp>
        <p:nvSpPr>
          <p:cNvPr id="456706" name="文本占位符 455682"/>
          <p:cNvSpPr>
            <a:spLocks noGrp="1"/>
          </p:cNvSpPr>
          <p:nvPr>
            <p:ph idx="1"/>
          </p:nvPr>
        </p:nvSpPr>
        <p:spPr>
          <a:xfrm>
            <a:off x="0" y="1196975"/>
            <a:ext cx="9144000" cy="5661025"/>
          </a:xfrm>
        </p:spPr>
        <p:txBody>
          <a:bodyPr anchor="t"/>
          <a:lstStyle/>
          <a:p>
            <a:pPr>
              <a:lnSpc>
                <a:spcPct val="90000"/>
              </a:lnSpc>
            </a:pPr>
            <a:r>
              <a:rPr lang="zh-CN" altLang="en-US" sz="2400" dirty="0"/>
              <a:t>带有 </a:t>
            </a:r>
            <a:r>
              <a:rPr lang="en-US" altLang="zh-CN" sz="2400" dirty="0"/>
              <a:t>IN </a:t>
            </a:r>
            <a:r>
              <a:rPr lang="zh-CN" altLang="en-US" sz="2400" dirty="0" smtClean="0"/>
              <a:t>谓词</a:t>
            </a:r>
            <a:r>
              <a:rPr lang="zh-CN" altLang="en-US" sz="2400" dirty="0"/>
              <a:t>的子查询（续）</a:t>
            </a:r>
            <a:endParaRPr lang="zh-CN" altLang="en-US" sz="2400" dirty="0"/>
          </a:p>
          <a:p>
            <a:pPr marL="0" indent="0">
              <a:lnSpc>
                <a:spcPct val="90000"/>
              </a:lnSpc>
              <a:buNone/>
            </a:pPr>
            <a:r>
              <a:rPr lang="en-US" altLang="zh-CN" sz="2400" dirty="0"/>
              <a:t>[ </a:t>
            </a:r>
            <a:r>
              <a:rPr lang="zh-CN" altLang="en-US" sz="2400" dirty="0"/>
              <a:t>例 </a:t>
            </a:r>
            <a:r>
              <a:rPr lang="en-US" altLang="zh-CN" sz="2400" dirty="0"/>
              <a:t>38] </a:t>
            </a:r>
            <a:r>
              <a:rPr lang="zh-CN" altLang="en-US" sz="2400" dirty="0"/>
              <a:t>查询选修了课程名为 “ 信息系统 ” 的学生学号和姓名</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Sno</a:t>
            </a:r>
            <a:r>
              <a:rPr lang="en-US" altLang="zh-CN" sz="2400" dirty="0"/>
              <a:t> </a:t>
            </a:r>
            <a:r>
              <a:rPr lang="zh-CN" altLang="en-US" sz="2400" dirty="0"/>
              <a:t>， </a:t>
            </a:r>
            <a:r>
              <a:rPr lang="en-US" altLang="zh-CN" sz="2400" dirty="0" err="1"/>
              <a:t>Sname</a:t>
            </a:r>
            <a:r>
              <a:rPr lang="en-US" altLang="zh-CN" sz="2400" dirty="0"/>
              <a:t>             ③   </a:t>
            </a:r>
            <a:r>
              <a:rPr lang="zh-CN" altLang="en-US" sz="2400" dirty="0"/>
              <a:t>最后在 </a:t>
            </a:r>
            <a:r>
              <a:rPr lang="en-US" altLang="zh-CN" sz="2400" dirty="0"/>
              <a:t>Student </a:t>
            </a:r>
            <a:r>
              <a:rPr lang="zh-CN" altLang="en-US" sz="2400" dirty="0"/>
              <a:t>关系中</a:t>
            </a:r>
            <a:endParaRPr lang="zh-CN" altLang="en-US" sz="2400" dirty="0"/>
          </a:p>
          <a:p>
            <a:pPr marL="0" indent="0">
              <a:lnSpc>
                <a:spcPct val="90000"/>
              </a:lnSpc>
              <a:buNone/>
            </a:pPr>
            <a:r>
              <a:rPr lang="zh-CN" altLang="en-US" sz="2400" dirty="0"/>
              <a:t> </a:t>
            </a:r>
            <a:r>
              <a:rPr lang="en-US" altLang="zh-CN" sz="2400" dirty="0"/>
              <a:t>FROM    Student                               </a:t>
            </a:r>
            <a:r>
              <a:rPr lang="zh-CN" altLang="en-US" sz="2400" dirty="0"/>
              <a:t>取出 </a:t>
            </a:r>
            <a:r>
              <a:rPr lang="en-US" altLang="zh-CN" sz="2400" dirty="0" err="1"/>
              <a:t>Sno</a:t>
            </a:r>
            <a:r>
              <a:rPr lang="en-US" altLang="zh-CN" sz="2400" dirty="0"/>
              <a:t> </a:t>
            </a:r>
            <a:r>
              <a:rPr lang="zh-CN" altLang="en-US" sz="2400" dirty="0"/>
              <a:t>和 </a:t>
            </a:r>
            <a:r>
              <a:rPr lang="en-US" altLang="zh-CN" sz="2400" dirty="0" err="1"/>
              <a:t>Sname</a:t>
            </a:r>
            <a:endParaRPr lang="en-US" altLang="zh-CN" sz="2400" dirty="0"/>
          </a:p>
          <a:p>
            <a:pPr marL="0" indent="0">
              <a:lnSpc>
                <a:spcPct val="90000"/>
              </a:lnSpc>
              <a:buNone/>
            </a:pPr>
            <a:r>
              <a:rPr lang="en-US" altLang="zh-CN" sz="2400" dirty="0"/>
              <a:t> WHERE </a:t>
            </a:r>
            <a:r>
              <a:rPr lang="en-US" altLang="zh-CN" sz="2400" dirty="0" err="1"/>
              <a:t>Sno</a:t>
            </a:r>
            <a:r>
              <a:rPr lang="en-US" altLang="zh-CN" sz="2400" dirty="0"/>
              <a:t>  IN</a:t>
            </a:r>
            <a:endParaRPr lang="en-US" altLang="zh-CN" sz="2400" dirty="0"/>
          </a:p>
          <a:p>
            <a:pPr marL="0" indent="0">
              <a:lnSpc>
                <a:spcPct val="90000"/>
              </a:lnSpc>
              <a:buNone/>
            </a:pPr>
            <a:r>
              <a:rPr lang="en-US" altLang="zh-CN" sz="2400" dirty="0"/>
              <a:t>          (SELECT </a:t>
            </a:r>
            <a:r>
              <a:rPr lang="en-US" altLang="zh-CN" sz="2400" dirty="0" err="1"/>
              <a:t>Sno</a:t>
            </a:r>
            <a:r>
              <a:rPr lang="en-US" altLang="zh-CN" sz="2400" dirty="0"/>
              <a:t>                  ②   </a:t>
            </a:r>
            <a:r>
              <a:rPr lang="zh-CN" altLang="en-US" sz="2400" dirty="0"/>
              <a:t>然后在 </a:t>
            </a:r>
            <a:r>
              <a:rPr lang="en-US" altLang="zh-CN" sz="2400" dirty="0"/>
              <a:t>SC </a:t>
            </a:r>
            <a:r>
              <a:rPr lang="zh-CN" altLang="en-US" sz="2400" dirty="0"/>
              <a:t>关系中找出选</a:t>
            </a:r>
            <a:endParaRPr lang="zh-CN" altLang="en-US" sz="2400" dirty="0"/>
          </a:p>
          <a:p>
            <a:pPr marL="0" indent="0">
              <a:lnSpc>
                <a:spcPct val="90000"/>
              </a:lnSpc>
              <a:buNone/>
            </a:pPr>
            <a:r>
              <a:rPr lang="zh-CN" altLang="en-US" sz="2400" dirty="0"/>
              <a:t>           </a:t>
            </a:r>
            <a:r>
              <a:rPr lang="en-US" altLang="zh-CN" sz="2400" dirty="0"/>
              <a:t>FROM    SC                        </a:t>
            </a:r>
            <a:r>
              <a:rPr lang="zh-CN" altLang="en-US" sz="2400" dirty="0"/>
              <a:t>修了 </a:t>
            </a:r>
            <a:r>
              <a:rPr lang="en-US" altLang="zh-CN" sz="2400" dirty="0"/>
              <a:t>3 </a:t>
            </a:r>
            <a:r>
              <a:rPr lang="zh-CN" altLang="en-US" sz="2400" dirty="0"/>
              <a:t>号课程的学生学号</a:t>
            </a:r>
            <a:endParaRPr lang="zh-CN" altLang="en-US" sz="2400" dirty="0"/>
          </a:p>
          <a:p>
            <a:pPr marL="0" indent="0">
              <a:lnSpc>
                <a:spcPct val="90000"/>
              </a:lnSpc>
              <a:buNone/>
            </a:pPr>
            <a:r>
              <a:rPr lang="zh-CN" altLang="en-US" sz="2400" dirty="0"/>
              <a:t>           </a:t>
            </a:r>
            <a:r>
              <a:rPr lang="en-US" altLang="zh-CN" sz="2400" dirty="0"/>
              <a:t>WHERE  </a:t>
            </a:r>
            <a:r>
              <a:rPr lang="en-US" altLang="zh-CN" sz="2400" dirty="0" err="1"/>
              <a:t>Cno</a:t>
            </a:r>
            <a:r>
              <a:rPr lang="en-US" altLang="zh-CN" sz="2400" dirty="0"/>
              <a:t> </a:t>
            </a:r>
            <a:r>
              <a:rPr lang="en-US" altLang="zh-CN" sz="2400" dirty="0" smtClean="0"/>
              <a:t>IN</a:t>
            </a:r>
            <a:endParaRPr lang="en-US" altLang="zh-CN" sz="2400" dirty="0" smtClean="0"/>
          </a:p>
          <a:p>
            <a:pPr marL="0" indent="0">
              <a:lnSpc>
                <a:spcPct val="90000"/>
              </a:lnSpc>
              <a:buNone/>
            </a:pPr>
            <a:r>
              <a:rPr lang="en-US" altLang="zh-CN" sz="2400" dirty="0"/>
              <a:t> </a:t>
            </a:r>
            <a:r>
              <a:rPr lang="en-US" altLang="zh-CN" sz="2400" dirty="0" smtClean="0"/>
              <a:t>            </a:t>
            </a:r>
            <a:r>
              <a:rPr lang="en-US" altLang="zh-CN" sz="2400" dirty="0"/>
              <a:t>(SELECT </a:t>
            </a:r>
            <a:r>
              <a:rPr lang="en-US" altLang="zh-CN" sz="2400" dirty="0" err="1"/>
              <a:t>Cno</a:t>
            </a:r>
            <a:r>
              <a:rPr lang="en-US" altLang="zh-CN" sz="2400" dirty="0"/>
              <a:t>        </a:t>
            </a:r>
            <a:r>
              <a:rPr lang="en-US" altLang="zh-CN" sz="2400" dirty="0" smtClean="0"/>
              <a:t>  </a:t>
            </a:r>
            <a:r>
              <a:rPr lang="en-US" altLang="zh-CN" sz="2400" dirty="0"/>
              <a:t>①   </a:t>
            </a:r>
            <a:r>
              <a:rPr lang="zh-CN" altLang="en-US" sz="2400" dirty="0"/>
              <a:t>首先在 </a:t>
            </a:r>
            <a:r>
              <a:rPr lang="en-US" altLang="zh-CN" sz="2400" dirty="0"/>
              <a:t>Course </a:t>
            </a:r>
            <a:r>
              <a:rPr lang="zh-CN" altLang="en-US" sz="2400" dirty="0"/>
              <a:t>关系中找出 “ 信</a:t>
            </a:r>
            <a:endParaRPr lang="zh-CN" altLang="en-US" sz="2400" dirty="0"/>
          </a:p>
          <a:p>
            <a:pPr marL="0" indent="0">
              <a:lnSpc>
                <a:spcPct val="90000"/>
              </a:lnSpc>
              <a:buNone/>
            </a:pPr>
            <a:r>
              <a:rPr lang="zh-CN" altLang="en-US" sz="2400" dirty="0"/>
              <a:t>        </a:t>
            </a:r>
            <a:r>
              <a:rPr lang="zh-CN" altLang="en-US" sz="2400" dirty="0" smtClean="0"/>
              <a:t>    </a:t>
            </a:r>
            <a:r>
              <a:rPr lang="en-US" altLang="zh-CN" sz="2400" dirty="0"/>
              <a:t>FROM Course           </a:t>
            </a:r>
            <a:r>
              <a:rPr lang="zh-CN" altLang="en-US" sz="2400" dirty="0"/>
              <a:t>息系统 ” 的课程号，结果为 </a:t>
            </a:r>
            <a:r>
              <a:rPr lang="en-US" altLang="zh-CN" sz="2400" dirty="0"/>
              <a:t>3 </a:t>
            </a:r>
            <a:r>
              <a:rPr lang="zh-CN" altLang="en-US" sz="2400" dirty="0"/>
              <a:t>号</a:t>
            </a:r>
            <a:endParaRPr lang="zh-CN" altLang="en-US" sz="2400" dirty="0"/>
          </a:p>
          <a:p>
            <a:pPr marL="0" indent="0">
              <a:lnSpc>
                <a:spcPct val="90000"/>
              </a:lnSpc>
              <a:buNone/>
            </a:pPr>
            <a:r>
              <a:rPr lang="zh-CN" altLang="en-US" sz="2400" dirty="0"/>
              <a:t>          </a:t>
            </a:r>
            <a:r>
              <a:rPr lang="zh-CN" altLang="en-US" sz="2400" dirty="0" smtClean="0"/>
              <a:t>   </a:t>
            </a:r>
            <a:r>
              <a:rPr lang="en-US" altLang="zh-CN" sz="2400" dirty="0"/>
              <a:t>WHERE </a:t>
            </a:r>
            <a:r>
              <a:rPr lang="en-US" altLang="zh-CN" sz="2400" dirty="0" err="1"/>
              <a:t>Cname</a:t>
            </a:r>
            <a:r>
              <a:rPr lang="en-US" altLang="zh-CN" sz="2400" dirty="0"/>
              <a:t>=  ‘ </a:t>
            </a:r>
            <a:r>
              <a:rPr lang="zh-CN" altLang="en-US" sz="2400" dirty="0"/>
              <a:t>信息系统 ’ </a:t>
            </a:r>
            <a:r>
              <a:rPr lang="en-US" altLang="zh-CN" sz="2400" dirty="0"/>
              <a:t>));</a:t>
            </a:r>
            <a:endParaRPr lang="en-US" altLang="zh-CN" sz="2400"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标题 456705"/>
          <p:cNvSpPr>
            <a:spLocks noGrp="1"/>
          </p:cNvSpPr>
          <p:nvPr>
            <p:ph type="title"/>
          </p:nvPr>
        </p:nvSpPr>
        <p:spPr>
          <a:xfrm>
            <a:off x="685800" y="152400"/>
            <a:ext cx="6870700" cy="973138"/>
          </a:xfrm>
        </p:spPr>
        <p:txBody>
          <a:bodyPr anchor="b"/>
          <a:lstStyle/>
          <a:p>
            <a:endParaRPr lang="zh-CN" altLang="en-US" dirty="0"/>
          </a:p>
        </p:txBody>
      </p:sp>
      <p:sp>
        <p:nvSpPr>
          <p:cNvPr id="457730" name="文本占位符 456706"/>
          <p:cNvSpPr>
            <a:spLocks noGrp="1"/>
          </p:cNvSpPr>
          <p:nvPr>
            <p:ph idx="1"/>
          </p:nvPr>
        </p:nvSpPr>
        <p:spPr>
          <a:xfrm>
            <a:off x="0" y="1341438"/>
            <a:ext cx="8964613" cy="5516562"/>
          </a:xfrm>
        </p:spPr>
        <p:txBody>
          <a:bodyPr anchor="t"/>
          <a:lstStyle/>
          <a:p>
            <a:r>
              <a:rPr lang="zh-CN" altLang="en-US" dirty="0"/>
              <a:t>带有 </a:t>
            </a:r>
            <a:r>
              <a:rPr lang="en-US" altLang="zh-CN" dirty="0"/>
              <a:t>IN </a:t>
            </a:r>
            <a:r>
              <a:rPr lang="zh-CN" altLang="en-US" dirty="0"/>
              <a:t>谓词的子查询（续）</a:t>
            </a:r>
            <a:endParaRPr lang="zh-CN" altLang="en-US" dirty="0"/>
          </a:p>
          <a:p>
            <a:r>
              <a:rPr lang="zh-CN" altLang="en-US" dirty="0" smtClean="0"/>
              <a:t>用</a:t>
            </a:r>
            <a:r>
              <a:rPr lang="zh-CN" altLang="en-US" dirty="0"/>
              <a:t>连接查询</a:t>
            </a:r>
            <a:endParaRPr lang="zh-CN" altLang="en-US" dirty="0"/>
          </a:p>
          <a:p>
            <a:r>
              <a:rPr lang="zh-CN" altLang="en-US" dirty="0"/>
              <a:t>     </a:t>
            </a:r>
            <a:r>
              <a:rPr lang="en-US" altLang="zh-CN" dirty="0"/>
              <a:t>SELECT </a:t>
            </a:r>
            <a:r>
              <a:rPr lang="en-US" altLang="zh-CN" dirty="0" err="1"/>
              <a:t>Sno</a:t>
            </a:r>
            <a:r>
              <a:rPr lang="en-US" altLang="zh-CN" dirty="0"/>
              <a:t> </a:t>
            </a:r>
            <a:r>
              <a:rPr lang="zh-CN" altLang="en-US" dirty="0"/>
              <a:t>， </a:t>
            </a:r>
            <a:r>
              <a:rPr lang="en-US" altLang="zh-CN" dirty="0" err="1"/>
              <a:t>Sname</a:t>
            </a:r>
            <a:endParaRPr lang="en-US" altLang="zh-CN" dirty="0"/>
          </a:p>
          <a:p>
            <a:r>
              <a:rPr lang="en-US" altLang="zh-CN" dirty="0"/>
              <a:t>     FROM    Student </a:t>
            </a:r>
            <a:r>
              <a:rPr lang="zh-CN" altLang="en-US" dirty="0"/>
              <a:t>， </a:t>
            </a:r>
            <a:r>
              <a:rPr lang="en-US" altLang="zh-CN" dirty="0"/>
              <a:t>SC </a:t>
            </a:r>
            <a:r>
              <a:rPr lang="zh-CN" altLang="en-US" dirty="0"/>
              <a:t>， </a:t>
            </a:r>
            <a:r>
              <a:rPr lang="en-US" altLang="zh-CN" dirty="0"/>
              <a:t>Course</a:t>
            </a:r>
            <a:endParaRPr lang="en-US" altLang="zh-CN" dirty="0"/>
          </a:p>
          <a:p>
            <a:r>
              <a:rPr lang="en-US" altLang="zh-CN" dirty="0"/>
              <a:t>     WHERE </a:t>
            </a:r>
            <a:r>
              <a:rPr lang="en-US" altLang="zh-CN" dirty="0" err="1"/>
              <a:t>Student.Sno</a:t>
            </a:r>
            <a:r>
              <a:rPr lang="en-US" altLang="zh-CN" dirty="0"/>
              <a:t> = </a:t>
            </a:r>
            <a:r>
              <a:rPr lang="en-US" altLang="zh-CN" dirty="0" err="1"/>
              <a:t>SC.Sno</a:t>
            </a:r>
            <a:r>
              <a:rPr lang="en-US" altLang="zh-CN" dirty="0"/>
              <a:t>  AND</a:t>
            </a:r>
            <a:endParaRPr lang="en-US" altLang="zh-CN" dirty="0"/>
          </a:p>
          <a:p>
            <a:r>
              <a:rPr lang="en-US" altLang="zh-CN" dirty="0"/>
              <a:t>                     </a:t>
            </a:r>
            <a:r>
              <a:rPr lang="en-US" altLang="zh-CN" dirty="0" err="1"/>
              <a:t>SC.Cno</a:t>
            </a:r>
            <a:r>
              <a:rPr lang="en-US" altLang="zh-CN" dirty="0"/>
              <a:t> = </a:t>
            </a:r>
            <a:r>
              <a:rPr lang="en-US" altLang="zh-CN" dirty="0" err="1"/>
              <a:t>Course.Cno</a:t>
            </a:r>
            <a:r>
              <a:rPr lang="en-US" altLang="zh-CN" dirty="0"/>
              <a:t> AND</a:t>
            </a:r>
            <a:endParaRPr lang="en-US" altLang="zh-CN" dirty="0"/>
          </a:p>
          <a:p>
            <a:r>
              <a:rPr lang="en-US" altLang="zh-CN" dirty="0"/>
              <a:t>                     </a:t>
            </a:r>
            <a:r>
              <a:rPr lang="en-US" altLang="zh-CN" dirty="0" err="1"/>
              <a:t>Course.Cname</a:t>
            </a:r>
            <a:r>
              <a:rPr lang="en-US" altLang="zh-CN" dirty="0"/>
              <a:t>= ‘ </a:t>
            </a:r>
            <a:r>
              <a:rPr lang="zh-CN" altLang="en-US" dirty="0"/>
              <a:t>信息系统 ’ ；</a:t>
            </a:r>
            <a:endParaRPr lang="zh-CN" altLang="en-US"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标题 457729"/>
          <p:cNvSpPr>
            <a:spLocks noGrp="1"/>
          </p:cNvSpPr>
          <p:nvPr>
            <p:ph type="title"/>
          </p:nvPr>
        </p:nvSpPr>
        <p:spPr>
          <a:xfrm>
            <a:off x="685800" y="152400"/>
            <a:ext cx="6870700" cy="1189038"/>
          </a:xfrm>
        </p:spPr>
        <p:txBody>
          <a:bodyPr anchor="b"/>
          <a:lstStyle/>
          <a:p>
            <a:r>
              <a:rPr lang="zh-CN" altLang="en-US" sz="4000"/>
              <a:t>二、带有比较运算符的子查询</a:t>
            </a:r>
            <a:endParaRPr lang="zh-CN" altLang="en-US" sz="4000"/>
          </a:p>
        </p:txBody>
      </p:sp>
      <p:sp>
        <p:nvSpPr>
          <p:cNvPr id="458754" name="文本占位符 457730"/>
          <p:cNvSpPr>
            <a:spLocks noGrp="1"/>
          </p:cNvSpPr>
          <p:nvPr>
            <p:ph idx="1"/>
          </p:nvPr>
        </p:nvSpPr>
        <p:spPr>
          <a:xfrm>
            <a:off x="0" y="1412875"/>
            <a:ext cx="8964613" cy="5445125"/>
          </a:xfrm>
        </p:spPr>
        <p:txBody>
          <a:bodyPr anchor="t"/>
          <a:lstStyle/>
          <a:p>
            <a:r>
              <a:rPr lang="zh-CN" altLang="en-US" dirty="0"/>
              <a:t>   当能确切知道内层查询返回单值时，可</a:t>
            </a:r>
            <a:endParaRPr lang="zh-CN" altLang="en-US" dirty="0"/>
          </a:p>
          <a:p>
            <a:pPr marL="0" indent="0">
              <a:buNone/>
            </a:pPr>
            <a:r>
              <a:rPr lang="zh-CN" altLang="en-US" dirty="0"/>
              <a:t>用比较运算符（ </a:t>
            </a:r>
            <a:r>
              <a:rPr lang="en-US" altLang="zh-CN" dirty="0"/>
              <a:t>&gt; </a:t>
            </a:r>
            <a:r>
              <a:rPr lang="zh-CN" altLang="en-US" dirty="0"/>
              <a:t>， </a:t>
            </a:r>
            <a:r>
              <a:rPr lang="en-US" altLang="zh-CN" dirty="0"/>
              <a:t>&lt; </a:t>
            </a:r>
            <a:r>
              <a:rPr lang="zh-CN" altLang="en-US" dirty="0"/>
              <a:t>， </a:t>
            </a:r>
            <a:r>
              <a:rPr lang="en-US" altLang="zh-CN" dirty="0"/>
              <a:t>= </a:t>
            </a:r>
            <a:r>
              <a:rPr lang="zh-CN" altLang="en-US" dirty="0"/>
              <a:t>， </a:t>
            </a:r>
            <a:r>
              <a:rPr lang="en-US" altLang="zh-CN" dirty="0"/>
              <a:t>&gt;= </a:t>
            </a:r>
            <a:r>
              <a:rPr lang="zh-CN" altLang="en-US" dirty="0" smtClean="0"/>
              <a:t>，</a:t>
            </a:r>
            <a:r>
              <a:rPr lang="en-US" altLang="zh-CN" dirty="0" smtClean="0"/>
              <a:t>&lt;= </a:t>
            </a:r>
            <a:r>
              <a:rPr lang="zh-CN" altLang="en-US" dirty="0"/>
              <a:t>， </a:t>
            </a:r>
            <a:r>
              <a:rPr lang="en-US" altLang="zh-CN" dirty="0"/>
              <a:t>!= </a:t>
            </a:r>
            <a:r>
              <a:rPr lang="zh-CN" altLang="en-US" dirty="0"/>
              <a:t>或 </a:t>
            </a:r>
            <a:r>
              <a:rPr lang="en-US" altLang="zh-CN" dirty="0"/>
              <a:t>&lt; &gt; </a:t>
            </a:r>
            <a:r>
              <a:rPr lang="zh-CN" altLang="en-US" dirty="0"/>
              <a:t>）。</a:t>
            </a:r>
            <a:endParaRPr lang="zh-CN" altLang="en-US" dirty="0"/>
          </a:p>
          <a:p>
            <a:r>
              <a:rPr lang="zh-CN" altLang="en-US" dirty="0" smtClean="0"/>
              <a:t>与 </a:t>
            </a:r>
            <a:r>
              <a:rPr lang="en-US" altLang="zh-CN" dirty="0"/>
              <a:t>ANY </a:t>
            </a:r>
            <a:r>
              <a:rPr lang="zh-CN" altLang="en-US" dirty="0"/>
              <a:t>或 </a:t>
            </a:r>
            <a:r>
              <a:rPr lang="en-US" altLang="zh-CN" dirty="0"/>
              <a:t>ALL </a:t>
            </a:r>
            <a:r>
              <a:rPr lang="zh-CN" altLang="en-US" dirty="0"/>
              <a:t>谓词配合使用</a:t>
            </a:r>
            <a:endParaRPr lang="zh-CN" altLang="en-US"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标题 458753"/>
          <p:cNvSpPr>
            <a:spLocks noGrp="1"/>
          </p:cNvSpPr>
          <p:nvPr>
            <p:ph type="title"/>
          </p:nvPr>
        </p:nvSpPr>
        <p:spPr>
          <a:xfrm>
            <a:off x="685800" y="152400"/>
            <a:ext cx="6870700" cy="973138"/>
          </a:xfrm>
        </p:spPr>
        <p:txBody>
          <a:bodyPr anchor="b"/>
          <a:lstStyle/>
          <a:p>
            <a:endParaRPr lang="zh-CN" altLang="en-US" dirty="0"/>
          </a:p>
        </p:txBody>
      </p:sp>
      <p:sp>
        <p:nvSpPr>
          <p:cNvPr id="459778" name="文本占位符 458754"/>
          <p:cNvSpPr>
            <a:spLocks noGrp="1"/>
          </p:cNvSpPr>
          <p:nvPr>
            <p:ph idx="1"/>
          </p:nvPr>
        </p:nvSpPr>
        <p:spPr>
          <a:xfrm>
            <a:off x="0" y="1557338"/>
            <a:ext cx="9144000" cy="5111750"/>
          </a:xfrm>
        </p:spPr>
        <p:txBody>
          <a:bodyPr anchor="t"/>
          <a:lstStyle/>
          <a:p>
            <a:r>
              <a:rPr lang="zh-CN" altLang="en-US" sz="2800" dirty="0"/>
              <a:t>带有比较运算符的子查询（续）</a:t>
            </a:r>
            <a:endParaRPr lang="zh-CN" altLang="en-US" sz="2800" dirty="0"/>
          </a:p>
          <a:p>
            <a:pPr marL="0" indent="0">
              <a:buNone/>
            </a:pPr>
            <a:r>
              <a:rPr lang="zh-CN" altLang="en-US" sz="2800" dirty="0"/>
              <a:t>例：假设一个学生只可能在一个系学习，并且必</a:t>
            </a:r>
            <a:endParaRPr lang="zh-CN" altLang="en-US" sz="2800" dirty="0"/>
          </a:p>
          <a:p>
            <a:pPr marL="0" indent="0">
              <a:buNone/>
            </a:pPr>
            <a:r>
              <a:rPr lang="zh-CN" altLang="en-US" sz="2800" dirty="0"/>
              <a:t>须属于一个系，则在 </a:t>
            </a:r>
            <a:r>
              <a:rPr lang="en-US" altLang="zh-CN" sz="2800" dirty="0"/>
              <a:t>[ </a:t>
            </a:r>
            <a:r>
              <a:rPr lang="zh-CN" altLang="en-US" sz="2800" dirty="0"/>
              <a:t>例 </a:t>
            </a:r>
            <a:r>
              <a:rPr lang="en-US" altLang="zh-CN" sz="2800" dirty="0"/>
              <a:t>37] </a:t>
            </a:r>
            <a:r>
              <a:rPr lang="zh-CN" altLang="en-US" sz="2800" dirty="0"/>
              <a:t>可以 用  </a:t>
            </a:r>
            <a:r>
              <a:rPr lang="en-US" altLang="zh-CN" sz="2800" dirty="0"/>
              <a:t>=  </a:t>
            </a:r>
            <a:r>
              <a:rPr lang="zh-CN" altLang="en-US" sz="2800" dirty="0"/>
              <a:t>代替 </a:t>
            </a:r>
            <a:r>
              <a:rPr lang="en-US" altLang="zh-CN" sz="2800" dirty="0"/>
              <a:t>IN   </a:t>
            </a:r>
            <a:r>
              <a:rPr lang="zh-CN" altLang="en-US" sz="2800" dirty="0"/>
              <a:t>：</a:t>
            </a:r>
            <a:endParaRPr lang="zh-CN" altLang="en-US" sz="2800" dirty="0"/>
          </a:p>
          <a:p>
            <a:pPr marL="0" indent="0">
              <a:buNone/>
            </a:pPr>
            <a:r>
              <a:rPr lang="zh-CN" altLang="en-US" sz="2800" dirty="0"/>
              <a:t>     </a:t>
            </a:r>
            <a:r>
              <a:rPr lang="en-US" altLang="zh-CN" sz="2800" dirty="0"/>
              <a:t>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Sdept</a:t>
            </a:r>
            <a:endParaRPr lang="en-US" altLang="zh-CN" sz="2800" dirty="0"/>
          </a:p>
          <a:p>
            <a:pPr marL="0" indent="0">
              <a:buNone/>
            </a:pPr>
            <a:r>
              <a:rPr lang="en-US" altLang="zh-CN" sz="2800" dirty="0"/>
              <a:t>     FROM    Student</a:t>
            </a:r>
            <a:endParaRPr lang="en-US" altLang="zh-CN" sz="2800" dirty="0"/>
          </a:p>
          <a:p>
            <a:pPr marL="0" indent="0">
              <a:buNone/>
            </a:pPr>
            <a:r>
              <a:rPr lang="en-US" altLang="zh-CN" sz="2800" dirty="0"/>
              <a:t>     WHERE </a:t>
            </a:r>
            <a:r>
              <a:rPr lang="en-US" altLang="zh-CN" sz="2800" dirty="0" err="1"/>
              <a:t>Sdept</a:t>
            </a:r>
            <a:r>
              <a:rPr lang="en-US" altLang="zh-CN" sz="2800" dirty="0"/>
              <a:t>    =</a:t>
            </a:r>
            <a:endParaRPr lang="en-US" altLang="zh-CN" sz="2800" dirty="0"/>
          </a:p>
          <a:p>
            <a:pPr marL="0" indent="0">
              <a:buNone/>
            </a:pPr>
            <a:r>
              <a:rPr lang="en-US" altLang="zh-CN" sz="2800" dirty="0"/>
              <a:t>            SELECT </a:t>
            </a:r>
            <a:r>
              <a:rPr lang="en-US" altLang="zh-CN" sz="2800" dirty="0" err="1"/>
              <a:t>Sdept</a:t>
            </a:r>
            <a:endParaRPr lang="en-US" altLang="zh-CN" sz="2800" dirty="0"/>
          </a:p>
          <a:p>
            <a:pPr marL="0" indent="0">
              <a:buNone/>
            </a:pPr>
            <a:r>
              <a:rPr lang="en-US" altLang="zh-CN" sz="2800" dirty="0"/>
              <a:t>            FROM    Student</a:t>
            </a:r>
            <a:endParaRPr lang="en-US" altLang="zh-CN" sz="2800" dirty="0"/>
          </a:p>
          <a:p>
            <a:pPr marL="0" indent="0">
              <a:buNone/>
            </a:pPr>
            <a:r>
              <a:rPr lang="en-US" altLang="zh-CN" sz="2800" dirty="0"/>
              <a:t>            WHERE </a:t>
            </a:r>
            <a:r>
              <a:rPr lang="en-US" altLang="zh-CN" sz="2800" dirty="0" err="1"/>
              <a:t>Sname</a:t>
            </a:r>
            <a:r>
              <a:rPr lang="en-US" altLang="zh-CN" sz="2800" dirty="0"/>
              <a:t>= '  </a:t>
            </a:r>
            <a:r>
              <a:rPr lang="zh-CN" altLang="en-US" sz="2800" dirty="0"/>
              <a:t>刘晨  </a:t>
            </a:r>
            <a:r>
              <a:rPr lang="en-US" altLang="zh-CN" sz="2800" dirty="0"/>
              <a:t>' </a:t>
            </a:r>
            <a:r>
              <a:rPr lang="zh-CN" altLang="en-US" sz="2800" dirty="0"/>
              <a:t>；</a:t>
            </a:r>
            <a:endParaRPr lang="zh-CN" altLang="en-US" sz="2800"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标题 459777"/>
          <p:cNvSpPr>
            <a:spLocks noGrp="1"/>
          </p:cNvSpPr>
          <p:nvPr>
            <p:ph type="title"/>
          </p:nvPr>
        </p:nvSpPr>
        <p:spPr/>
        <p:txBody>
          <a:bodyPr anchor="b"/>
          <a:lstStyle/>
          <a:p>
            <a:endParaRPr lang="zh-CN" altLang="en-US" dirty="0"/>
          </a:p>
        </p:txBody>
      </p:sp>
      <p:sp>
        <p:nvSpPr>
          <p:cNvPr id="460802" name="文本占位符 459778"/>
          <p:cNvSpPr>
            <a:spLocks noGrp="1"/>
          </p:cNvSpPr>
          <p:nvPr>
            <p:ph idx="1"/>
          </p:nvPr>
        </p:nvSpPr>
        <p:spPr>
          <a:xfrm>
            <a:off x="611188" y="1828800"/>
            <a:ext cx="7770812" cy="4192588"/>
          </a:xfrm>
        </p:spPr>
        <p:txBody>
          <a:bodyPr anchor="t"/>
          <a:lstStyle/>
          <a:p>
            <a:pPr>
              <a:lnSpc>
                <a:spcPct val="80000"/>
              </a:lnSpc>
            </a:pPr>
            <a:r>
              <a:rPr lang="zh-CN" altLang="en-US" sz="2800" dirty="0"/>
              <a:t>带有比较运算符的子查询（续）</a:t>
            </a:r>
            <a:endParaRPr lang="zh-CN" altLang="en-US" sz="2800" dirty="0"/>
          </a:p>
          <a:p>
            <a:pPr marL="0" indent="0">
              <a:lnSpc>
                <a:spcPct val="80000"/>
              </a:lnSpc>
              <a:buNone/>
            </a:pPr>
            <a:r>
              <a:rPr lang="zh-CN" altLang="en-US" sz="2800" dirty="0"/>
              <a:t>  子查询一定要跟在比较符之后</a:t>
            </a:r>
            <a:endParaRPr lang="zh-CN" altLang="en-US" sz="2800" dirty="0"/>
          </a:p>
          <a:p>
            <a:pPr>
              <a:lnSpc>
                <a:spcPct val="80000"/>
              </a:lnSpc>
            </a:pPr>
            <a:r>
              <a:rPr lang="zh-CN" altLang="en-US" sz="2800" dirty="0"/>
              <a:t>     错误 的例子：</a:t>
            </a:r>
            <a:endParaRPr lang="zh-CN" altLang="en-US" sz="2800" dirty="0"/>
          </a:p>
          <a:p>
            <a:pPr marL="0" indent="0">
              <a:lnSpc>
                <a:spcPct val="80000"/>
              </a:lnSpc>
              <a:buNone/>
            </a:pPr>
            <a:r>
              <a:rPr lang="zh-CN" altLang="en-US" sz="2800" dirty="0"/>
              <a:t>     </a:t>
            </a:r>
            <a:r>
              <a:rPr lang="en-US" altLang="zh-CN" sz="2800" dirty="0"/>
              <a:t>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Sdept</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 SELECT </a:t>
            </a:r>
            <a:r>
              <a:rPr lang="en-US" altLang="zh-CN" sz="2800" dirty="0" err="1"/>
              <a:t>Sdept</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Sname</a:t>
            </a:r>
            <a:r>
              <a:rPr lang="en-US" altLang="zh-CN" sz="2800" dirty="0"/>
              <a:t>=  ‘   </a:t>
            </a:r>
            <a:r>
              <a:rPr lang="zh-CN" altLang="en-US" sz="2800" dirty="0"/>
              <a:t>刘晨   ’  </a:t>
            </a:r>
            <a:r>
              <a:rPr lang="en-US" altLang="zh-CN" sz="2800" dirty="0"/>
              <a:t>) </a:t>
            </a:r>
            <a:endParaRPr lang="en-US" altLang="zh-CN" sz="2800" dirty="0"/>
          </a:p>
          <a:p>
            <a:pPr marL="0" indent="0">
              <a:lnSpc>
                <a:spcPct val="80000"/>
              </a:lnSpc>
              <a:buNone/>
            </a:pPr>
            <a:r>
              <a:rPr lang="en-US" altLang="zh-CN" sz="2800" dirty="0"/>
              <a:t>                       = </a:t>
            </a:r>
            <a:r>
              <a:rPr lang="en-US" altLang="zh-CN" sz="2800" dirty="0" err="1"/>
              <a:t>Sdept</a:t>
            </a:r>
            <a:r>
              <a:rPr lang="en-US" altLang="zh-CN" sz="2800" dirty="0"/>
              <a:t> </a:t>
            </a:r>
            <a:r>
              <a:rPr lang="zh-CN" altLang="en-US" sz="2800" dirty="0"/>
              <a:t>；</a:t>
            </a:r>
            <a:endParaRPr lang="zh-CN" altLang="en-US" sz="2800"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标题 460801"/>
          <p:cNvSpPr>
            <a:spLocks noGrp="1"/>
          </p:cNvSpPr>
          <p:nvPr>
            <p:ph type="title"/>
          </p:nvPr>
        </p:nvSpPr>
        <p:spPr>
          <a:xfrm>
            <a:off x="685800" y="152400"/>
            <a:ext cx="6870700" cy="1044575"/>
          </a:xfrm>
        </p:spPr>
        <p:txBody>
          <a:bodyPr anchor="b"/>
          <a:lstStyle/>
          <a:p>
            <a:r>
              <a:rPr lang="zh-CN" altLang="en-US" sz="4000"/>
              <a:t>三、带有 </a:t>
            </a:r>
            <a:r>
              <a:rPr lang="en-US" altLang="zh-CN" sz="4000"/>
              <a:t>ANY </a:t>
            </a:r>
            <a:r>
              <a:rPr lang="zh-CN" altLang="en-US" sz="4000"/>
              <a:t>或 </a:t>
            </a:r>
            <a:r>
              <a:rPr lang="en-US" altLang="zh-CN" sz="4000"/>
              <a:t>ALL  </a:t>
            </a:r>
            <a:r>
              <a:rPr lang="zh-CN" altLang="en-US" sz="4000"/>
              <a:t>谓词的子查询</a:t>
            </a:r>
            <a:endParaRPr lang="zh-CN" altLang="en-US" sz="4000"/>
          </a:p>
        </p:txBody>
      </p:sp>
      <p:sp>
        <p:nvSpPr>
          <p:cNvPr id="461826" name="文本占位符 460802"/>
          <p:cNvSpPr>
            <a:spLocks noGrp="1"/>
          </p:cNvSpPr>
          <p:nvPr>
            <p:ph idx="1"/>
          </p:nvPr>
        </p:nvSpPr>
        <p:spPr>
          <a:xfrm>
            <a:off x="179388" y="1412875"/>
            <a:ext cx="8964612" cy="5445125"/>
          </a:xfrm>
        </p:spPr>
        <p:txBody>
          <a:bodyPr anchor="t"/>
          <a:lstStyle/>
          <a:p>
            <a:r>
              <a:rPr lang="zh-CN" altLang="en-US" dirty="0"/>
              <a:t>谓词语义</a:t>
            </a:r>
            <a:endParaRPr lang="zh-CN" altLang="en-US" dirty="0"/>
          </a:p>
          <a:p>
            <a:pPr marL="0" indent="0">
              <a:buNone/>
            </a:pPr>
            <a:r>
              <a:rPr lang="zh-CN" altLang="en-US" dirty="0" smtClean="0"/>
              <a:t> </a:t>
            </a:r>
            <a:r>
              <a:rPr lang="en-US" altLang="zh-CN" dirty="0"/>
              <a:t>ANY </a:t>
            </a:r>
            <a:r>
              <a:rPr lang="zh-CN" altLang="en-US" dirty="0"/>
              <a:t>：任意一个值</a:t>
            </a:r>
            <a:endParaRPr lang="zh-CN" altLang="en-US" dirty="0"/>
          </a:p>
          <a:p>
            <a:pPr marL="0" indent="0">
              <a:buNone/>
            </a:pPr>
            <a:r>
              <a:rPr lang="en-US" altLang="zh-CN" dirty="0" smtClean="0"/>
              <a:t>ALL </a:t>
            </a:r>
            <a:r>
              <a:rPr lang="zh-CN" altLang="en-US" dirty="0"/>
              <a:t>：所有值</a:t>
            </a:r>
            <a:endParaRPr lang="zh-CN" altLang="en-US"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标题 461825"/>
          <p:cNvSpPr>
            <a:spLocks noGrp="1"/>
          </p:cNvSpPr>
          <p:nvPr>
            <p:ph type="title"/>
          </p:nvPr>
        </p:nvSpPr>
        <p:spPr>
          <a:xfrm>
            <a:off x="685800" y="152400"/>
            <a:ext cx="6870700" cy="612775"/>
          </a:xfrm>
        </p:spPr>
        <p:txBody>
          <a:bodyPr anchor="b"/>
          <a:lstStyle/>
          <a:p>
            <a:endParaRPr lang="zh-CN" altLang="en-US" sz="4000" dirty="0"/>
          </a:p>
        </p:txBody>
      </p:sp>
      <p:sp>
        <p:nvSpPr>
          <p:cNvPr id="462850" name="文本占位符 461826"/>
          <p:cNvSpPr>
            <a:spLocks noGrp="1"/>
          </p:cNvSpPr>
          <p:nvPr>
            <p:ph idx="1"/>
          </p:nvPr>
        </p:nvSpPr>
        <p:spPr>
          <a:xfrm>
            <a:off x="0" y="1412875"/>
            <a:ext cx="9144000" cy="5445125"/>
          </a:xfrm>
        </p:spPr>
        <p:txBody>
          <a:bodyPr anchor="t"/>
          <a:lstStyle/>
          <a:p>
            <a:pPr>
              <a:lnSpc>
                <a:spcPct val="90000"/>
              </a:lnSpc>
            </a:pPr>
            <a:r>
              <a:rPr lang="zh-CN" altLang="en-US" sz="2400" dirty="0"/>
              <a:t>带有 </a:t>
            </a:r>
            <a:r>
              <a:rPr lang="en-US" altLang="zh-CN" sz="2400" dirty="0"/>
              <a:t>ANY </a:t>
            </a:r>
            <a:r>
              <a:rPr lang="zh-CN" altLang="en-US" sz="2400" dirty="0"/>
              <a:t>或 </a:t>
            </a:r>
            <a:r>
              <a:rPr lang="en-US" altLang="zh-CN" sz="2400" dirty="0"/>
              <a:t>ALL  </a:t>
            </a:r>
            <a:r>
              <a:rPr lang="zh-CN" altLang="en-US" sz="2400" dirty="0"/>
              <a:t>谓词的子查询（续）</a:t>
            </a:r>
            <a:endParaRPr lang="zh-CN" altLang="en-US" sz="2400" dirty="0"/>
          </a:p>
          <a:p>
            <a:pPr>
              <a:lnSpc>
                <a:spcPct val="90000"/>
              </a:lnSpc>
            </a:pPr>
            <a:r>
              <a:rPr lang="zh-CN" altLang="en-US" sz="2400" dirty="0"/>
              <a:t>需要配合使用比较运算符 </a:t>
            </a:r>
            <a:r>
              <a:rPr lang="en-US" altLang="zh-CN" sz="2400" dirty="0"/>
              <a:t>&gt; ANY </a:t>
            </a:r>
            <a:r>
              <a:rPr lang="zh-CN" altLang="en-US" sz="2400" dirty="0"/>
              <a:t>大于子查询结果中的某个值                                </a:t>
            </a:r>
            <a:endParaRPr lang="zh-CN" altLang="en-US" sz="2400" dirty="0"/>
          </a:p>
          <a:p>
            <a:pPr>
              <a:lnSpc>
                <a:spcPct val="90000"/>
              </a:lnSpc>
            </a:pPr>
            <a:r>
              <a:rPr lang="zh-CN" altLang="en-US" sz="2400" dirty="0"/>
              <a:t> </a:t>
            </a:r>
            <a:r>
              <a:rPr lang="en-US" altLang="zh-CN" sz="2400" dirty="0"/>
              <a:t>&gt; ALL  </a:t>
            </a:r>
            <a:r>
              <a:rPr lang="zh-CN" altLang="en-US" sz="2400" dirty="0"/>
              <a:t>大于子查询结果中的所有值</a:t>
            </a:r>
            <a:endParaRPr lang="zh-CN" altLang="en-US" sz="2400" dirty="0"/>
          </a:p>
          <a:p>
            <a:pPr>
              <a:lnSpc>
                <a:spcPct val="90000"/>
              </a:lnSpc>
            </a:pPr>
            <a:r>
              <a:rPr lang="en-US" altLang="zh-CN" sz="2400" dirty="0"/>
              <a:t>&lt; ANY </a:t>
            </a:r>
            <a:r>
              <a:rPr lang="zh-CN" altLang="en-US" sz="2400" dirty="0"/>
              <a:t>小于子查询结果中的某个值                    </a:t>
            </a:r>
            <a:endParaRPr lang="zh-CN" altLang="en-US" sz="2400" dirty="0"/>
          </a:p>
          <a:p>
            <a:pPr>
              <a:lnSpc>
                <a:spcPct val="90000"/>
              </a:lnSpc>
            </a:pPr>
            <a:r>
              <a:rPr lang="en-US" altLang="zh-CN" sz="2400" dirty="0"/>
              <a:t>&lt; ALL </a:t>
            </a:r>
            <a:r>
              <a:rPr lang="zh-CN" altLang="en-US" sz="2400" dirty="0"/>
              <a:t>小于子查询结果中的所有值</a:t>
            </a:r>
            <a:endParaRPr lang="zh-CN" altLang="en-US" sz="2400" dirty="0"/>
          </a:p>
          <a:p>
            <a:pPr>
              <a:lnSpc>
                <a:spcPct val="90000"/>
              </a:lnSpc>
            </a:pPr>
            <a:r>
              <a:rPr lang="en-US" altLang="zh-CN" sz="2400" dirty="0"/>
              <a:t>&gt;= ANY </a:t>
            </a:r>
            <a:r>
              <a:rPr lang="zh-CN" altLang="en-US" sz="2400" dirty="0"/>
              <a:t>大于等于子查询结果中的某个值                    </a:t>
            </a:r>
            <a:endParaRPr lang="zh-CN" altLang="en-US" sz="2400" dirty="0"/>
          </a:p>
          <a:p>
            <a:pPr>
              <a:lnSpc>
                <a:spcPct val="90000"/>
              </a:lnSpc>
            </a:pPr>
            <a:r>
              <a:rPr lang="en-US" altLang="zh-CN" sz="2400" dirty="0"/>
              <a:t>&gt;= ALL </a:t>
            </a:r>
            <a:r>
              <a:rPr lang="zh-CN" altLang="en-US" sz="2400" dirty="0"/>
              <a:t>大于等于子查询结果中的所有值</a:t>
            </a:r>
            <a:endParaRPr lang="zh-CN" altLang="en-US" sz="2400" dirty="0"/>
          </a:p>
          <a:p>
            <a:pPr>
              <a:lnSpc>
                <a:spcPct val="90000"/>
              </a:lnSpc>
            </a:pPr>
            <a:r>
              <a:rPr lang="en-US" altLang="zh-CN" sz="2400" dirty="0"/>
              <a:t>&lt;= ANY </a:t>
            </a:r>
            <a:r>
              <a:rPr lang="zh-CN" altLang="en-US" sz="2400" dirty="0"/>
              <a:t>小于等于子查询结果中的某个值                    </a:t>
            </a:r>
            <a:endParaRPr lang="zh-CN" altLang="en-US" sz="2400" dirty="0"/>
          </a:p>
          <a:p>
            <a:pPr>
              <a:lnSpc>
                <a:spcPct val="90000"/>
              </a:lnSpc>
            </a:pPr>
            <a:r>
              <a:rPr lang="en-US" altLang="zh-CN" sz="2400" dirty="0"/>
              <a:t>&lt;= ALL </a:t>
            </a:r>
            <a:r>
              <a:rPr lang="zh-CN" altLang="en-US" sz="2400" dirty="0"/>
              <a:t>小于等于子查询结果中的所有值</a:t>
            </a:r>
            <a:endParaRPr lang="zh-CN" altLang="en-US" sz="2400" dirty="0"/>
          </a:p>
          <a:p>
            <a:pPr>
              <a:lnSpc>
                <a:spcPct val="90000"/>
              </a:lnSpc>
            </a:pPr>
            <a:r>
              <a:rPr lang="en-US" altLang="zh-CN" sz="2400" dirty="0"/>
              <a:t>= ANY </a:t>
            </a:r>
            <a:r>
              <a:rPr lang="zh-CN" altLang="en-US" sz="2400" dirty="0"/>
              <a:t>等于子查询结果中的某个值                                    </a:t>
            </a:r>
            <a:endParaRPr lang="zh-CN" altLang="en-US" sz="2400" dirty="0"/>
          </a:p>
          <a:p>
            <a:pPr>
              <a:lnSpc>
                <a:spcPct val="90000"/>
              </a:lnSpc>
            </a:pPr>
            <a:r>
              <a:rPr lang="en-US" altLang="zh-CN" sz="2400" dirty="0"/>
              <a:t>=ALL </a:t>
            </a:r>
            <a:r>
              <a:rPr lang="zh-CN" altLang="en-US" sz="2400" dirty="0"/>
              <a:t>等于子查询结果中的所有值（通常没有实际意义）</a:t>
            </a:r>
            <a:endParaRPr lang="zh-CN" altLang="en-US" sz="2400" dirty="0"/>
          </a:p>
          <a:p>
            <a:pPr>
              <a:lnSpc>
                <a:spcPct val="90000"/>
              </a:lnSpc>
            </a:pPr>
            <a:r>
              <a:rPr lang="en-US" altLang="zh-CN" sz="2400" dirty="0"/>
              <a:t>!= </a:t>
            </a:r>
            <a:r>
              <a:rPr lang="zh-CN" altLang="en-US" sz="2400" dirty="0"/>
              <a:t>（或 </a:t>
            </a:r>
            <a:r>
              <a:rPr lang="en-US" altLang="zh-CN" sz="2400" dirty="0"/>
              <a:t>&lt;&gt; </a:t>
            </a:r>
            <a:r>
              <a:rPr lang="zh-CN" altLang="en-US" sz="2400" dirty="0"/>
              <a:t>） </a:t>
            </a:r>
            <a:r>
              <a:rPr lang="en-US" altLang="zh-CN" sz="2400" dirty="0"/>
              <a:t>ANY </a:t>
            </a:r>
            <a:r>
              <a:rPr lang="zh-CN" altLang="en-US" sz="2400" dirty="0"/>
              <a:t>不等于子查询结果中的某个值</a:t>
            </a:r>
            <a:endParaRPr lang="zh-CN" altLang="en-US" sz="2400" dirty="0"/>
          </a:p>
          <a:p>
            <a:pPr>
              <a:lnSpc>
                <a:spcPct val="90000"/>
              </a:lnSpc>
            </a:pPr>
            <a:r>
              <a:rPr lang="en-US" altLang="zh-CN" sz="2400" dirty="0"/>
              <a:t>!= </a:t>
            </a:r>
            <a:r>
              <a:rPr lang="zh-CN" altLang="en-US" sz="2400" dirty="0"/>
              <a:t>（或 </a:t>
            </a:r>
            <a:r>
              <a:rPr lang="en-US" altLang="zh-CN" sz="2400" dirty="0"/>
              <a:t>&lt;&gt;</a:t>
            </a:r>
            <a:r>
              <a:rPr lang="zh-CN" altLang="en-US" sz="2400" dirty="0"/>
              <a:t>） </a:t>
            </a:r>
            <a:r>
              <a:rPr lang="en-US" altLang="zh-CN" sz="2400" dirty="0"/>
              <a:t>ALL </a:t>
            </a:r>
            <a:r>
              <a:rPr lang="zh-CN" altLang="en-US" sz="2400" dirty="0"/>
              <a:t>不等于子查询结果中的任何一个值</a:t>
            </a:r>
            <a:endParaRPr lang="zh-CN" altLang="en-US" sz="2400"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标题 462849"/>
          <p:cNvSpPr>
            <a:spLocks noGrp="1"/>
          </p:cNvSpPr>
          <p:nvPr>
            <p:ph type="title"/>
          </p:nvPr>
        </p:nvSpPr>
        <p:spPr>
          <a:xfrm>
            <a:off x="685800" y="152400"/>
            <a:ext cx="6870700" cy="539750"/>
          </a:xfrm>
        </p:spPr>
        <p:txBody>
          <a:bodyPr anchor="b"/>
          <a:lstStyle/>
          <a:p>
            <a:endParaRPr lang="zh-CN" altLang="en-US" sz="4000" dirty="0"/>
          </a:p>
        </p:txBody>
      </p:sp>
      <p:sp>
        <p:nvSpPr>
          <p:cNvPr id="463874" name="文本占位符 462850"/>
          <p:cNvSpPr>
            <a:spLocks noGrp="1"/>
          </p:cNvSpPr>
          <p:nvPr>
            <p:ph idx="1"/>
          </p:nvPr>
        </p:nvSpPr>
        <p:spPr>
          <a:xfrm>
            <a:off x="0" y="1341438"/>
            <a:ext cx="8964613" cy="5327650"/>
          </a:xfrm>
        </p:spPr>
        <p:txBody>
          <a:bodyPr anchor="t"/>
          <a:lstStyle/>
          <a:p>
            <a:pPr marL="0" indent="0">
              <a:buNone/>
            </a:pPr>
            <a:r>
              <a:rPr lang="en-US" altLang="zh-CN" sz="2800" dirty="0"/>
              <a:t>[ </a:t>
            </a:r>
            <a:r>
              <a:rPr lang="zh-CN" altLang="en-US" sz="2800" dirty="0"/>
              <a:t>例 </a:t>
            </a:r>
            <a:r>
              <a:rPr lang="en-US" altLang="zh-CN" sz="2800" dirty="0"/>
              <a:t>39]   </a:t>
            </a:r>
            <a:r>
              <a:rPr lang="zh-CN" altLang="en-US" sz="2800" dirty="0"/>
              <a:t>查询其他系中比信息系任意 一 个 </a:t>
            </a:r>
            <a:r>
              <a:rPr lang="en-US" altLang="zh-CN" sz="2800" dirty="0"/>
              <a:t>( </a:t>
            </a:r>
            <a:r>
              <a:rPr lang="zh-CN" altLang="en-US" sz="2800" dirty="0"/>
              <a:t>其中某</a:t>
            </a:r>
            <a:endParaRPr lang="zh-CN" altLang="en-US" sz="2800" dirty="0"/>
          </a:p>
          <a:p>
            <a:r>
              <a:rPr lang="zh-CN" altLang="en-US" sz="2800" dirty="0"/>
              <a:t>一 个 </a:t>
            </a:r>
            <a:r>
              <a:rPr lang="en-US" altLang="zh-CN" sz="2800" dirty="0"/>
              <a:t>) </a:t>
            </a:r>
            <a:r>
              <a:rPr lang="zh-CN" altLang="en-US" sz="2800" dirty="0"/>
              <a:t>学生年龄小的学生姓名和年龄</a:t>
            </a:r>
            <a:endParaRPr lang="zh-CN" altLang="en-US" sz="2800" dirty="0"/>
          </a:p>
          <a:p>
            <a:pPr marL="0" indent="0">
              <a:buNone/>
            </a:pPr>
            <a:r>
              <a:rPr lang="zh-CN" altLang="en-US" sz="2800" dirty="0"/>
              <a:t>    </a:t>
            </a:r>
            <a:r>
              <a:rPr lang="en-US" altLang="zh-CN" sz="2800" dirty="0"/>
              <a:t>SELECT </a:t>
            </a:r>
            <a:r>
              <a:rPr lang="en-US" altLang="zh-CN" sz="2800" dirty="0" err="1"/>
              <a:t>Sname</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a:t>    FROM    </a:t>
            </a:r>
            <a:r>
              <a:rPr lang="en-US" altLang="zh-CN" sz="2800" dirty="0" smtClean="0"/>
              <a:t>Student</a:t>
            </a:r>
            <a:endParaRPr lang="en-US" altLang="zh-CN" sz="2800" dirty="0" smtClean="0"/>
          </a:p>
          <a:p>
            <a:pPr marL="0" indent="0">
              <a:buNone/>
            </a:pPr>
            <a:r>
              <a:rPr lang="en-US" altLang="zh-CN" sz="2800" dirty="0" smtClean="0"/>
              <a:t>    </a:t>
            </a:r>
            <a:r>
              <a:rPr lang="en-US" altLang="zh-CN" sz="2800" dirty="0"/>
              <a:t>WHERE Sage &lt;  ANY  (SELECT  Sage</a:t>
            </a:r>
            <a:endParaRPr lang="en-US" altLang="zh-CN" sz="2800" dirty="0"/>
          </a:p>
          <a:p>
            <a:r>
              <a:rPr lang="en-US" altLang="zh-CN" sz="2800" dirty="0"/>
              <a:t>                                  FROM    Student</a:t>
            </a:r>
            <a:endParaRPr lang="en-US" altLang="zh-CN" sz="2800" dirty="0"/>
          </a:p>
          <a:p>
            <a:r>
              <a:rPr lang="en-US" altLang="zh-CN" sz="2800" dirty="0"/>
              <a:t>                                  WHERE </a:t>
            </a:r>
            <a:r>
              <a:rPr lang="en-US" altLang="zh-CN" sz="2800" dirty="0" err="1"/>
              <a:t>Sdept</a:t>
            </a:r>
            <a:r>
              <a:rPr lang="en-US" altLang="zh-CN" sz="2800" dirty="0"/>
              <a:t>= ' IS ')</a:t>
            </a:r>
            <a:endParaRPr lang="en-US" altLang="zh-CN" sz="2800" dirty="0"/>
          </a:p>
          <a:p>
            <a:r>
              <a:rPr lang="en-US" altLang="zh-CN" sz="2800" dirty="0"/>
              <a:t>             AND </a:t>
            </a:r>
            <a:r>
              <a:rPr lang="en-US" altLang="zh-CN" sz="2800" dirty="0" err="1"/>
              <a:t>Sdept</a:t>
            </a:r>
            <a:r>
              <a:rPr lang="en-US" altLang="zh-CN" sz="2800" dirty="0"/>
              <a:t> &lt;&gt; ' IS '  ;  </a:t>
            </a:r>
            <a:endParaRPr lang="en-US" altLang="zh-CN" sz="2800" dirty="0"/>
          </a:p>
          <a:p>
            <a:r>
              <a:rPr lang="en-US" altLang="zh-CN" sz="2800" dirty="0"/>
              <a:t>                     / *   </a:t>
            </a:r>
            <a:r>
              <a:rPr lang="zh-CN" altLang="en-US" sz="2800" dirty="0"/>
              <a:t>注意这是父查询块中的条件   * </a:t>
            </a:r>
            <a:r>
              <a:rPr lang="en-US" altLang="zh-CN" sz="2800" dirty="0"/>
              <a:t>/</a:t>
            </a:r>
            <a:endParaRPr lang="en-US" altLang="zh-CN" sz="28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标题 463873"/>
          <p:cNvSpPr>
            <a:spLocks noGrp="1"/>
          </p:cNvSpPr>
          <p:nvPr>
            <p:ph type="title"/>
          </p:nvPr>
        </p:nvSpPr>
        <p:spPr>
          <a:xfrm>
            <a:off x="685800" y="152400"/>
            <a:ext cx="6870700" cy="539750"/>
          </a:xfrm>
        </p:spPr>
        <p:txBody>
          <a:bodyPr anchor="b"/>
          <a:lstStyle/>
          <a:p>
            <a:endParaRPr lang="zh-CN" altLang="en-US" sz="4000" dirty="0"/>
          </a:p>
        </p:txBody>
      </p:sp>
      <p:sp>
        <p:nvSpPr>
          <p:cNvPr id="464898" name="文本占位符 463874"/>
          <p:cNvSpPr>
            <a:spLocks noGrp="1"/>
          </p:cNvSpPr>
          <p:nvPr>
            <p:ph idx="1"/>
          </p:nvPr>
        </p:nvSpPr>
        <p:spPr>
          <a:xfrm>
            <a:off x="0" y="1268413"/>
            <a:ext cx="9144000" cy="5589587"/>
          </a:xfrm>
        </p:spPr>
        <p:txBody>
          <a:bodyPr anchor="t"/>
          <a:lstStyle/>
          <a:p>
            <a:r>
              <a:rPr lang="zh-CN" altLang="en-US" dirty="0"/>
              <a:t>结果</a:t>
            </a:r>
            <a:endParaRPr lang="zh-CN" altLang="en-US" dirty="0"/>
          </a:p>
          <a:p>
            <a:r>
              <a:rPr lang="en-US" altLang="zh-CN" dirty="0" err="1"/>
              <a:t>Sname</a:t>
            </a:r>
            <a:r>
              <a:rPr lang="en-US" altLang="zh-CN" dirty="0"/>
              <a:t>      Sage</a:t>
            </a:r>
            <a:endParaRPr lang="en-US" altLang="zh-CN" dirty="0"/>
          </a:p>
          <a:p>
            <a:r>
              <a:rPr lang="zh-CN" altLang="en-US" dirty="0"/>
              <a:t>王敏           </a:t>
            </a:r>
            <a:r>
              <a:rPr lang="en-US" altLang="zh-CN" dirty="0"/>
              <a:t>18</a:t>
            </a:r>
            <a:endParaRPr lang="en-US" altLang="zh-CN" dirty="0"/>
          </a:p>
          <a:p>
            <a:pPr marL="0" indent="0">
              <a:buNone/>
            </a:pPr>
            <a:r>
              <a:rPr lang="zh-CN" altLang="en-US" dirty="0"/>
              <a:t>执行过程</a:t>
            </a:r>
            <a:endParaRPr lang="zh-CN" altLang="en-US" dirty="0"/>
          </a:p>
          <a:p>
            <a:r>
              <a:rPr lang="en-US" altLang="zh-CN" dirty="0"/>
              <a:t>1.DBMS </a:t>
            </a:r>
            <a:r>
              <a:rPr lang="zh-CN" altLang="en-US" dirty="0"/>
              <a:t>执行此查询时，首先处理子查询，找出</a:t>
            </a:r>
            <a:endParaRPr lang="zh-CN" altLang="en-US" dirty="0"/>
          </a:p>
          <a:p>
            <a:pPr marL="0" indent="0">
              <a:buNone/>
            </a:pPr>
            <a:r>
              <a:rPr lang="zh-CN" altLang="en-US" dirty="0"/>
              <a:t>  </a:t>
            </a:r>
            <a:r>
              <a:rPr lang="en-US" altLang="zh-CN" dirty="0"/>
              <a:t>IS </a:t>
            </a:r>
            <a:r>
              <a:rPr lang="zh-CN" altLang="en-US" dirty="0"/>
              <a:t>系中所有学生的年龄，构成一个集合 </a:t>
            </a:r>
            <a:r>
              <a:rPr lang="en-US" altLang="zh-CN" dirty="0"/>
              <a:t>(19 </a:t>
            </a:r>
            <a:r>
              <a:rPr lang="zh-CN" altLang="en-US" dirty="0"/>
              <a:t>， </a:t>
            </a:r>
            <a:r>
              <a:rPr lang="en-US" altLang="zh-CN" dirty="0"/>
              <a:t>18)</a:t>
            </a:r>
            <a:endParaRPr lang="en-US" altLang="zh-CN" dirty="0"/>
          </a:p>
          <a:p>
            <a:r>
              <a:rPr lang="en-US" altLang="zh-CN" dirty="0"/>
              <a:t>2.  </a:t>
            </a:r>
            <a:r>
              <a:rPr lang="zh-CN" altLang="en-US" dirty="0"/>
              <a:t>处理父查询，找所有不是 </a:t>
            </a:r>
            <a:r>
              <a:rPr lang="en-US" altLang="zh-CN" dirty="0"/>
              <a:t>IS </a:t>
            </a:r>
            <a:r>
              <a:rPr lang="zh-CN" altLang="en-US" dirty="0"/>
              <a:t>系且年龄小于  </a:t>
            </a:r>
            <a:endParaRPr lang="zh-CN" altLang="en-US" dirty="0"/>
          </a:p>
          <a:p>
            <a:r>
              <a:rPr lang="zh-CN" altLang="en-US" dirty="0"/>
              <a:t>     </a:t>
            </a:r>
            <a:r>
              <a:rPr lang="en-US" altLang="zh-CN" dirty="0"/>
              <a:t>19  </a:t>
            </a:r>
            <a:r>
              <a:rPr lang="zh-CN" altLang="en-US" dirty="0"/>
              <a:t>或   </a:t>
            </a:r>
            <a:r>
              <a:rPr lang="en-US" altLang="zh-CN" dirty="0"/>
              <a:t>18 </a:t>
            </a:r>
            <a:r>
              <a:rPr lang="zh-CN" altLang="en-US" dirty="0"/>
              <a:t>的学生</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46081"/>
          <p:cNvSpPr>
            <a:spLocks noGrp="1"/>
          </p:cNvSpPr>
          <p:nvPr>
            <p:ph type="title"/>
          </p:nvPr>
        </p:nvSpPr>
        <p:spPr>
          <a:xfrm>
            <a:off x="685800" y="152400"/>
            <a:ext cx="6870700" cy="828675"/>
          </a:xfrm>
        </p:spPr>
        <p:txBody>
          <a:bodyPr anchor="b"/>
          <a:lstStyle/>
          <a:p>
            <a:r>
              <a:rPr lang="zh-CN" altLang="en-US"/>
              <a:t> 数据的约束条件  </a:t>
            </a:r>
            <a:r>
              <a:rPr lang="en-US" altLang="zh-CN"/>
              <a:t>( </a:t>
            </a:r>
            <a:r>
              <a:rPr lang="zh-CN" altLang="en-US"/>
              <a:t>续 </a:t>
            </a:r>
            <a:r>
              <a:rPr lang="en-US" altLang="zh-CN"/>
              <a:t>) </a:t>
            </a:r>
            <a:endParaRPr lang="en-US" altLang="zh-CN"/>
          </a:p>
        </p:txBody>
      </p:sp>
      <p:sp>
        <p:nvSpPr>
          <p:cNvPr id="47106" name="文本占位符 46082"/>
          <p:cNvSpPr>
            <a:spLocks noGrp="1"/>
          </p:cNvSpPr>
          <p:nvPr>
            <p:ph idx="1"/>
          </p:nvPr>
        </p:nvSpPr>
        <p:spPr>
          <a:xfrm>
            <a:off x="0" y="1125538"/>
            <a:ext cx="8964613" cy="5327650"/>
          </a:xfrm>
        </p:spPr>
        <p:txBody>
          <a:bodyPr anchor="t"/>
          <a:lstStyle/>
          <a:p>
            <a:r>
              <a:rPr lang="zh-CN" altLang="en-US" dirty="0"/>
              <a:t> 数据模型对约束条件的定义</a:t>
            </a:r>
            <a:endParaRPr lang="zh-CN" altLang="en-US" dirty="0"/>
          </a:p>
          <a:p>
            <a:pPr>
              <a:buNone/>
            </a:pPr>
            <a:r>
              <a:rPr lang="zh-CN" altLang="en-US" dirty="0"/>
              <a:t>反映和规定本 数据模型 必须遵守的基本的通用的完整性约束条件。例如在关系模型中，任何关系必须满足实体完整性和参照完整性两个条件。</a:t>
            </a:r>
            <a:endParaRPr lang="zh-CN" altLang="en-US" dirty="0"/>
          </a:p>
          <a:p>
            <a:pPr>
              <a:buNone/>
            </a:pPr>
            <a:r>
              <a:rPr lang="zh-CN" altLang="en-US" dirty="0"/>
              <a:t> </a:t>
            </a:r>
            <a:r>
              <a:rPr lang="zh-CN" altLang="en-US" dirty="0" smtClean="0"/>
              <a:t>提供用户定义</a:t>
            </a:r>
            <a:r>
              <a:rPr lang="zh-CN" altLang="en-US" dirty="0"/>
              <a:t>完整性约束条件的机制，以反映 具体应用所涉及的数据必须遵守的特定的语义约束条件 。</a:t>
            </a:r>
            <a:endParaRPr lang="zh-CN" altLang="en-US"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标题 464897"/>
          <p:cNvSpPr>
            <a:spLocks noGrp="1"/>
          </p:cNvSpPr>
          <p:nvPr>
            <p:ph type="title"/>
          </p:nvPr>
        </p:nvSpPr>
        <p:spPr/>
        <p:txBody>
          <a:bodyPr anchor="b"/>
          <a:lstStyle/>
          <a:p>
            <a:endParaRPr lang="zh-CN" altLang="en-US" dirty="0"/>
          </a:p>
        </p:txBody>
      </p:sp>
      <p:sp>
        <p:nvSpPr>
          <p:cNvPr id="465922" name="文本占位符 464898"/>
          <p:cNvSpPr>
            <a:spLocks noGrp="1"/>
          </p:cNvSpPr>
          <p:nvPr>
            <p:ph idx="1"/>
          </p:nvPr>
        </p:nvSpPr>
        <p:spPr/>
        <p:txBody>
          <a:bodyPr anchor="t"/>
          <a:lstStyle/>
          <a:p>
            <a:pPr>
              <a:lnSpc>
                <a:spcPct val="90000"/>
              </a:lnSpc>
            </a:pPr>
            <a:r>
              <a:rPr lang="zh-CN" altLang="en-US" sz="2400" dirty="0"/>
              <a:t>带有 或 谓词的子查询（续）</a:t>
            </a:r>
            <a:endParaRPr lang="zh-CN" altLang="en-US" sz="2400" dirty="0"/>
          </a:p>
          <a:p>
            <a:pPr>
              <a:lnSpc>
                <a:spcPct val="90000"/>
              </a:lnSpc>
            </a:pPr>
            <a:r>
              <a:rPr lang="en-US" altLang="zh-CN" sz="2400" dirty="0"/>
              <a:t>[ </a:t>
            </a:r>
            <a:r>
              <a:rPr lang="zh-CN" altLang="en-US" sz="2400" dirty="0"/>
              <a:t>例 </a:t>
            </a:r>
            <a:r>
              <a:rPr lang="en-US" altLang="zh-CN" sz="2400" dirty="0"/>
              <a:t>39'] </a:t>
            </a:r>
            <a:r>
              <a:rPr lang="zh-CN" altLang="en-US" sz="2400" dirty="0"/>
              <a:t>：用集函数实现 </a:t>
            </a:r>
            <a:r>
              <a:rPr lang="en-US" altLang="zh-CN" sz="2400" dirty="0"/>
              <a:t>[ </a:t>
            </a:r>
            <a:r>
              <a:rPr lang="zh-CN" altLang="en-US" sz="2400" dirty="0"/>
              <a:t>例 </a:t>
            </a:r>
            <a:r>
              <a:rPr lang="en-US" altLang="zh-CN" sz="2400" dirty="0"/>
              <a:t>39] </a:t>
            </a:r>
            <a:endParaRPr lang="en-US" altLang="zh-CN" sz="2400" dirty="0"/>
          </a:p>
          <a:p>
            <a:pPr marL="0" indent="0">
              <a:lnSpc>
                <a:spcPct val="90000"/>
              </a:lnSpc>
              <a:buNone/>
            </a:pPr>
            <a:r>
              <a:rPr lang="en-US" altLang="zh-CN" sz="2400" dirty="0"/>
              <a:t>      SELECT </a:t>
            </a:r>
            <a:r>
              <a:rPr lang="en-US" altLang="zh-CN" sz="2400" dirty="0" err="1"/>
              <a:t>Sname</a:t>
            </a:r>
            <a:r>
              <a:rPr lang="en-US" altLang="zh-CN" sz="2400" dirty="0"/>
              <a:t> </a:t>
            </a:r>
            <a:r>
              <a:rPr lang="zh-CN" altLang="en-US" sz="2400" dirty="0"/>
              <a:t>， </a:t>
            </a:r>
            <a:r>
              <a:rPr lang="en-US" altLang="zh-CN" sz="2400" dirty="0"/>
              <a:t>Sage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smtClean="0"/>
              <a:t>   </a:t>
            </a:r>
            <a:r>
              <a:rPr lang="en-US" altLang="zh-CN" sz="2400" dirty="0"/>
              <a:t>WHERE Sage &lt; </a:t>
            </a:r>
            <a:endParaRPr lang="en-US" altLang="zh-CN" sz="2400" dirty="0"/>
          </a:p>
          <a:p>
            <a:pPr marL="0" indent="0">
              <a:lnSpc>
                <a:spcPct val="90000"/>
              </a:lnSpc>
              <a:buNone/>
            </a:pPr>
            <a:r>
              <a:rPr lang="en-US" altLang="zh-CN" sz="2400" dirty="0" smtClean="0"/>
              <a:t>               </a:t>
            </a:r>
            <a:r>
              <a:rPr lang="en-US" altLang="zh-CN" sz="2400" dirty="0"/>
              <a:t>(SELECT  MAX(Sage)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a:t>                 WHERE </a:t>
            </a:r>
            <a:r>
              <a:rPr lang="en-US" altLang="zh-CN" sz="2400" dirty="0" err="1"/>
              <a:t>Sdept</a:t>
            </a:r>
            <a:r>
              <a:rPr lang="en-US" altLang="zh-CN" sz="2400" dirty="0"/>
              <a:t>= ' IS ')</a:t>
            </a:r>
            <a:endParaRPr lang="en-US" altLang="zh-CN" sz="2400" dirty="0"/>
          </a:p>
          <a:p>
            <a:pPr marL="0" indent="0">
              <a:lnSpc>
                <a:spcPct val="90000"/>
              </a:lnSpc>
              <a:buNone/>
            </a:pPr>
            <a:r>
              <a:rPr lang="en-US" altLang="zh-CN" sz="2400" dirty="0"/>
              <a:t>            AND </a:t>
            </a:r>
            <a:r>
              <a:rPr lang="en-US" altLang="zh-CN" sz="2400" dirty="0" err="1"/>
              <a:t>Sdept</a:t>
            </a:r>
            <a:r>
              <a:rPr lang="en-US" altLang="zh-CN" sz="2400" dirty="0"/>
              <a:t> &lt;&gt; ' IS  ’ ;</a:t>
            </a:r>
            <a:endParaRPr lang="en-US" altLang="zh-CN" sz="24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标题 465921"/>
          <p:cNvSpPr>
            <a:spLocks noGrp="1"/>
          </p:cNvSpPr>
          <p:nvPr>
            <p:ph type="title"/>
          </p:nvPr>
        </p:nvSpPr>
        <p:spPr/>
        <p:txBody>
          <a:bodyPr anchor="b"/>
          <a:lstStyle/>
          <a:p>
            <a:endParaRPr lang="zh-CN" altLang="en-US" dirty="0"/>
          </a:p>
        </p:txBody>
      </p:sp>
      <p:sp>
        <p:nvSpPr>
          <p:cNvPr id="466946" name="文本占位符 465922"/>
          <p:cNvSpPr>
            <a:spLocks noGrp="1"/>
          </p:cNvSpPr>
          <p:nvPr>
            <p:ph idx="1"/>
          </p:nvPr>
        </p:nvSpPr>
        <p:spPr>
          <a:xfrm>
            <a:off x="323850" y="1828800"/>
            <a:ext cx="8058150" cy="4768850"/>
          </a:xfrm>
        </p:spPr>
        <p:txBody>
          <a:bodyPr anchor="t"/>
          <a:lstStyle/>
          <a:p>
            <a:pPr marL="0" indent="0">
              <a:lnSpc>
                <a:spcPct val="90000"/>
              </a:lnSpc>
              <a:buNone/>
            </a:pPr>
            <a:r>
              <a:rPr lang="en-US" altLang="zh-CN" sz="2400" dirty="0"/>
              <a:t>[ </a:t>
            </a:r>
            <a:r>
              <a:rPr lang="zh-CN" altLang="en-US" sz="2400" dirty="0"/>
              <a:t>例 </a:t>
            </a:r>
            <a:r>
              <a:rPr lang="en-US" altLang="zh-CN" sz="2400" dirty="0"/>
              <a:t>40]   </a:t>
            </a:r>
            <a:r>
              <a:rPr lang="zh-CN" altLang="en-US" sz="2400" dirty="0"/>
              <a:t>查询其他系中比信息系 所有 学生年龄 都</a:t>
            </a:r>
            <a:endParaRPr lang="zh-CN" altLang="en-US" sz="2400" dirty="0"/>
          </a:p>
          <a:p>
            <a:pPr marL="0" indent="0">
              <a:lnSpc>
                <a:spcPct val="90000"/>
              </a:lnSpc>
              <a:buNone/>
            </a:pPr>
            <a:r>
              <a:rPr lang="zh-CN" altLang="en-US" sz="2400" dirty="0"/>
              <a:t>小的学生姓名及年龄。</a:t>
            </a:r>
            <a:endParaRPr lang="zh-CN" altLang="en-US" sz="2400" dirty="0"/>
          </a:p>
          <a:p>
            <a:pPr marL="0" indent="0">
              <a:lnSpc>
                <a:spcPct val="90000"/>
              </a:lnSpc>
              <a:buNone/>
            </a:pPr>
            <a:r>
              <a:rPr lang="zh-CN" altLang="en-US" sz="2400" dirty="0"/>
              <a:t>方法一：用 </a:t>
            </a:r>
            <a:r>
              <a:rPr lang="en-US" altLang="zh-CN" sz="2400" dirty="0"/>
              <a:t>ALL </a:t>
            </a:r>
            <a:r>
              <a:rPr lang="zh-CN" altLang="en-US" sz="2400" dirty="0"/>
              <a:t>谓词</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Sname</a:t>
            </a:r>
            <a:r>
              <a:rPr lang="en-US" altLang="zh-CN" sz="2400" dirty="0"/>
              <a:t> </a:t>
            </a:r>
            <a:r>
              <a:rPr lang="zh-CN" altLang="en-US" sz="2400" dirty="0"/>
              <a:t>， </a:t>
            </a:r>
            <a:r>
              <a:rPr lang="en-US" altLang="zh-CN" sz="2400" dirty="0"/>
              <a:t>Sage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a:t>    WHERE Sage &lt; </a:t>
            </a:r>
            <a:r>
              <a:rPr lang="en-US" altLang="zh-CN" sz="2400" dirty="0" smtClean="0"/>
              <a:t>ALL</a:t>
            </a:r>
            <a:endParaRPr lang="en-US" altLang="zh-CN" sz="2400" dirty="0" smtClean="0"/>
          </a:p>
          <a:p>
            <a:pPr marL="0" indent="0">
              <a:lnSpc>
                <a:spcPct val="90000"/>
              </a:lnSpc>
              <a:buNone/>
            </a:pPr>
            <a:r>
              <a:rPr lang="en-US" altLang="zh-CN" sz="2400" dirty="0" smtClean="0"/>
              <a:t>            </a:t>
            </a:r>
            <a:r>
              <a:rPr lang="en-US" altLang="zh-CN" sz="2400" dirty="0"/>
              <a:t>(SELECT Sage</a:t>
            </a:r>
            <a:endParaRPr lang="en-US" altLang="zh-CN" sz="2400" dirty="0"/>
          </a:p>
          <a:p>
            <a:pPr marL="0" indent="0">
              <a:lnSpc>
                <a:spcPct val="90000"/>
              </a:lnSpc>
              <a:buNone/>
            </a:pPr>
            <a:r>
              <a:rPr lang="en-US" altLang="zh-CN" sz="2400" dirty="0" smtClean="0"/>
              <a:t>              </a:t>
            </a:r>
            <a:r>
              <a:rPr lang="en-US" altLang="zh-CN" sz="2400" dirty="0"/>
              <a:t>FROM Student</a:t>
            </a:r>
            <a:endParaRPr lang="en-US" altLang="zh-CN" sz="2400" dirty="0"/>
          </a:p>
          <a:p>
            <a:pPr marL="0" indent="0">
              <a:lnSpc>
                <a:spcPct val="90000"/>
              </a:lnSpc>
              <a:buNone/>
            </a:pPr>
            <a:r>
              <a:rPr lang="en-US" altLang="zh-CN" sz="2400" dirty="0"/>
              <a:t>                 WHERE </a:t>
            </a:r>
            <a:r>
              <a:rPr lang="en-US" altLang="zh-CN" sz="2400" dirty="0" err="1"/>
              <a:t>Sdept</a:t>
            </a:r>
            <a:r>
              <a:rPr lang="en-US" altLang="zh-CN" sz="2400" dirty="0"/>
              <a:t>= ' IS ')</a:t>
            </a:r>
            <a:endParaRPr lang="en-US" altLang="zh-CN" sz="2400" dirty="0"/>
          </a:p>
          <a:p>
            <a:pPr marL="0" indent="0">
              <a:lnSpc>
                <a:spcPct val="90000"/>
              </a:lnSpc>
              <a:buNone/>
            </a:pPr>
            <a:r>
              <a:rPr lang="en-US" altLang="zh-CN" sz="2400" dirty="0"/>
              <a:t>           AND </a:t>
            </a:r>
            <a:r>
              <a:rPr lang="en-US" altLang="zh-CN" sz="2400" dirty="0" err="1"/>
              <a:t>Sdept</a:t>
            </a:r>
            <a:r>
              <a:rPr lang="en-US" altLang="zh-CN" sz="2400" dirty="0"/>
              <a:t> &lt;&gt; ' IS  ’ ;</a:t>
            </a:r>
            <a:endParaRPr lang="en-US" altLang="zh-CN" sz="2400" dirty="0"/>
          </a:p>
          <a:p>
            <a:pPr>
              <a:lnSpc>
                <a:spcPct val="90000"/>
              </a:lnSpc>
            </a:pPr>
            <a:r>
              <a:rPr lang="zh-CN" altLang="en-US" sz="2400" dirty="0"/>
              <a:t>查询结果为空表。</a:t>
            </a:r>
            <a:endParaRPr lang="zh-CN" altLang="en-US" sz="2400"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69" name="标题 466945"/>
          <p:cNvSpPr>
            <a:spLocks noGrp="1"/>
          </p:cNvSpPr>
          <p:nvPr>
            <p:ph type="title"/>
          </p:nvPr>
        </p:nvSpPr>
        <p:spPr>
          <a:xfrm>
            <a:off x="685800" y="152400"/>
            <a:ext cx="6870700" cy="612775"/>
          </a:xfrm>
        </p:spPr>
        <p:txBody>
          <a:bodyPr anchor="b"/>
          <a:lstStyle/>
          <a:p>
            <a:endParaRPr lang="zh-CN" altLang="en-US" sz="4000" dirty="0"/>
          </a:p>
        </p:txBody>
      </p:sp>
      <p:sp>
        <p:nvSpPr>
          <p:cNvPr id="467970" name="文本占位符 466946"/>
          <p:cNvSpPr>
            <a:spLocks noGrp="1"/>
          </p:cNvSpPr>
          <p:nvPr>
            <p:ph idx="1"/>
          </p:nvPr>
        </p:nvSpPr>
        <p:spPr>
          <a:xfrm>
            <a:off x="0" y="1341438"/>
            <a:ext cx="9144000" cy="5516562"/>
          </a:xfrm>
        </p:spPr>
        <p:txBody>
          <a:bodyPr anchor="t"/>
          <a:lstStyle/>
          <a:p>
            <a:pPr marL="0" indent="0">
              <a:buNone/>
            </a:pPr>
            <a:r>
              <a:rPr lang="zh-CN" altLang="en-US" dirty="0"/>
              <a:t>带有 或 谓词的子查询（续）</a:t>
            </a:r>
            <a:endParaRPr lang="zh-CN" altLang="en-US" dirty="0"/>
          </a:p>
          <a:p>
            <a:r>
              <a:rPr lang="zh-CN" altLang="en-US" dirty="0"/>
              <a:t>        方法二：用集函数</a:t>
            </a:r>
            <a:endParaRPr lang="zh-CN" altLang="en-US" dirty="0"/>
          </a:p>
          <a:p>
            <a:pPr marL="0" indent="0">
              <a:buNone/>
            </a:pPr>
            <a:r>
              <a:rPr lang="zh-CN" altLang="en-US" dirty="0" smtClean="0"/>
              <a:t>    </a:t>
            </a:r>
            <a:r>
              <a:rPr lang="en-US" altLang="zh-CN" dirty="0"/>
              <a:t>SELECT </a:t>
            </a:r>
            <a:r>
              <a:rPr lang="en-US" altLang="zh-CN" dirty="0" err="1"/>
              <a:t>Sname</a:t>
            </a:r>
            <a:r>
              <a:rPr lang="en-US" altLang="zh-CN" dirty="0"/>
              <a:t> </a:t>
            </a:r>
            <a:r>
              <a:rPr lang="zh-CN" altLang="en-US" dirty="0"/>
              <a:t>， </a:t>
            </a:r>
            <a:r>
              <a:rPr lang="en-US" altLang="zh-CN" dirty="0" smtClean="0"/>
              <a:t>Sage</a:t>
            </a:r>
            <a:endParaRPr lang="en-US" altLang="zh-CN" dirty="0" smtClean="0"/>
          </a:p>
          <a:p>
            <a:pPr marL="0" indent="0">
              <a:buNone/>
            </a:pPr>
            <a:r>
              <a:rPr lang="en-US" altLang="zh-CN" dirty="0" smtClean="0"/>
              <a:t>    </a:t>
            </a:r>
            <a:r>
              <a:rPr lang="en-US" altLang="zh-CN" dirty="0"/>
              <a:t>FROM Student</a:t>
            </a:r>
            <a:endParaRPr lang="en-US" altLang="zh-CN" dirty="0"/>
          </a:p>
          <a:p>
            <a:pPr marL="0" indent="0">
              <a:buNone/>
            </a:pPr>
            <a:r>
              <a:rPr lang="en-US" altLang="zh-CN" dirty="0" smtClean="0"/>
              <a:t>       </a:t>
            </a:r>
            <a:r>
              <a:rPr lang="en-US" altLang="zh-CN" dirty="0"/>
              <a:t>WHERE Sage &lt; </a:t>
            </a:r>
            <a:endParaRPr lang="en-US" altLang="zh-CN" dirty="0"/>
          </a:p>
          <a:p>
            <a:pPr marL="0" indent="0">
              <a:buNone/>
            </a:pPr>
            <a:r>
              <a:rPr lang="en-US" altLang="zh-CN" dirty="0" smtClean="0"/>
              <a:t>                 </a:t>
            </a:r>
            <a:r>
              <a:rPr lang="en-US" altLang="zh-CN" dirty="0"/>
              <a:t>(SELECT  MIN(Sage)</a:t>
            </a:r>
            <a:endParaRPr lang="en-US" altLang="zh-CN" dirty="0"/>
          </a:p>
          <a:p>
            <a:pPr marL="0" indent="0">
              <a:buNone/>
            </a:pPr>
            <a:r>
              <a:rPr lang="en-US" altLang="zh-CN" dirty="0" smtClean="0"/>
              <a:t>                  </a:t>
            </a:r>
            <a:r>
              <a:rPr lang="en-US" altLang="zh-CN" dirty="0"/>
              <a:t>FROM Student</a:t>
            </a:r>
            <a:endParaRPr lang="en-US" altLang="zh-CN" dirty="0"/>
          </a:p>
          <a:p>
            <a:pPr marL="0" indent="0">
              <a:buNone/>
            </a:pPr>
            <a:r>
              <a:rPr lang="en-US" altLang="zh-CN" dirty="0" smtClean="0"/>
              <a:t>                   </a:t>
            </a:r>
            <a:r>
              <a:rPr lang="en-US" altLang="zh-CN" dirty="0"/>
              <a:t>WHERE </a:t>
            </a:r>
            <a:r>
              <a:rPr lang="en-US" altLang="zh-CN" dirty="0" err="1"/>
              <a:t>Sdept</a:t>
            </a:r>
            <a:r>
              <a:rPr lang="en-US" altLang="zh-CN" dirty="0"/>
              <a:t>= ' IS ')</a:t>
            </a:r>
            <a:endParaRPr lang="en-US" altLang="zh-CN" dirty="0"/>
          </a:p>
          <a:p>
            <a:r>
              <a:rPr lang="en-US" altLang="zh-CN" dirty="0"/>
              <a:t>              AND </a:t>
            </a:r>
            <a:r>
              <a:rPr lang="en-US" altLang="zh-CN" dirty="0" err="1"/>
              <a:t>Sdept</a:t>
            </a:r>
            <a:r>
              <a:rPr lang="en-US" altLang="zh-CN" dirty="0"/>
              <a:t> &lt;&gt;' IS  ’ ;</a:t>
            </a:r>
            <a:endParaRPr lang="en-US" altLang="zh-C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标题 467969"/>
          <p:cNvSpPr>
            <a:spLocks noGrp="1"/>
          </p:cNvSpPr>
          <p:nvPr>
            <p:ph type="title"/>
          </p:nvPr>
        </p:nvSpPr>
        <p:spPr/>
        <p:txBody>
          <a:bodyPr anchor="b"/>
          <a:lstStyle/>
          <a:p>
            <a:r>
              <a:rPr lang="zh-CN" altLang="en-US"/>
              <a:t>四、带有 </a:t>
            </a:r>
            <a:r>
              <a:rPr lang="en-US" altLang="zh-CN"/>
              <a:t>EXISTS </a:t>
            </a:r>
            <a:r>
              <a:rPr lang="zh-CN" altLang="en-US"/>
              <a:t>谓词的子查询</a:t>
            </a:r>
            <a:endParaRPr lang="zh-CN" altLang="en-US"/>
          </a:p>
        </p:txBody>
      </p:sp>
      <p:sp>
        <p:nvSpPr>
          <p:cNvPr id="468994" name="文本占位符 467970"/>
          <p:cNvSpPr>
            <a:spLocks noGrp="1"/>
          </p:cNvSpPr>
          <p:nvPr>
            <p:ph idx="1"/>
          </p:nvPr>
        </p:nvSpPr>
        <p:spPr>
          <a:xfrm>
            <a:off x="0" y="1484313"/>
            <a:ext cx="9144000" cy="5373687"/>
          </a:xfrm>
        </p:spPr>
        <p:txBody>
          <a:bodyPr anchor="t"/>
          <a:lstStyle/>
          <a:p>
            <a:pPr marL="0" indent="0">
              <a:buNone/>
            </a:pPr>
            <a:r>
              <a:rPr lang="zh-CN" altLang="en-US" dirty="0"/>
              <a:t>四、带有 谓词的子查询</a:t>
            </a:r>
            <a:endParaRPr lang="zh-CN" altLang="en-US" dirty="0"/>
          </a:p>
          <a:p>
            <a:pPr marL="0" indent="0">
              <a:buNone/>
            </a:pPr>
            <a:r>
              <a:rPr lang="en-US" altLang="zh-CN" dirty="0"/>
              <a:t>1. EXISTS </a:t>
            </a:r>
            <a:r>
              <a:rPr lang="zh-CN" altLang="en-US" dirty="0"/>
              <a:t>谓词</a:t>
            </a:r>
            <a:endParaRPr lang="zh-CN" altLang="en-US" dirty="0"/>
          </a:p>
          <a:p>
            <a:pPr marL="0" indent="0">
              <a:buNone/>
            </a:pPr>
            <a:r>
              <a:rPr lang="en-US" altLang="zh-CN" dirty="0"/>
              <a:t>2. NOT EXISTS </a:t>
            </a:r>
            <a:r>
              <a:rPr lang="zh-CN" altLang="en-US" dirty="0"/>
              <a:t>谓词</a:t>
            </a:r>
            <a:endParaRPr lang="zh-CN" altLang="en-US" dirty="0"/>
          </a:p>
          <a:p>
            <a:pPr marL="0" indent="0">
              <a:buNone/>
            </a:pPr>
            <a:r>
              <a:rPr lang="en-US" altLang="zh-CN" dirty="0"/>
              <a:t>3.  </a:t>
            </a:r>
            <a:r>
              <a:rPr lang="zh-CN" altLang="en-US" dirty="0"/>
              <a:t>不同形式的查询间的替换</a:t>
            </a:r>
            <a:endParaRPr lang="zh-CN" altLang="en-US" dirty="0"/>
          </a:p>
          <a:p>
            <a:pPr marL="0" indent="0">
              <a:buNone/>
            </a:pPr>
            <a:r>
              <a:rPr lang="en-US" altLang="zh-CN" dirty="0"/>
              <a:t>4.  </a:t>
            </a:r>
            <a:r>
              <a:rPr lang="zh-CN" altLang="en-US" dirty="0"/>
              <a:t>相关子查询的效率</a:t>
            </a:r>
            <a:endParaRPr lang="zh-CN" altLang="en-US" dirty="0"/>
          </a:p>
          <a:p>
            <a:pPr marL="0" indent="0">
              <a:buNone/>
            </a:pPr>
            <a:r>
              <a:rPr lang="en-US" altLang="zh-CN" dirty="0"/>
              <a:t>5.  </a:t>
            </a:r>
            <a:r>
              <a:rPr lang="zh-CN" altLang="en-US" dirty="0"/>
              <a:t>用 </a:t>
            </a:r>
            <a:r>
              <a:rPr lang="en-US" altLang="zh-CN" dirty="0"/>
              <a:t>EXISTS/NOT EXISTS </a:t>
            </a:r>
            <a:r>
              <a:rPr lang="zh-CN" altLang="en-US" dirty="0"/>
              <a:t>实现全称量词</a:t>
            </a:r>
            <a:endParaRPr lang="zh-CN" altLang="en-US" dirty="0"/>
          </a:p>
          <a:p>
            <a:pPr marL="0" indent="0">
              <a:buNone/>
            </a:pPr>
            <a:r>
              <a:rPr lang="en-US" altLang="zh-CN" dirty="0"/>
              <a:t>6.  </a:t>
            </a:r>
            <a:r>
              <a:rPr lang="zh-CN" altLang="en-US" dirty="0"/>
              <a:t>用 </a:t>
            </a:r>
            <a:r>
              <a:rPr lang="en-US" altLang="zh-CN" dirty="0"/>
              <a:t>EXISTS/NOT EXISTS </a:t>
            </a:r>
            <a:r>
              <a:rPr lang="zh-CN" altLang="en-US" dirty="0"/>
              <a:t>实现逻辑蕴函</a:t>
            </a:r>
            <a:endParaRPr lang="zh-CN" altLang="en-US"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标题 468993"/>
          <p:cNvSpPr>
            <a:spLocks noGrp="1"/>
          </p:cNvSpPr>
          <p:nvPr>
            <p:ph type="title"/>
          </p:nvPr>
        </p:nvSpPr>
        <p:spPr/>
        <p:txBody>
          <a:bodyPr anchor="b"/>
          <a:lstStyle/>
          <a:p>
            <a:endParaRPr lang="zh-CN" altLang="en-US" dirty="0"/>
          </a:p>
        </p:txBody>
      </p:sp>
      <p:sp>
        <p:nvSpPr>
          <p:cNvPr id="470018" name="文本占位符 468994"/>
          <p:cNvSpPr>
            <a:spLocks noGrp="1"/>
          </p:cNvSpPr>
          <p:nvPr>
            <p:ph idx="1"/>
          </p:nvPr>
        </p:nvSpPr>
        <p:spPr/>
        <p:txBody>
          <a:bodyPr anchor="t"/>
          <a:lstStyle/>
          <a:p>
            <a:pPr>
              <a:lnSpc>
                <a:spcPct val="80000"/>
              </a:lnSpc>
            </a:pPr>
            <a:r>
              <a:rPr lang="zh-CN" altLang="en-US" sz="2000" dirty="0"/>
              <a:t>带有 </a:t>
            </a:r>
            <a:r>
              <a:rPr lang="en-US" altLang="zh-CN" sz="2000" dirty="0"/>
              <a:t>EXISTS </a:t>
            </a:r>
            <a:r>
              <a:rPr lang="zh-CN" altLang="en-US" sz="2000" dirty="0"/>
              <a:t>谓词的子查询 </a:t>
            </a:r>
            <a:r>
              <a:rPr lang="zh-CN" altLang="en-US" sz="2000" dirty="0" smtClean="0"/>
              <a:t>续</a:t>
            </a:r>
            <a:endParaRPr lang="zh-CN" altLang="en-US" sz="2000" dirty="0"/>
          </a:p>
          <a:p>
            <a:pPr marL="0" indent="0">
              <a:lnSpc>
                <a:spcPct val="80000"/>
              </a:lnSpc>
              <a:buNone/>
            </a:pPr>
            <a:r>
              <a:rPr lang="zh-CN" altLang="en-US" sz="2000" dirty="0"/>
              <a:t>● </a:t>
            </a:r>
            <a:r>
              <a:rPr lang="en-US" altLang="zh-CN" sz="2000" dirty="0"/>
              <a:t>1. EXISTS </a:t>
            </a:r>
            <a:r>
              <a:rPr lang="zh-CN" altLang="en-US" sz="2000" dirty="0"/>
              <a:t>谓词</a:t>
            </a:r>
            <a:endParaRPr lang="zh-CN" altLang="en-US" sz="2000" dirty="0"/>
          </a:p>
          <a:p>
            <a:pPr>
              <a:lnSpc>
                <a:spcPct val="80000"/>
              </a:lnSpc>
            </a:pPr>
            <a:r>
              <a:rPr lang="en-US" altLang="zh-CN" sz="2000" dirty="0"/>
              <a:t>– </a:t>
            </a:r>
            <a:r>
              <a:rPr lang="zh-CN" altLang="en-US" sz="2000" dirty="0"/>
              <a:t>存在量词 ∃  </a:t>
            </a:r>
            <a:endParaRPr lang="zh-CN" altLang="en-US" sz="2000" dirty="0"/>
          </a:p>
          <a:p>
            <a:pPr>
              <a:lnSpc>
                <a:spcPct val="80000"/>
              </a:lnSpc>
            </a:pPr>
            <a:r>
              <a:rPr lang="en-US" altLang="zh-CN" sz="2000" dirty="0"/>
              <a:t>– </a:t>
            </a:r>
            <a:r>
              <a:rPr lang="zh-CN" altLang="en-US" sz="2000" dirty="0"/>
              <a:t>带有 </a:t>
            </a:r>
            <a:r>
              <a:rPr lang="en-US" altLang="zh-CN" sz="2000" dirty="0"/>
              <a:t>EXISTS </a:t>
            </a:r>
            <a:r>
              <a:rPr lang="zh-CN" altLang="en-US" sz="2000" dirty="0"/>
              <a:t>谓词的子查询不返回任何数据，只产生</a:t>
            </a:r>
            <a:endParaRPr lang="zh-CN" altLang="en-US" sz="2000" dirty="0"/>
          </a:p>
          <a:p>
            <a:pPr marL="0" indent="0">
              <a:lnSpc>
                <a:spcPct val="80000"/>
              </a:lnSpc>
              <a:buNone/>
            </a:pPr>
            <a:r>
              <a:rPr lang="zh-CN" altLang="en-US" sz="2000" dirty="0"/>
              <a:t>逻辑真值 “ </a:t>
            </a:r>
            <a:r>
              <a:rPr lang="en-US" altLang="zh-CN" sz="2000" dirty="0"/>
              <a:t>true ” </a:t>
            </a:r>
            <a:r>
              <a:rPr lang="zh-CN" altLang="en-US" sz="2000" dirty="0"/>
              <a:t>或逻辑假值 “ </a:t>
            </a:r>
            <a:r>
              <a:rPr lang="en-US" altLang="zh-CN" sz="2000" dirty="0"/>
              <a:t>false ” </a:t>
            </a:r>
            <a:r>
              <a:rPr lang="zh-CN" altLang="en-US" sz="2000" dirty="0"/>
              <a:t>。</a:t>
            </a:r>
            <a:endParaRPr lang="zh-CN" altLang="en-US" sz="2000" dirty="0"/>
          </a:p>
          <a:p>
            <a:pPr>
              <a:lnSpc>
                <a:spcPct val="80000"/>
              </a:lnSpc>
            </a:pPr>
            <a:r>
              <a:rPr lang="zh-CN" altLang="en-US" sz="2000" dirty="0"/>
              <a:t>● 若内层查询结果非空，则返回真值</a:t>
            </a:r>
            <a:endParaRPr lang="zh-CN" altLang="en-US" sz="2000" dirty="0"/>
          </a:p>
          <a:p>
            <a:pPr>
              <a:lnSpc>
                <a:spcPct val="80000"/>
              </a:lnSpc>
            </a:pPr>
            <a:r>
              <a:rPr lang="zh-CN" altLang="en-US" sz="2000" dirty="0"/>
              <a:t>● 若内层查询结果为空，则返回假值</a:t>
            </a:r>
            <a:endParaRPr lang="zh-CN" altLang="en-US" sz="2000" dirty="0"/>
          </a:p>
          <a:p>
            <a:pPr>
              <a:lnSpc>
                <a:spcPct val="80000"/>
              </a:lnSpc>
            </a:pPr>
            <a:r>
              <a:rPr lang="en-US" altLang="zh-CN" sz="2000" dirty="0"/>
              <a:t>– </a:t>
            </a:r>
            <a:r>
              <a:rPr lang="zh-CN" altLang="en-US" sz="2000" dirty="0"/>
              <a:t>由 </a:t>
            </a:r>
            <a:r>
              <a:rPr lang="en-US" altLang="zh-CN" sz="2000" dirty="0"/>
              <a:t>EXISTS </a:t>
            </a:r>
            <a:r>
              <a:rPr lang="zh-CN" altLang="en-US" sz="2000" dirty="0"/>
              <a:t>引出的子查询，其目标列表达式通常都用</a:t>
            </a:r>
            <a:endParaRPr lang="zh-CN" altLang="en-US" sz="2000" dirty="0"/>
          </a:p>
          <a:p>
            <a:pPr>
              <a:lnSpc>
                <a:spcPct val="80000"/>
              </a:lnSpc>
            </a:pPr>
            <a:r>
              <a:rPr lang="zh-CN" altLang="en-US" sz="2000" dirty="0"/>
              <a:t>*   ，因为带 </a:t>
            </a:r>
            <a:r>
              <a:rPr lang="en-US" altLang="zh-CN" sz="2000" dirty="0"/>
              <a:t>EXISTS </a:t>
            </a:r>
            <a:r>
              <a:rPr lang="zh-CN" altLang="en-US" sz="2000" dirty="0"/>
              <a:t>的子查询只返回真值或假值，给</a:t>
            </a:r>
            <a:endParaRPr lang="zh-CN" altLang="en-US" sz="2000" dirty="0"/>
          </a:p>
          <a:p>
            <a:pPr>
              <a:lnSpc>
                <a:spcPct val="80000"/>
              </a:lnSpc>
            </a:pPr>
            <a:r>
              <a:rPr lang="zh-CN" altLang="en-US" sz="2000" dirty="0"/>
              <a:t>出列名无实际意义</a:t>
            </a:r>
            <a:endParaRPr lang="zh-CN" altLang="en-US" sz="2000" dirty="0"/>
          </a:p>
          <a:p>
            <a:pPr marL="0" indent="0">
              <a:lnSpc>
                <a:spcPct val="80000"/>
              </a:lnSpc>
              <a:buNone/>
            </a:pPr>
            <a:r>
              <a:rPr lang="zh-CN" altLang="en-US" sz="2000" dirty="0"/>
              <a:t>● </a:t>
            </a:r>
            <a:r>
              <a:rPr lang="en-US" altLang="zh-CN" sz="2000" dirty="0"/>
              <a:t>2. NOT EXISTS </a:t>
            </a:r>
            <a:r>
              <a:rPr lang="zh-CN" altLang="en-US" sz="2000" dirty="0"/>
              <a:t>谓词</a:t>
            </a:r>
            <a:endParaRPr lang="zh-CN" altLang="en-US" sz="2000"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标题 470017"/>
          <p:cNvSpPr>
            <a:spLocks noGrp="1"/>
          </p:cNvSpPr>
          <p:nvPr>
            <p:ph type="title"/>
          </p:nvPr>
        </p:nvSpPr>
        <p:spPr/>
        <p:txBody>
          <a:bodyPr anchor="b"/>
          <a:lstStyle/>
          <a:p>
            <a:endParaRPr lang="zh-CN" altLang="en-US" dirty="0"/>
          </a:p>
        </p:txBody>
      </p:sp>
      <p:sp>
        <p:nvSpPr>
          <p:cNvPr id="471042" name="文本占位符 470018"/>
          <p:cNvSpPr>
            <a:spLocks noGrp="1"/>
          </p:cNvSpPr>
          <p:nvPr>
            <p:ph idx="1"/>
          </p:nvPr>
        </p:nvSpPr>
        <p:spPr>
          <a:xfrm>
            <a:off x="395288" y="1828800"/>
            <a:ext cx="7986712" cy="4479925"/>
          </a:xfrm>
        </p:spPr>
        <p:txBody>
          <a:bodyPr anchor="t"/>
          <a:lstStyle/>
          <a:p>
            <a:pPr>
              <a:lnSpc>
                <a:spcPct val="90000"/>
              </a:lnSpc>
            </a:pPr>
            <a:r>
              <a:rPr lang="zh-CN" altLang="en-US" sz="2400" dirty="0"/>
              <a:t>带有 </a:t>
            </a:r>
            <a:r>
              <a:rPr lang="en-US" altLang="zh-CN" sz="2400" dirty="0"/>
              <a:t>EXISTS </a:t>
            </a:r>
            <a:r>
              <a:rPr lang="zh-CN" altLang="en-US" sz="2400" dirty="0"/>
              <a:t>谓词的子查询</a:t>
            </a:r>
            <a:endParaRPr lang="zh-CN" altLang="en-US" sz="2400" dirty="0"/>
          </a:p>
          <a:p>
            <a:pPr marL="0" indent="0">
              <a:lnSpc>
                <a:spcPct val="90000"/>
              </a:lnSpc>
              <a:buNone/>
            </a:pPr>
            <a:r>
              <a:rPr lang="en-US" altLang="zh-CN" sz="2400" dirty="0"/>
              <a:t>[ </a:t>
            </a:r>
            <a:r>
              <a:rPr lang="zh-CN" altLang="en-US" sz="2400" dirty="0"/>
              <a:t>例 </a:t>
            </a:r>
            <a:r>
              <a:rPr lang="en-US" altLang="zh-CN" sz="2400" dirty="0"/>
              <a:t>41]   </a:t>
            </a:r>
            <a:r>
              <a:rPr lang="zh-CN" altLang="en-US" sz="2400" dirty="0"/>
              <a:t>查询所有选修了 </a:t>
            </a:r>
            <a:r>
              <a:rPr lang="en-US" altLang="zh-CN" sz="2400" dirty="0"/>
              <a:t>1 </a:t>
            </a:r>
            <a:r>
              <a:rPr lang="zh-CN" altLang="en-US" sz="2400" dirty="0"/>
              <a:t>号课程的学生姓名。</a:t>
            </a:r>
            <a:endParaRPr lang="zh-CN" altLang="en-US" sz="2400" dirty="0"/>
          </a:p>
          <a:p>
            <a:pPr marL="0" indent="0">
              <a:lnSpc>
                <a:spcPct val="90000"/>
              </a:lnSpc>
              <a:buNone/>
            </a:pPr>
            <a:r>
              <a:rPr lang="en-US" altLang="zh-CN" sz="2400" dirty="0" smtClean="0"/>
              <a:t>–</a:t>
            </a:r>
            <a:r>
              <a:rPr lang="zh-CN" altLang="en-US" sz="2400" dirty="0" smtClean="0"/>
              <a:t>用</a:t>
            </a:r>
            <a:r>
              <a:rPr lang="zh-CN" altLang="en-US" sz="2400" dirty="0"/>
              <a:t>嵌套查询</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Sname</a:t>
            </a:r>
            <a:endParaRPr lang="en-US" altLang="zh-CN" sz="2400" dirty="0"/>
          </a:p>
          <a:p>
            <a:pPr marL="0" indent="0">
              <a:lnSpc>
                <a:spcPct val="90000"/>
              </a:lnSpc>
              <a:buNone/>
            </a:pPr>
            <a:r>
              <a:rPr lang="en-US" altLang="zh-CN" sz="2400" dirty="0" smtClean="0"/>
              <a:t>    </a:t>
            </a:r>
            <a:r>
              <a:rPr lang="en-US" altLang="zh-CN" sz="2400" dirty="0"/>
              <a:t>FROM  Student</a:t>
            </a:r>
            <a:endParaRPr lang="en-US" altLang="zh-CN" sz="2400" dirty="0"/>
          </a:p>
          <a:p>
            <a:pPr marL="0" indent="0">
              <a:lnSpc>
                <a:spcPct val="90000"/>
              </a:lnSpc>
              <a:buNone/>
            </a:pPr>
            <a:r>
              <a:rPr lang="en-US" altLang="zh-CN" sz="2400" dirty="0"/>
              <a:t>     </a:t>
            </a:r>
            <a:r>
              <a:rPr lang="en-US" altLang="zh-CN" sz="2400" dirty="0" smtClean="0"/>
              <a:t>WHERE   </a:t>
            </a:r>
            <a:r>
              <a:rPr lang="en-US" altLang="zh-CN" sz="2400" dirty="0"/>
              <a:t>EXISTS</a:t>
            </a:r>
            <a:endParaRPr lang="en-US" altLang="zh-CN" sz="2400" dirty="0"/>
          </a:p>
          <a:p>
            <a:pPr marL="0" indent="0">
              <a:lnSpc>
                <a:spcPct val="90000"/>
              </a:lnSpc>
              <a:buNone/>
            </a:pPr>
            <a:r>
              <a:rPr lang="en-US" altLang="zh-CN" sz="2400" dirty="0"/>
              <a:t>       (SELECT  *</a:t>
            </a:r>
            <a:endParaRPr lang="en-US" altLang="zh-CN" sz="2400" dirty="0"/>
          </a:p>
          <a:p>
            <a:pPr marL="0" indent="0">
              <a:lnSpc>
                <a:spcPct val="90000"/>
              </a:lnSpc>
              <a:buNone/>
            </a:pPr>
            <a:r>
              <a:rPr lang="en-US" altLang="zh-CN" sz="2400" dirty="0"/>
              <a:t>        FROM SC          / * </a:t>
            </a:r>
            <a:r>
              <a:rPr lang="zh-CN" altLang="en-US" sz="2400" dirty="0"/>
              <a:t>相关子查询 * </a:t>
            </a:r>
            <a:r>
              <a:rPr lang="en-US" altLang="zh-CN" sz="2400" dirty="0"/>
              <a:t>/</a:t>
            </a:r>
            <a:endParaRPr lang="en-US" altLang="zh-CN" sz="2400" dirty="0"/>
          </a:p>
          <a:p>
            <a:pPr marL="0" indent="0">
              <a:lnSpc>
                <a:spcPct val="90000"/>
              </a:lnSpc>
              <a:buNone/>
            </a:pPr>
            <a:r>
              <a:rPr lang="en-US" altLang="zh-CN" sz="2400" dirty="0" smtClean="0"/>
              <a:t>       </a:t>
            </a:r>
            <a:r>
              <a:rPr lang="en-US" altLang="zh-CN" sz="2400" dirty="0"/>
              <a:t>WHERE </a:t>
            </a:r>
            <a:r>
              <a:rPr lang="en-US" altLang="zh-CN" sz="2400" dirty="0" err="1"/>
              <a:t>Sno</a:t>
            </a:r>
            <a:r>
              <a:rPr lang="en-US" altLang="zh-CN" sz="2400" dirty="0"/>
              <a:t>= </a:t>
            </a:r>
            <a:r>
              <a:rPr lang="en-US" altLang="zh-CN" sz="2400" dirty="0" err="1"/>
              <a:t>Student.Sno</a:t>
            </a:r>
            <a:r>
              <a:rPr lang="en-US" altLang="zh-CN" sz="2400" dirty="0"/>
              <a:t>  AND </a:t>
            </a:r>
            <a:endParaRPr lang="en-US" altLang="zh-CN" sz="2400" dirty="0"/>
          </a:p>
          <a:p>
            <a:pPr marL="0" indent="0">
              <a:lnSpc>
                <a:spcPct val="90000"/>
              </a:lnSpc>
              <a:buNone/>
            </a:pPr>
            <a:r>
              <a:rPr lang="en-US" altLang="zh-CN" sz="2400" dirty="0"/>
              <a:t>        </a:t>
            </a:r>
            <a:r>
              <a:rPr lang="en-US" altLang="zh-CN" sz="2400" dirty="0" err="1"/>
              <a:t>Cno</a:t>
            </a:r>
            <a:r>
              <a:rPr lang="en-US" altLang="zh-CN" sz="2400" dirty="0"/>
              <a:t>= ' 1 ') </a:t>
            </a:r>
            <a:r>
              <a:rPr lang="zh-CN" altLang="en-US" sz="2400" dirty="0"/>
              <a:t>；</a:t>
            </a:r>
            <a:endParaRPr lang="zh-CN" altLang="en-US" sz="2400" dirty="0"/>
          </a:p>
          <a:p>
            <a:pPr>
              <a:lnSpc>
                <a:spcPct val="90000"/>
              </a:lnSpc>
            </a:pPr>
            <a:r>
              <a:rPr lang="zh-CN" altLang="en-US" sz="2400" dirty="0"/>
              <a:t>    求解过程 </a:t>
            </a:r>
            <a:endParaRPr lang="zh-CN" altLang="en-US" sz="2400"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标题 471041"/>
          <p:cNvSpPr>
            <a:spLocks noGrp="1"/>
          </p:cNvSpPr>
          <p:nvPr>
            <p:ph type="title"/>
          </p:nvPr>
        </p:nvSpPr>
        <p:spPr/>
        <p:txBody>
          <a:bodyPr anchor="b"/>
          <a:lstStyle/>
          <a:p>
            <a:endParaRPr lang="zh-CN" altLang="en-US" dirty="0"/>
          </a:p>
        </p:txBody>
      </p:sp>
      <p:sp>
        <p:nvSpPr>
          <p:cNvPr id="472066" name="文本占位符 471042"/>
          <p:cNvSpPr>
            <a:spLocks noGrp="1"/>
          </p:cNvSpPr>
          <p:nvPr>
            <p:ph idx="1"/>
          </p:nvPr>
        </p:nvSpPr>
        <p:spPr>
          <a:xfrm>
            <a:off x="395288" y="1828800"/>
            <a:ext cx="7986712" cy="4408488"/>
          </a:xfrm>
        </p:spPr>
        <p:txBody>
          <a:bodyPr anchor="t"/>
          <a:lstStyle/>
          <a:p>
            <a:pPr marL="0" indent="0">
              <a:lnSpc>
                <a:spcPct val="90000"/>
              </a:lnSpc>
              <a:buNone/>
            </a:pPr>
            <a:r>
              <a:rPr lang="zh-CN" altLang="en-US" sz="2800" dirty="0"/>
              <a:t> 思路分析：</a:t>
            </a:r>
            <a:endParaRPr lang="zh-CN" altLang="en-US" sz="2800" dirty="0"/>
          </a:p>
          <a:p>
            <a:pPr marL="0" indent="0">
              <a:lnSpc>
                <a:spcPct val="90000"/>
              </a:lnSpc>
              <a:buNone/>
            </a:pPr>
            <a:r>
              <a:rPr lang="zh-CN" altLang="en-US" sz="2800" dirty="0"/>
              <a:t>●   本查询涉及 </a:t>
            </a:r>
            <a:r>
              <a:rPr lang="en-US" altLang="zh-CN" sz="2800" dirty="0"/>
              <a:t>Student </a:t>
            </a:r>
            <a:r>
              <a:rPr lang="zh-CN" altLang="en-US" sz="2800" dirty="0"/>
              <a:t>和 </a:t>
            </a:r>
            <a:r>
              <a:rPr lang="en-US" altLang="zh-CN" sz="2800" dirty="0"/>
              <a:t>SC </a:t>
            </a:r>
            <a:r>
              <a:rPr lang="zh-CN" altLang="en-US" sz="2800" dirty="0"/>
              <a:t>关系。</a:t>
            </a:r>
            <a:endParaRPr lang="zh-CN" altLang="en-US" sz="2800" dirty="0"/>
          </a:p>
          <a:p>
            <a:pPr marL="0" indent="0">
              <a:lnSpc>
                <a:spcPct val="90000"/>
              </a:lnSpc>
              <a:buNone/>
            </a:pPr>
            <a:r>
              <a:rPr lang="zh-CN" altLang="en-US" sz="2800" dirty="0"/>
              <a:t>●   在 </a:t>
            </a:r>
            <a:r>
              <a:rPr lang="en-US" altLang="zh-CN" sz="2800" dirty="0"/>
              <a:t>Student </a:t>
            </a:r>
            <a:r>
              <a:rPr lang="zh-CN" altLang="en-US" sz="2800" dirty="0"/>
              <a:t>中依次取每个元组的 </a:t>
            </a:r>
            <a:r>
              <a:rPr lang="en-US" altLang="zh-CN" sz="2800" dirty="0" err="1"/>
              <a:t>Sno</a:t>
            </a:r>
            <a:r>
              <a:rPr lang="en-US" altLang="zh-CN" sz="2800" dirty="0"/>
              <a:t> </a:t>
            </a:r>
            <a:r>
              <a:rPr lang="zh-CN" altLang="en-US" sz="2800" dirty="0"/>
              <a:t>值，用此值</a:t>
            </a:r>
            <a:r>
              <a:rPr lang="zh-CN" altLang="en-US" sz="2800" dirty="0" smtClean="0"/>
              <a:t>去检查 </a:t>
            </a:r>
            <a:r>
              <a:rPr lang="en-US" altLang="zh-CN" sz="2800" dirty="0"/>
              <a:t>SC </a:t>
            </a:r>
            <a:r>
              <a:rPr lang="zh-CN" altLang="en-US" sz="2800" dirty="0"/>
              <a:t>关系。</a:t>
            </a:r>
            <a:endParaRPr lang="zh-CN" altLang="en-US" sz="2800" dirty="0"/>
          </a:p>
          <a:p>
            <a:pPr marL="0" indent="0">
              <a:lnSpc>
                <a:spcPct val="90000"/>
              </a:lnSpc>
              <a:buNone/>
            </a:pPr>
            <a:r>
              <a:rPr lang="zh-CN" altLang="en-US" sz="2800" dirty="0"/>
              <a:t>●   若 </a:t>
            </a:r>
            <a:r>
              <a:rPr lang="en-US" altLang="zh-CN" sz="2800" dirty="0"/>
              <a:t>SC </a:t>
            </a:r>
            <a:r>
              <a:rPr lang="zh-CN" altLang="en-US" sz="2800" dirty="0"/>
              <a:t>中存在这样的元组，其 </a:t>
            </a:r>
            <a:r>
              <a:rPr lang="en-US" altLang="zh-CN" sz="2800" dirty="0" err="1"/>
              <a:t>Sno</a:t>
            </a:r>
            <a:r>
              <a:rPr lang="en-US" altLang="zh-CN" sz="2800" dirty="0"/>
              <a:t> </a:t>
            </a:r>
            <a:r>
              <a:rPr lang="zh-CN" altLang="en-US" sz="2800" dirty="0"/>
              <a:t>值等于此</a:t>
            </a:r>
            <a:endParaRPr lang="zh-CN" altLang="en-US" sz="2800" dirty="0"/>
          </a:p>
          <a:p>
            <a:pPr marL="0" indent="0">
              <a:lnSpc>
                <a:spcPct val="90000"/>
              </a:lnSpc>
              <a:buNone/>
            </a:pPr>
            <a:r>
              <a:rPr lang="en-US" altLang="zh-CN" sz="2800" dirty="0" err="1"/>
              <a:t>Student.Sno</a:t>
            </a:r>
            <a:r>
              <a:rPr lang="en-US" altLang="zh-CN" sz="2800" dirty="0"/>
              <a:t> </a:t>
            </a:r>
            <a:r>
              <a:rPr lang="zh-CN" altLang="en-US" sz="2800" dirty="0"/>
              <a:t>值，并且其 </a:t>
            </a:r>
            <a:r>
              <a:rPr lang="en-US" altLang="zh-CN" sz="2800" dirty="0" err="1"/>
              <a:t>Cno</a:t>
            </a:r>
            <a:r>
              <a:rPr lang="en-US" altLang="zh-CN" sz="2800" dirty="0"/>
              <a:t>= '1' </a:t>
            </a:r>
            <a:r>
              <a:rPr lang="zh-CN" altLang="en-US" sz="2800" dirty="0"/>
              <a:t>，则取此</a:t>
            </a:r>
            <a:endParaRPr lang="zh-CN" altLang="en-US" sz="2800" dirty="0"/>
          </a:p>
          <a:p>
            <a:pPr marL="0" indent="0">
              <a:lnSpc>
                <a:spcPct val="90000"/>
              </a:lnSpc>
              <a:buNone/>
            </a:pPr>
            <a:r>
              <a:rPr lang="en-US" altLang="zh-CN" sz="2800" dirty="0" err="1"/>
              <a:t>Student.Sname</a:t>
            </a:r>
            <a:r>
              <a:rPr lang="en-US" altLang="zh-CN" sz="2800" dirty="0"/>
              <a:t> </a:t>
            </a:r>
            <a:r>
              <a:rPr lang="zh-CN" altLang="en-US" sz="2800" dirty="0"/>
              <a:t>送入结果关系。</a:t>
            </a:r>
            <a:endParaRPr lang="zh-CN" altLang="en-US" sz="28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标题 472065"/>
          <p:cNvSpPr>
            <a:spLocks noGrp="1"/>
          </p:cNvSpPr>
          <p:nvPr>
            <p:ph type="title"/>
          </p:nvPr>
        </p:nvSpPr>
        <p:spPr/>
        <p:txBody>
          <a:bodyPr anchor="b"/>
          <a:lstStyle/>
          <a:p>
            <a:endParaRPr lang="zh-CN" altLang="en-US" dirty="0"/>
          </a:p>
        </p:txBody>
      </p:sp>
      <p:sp>
        <p:nvSpPr>
          <p:cNvPr id="473090" name="文本占位符 472066"/>
          <p:cNvSpPr>
            <a:spLocks noGrp="1"/>
          </p:cNvSpPr>
          <p:nvPr>
            <p:ph idx="1"/>
          </p:nvPr>
        </p:nvSpPr>
        <p:spPr>
          <a:xfrm>
            <a:off x="0" y="1628775"/>
            <a:ext cx="8382000" cy="4895850"/>
          </a:xfrm>
        </p:spPr>
        <p:txBody>
          <a:bodyPr anchor="t"/>
          <a:lstStyle/>
          <a:p>
            <a:r>
              <a:rPr lang="zh-CN" altLang="en-US" dirty="0"/>
              <a:t>相关子查询</a:t>
            </a:r>
            <a:endParaRPr lang="zh-CN" altLang="en-US" dirty="0"/>
          </a:p>
          <a:p>
            <a:pPr marL="0" indent="0">
              <a:buNone/>
            </a:pPr>
            <a:r>
              <a:rPr lang="zh-CN" altLang="en-US" dirty="0" smtClean="0"/>
              <a:t> </a:t>
            </a:r>
            <a:r>
              <a:rPr lang="zh-CN" altLang="en-US" dirty="0"/>
              <a:t>子查询的查询条件依赖于外层父查询的</a:t>
            </a:r>
            <a:endParaRPr lang="zh-CN" altLang="en-US" dirty="0"/>
          </a:p>
          <a:p>
            <a:pPr marL="0" indent="0">
              <a:buNone/>
            </a:pPr>
            <a:r>
              <a:rPr lang="zh-CN" altLang="en-US" dirty="0"/>
              <a:t>某个属性值，称为相关子查询。</a:t>
            </a:r>
            <a:endParaRPr lang="zh-CN" altLang="en-US" dirty="0"/>
          </a:p>
          <a:p>
            <a:pPr marL="0" indent="0">
              <a:buNone/>
            </a:pPr>
            <a:r>
              <a:rPr lang="zh-CN" altLang="en-US" dirty="0" smtClean="0"/>
              <a:t> </a:t>
            </a:r>
            <a:r>
              <a:rPr lang="zh-CN" altLang="en-US" dirty="0"/>
              <a:t>不能一次将子查询求解出来，然后求解</a:t>
            </a:r>
            <a:endParaRPr lang="zh-CN" altLang="en-US" dirty="0"/>
          </a:p>
          <a:p>
            <a:r>
              <a:rPr lang="zh-CN" altLang="en-US" dirty="0"/>
              <a:t>父查询。</a:t>
            </a:r>
            <a:endParaRPr lang="zh-CN" altLang="en-US" dirty="0"/>
          </a:p>
          <a:p>
            <a:pPr marL="0" indent="0">
              <a:buNone/>
            </a:pPr>
            <a:r>
              <a:rPr lang="zh-CN" altLang="en-US" dirty="0" smtClean="0"/>
              <a:t> </a:t>
            </a:r>
            <a:r>
              <a:rPr lang="zh-CN" altLang="en-US" dirty="0"/>
              <a:t>内层查询由于和外层查询有关，因此必</a:t>
            </a:r>
            <a:endParaRPr lang="zh-CN" altLang="en-US" dirty="0"/>
          </a:p>
          <a:p>
            <a:pPr marL="0" indent="0">
              <a:buNone/>
            </a:pPr>
            <a:r>
              <a:rPr lang="zh-CN" altLang="en-US" dirty="0"/>
              <a:t>须反复求值。</a:t>
            </a:r>
            <a:endParaRPr lang="zh-CN" altLang="en-US"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标题 473089"/>
          <p:cNvSpPr>
            <a:spLocks noGrp="1"/>
          </p:cNvSpPr>
          <p:nvPr>
            <p:ph type="title"/>
          </p:nvPr>
        </p:nvSpPr>
        <p:spPr/>
        <p:txBody>
          <a:bodyPr anchor="b"/>
          <a:lstStyle/>
          <a:p>
            <a:endParaRPr lang="zh-CN" altLang="en-US" dirty="0"/>
          </a:p>
        </p:txBody>
      </p:sp>
      <p:sp>
        <p:nvSpPr>
          <p:cNvPr id="474114" name="文本占位符 473090"/>
          <p:cNvSpPr>
            <a:spLocks noGrp="1"/>
          </p:cNvSpPr>
          <p:nvPr>
            <p:ph idx="1"/>
          </p:nvPr>
        </p:nvSpPr>
        <p:spPr>
          <a:xfrm>
            <a:off x="684213" y="1828800"/>
            <a:ext cx="7697787" cy="4264025"/>
          </a:xfrm>
        </p:spPr>
        <p:txBody>
          <a:bodyPr anchor="t"/>
          <a:lstStyle/>
          <a:p>
            <a:r>
              <a:rPr lang="zh-CN" altLang="en-US" sz="2800" dirty="0" smtClean="0"/>
              <a:t>首先</a:t>
            </a:r>
            <a:r>
              <a:rPr lang="zh-CN" altLang="en-US" sz="2800" dirty="0"/>
              <a:t>取外层查询中（ </a:t>
            </a:r>
            <a:r>
              <a:rPr lang="en-US" altLang="zh-CN" sz="2800" dirty="0"/>
              <a:t>Student </a:t>
            </a:r>
            <a:r>
              <a:rPr lang="zh-CN" altLang="en-US" sz="2800" dirty="0"/>
              <a:t>）表的第 </a:t>
            </a:r>
            <a:r>
              <a:rPr lang="en-US" altLang="zh-CN" sz="2800" dirty="0"/>
              <a:t>1</a:t>
            </a:r>
            <a:endParaRPr lang="en-US" altLang="zh-CN" sz="2800" dirty="0"/>
          </a:p>
          <a:p>
            <a:pPr marL="0" indent="0">
              <a:buNone/>
            </a:pPr>
            <a:r>
              <a:rPr lang="zh-CN" altLang="en-US" sz="2800" dirty="0"/>
              <a:t>个元组，根据它与内层查询相关的属性</a:t>
            </a:r>
            <a:endParaRPr lang="zh-CN" altLang="en-US" sz="2800" dirty="0"/>
          </a:p>
          <a:p>
            <a:pPr marL="0" indent="0">
              <a:buNone/>
            </a:pPr>
            <a:r>
              <a:rPr lang="zh-CN" altLang="en-US" sz="2800" dirty="0"/>
              <a:t>值（ </a:t>
            </a:r>
            <a:r>
              <a:rPr lang="en-US" altLang="zh-CN" sz="2800" dirty="0" err="1"/>
              <a:t>Sno</a:t>
            </a:r>
            <a:r>
              <a:rPr lang="en-US" altLang="zh-CN" sz="2800" dirty="0"/>
              <a:t> </a:t>
            </a:r>
            <a:r>
              <a:rPr lang="zh-CN" altLang="en-US" sz="2800" dirty="0"/>
              <a:t>）处理内层查询，若 </a:t>
            </a:r>
            <a:r>
              <a:rPr lang="en-US" altLang="zh-CN" sz="2800" dirty="0"/>
              <a:t>Where </a:t>
            </a:r>
            <a:r>
              <a:rPr lang="zh-CN" altLang="en-US" sz="2800" dirty="0"/>
              <a:t>子句</a:t>
            </a:r>
            <a:endParaRPr lang="zh-CN" altLang="en-US" sz="2800" dirty="0"/>
          </a:p>
          <a:p>
            <a:pPr marL="0" indent="0">
              <a:buNone/>
            </a:pPr>
            <a:r>
              <a:rPr lang="zh-CN" altLang="en-US" sz="2800" dirty="0"/>
              <a:t>返回值为真，则取此元组放入结果表；</a:t>
            </a:r>
            <a:endParaRPr lang="zh-CN" altLang="en-US" sz="2800" dirty="0"/>
          </a:p>
          <a:p>
            <a:pPr marL="0" indent="0">
              <a:buNone/>
            </a:pPr>
            <a:r>
              <a:rPr lang="zh-CN" altLang="en-US" sz="2800" dirty="0"/>
              <a:t>然后再取（ </a:t>
            </a:r>
            <a:r>
              <a:rPr lang="en-US" altLang="zh-CN" sz="2800" dirty="0"/>
              <a:t>Student </a:t>
            </a:r>
            <a:r>
              <a:rPr lang="zh-CN" altLang="en-US" sz="2800" dirty="0"/>
              <a:t>）表的下一个元组；</a:t>
            </a:r>
            <a:endParaRPr lang="zh-CN" altLang="en-US" sz="2800" dirty="0"/>
          </a:p>
          <a:p>
            <a:pPr marL="0" indent="0">
              <a:buNone/>
            </a:pPr>
            <a:r>
              <a:rPr lang="zh-CN" altLang="en-US" sz="2800" dirty="0"/>
              <a:t>重复这一个过程，直至外层（ </a:t>
            </a:r>
            <a:r>
              <a:rPr lang="en-US" altLang="zh-CN" sz="2800" dirty="0"/>
              <a:t>Student </a:t>
            </a:r>
            <a:r>
              <a:rPr lang="zh-CN" altLang="en-US" sz="2800" dirty="0"/>
              <a:t>）</a:t>
            </a:r>
            <a:endParaRPr lang="zh-CN" altLang="en-US" sz="2800" dirty="0"/>
          </a:p>
          <a:p>
            <a:pPr marL="0" indent="0">
              <a:buNone/>
            </a:pPr>
            <a:r>
              <a:rPr lang="zh-CN" altLang="en-US" sz="2800" dirty="0"/>
              <a:t>表全部检查完为止。</a:t>
            </a:r>
            <a:endParaRPr lang="zh-CN" altLang="en-US" sz="28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7" name="标题 474113"/>
          <p:cNvSpPr>
            <a:spLocks noGrp="1"/>
          </p:cNvSpPr>
          <p:nvPr>
            <p:ph type="title"/>
          </p:nvPr>
        </p:nvSpPr>
        <p:spPr/>
        <p:txBody>
          <a:bodyPr anchor="b"/>
          <a:lstStyle/>
          <a:p>
            <a:endParaRPr lang="zh-CN" altLang="en-US" dirty="0"/>
          </a:p>
        </p:txBody>
      </p:sp>
      <p:sp>
        <p:nvSpPr>
          <p:cNvPr id="475138" name="文本占位符 474114"/>
          <p:cNvSpPr>
            <a:spLocks noGrp="1"/>
          </p:cNvSpPr>
          <p:nvPr>
            <p:ph idx="1"/>
          </p:nvPr>
        </p:nvSpPr>
        <p:spPr/>
        <p:txBody>
          <a:bodyPr anchor="t"/>
          <a:lstStyle/>
          <a:p>
            <a:pPr marL="0" indent="0">
              <a:buNone/>
            </a:pPr>
            <a:r>
              <a:rPr lang="zh-CN" altLang="en-US" dirty="0"/>
              <a:t>带有 </a:t>
            </a:r>
            <a:r>
              <a:rPr lang="en-US" altLang="zh-CN" dirty="0"/>
              <a:t>EXISTS </a:t>
            </a:r>
            <a:r>
              <a:rPr lang="zh-CN" altLang="en-US" dirty="0"/>
              <a:t>谓词的子查询 </a:t>
            </a:r>
            <a:endParaRPr lang="zh-CN" altLang="en-US" dirty="0"/>
          </a:p>
          <a:p>
            <a:r>
              <a:rPr lang="zh-CN" altLang="en-US" dirty="0" smtClean="0"/>
              <a:t> </a:t>
            </a:r>
            <a:r>
              <a:rPr lang="zh-CN" altLang="en-US" dirty="0"/>
              <a:t>用连接运算</a:t>
            </a:r>
            <a:endParaRPr lang="zh-CN" altLang="en-US" dirty="0"/>
          </a:p>
          <a:p>
            <a:pPr marL="0" indent="0">
              <a:buNone/>
            </a:pPr>
            <a:r>
              <a:rPr lang="en-US" altLang="zh-CN" dirty="0"/>
              <a:t>SELECT </a:t>
            </a:r>
            <a:r>
              <a:rPr lang="en-US" altLang="zh-CN" dirty="0" err="1"/>
              <a:t>Sname</a:t>
            </a:r>
            <a:endParaRPr lang="en-US" altLang="zh-CN" dirty="0"/>
          </a:p>
          <a:p>
            <a:pPr marL="0" indent="0">
              <a:buNone/>
            </a:pPr>
            <a:r>
              <a:rPr lang="en-US" altLang="zh-CN" dirty="0"/>
              <a:t>FROM Student, SC</a:t>
            </a:r>
            <a:endParaRPr lang="en-US" altLang="zh-CN" dirty="0"/>
          </a:p>
          <a:p>
            <a:pPr marL="0" indent="0">
              <a:buNone/>
            </a:pPr>
            <a:r>
              <a:rPr lang="en-US" altLang="zh-CN" dirty="0"/>
              <a:t>WHERE </a:t>
            </a:r>
            <a:r>
              <a:rPr lang="en-US" altLang="zh-CN" dirty="0" err="1"/>
              <a:t>Student.Sno</a:t>
            </a:r>
            <a:r>
              <a:rPr lang="en-US" altLang="zh-CN" dirty="0"/>
              <a:t>=</a:t>
            </a:r>
            <a:r>
              <a:rPr lang="en-US" altLang="zh-CN" dirty="0" err="1"/>
              <a:t>SC.Sno</a:t>
            </a:r>
            <a:r>
              <a:rPr lang="en-US" altLang="zh-CN" dirty="0"/>
              <a:t> AND </a:t>
            </a:r>
            <a:endParaRPr lang="en-US" altLang="zh-CN" dirty="0"/>
          </a:p>
          <a:p>
            <a:pPr marL="0" indent="0">
              <a:buNone/>
            </a:pPr>
            <a:r>
              <a:rPr lang="en-US" altLang="zh-CN" dirty="0" err="1"/>
              <a:t>SC.Cno</a:t>
            </a:r>
            <a:r>
              <a:rPr lang="en-US" altLang="zh-CN" dirty="0"/>
              <a:t>= '1';</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47105"/>
          <p:cNvSpPr>
            <a:spLocks noGrp="1"/>
          </p:cNvSpPr>
          <p:nvPr>
            <p:ph type="title"/>
          </p:nvPr>
        </p:nvSpPr>
        <p:spPr>
          <a:xfrm>
            <a:off x="685800" y="152400"/>
            <a:ext cx="6870700" cy="755650"/>
          </a:xfrm>
        </p:spPr>
        <p:txBody>
          <a:bodyPr anchor="b"/>
          <a:lstStyle/>
          <a:p>
            <a:r>
              <a:rPr lang="zh-CN" altLang="en-US" sz="4000"/>
              <a:t>   </a:t>
            </a:r>
            <a:r>
              <a:rPr lang="en-US" altLang="zh-CN" sz="4000"/>
              <a:t>1.2.2   </a:t>
            </a:r>
            <a:r>
              <a:rPr lang="zh-CN" altLang="en-US" sz="4000"/>
              <a:t>概念模型</a:t>
            </a:r>
            <a:endParaRPr lang="zh-CN" altLang="en-US" sz="4000"/>
          </a:p>
        </p:txBody>
      </p:sp>
      <p:sp>
        <p:nvSpPr>
          <p:cNvPr id="48130" name="文本占位符 47106"/>
          <p:cNvSpPr>
            <a:spLocks noGrp="1"/>
          </p:cNvSpPr>
          <p:nvPr>
            <p:ph idx="1"/>
          </p:nvPr>
        </p:nvSpPr>
        <p:spPr>
          <a:xfrm>
            <a:off x="0" y="1125538"/>
            <a:ext cx="9144000" cy="5732462"/>
          </a:xfrm>
        </p:spPr>
        <p:txBody>
          <a:bodyPr anchor="t"/>
          <a:lstStyle/>
          <a:p>
            <a:r>
              <a:rPr lang="en-US" altLang="zh-CN"/>
              <a:t>1.  </a:t>
            </a:r>
            <a:r>
              <a:rPr lang="zh-CN" altLang="en-US"/>
              <a:t>概念模型</a:t>
            </a:r>
            <a:endParaRPr lang="zh-CN" altLang="en-US"/>
          </a:p>
          <a:p>
            <a:r>
              <a:rPr lang="en-US" altLang="zh-CN"/>
              <a:t>2.  </a:t>
            </a:r>
            <a:r>
              <a:rPr lang="zh-CN" altLang="en-US"/>
              <a:t>信息世界中的基本概念</a:t>
            </a:r>
            <a:endParaRPr lang="zh-CN" altLang="en-US"/>
          </a:p>
          <a:p>
            <a:r>
              <a:rPr lang="en-US" altLang="zh-CN"/>
              <a:t>3.  </a:t>
            </a:r>
            <a:r>
              <a:rPr lang="zh-CN" altLang="en-US"/>
              <a:t>概念模型的表示方法</a:t>
            </a:r>
            <a:endParaRPr lang="zh-CN" altLang="en-US"/>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标题 475137"/>
          <p:cNvSpPr>
            <a:spLocks noGrp="1"/>
          </p:cNvSpPr>
          <p:nvPr>
            <p:ph type="title"/>
          </p:nvPr>
        </p:nvSpPr>
        <p:spPr/>
        <p:txBody>
          <a:bodyPr anchor="b"/>
          <a:lstStyle/>
          <a:p>
            <a:r>
              <a:rPr lang="zh-CN" altLang="en-US" sz="4000"/>
              <a:t>带有 </a:t>
            </a:r>
            <a:r>
              <a:rPr lang="en-US" altLang="zh-CN" sz="4000"/>
              <a:t>EXISTS </a:t>
            </a:r>
            <a:r>
              <a:rPr lang="zh-CN" altLang="en-US" sz="4000"/>
              <a:t>谓词的子查询 </a:t>
            </a:r>
            <a:br>
              <a:rPr lang="zh-CN" altLang="en-US" sz="4000"/>
            </a:br>
            <a:endParaRPr lang="zh-CN" altLang="en-US" sz="4000"/>
          </a:p>
        </p:txBody>
      </p:sp>
      <p:pic>
        <p:nvPicPr>
          <p:cNvPr id="476162" name="文本占位符 475138"/>
          <p:cNvPicPr>
            <a:picLocks noGrp="1" noChangeAspect="1"/>
          </p:cNvPicPr>
          <p:nvPr>
            <p:ph idx="1"/>
          </p:nvPr>
        </p:nvPicPr>
        <p:blipFill>
          <a:blip r:embed="rId1"/>
          <a:stretch>
            <a:fillRect/>
          </a:stretch>
        </p:blipFill>
        <p:spPr>
          <a:xfrm>
            <a:off x="0" y="1341438"/>
            <a:ext cx="9144000" cy="647700"/>
          </a:xfr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标题 476161"/>
          <p:cNvSpPr>
            <a:spLocks noGrp="1"/>
          </p:cNvSpPr>
          <p:nvPr>
            <p:ph type="title"/>
          </p:nvPr>
        </p:nvSpPr>
        <p:spPr/>
        <p:txBody>
          <a:bodyPr anchor="b"/>
          <a:lstStyle/>
          <a:p>
            <a:endParaRPr lang="zh-CN" altLang="en-US" dirty="0"/>
          </a:p>
        </p:txBody>
      </p:sp>
      <p:pic>
        <p:nvPicPr>
          <p:cNvPr id="477186" name="文本占位符 476162"/>
          <p:cNvPicPr>
            <a:picLocks noGrp="1" noChangeAspect="1"/>
          </p:cNvPicPr>
          <p:nvPr>
            <p:ph idx="1"/>
          </p:nvPr>
        </p:nvPicPr>
        <p:blipFill>
          <a:blip r:embed="rId1"/>
          <a:stretch>
            <a:fillRect/>
          </a:stretch>
        </p:blipFill>
        <p:spPr>
          <a:xfrm>
            <a:off x="0" y="1557338"/>
            <a:ext cx="8964613" cy="5300662"/>
          </a:xfrm>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09" name="标题 477185"/>
          <p:cNvSpPr>
            <a:spLocks noGrp="1"/>
          </p:cNvSpPr>
          <p:nvPr>
            <p:ph type="title"/>
          </p:nvPr>
        </p:nvSpPr>
        <p:spPr/>
        <p:txBody>
          <a:bodyPr anchor="b"/>
          <a:lstStyle/>
          <a:p>
            <a:endParaRPr lang="zh-CN" altLang="en-US" dirty="0"/>
          </a:p>
        </p:txBody>
      </p:sp>
      <p:sp>
        <p:nvSpPr>
          <p:cNvPr id="478210" name="文本占位符 477186"/>
          <p:cNvSpPr>
            <a:spLocks noGrp="1"/>
          </p:cNvSpPr>
          <p:nvPr>
            <p:ph idx="1"/>
          </p:nvPr>
        </p:nvSpPr>
        <p:spPr/>
        <p:txBody>
          <a:bodyPr anchor="t"/>
          <a:lstStyle/>
          <a:p>
            <a:pPr marL="0" indent="0">
              <a:lnSpc>
                <a:spcPct val="90000"/>
              </a:lnSpc>
              <a:buNone/>
            </a:pPr>
            <a:r>
              <a:rPr lang="en-US" altLang="zh-CN" sz="2800" dirty="0"/>
              <a:t>3.  </a:t>
            </a:r>
            <a:r>
              <a:rPr lang="zh-CN" altLang="en-US" sz="2800" dirty="0"/>
              <a:t>不同形式的查询间的替换</a:t>
            </a:r>
            <a:endParaRPr lang="zh-CN" altLang="en-US" sz="2800" dirty="0"/>
          </a:p>
          <a:p>
            <a:pPr marL="0" indent="0">
              <a:lnSpc>
                <a:spcPct val="90000"/>
              </a:lnSpc>
              <a:buNone/>
            </a:pPr>
            <a:r>
              <a:rPr lang="en-US" altLang="zh-CN" sz="2800" dirty="0"/>
              <a:t>.</a:t>
            </a:r>
            <a:r>
              <a:rPr lang="zh-CN" altLang="en-US" sz="2800" dirty="0" smtClean="0"/>
              <a:t>一些 </a:t>
            </a:r>
            <a:r>
              <a:rPr lang="zh-CN" altLang="en-US" sz="2800" dirty="0"/>
              <a:t>带 </a:t>
            </a:r>
            <a:r>
              <a:rPr lang="en-US" altLang="zh-CN" sz="2800" dirty="0"/>
              <a:t>EXISTS </a:t>
            </a:r>
            <a:r>
              <a:rPr lang="zh-CN" altLang="en-US" sz="2800" dirty="0"/>
              <a:t>或 </a:t>
            </a:r>
            <a:r>
              <a:rPr lang="en-US" altLang="zh-CN" sz="2800" dirty="0"/>
              <a:t>NOT EXISTS </a:t>
            </a:r>
            <a:r>
              <a:rPr lang="zh-CN" altLang="en-US" sz="2800" dirty="0"/>
              <a:t>谓词的子查询不能被</a:t>
            </a:r>
            <a:r>
              <a:rPr lang="zh-CN" altLang="en-US" sz="2800" dirty="0" smtClean="0"/>
              <a:t>其他形式</a:t>
            </a:r>
            <a:r>
              <a:rPr lang="zh-CN" altLang="en-US" sz="2800" dirty="0"/>
              <a:t>的子查询等价替换</a:t>
            </a:r>
            <a:endParaRPr lang="zh-CN" altLang="en-US" sz="2800" dirty="0"/>
          </a:p>
          <a:p>
            <a:pPr>
              <a:lnSpc>
                <a:spcPct val="90000"/>
              </a:lnSpc>
            </a:pPr>
            <a:r>
              <a:rPr lang="zh-CN" altLang="en-US" sz="2800" dirty="0"/>
              <a:t>所有 带 </a:t>
            </a:r>
            <a:r>
              <a:rPr lang="en-US" altLang="zh-CN" sz="2800" dirty="0"/>
              <a:t>IN </a:t>
            </a:r>
            <a:r>
              <a:rPr lang="zh-CN" altLang="en-US" sz="2800" dirty="0"/>
              <a:t>谓词、比较运算符、 </a:t>
            </a:r>
            <a:r>
              <a:rPr lang="en-US" altLang="zh-CN" sz="2800" dirty="0"/>
              <a:t>ANY </a:t>
            </a:r>
            <a:r>
              <a:rPr lang="zh-CN" altLang="en-US" sz="2800" dirty="0"/>
              <a:t>和 </a:t>
            </a:r>
            <a:r>
              <a:rPr lang="en-US" altLang="zh-CN" sz="2800" dirty="0"/>
              <a:t>ALL </a:t>
            </a:r>
            <a:r>
              <a:rPr lang="zh-CN" altLang="en-US" sz="2800" dirty="0"/>
              <a:t>谓词的子</a:t>
            </a:r>
            <a:r>
              <a:rPr lang="zh-CN" altLang="en-US" sz="2800" dirty="0" smtClean="0"/>
              <a:t>查询都</a:t>
            </a:r>
            <a:r>
              <a:rPr lang="zh-CN" altLang="en-US" sz="2800" dirty="0"/>
              <a:t>能用带 </a:t>
            </a:r>
            <a:r>
              <a:rPr lang="en-US" altLang="zh-CN" sz="2800" dirty="0"/>
              <a:t>EXISTS </a:t>
            </a:r>
            <a:r>
              <a:rPr lang="zh-CN" altLang="en-US" sz="2800" dirty="0"/>
              <a:t>谓词的子查询等价替换。</a:t>
            </a:r>
            <a:endParaRPr lang="zh-CN" altLang="en-US" sz="2800" dirty="0"/>
          </a:p>
          <a:p>
            <a:pPr>
              <a:lnSpc>
                <a:spcPct val="90000"/>
              </a:lnSpc>
            </a:pPr>
            <a:r>
              <a:rPr lang="zh-CN" altLang="en-US" sz="2800" dirty="0"/>
              <a:t> </a:t>
            </a:r>
            <a:endParaRPr lang="zh-CN" altLang="en-US" sz="2800"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标题 478209"/>
          <p:cNvSpPr>
            <a:spLocks noGrp="1"/>
          </p:cNvSpPr>
          <p:nvPr>
            <p:ph type="title"/>
          </p:nvPr>
        </p:nvSpPr>
        <p:spPr/>
        <p:txBody>
          <a:bodyPr anchor="b"/>
          <a:lstStyle/>
          <a:p>
            <a:endParaRPr lang="zh-CN" altLang="en-US" dirty="0"/>
          </a:p>
        </p:txBody>
      </p:sp>
      <p:sp>
        <p:nvSpPr>
          <p:cNvPr id="479234" name="文本占位符 478210"/>
          <p:cNvSpPr>
            <a:spLocks noGrp="1"/>
          </p:cNvSpPr>
          <p:nvPr>
            <p:ph idx="1"/>
          </p:nvPr>
        </p:nvSpPr>
        <p:spPr>
          <a:xfrm>
            <a:off x="468313" y="1828800"/>
            <a:ext cx="7913687" cy="4479925"/>
          </a:xfrm>
        </p:spPr>
        <p:txBody>
          <a:bodyPr anchor="t"/>
          <a:lstStyle/>
          <a:p>
            <a:pPr marL="0" indent="0">
              <a:lnSpc>
                <a:spcPct val="90000"/>
              </a:lnSpc>
              <a:buNone/>
            </a:pPr>
            <a:r>
              <a:rPr lang="zh-CN" altLang="en-US" sz="2400" dirty="0"/>
              <a:t>带有 </a:t>
            </a:r>
            <a:r>
              <a:rPr lang="en-US" altLang="zh-CN" sz="2400" dirty="0"/>
              <a:t>EXISTS </a:t>
            </a:r>
            <a:r>
              <a:rPr lang="zh-CN" altLang="en-US" sz="2400" dirty="0"/>
              <a:t>谓词的子查询 </a:t>
            </a:r>
            <a:r>
              <a:rPr lang="en-US" altLang="zh-CN" sz="2400" dirty="0"/>
              <a:t>( </a:t>
            </a:r>
            <a:r>
              <a:rPr lang="zh-CN" altLang="en-US" sz="2400" dirty="0"/>
              <a:t>续</a:t>
            </a:r>
            <a:r>
              <a:rPr lang="zh-CN" altLang="en-US" sz="2400" dirty="0" smtClean="0"/>
              <a:t>）</a:t>
            </a:r>
            <a:endParaRPr lang="en-US" altLang="zh-CN" sz="2400" dirty="0" smtClean="0"/>
          </a:p>
          <a:p>
            <a:pPr marL="0" indent="0">
              <a:lnSpc>
                <a:spcPct val="90000"/>
              </a:lnSpc>
              <a:buNone/>
            </a:pPr>
            <a:r>
              <a:rPr lang="zh-CN" altLang="en-US" sz="2400" dirty="0" smtClean="0"/>
              <a:t> </a:t>
            </a:r>
            <a:r>
              <a:rPr lang="en-US" altLang="zh-CN" sz="2400" dirty="0"/>
              <a:t>[ </a:t>
            </a:r>
            <a:r>
              <a:rPr lang="zh-CN" altLang="en-US" sz="2400" dirty="0"/>
              <a:t>例 </a:t>
            </a:r>
            <a:r>
              <a:rPr lang="en-US" altLang="zh-CN" sz="2400" dirty="0"/>
              <a:t>37] </a:t>
            </a:r>
            <a:r>
              <a:rPr lang="zh-CN" altLang="en-US" sz="2400" dirty="0"/>
              <a:t>查询与 “ 刘晨 ” 在同一个系学习的学生。</a:t>
            </a:r>
            <a:endParaRPr lang="zh-CN" altLang="en-US" sz="2400" dirty="0"/>
          </a:p>
          <a:p>
            <a:pPr marL="0" indent="0">
              <a:lnSpc>
                <a:spcPct val="90000"/>
              </a:lnSpc>
              <a:buNone/>
            </a:pPr>
            <a:r>
              <a:rPr lang="zh-CN" altLang="en-US" sz="2400" dirty="0"/>
              <a:t>可以用带 </a:t>
            </a:r>
            <a:r>
              <a:rPr lang="en-US" altLang="zh-CN" sz="2400" dirty="0"/>
              <a:t>EXISTS </a:t>
            </a:r>
            <a:r>
              <a:rPr lang="zh-CN" altLang="en-US" sz="2400" dirty="0"/>
              <a:t>谓词的子查询替换：</a:t>
            </a:r>
            <a:endParaRPr lang="zh-CN" altLang="en-US" sz="2400" dirty="0"/>
          </a:p>
          <a:p>
            <a:pPr marL="0" indent="0">
              <a:lnSpc>
                <a:spcPct val="90000"/>
              </a:lnSpc>
              <a:buNone/>
            </a:pPr>
            <a:r>
              <a:rPr lang="zh-CN" altLang="en-US" sz="2400" dirty="0"/>
              <a:t>     </a:t>
            </a:r>
            <a:r>
              <a:rPr lang="en-US" altLang="zh-CN" sz="2400" dirty="0"/>
              <a:t>SELECT </a:t>
            </a:r>
            <a:r>
              <a:rPr lang="en-US" altLang="zh-CN" sz="2400" dirty="0" err="1"/>
              <a:t>Sno</a:t>
            </a:r>
            <a:r>
              <a:rPr lang="en-US" altLang="zh-CN" sz="2400" dirty="0"/>
              <a:t> </a:t>
            </a:r>
            <a:r>
              <a:rPr lang="zh-CN" altLang="en-US" sz="2400" dirty="0"/>
              <a:t>， </a:t>
            </a:r>
            <a:r>
              <a:rPr lang="en-US" altLang="zh-CN" sz="2400" dirty="0" err="1"/>
              <a:t>Sname</a:t>
            </a:r>
            <a:r>
              <a:rPr lang="en-US" altLang="zh-CN" sz="2400" dirty="0"/>
              <a:t> </a:t>
            </a:r>
            <a:r>
              <a:rPr lang="zh-CN" altLang="en-US" sz="2400" dirty="0"/>
              <a:t>， </a:t>
            </a:r>
            <a:r>
              <a:rPr lang="en-US" altLang="zh-CN" sz="2400" dirty="0" err="1"/>
              <a:t>Sdept</a:t>
            </a:r>
            <a:endParaRPr lang="en-US" altLang="zh-CN" sz="2400" dirty="0"/>
          </a:p>
          <a:p>
            <a:pPr marL="0" indent="0">
              <a:lnSpc>
                <a:spcPct val="90000"/>
              </a:lnSpc>
              <a:buNone/>
            </a:pPr>
            <a:r>
              <a:rPr lang="en-US" altLang="zh-CN" sz="2400" dirty="0"/>
              <a:t>     FROM Student S1</a:t>
            </a:r>
            <a:endParaRPr lang="en-US" altLang="zh-CN" sz="2400" dirty="0"/>
          </a:p>
          <a:p>
            <a:pPr marL="0" indent="0">
              <a:lnSpc>
                <a:spcPct val="90000"/>
              </a:lnSpc>
              <a:buNone/>
            </a:pPr>
            <a:r>
              <a:rPr lang="en-US" altLang="zh-CN" sz="2400" dirty="0"/>
              <a:t>     </a:t>
            </a:r>
            <a:r>
              <a:rPr lang="en-US" altLang="zh-CN" sz="2400" dirty="0" smtClean="0"/>
              <a:t>WHERE  </a:t>
            </a:r>
            <a:r>
              <a:rPr lang="en-US" altLang="zh-CN" sz="2400" dirty="0"/>
              <a:t>EXISTS</a:t>
            </a:r>
            <a:endParaRPr lang="en-US" altLang="zh-CN" sz="2400" dirty="0"/>
          </a:p>
          <a:p>
            <a:pPr marL="0" indent="0">
              <a:lnSpc>
                <a:spcPct val="90000"/>
              </a:lnSpc>
              <a:buNone/>
            </a:pPr>
            <a:r>
              <a:rPr lang="en-US" altLang="zh-CN" sz="2400" dirty="0"/>
              <a:t>         </a:t>
            </a:r>
            <a:r>
              <a:rPr lang="zh-CN" altLang="en-US" sz="2400" dirty="0"/>
              <a:t>　  </a:t>
            </a:r>
            <a:r>
              <a:rPr lang="en-US" altLang="zh-CN" sz="2400" dirty="0"/>
              <a:t>SELECT  *</a:t>
            </a:r>
            <a:endParaRPr lang="en-US" altLang="zh-CN" sz="2400" dirty="0"/>
          </a:p>
          <a:p>
            <a:pPr marL="0" indent="0">
              <a:lnSpc>
                <a:spcPct val="90000"/>
              </a:lnSpc>
              <a:buNone/>
            </a:pPr>
            <a:r>
              <a:rPr lang="en-US" altLang="zh-CN" sz="2400" dirty="0" smtClean="0"/>
              <a:t>         </a:t>
            </a:r>
            <a:r>
              <a:rPr lang="en-US" altLang="zh-CN" sz="2400" dirty="0"/>
              <a:t>FROM Student S2</a:t>
            </a:r>
            <a:endParaRPr lang="en-US" altLang="zh-CN" sz="2400" dirty="0"/>
          </a:p>
          <a:p>
            <a:pPr marL="0" indent="0">
              <a:lnSpc>
                <a:spcPct val="90000"/>
              </a:lnSpc>
              <a:buNone/>
            </a:pPr>
            <a:r>
              <a:rPr lang="en-US" altLang="zh-CN" sz="2400" dirty="0"/>
              <a:t>           WHERE S2.Sdept = S1.Sdept AND</a:t>
            </a:r>
            <a:endParaRPr lang="en-US" altLang="zh-CN" sz="2400" dirty="0"/>
          </a:p>
          <a:p>
            <a:pPr marL="0" indent="0">
              <a:lnSpc>
                <a:spcPct val="90000"/>
              </a:lnSpc>
              <a:buNone/>
            </a:pPr>
            <a:r>
              <a:rPr lang="en-US" altLang="zh-CN" sz="2400" dirty="0"/>
              <a:t>                   S2.Sname = '  </a:t>
            </a:r>
            <a:r>
              <a:rPr lang="zh-CN" altLang="en-US" sz="2400" dirty="0"/>
              <a:t>刘晨  </a:t>
            </a:r>
            <a:r>
              <a:rPr lang="en-US" altLang="zh-CN" sz="2400" dirty="0"/>
              <a:t>' </a:t>
            </a:r>
            <a:r>
              <a:rPr lang="zh-CN" altLang="en-US" sz="2400" dirty="0"/>
              <a:t>；</a:t>
            </a:r>
            <a:endParaRPr lang="zh-CN" altLang="en-US" sz="24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7" name="标题 479233"/>
          <p:cNvSpPr>
            <a:spLocks noGrp="1"/>
          </p:cNvSpPr>
          <p:nvPr>
            <p:ph type="title"/>
          </p:nvPr>
        </p:nvSpPr>
        <p:spPr/>
        <p:txBody>
          <a:bodyPr anchor="b"/>
          <a:lstStyle/>
          <a:p>
            <a:endParaRPr lang="zh-CN" altLang="en-US" dirty="0"/>
          </a:p>
        </p:txBody>
      </p:sp>
      <p:sp>
        <p:nvSpPr>
          <p:cNvPr id="480258" name="文本占位符 479234"/>
          <p:cNvSpPr>
            <a:spLocks noGrp="1"/>
          </p:cNvSpPr>
          <p:nvPr>
            <p:ph idx="1"/>
          </p:nvPr>
        </p:nvSpPr>
        <p:spPr>
          <a:xfrm>
            <a:off x="685800" y="1828800"/>
            <a:ext cx="7696200" cy="4337050"/>
          </a:xfrm>
        </p:spPr>
        <p:txBody>
          <a:bodyPr anchor="t"/>
          <a:lstStyle/>
          <a:p>
            <a:pPr marL="0" indent="0">
              <a:buNone/>
            </a:pPr>
            <a:r>
              <a:rPr lang="zh-CN" altLang="en-US" sz="2800" dirty="0"/>
              <a:t>带有 </a:t>
            </a:r>
            <a:r>
              <a:rPr lang="en-US" altLang="zh-CN" sz="2800" dirty="0"/>
              <a:t>EXISTS </a:t>
            </a:r>
            <a:r>
              <a:rPr lang="zh-CN" altLang="en-US" sz="2800" dirty="0"/>
              <a:t>谓词的子查询  续）</a:t>
            </a:r>
            <a:endParaRPr lang="zh-CN" altLang="en-US" sz="2800" dirty="0"/>
          </a:p>
          <a:p>
            <a:pPr marL="0" indent="0">
              <a:buNone/>
            </a:pPr>
            <a:r>
              <a:rPr lang="en-US" altLang="zh-CN" sz="2800" dirty="0"/>
              <a:t>5. </a:t>
            </a:r>
            <a:r>
              <a:rPr lang="zh-CN" altLang="en-US" sz="2800" dirty="0"/>
              <a:t>用 </a:t>
            </a:r>
            <a:r>
              <a:rPr lang="en-US" altLang="zh-CN" sz="2800" dirty="0"/>
              <a:t>EXISTS/NOT EXISTS </a:t>
            </a:r>
            <a:r>
              <a:rPr lang="zh-CN" altLang="en-US" sz="2800" dirty="0"/>
              <a:t>实现全称量词 </a:t>
            </a:r>
            <a:r>
              <a:rPr lang="en-US" altLang="zh-CN" sz="2800" dirty="0"/>
              <a:t>( </a:t>
            </a:r>
            <a:r>
              <a:rPr lang="zh-CN" altLang="en-US" sz="2800" dirty="0"/>
              <a:t>难点 </a:t>
            </a:r>
            <a:r>
              <a:rPr lang="en-US" altLang="zh-CN" sz="2800" dirty="0"/>
              <a:t>)</a:t>
            </a:r>
            <a:endParaRPr lang="en-US" altLang="zh-CN" sz="2800" dirty="0"/>
          </a:p>
          <a:p>
            <a:r>
              <a:rPr lang="en-US" altLang="zh-CN" sz="2800" dirty="0" smtClean="0"/>
              <a:t>SQL </a:t>
            </a:r>
            <a:r>
              <a:rPr lang="zh-CN" altLang="en-US" sz="2800" dirty="0"/>
              <a:t>语言中没有全称量词 ∀   （ </a:t>
            </a:r>
            <a:r>
              <a:rPr lang="en-US" altLang="zh-CN" sz="2800" dirty="0"/>
              <a:t>For all </a:t>
            </a:r>
            <a:r>
              <a:rPr lang="zh-CN" altLang="en-US" sz="2800" dirty="0"/>
              <a:t>）</a:t>
            </a:r>
            <a:endParaRPr lang="zh-CN" altLang="en-US" sz="2800" dirty="0"/>
          </a:p>
          <a:p>
            <a:r>
              <a:rPr lang="zh-CN" altLang="en-US" sz="2800" dirty="0" smtClean="0"/>
              <a:t>可以</a:t>
            </a:r>
            <a:r>
              <a:rPr lang="zh-CN" altLang="en-US" sz="2800" dirty="0"/>
              <a:t>把带有全称量词的谓词转换为等价的带有</a:t>
            </a:r>
            <a:endParaRPr lang="zh-CN" altLang="en-US" sz="2800" dirty="0"/>
          </a:p>
          <a:p>
            <a:pPr marL="0" indent="0">
              <a:buNone/>
            </a:pPr>
            <a:r>
              <a:rPr lang="zh-CN" altLang="en-US" sz="2800" dirty="0"/>
              <a:t>存在量词的谓词：</a:t>
            </a:r>
            <a:endParaRPr lang="zh-CN" altLang="en-US" sz="2800" dirty="0"/>
          </a:p>
          <a:p>
            <a:pPr marL="0" indent="0">
              <a:buNone/>
            </a:pPr>
            <a:r>
              <a:rPr lang="zh-CN" altLang="en-US" sz="2800" dirty="0"/>
              <a:t>        </a:t>
            </a:r>
            <a:r>
              <a:rPr lang="en-US" altLang="zh-CN" sz="2800" dirty="0"/>
              <a:t>( ∀ x)P  ≡   ¬  ( ∃  x( ¬  P)) </a:t>
            </a:r>
            <a:endParaRPr lang="en-US" altLang="zh-CN" sz="28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标题 480257"/>
          <p:cNvSpPr>
            <a:spLocks noGrp="1"/>
          </p:cNvSpPr>
          <p:nvPr>
            <p:ph type="title"/>
          </p:nvPr>
        </p:nvSpPr>
        <p:spPr/>
        <p:txBody>
          <a:bodyPr anchor="b"/>
          <a:lstStyle/>
          <a:p>
            <a:endParaRPr lang="zh-CN" altLang="en-US" dirty="0"/>
          </a:p>
        </p:txBody>
      </p:sp>
      <p:pic>
        <p:nvPicPr>
          <p:cNvPr id="481282" name="文本占位符 480258"/>
          <p:cNvPicPr>
            <a:picLocks noGrp="1" noChangeAspect="1"/>
          </p:cNvPicPr>
          <p:nvPr>
            <p:ph idx="1"/>
          </p:nvPr>
        </p:nvPicPr>
        <p:blipFill>
          <a:blip r:embed="rId1"/>
          <a:stretch>
            <a:fillRect/>
          </a:stretch>
        </p:blipFill>
        <p:spPr>
          <a:xfrm>
            <a:off x="685800" y="1828800"/>
            <a:ext cx="7696200" cy="1744663"/>
          </a:xfrm>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5" name="标题 481281"/>
          <p:cNvSpPr>
            <a:spLocks noGrp="1"/>
          </p:cNvSpPr>
          <p:nvPr>
            <p:ph type="title"/>
          </p:nvPr>
        </p:nvSpPr>
        <p:spPr/>
        <p:txBody>
          <a:bodyPr anchor="b"/>
          <a:lstStyle/>
          <a:p>
            <a:endParaRPr lang="zh-CN" altLang="en-US" dirty="0"/>
          </a:p>
        </p:txBody>
      </p:sp>
      <p:sp>
        <p:nvSpPr>
          <p:cNvPr id="482306" name="文本占位符 481282"/>
          <p:cNvSpPr>
            <a:spLocks noGrp="1"/>
          </p:cNvSpPr>
          <p:nvPr>
            <p:ph idx="1"/>
          </p:nvPr>
        </p:nvSpPr>
        <p:spPr>
          <a:xfrm>
            <a:off x="323850" y="1828800"/>
            <a:ext cx="8058150" cy="4768850"/>
          </a:xfrm>
        </p:spPr>
        <p:txBody>
          <a:bodyPr anchor="t"/>
          <a:lstStyle/>
          <a:p>
            <a:pPr>
              <a:lnSpc>
                <a:spcPct val="80000"/>
              </a:lnSpc>
            </a:pPr>
            <a:endParaRPr lang="zh-CN" altLang="en-US" sz="2400"/>
          </a:p>
          <a:p>
            <a:pPr>
              <a:lnSpc>
                <a:spcPct val="80000"/>
              </a:lnSpc>
            </a:pPr>
            <a:r>
              <a:rPr lang="en-US" altLang="zh-CN" sz="2400"/>
              <a:t>[ </a:t>
            </a:r>
            <a:r>
              <a:rPr lang="zh-CN" altLang="en-US" sz="2400"/>
              <a:t>例 </a:t>
            </a:r>
            <a:r>
              <a:rPr lang="en-US" altLang="zh-CN" sz="2400"/>
              <a:t>43]   </a:t>
            </a:r>
            <a:r>
              <a:rPr lang="zh-CN" altLang="en-US" sz="2400"/>
              <a:t>查询选修了全部课程的学生姓名。</a:t>
            </a:r>
            <a:endParaRPr lang="zh-CN" altLang="en-US" sz="2400"/>
          </a:p>
          <a:p>
            <a:pPr>
              <a:lnSpc>
                <a:spcPct val="80000"/>
              </a:lnSpc>
            </a:pPr>
            <a:r>
              <a:rPr lang="zh-CN" altLang="en-US" sz="2400"/>
              <a:t>＝</a:t>
            </a:r>
            <a:r>
              <a:rPr lang="en-US" altLang="zh-CN" sz="2400"/>
              <a:t>》</a:t>
            </a:r>
            <a:r>
              <a:rPr lang="zh-CN" altLang="en-US" sz="2400"/>
              <a:t>没有一门课是他不选修的。</a:t>
            </a:r>
            <a:endParaRPr lang="zh-CN" altLang="en-US" sz="2400"/>
          </a:p>
          <a:p>
            <a:pPr>
              <a:lnSpc>
                <a:spcPct val="80000"/>
              </a:lnSpc>
            </a:pPr>
            <a:r>
              <a:rPr lang="zh-CN" altLang="en-US" sz="2400"/>
              <a:t>        </a:t>
            </a:r>
            <a:r>
              <a:rPr lang="en-US" altLang="zh-CN" sz="2400"/>
              <a:t>SELECT Sname</a:t>
            </a:r>
            <a:endParaRPr lang="en-US" altLang="zh-CN" sz="2400"/>
          </a:p>
          <a:p>
            <a:pPr>
              <a:lnSpc>
                <a:spcPct val="80000"/>
              </a:lnSpc>
            </a:pPr>
            <a:r>
              <a:rPr lang="en-US" altLang="zh-CN" sz="2400"/>
              <a:t>         FROM Student</a:t>
            </a:r>
            <a:endParaRPr lang="en-US" altLang="zh-CN" sz="2400"/>
          </a:p>
          <a:p>
            <a:pPr>
              <a:lnSpc>
                <a:spcPct val="80000"/>
              </a:lnSpc>
            </a:pPr>
            <a:r>
              <a:rPr lang="en-US" altLang="zh-CN" sz="2400"/>
              <a:t>         WHERE NOT EXISTS</a:t>
            </a:r>
            <a:endParaRPr lang="en-US" altLang="zh-CN" sz="2400"/>
          </a:p>
          <a:p>
            <a:pPr>
              <a:lnSpc>
                <a:spcPct val="80000"/>
              </a:lnSpc>
            </a:pPr>
            <a:r>
              <a:rPr lang="en-US" altLang="zh-CN" sz="2400"/>
              <a:t>             </a:t>
            </a:r>
            <a:r>
              <a:rPr lang="zh-CN" altLang="en-US" sz="2400"/>
              <a:t>（ </a:t>
            </a:r>
            <a:r>
              <a:rPr lang="en-US" altLang="zh-CN" sz="2400"/>
              <a:t>SELECT  *</a:t>
            </a:r>
            <a:endParaRPr lang="en-US" altLang="zh-CN" sz="2400"/>
          </a:p>
          <a:p>
            <a:pPr>
              <a:lnSpc>
                <a:spcPct val="80000"/>
              </a:lnSpc>
            </a:pPr>
            <a:r>
              <a:rPr lang="en-US" altLang="zh-CN" sz="2400"/>
              <a:t>              FROM Course</a:t>
            </a:r>
            <a:endParaRPr lang="en-US" altLang="zh-CN" sz="2400"/>
          </a:p>
          <a:p>
            <a:pPr>
              <a:lnSpc>
                <a:spcPct val="80000"/>
              </a:lnSpc>
            </a:pPr>
            <a:r>
              <a:rPr lang="en-US" altLang="zh-CN" sz="2400"/>
              <a:t>              WHERE NOT EXISTS</a:t>
            </a:r>
            <a:endParaRPr lang="en-US" altLang="zh-CN" sz="2400"/>
          </a:p>
          <a:p>
            <a:pPr>
              <a:lnSpc>
                <a:spcPct val="80000"/>
              </a:lnSpc>
            </a:pPr>
            <a:r>
              <a:rPr lang="en-US" altLang="zh-CN" sz="2400"/>
              <a:t>                  (SELECT  *</a:t>
            </a:r>
            <a:endParaRPr lang="en-US" altLang="zh-CN" sz="2400"/>
          </a:p>
          <a:p>
            <a:pPr>
              <a:lnSpc>
                <a:spcPct val="80000"/>
              </a:lnSpc>
            </a:pPr>
            <a:r>
              <a:rPr lang="en-US" altLang="zh-CN" sz="2400"/>
              <a:t>                   FROM SC</a:t>
            </a:r>
            <a:endParaRPr lang="en-US" altLang="zh-CN" sz="2400"/>
          </a:p>
          <a:p>
            <a:pPr>
              <a:lnSpc>
                <a:spcPct val="80000"/>
              </a:lnSpc>
            </a:pPr>
            <a:r>
              <a:rPr lang="en-US" altLang="zh-CN" sz="2400"/>
              <a:t>                   WHERE Sno= Student.Sno</a:t>
            </a:r>
            <a:endParaRPr lang="en-US" altLang="zh-CN" sz="2400"/>
          </a:p>
          <a:p>
            <a:pPr>
              <a:lnSpc>
                <a:spcPct val="80000"/>
              </a:lnSpc>
            </a:pPr>
            <a:r>
              <a:rPr lang="en-US" altLang="zh-CN" sz="2400"/>
              <a:t>                      AND Cno= Course.Cno </a:t>
            </a:r>
            <a:r>
              <a:rPr lang="zh-CN" altLang="en-US" sz="2400"/>
              <a:t>）；</a:t>
            </a:r>
            <a:endParaRPr lang="zh-CN" altLang="en-US" sz="240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标题 482305"/>
          <p:cNvSpPr>
            <a:spLocks noGrp="1"/>
          </p:cNvSpPr>
          <p:nvPr>
            <p:ph type="title"/>
          </p:nvPr>
        </p:nvSpPr>
        <p:spPr/>
        <p:txBody>
          <a:bodyPr anchor="b"/>
          <a:lstStyle/>
          <a:p>
            <a:endParaRPr lang="zh-CN" altLang="en-US" dirty="0"/>
          </a:p>
        </p:txBody>
      </p:sp>
      <p:sp>
        <p:nvSpPr>
          <p:cNvPr id="483330" name="文本占位符 482306"/>
          <p:cNvSpPr>
            <a:spLocks noGrp="1"/>
          </p:cNvSpPr>
          <p:nvPr>
            <p:ph idx="1"/>
          </p:nvPr>
        </p:nvSpPr>
        <p:spPr>
          <a:xfrm>
            <a:off x="250825" y="1828800"/>
            <a:ext cx="8131175" cy="4768850"/>
          </a:xfrm>
        </p:spPr>
        <p:txBody>
          <a:bodyPr anchor="t"/>
          <a:lstStyle/>
          <a:p>
            <a:pPr>
              <a:lnSpc>
                <a:spcPct val="90000"/>
              </a:lnSpc>
            </a:pPr>
            <a:r>
              <a:rPr lang="zh-CN" altLang="en-US" sz="2400" dirty="0"/>
              <a:t>带有 谓词的子查询 续）</a:t>
            </a:r>
            <a:endParaRPr lang="zh-CN" altLang="en-US" sz="2400" dirty="0"/>
          </a:p>
          <a:p>
            <a:pPr marL="0" indent="0">
              <a:lnSpc>
                <a:spcPct val="90000"/>
              </a:lnSpc>
              <a:buNone/>
            </a:pPr>
            <a:r>
              <a:rPr lang="zh-CN" altLang="en-US" sz="2400" dirty="0"/>
              <a:t>  </a:t>
            </a:r>
            <a:r>
              <a:rPr lang="en-US" altLang="zh-CN" sz="2400" dirty="0"/>
              <a:t>[ </a:t>
            </a:r>
            <a:r>
              <a:rPr lang="zh-CN" altLang="en-US" sz="2400" dirty="0"/>
              <a:t>例 </a:t>
            </a:r>
            <a:r>
              <a:rPr lang="en-US" altLang="zh-CN" sz="2400" dirty="0"/>
              <a:t>44]   </a:t>
            </a:r>
            <a:r>
              <a:rPr lang="zh-CN" altLang="en-US" sz="2400" dirty="0"/>
              <a:t>查询至少选修了学生 </a:t>
            </a:r>
            <a:r>
              <a:rPr lang="en-US" altLang="zh-CN" sz="2400" dirty="0"/>
              <a:t>95002 </a:t>
            </a:r>
            <a:r>
              <a:rPr lang="zh-CN" altLang="en-US" sz="2400" dirty="0"/>
              <a:t>选修的全部</a:t>
            </a:r>
            <a:endParaRPr lang="zh-CN" altLang="en-US" sz="2400" dirty="0"/>
          </a:p>
          <a:p>
            <a:pPr marL="0" indent="0">
              <a:lnSpc>
                <a:spcPct val="90000"/>
              </a:lnSpc>
              <a:buNone/>
            </a:pPr>
            <a:r>
              <a:rPr lang="zh-CN" altLang="en-US" sz="2400" dirty="0"/>
              <a:t>课程的学生号码。</a:t>
            </a:r>
            <a:endParaRPr lang="zh-CN" altLang="en-US" sz="2400" dirty="0"/>
          </a:p>
          <a:p>
            <a:pPr>
              <a:lnSpc>
                <a:spcPct val="90000"/>
              </a:lnSpc>
            </a:pPr>
            <a:r>
              <a:rPr lang="zh-CN" altLang="en-US" sz="2400" dirty="0"/>
              <a:t>解题思路：</a:t>
            </a:r>
            <a:endParaRPr lang="zh-CN" altLang="en-US" sz="2400" dirty="0"/>
          </a:p>
          <a:p>
            <a:pPr>
              <a:lnSpc>
                <a:spcPct val="90000"/>
              </a:lnSpc>
            </a:pPr>
            <a:r>
              <a:rPr lang="zh-CN" altLang="en-US" sz="2400" dirty="0"/>
              <a:t>● 用逻辑蕴函表达：查询学号为 </a:t>
            </a:r>
            <a:r>
              <a:rPr lang="en-US" altLang="zh-CN" sz="2400" dirty="0"/>
              <a:t>x </a:t>
            </a:r>
            <a:r>
              <a:rPr lang="zh-CN" altLang="en-US" sz="2400" dirty="0"/>
              <a:t>的学生，对所有的</a:t>
            </a:r>
            <a:r>
              <a:rPr lang="zh-CN" altLang="en-US" sz="2400" dirty="0" smtClean="0"/>
              <a:t>课程</a:t>
            </a:r>
            <a:r>
              <a:rPr lang="en-US" altLang="zh-CN" sz="2400" dirty="0" smtClean="0"/>
              <a:t>y </a:t>
            </a:r>
            <a:r>
              <a:rPr lang="zh-CN" altLang="en-US" sz="2400" dirty="0"/>
              <a:t>，只要 </a:t>
            </a:r>
            <a:r>
              <a:rPr lang="en-US" altLang="zh-CN" sz="2400" dirty="0"/>
              <a:t>95002 </a:t>
            </a:r>
            <a:r>
              <a:rPr lang="zh-CN" altLang="en-US" sz="2400" dirty="0"/>
              <a:t>学生选修了课程 </a:t>
            </a:r>
            <a:r>
              <a:rPr lang="en-US" altLang="zh-CN" sz="2400" dirty="0"/>
              <a:t>y </a:t>
            </a:r>
            <a:r>
              <a:rPr lang="zh-CN" altLang="en-US" sz="2400" dirty="0"/>
              <a:t>，则 </a:t>
            </a:r>
            <a:r>
              <a:rPr lang="en-US" altLang="zh-CN" sz="2400" dirty="0"/>
              <a:t>x </a:t>
            </a:r>
            <a:r>
              <a:rPr lang="zh-CN" altLang="en-US" sz="2400" dirty="0"/>
              <a:t>也选修了 </a:t>
            </a:r>
            <a:r>
              <a:rPr lang="en-US" altLang="zh-CN" sz="2400" dirty="0"/>
              <a:t>y </a:t>
            </a:r>
            <a:r>
              <a:rPr lang="zh-CN" altLang="en-US" sz="2400" dirty="0"/>
              <a:t>。</a:t>
            </a:r>
            <a:endParaRPr lang="zh-CN" altLang="en-US" sz="2400" dirty="0"/>
          </a:p>
          <a:p>
            <a:pPr>
              <a:lnSpc>
                <a:spcPct val="90000"/>
              </a:lnSpc>
            </a:pPr>
            <a:r>
              <a:rPr lang="zh-CN" altLang="en-US" sz="2400" dirty="0"/>
              <a:t>● 形式化表示：</a:t>
            </a:r>
            <a:endParaRPr lang="zh-CN" altLang="en-US" sz="2400" dirty="0"/>
          </a:p>
          <a:p>
            <a:pPr>
              <a:lnSpc>
                <a:spcPct val="90000"/>
              </a:lnSpc>
            </a:pPr>
            <a:r>
              <a:rPr lang="zh-CN" altLang="en-US" sz="2400" dirty="0"/>
              <a:t>用 </a:t>
            </a:r>
            <a:r>
              <a:rPr lang="en-US" altLang="zh-CN" sz="2400" dirty="0"/>
              <a:t>P </a:t>
            </a:r>
            <a:r>
              <a:rPr lang="zh-CN" altLang="en-US" sz="2400" dirty="0"/>
              <a:t>表示谓词   “ 学生 </a:t>
            </a:r>
            <a:r>
              <a:rPr lang="en-US" altLang="zh-CN" sz="2400" dirty="0"/>
              <a:t>95002 </a:t>
            </a:r>
            <a:r>
              <a:rPr lang="zh-CN" altLang="en-US" sz="2400" dirty="0"/>
              <a:t>选修了课程 </a:t>
            </a:r>
            <a:r>
              <a:rPr lang="en-US" altLang="zh-CN" sz="2400" dirty="0"/>
              <a:t>y ”</a:t>
            </a:r>
            <a:endParaRPr lang="en-US" altLang="zh-CN" sz="2400" dirty="0"/>
          </a:p>
          <a:p>
            <a:pPr>
              <a:lnSpc>
                <a:spcPct val="90000"/>
              </a:lnSpc>
            </a:pPr>
            <a:r>
              <a:rPr lang="zh-CN" altLang="en-US" sz="2400" dirty="0"/>
              <a:t>用 </a:t>
            </a:r>
            <a:r>
              <a:rPr lang="en-US" altLang="zh-CN" sz="2400" dirty="0"/>
              <a:t>q </a:t>
            </a:r>
            <a:r>
              <a:rPr lang="zh-CN" altLang="en-US" sz="2400" dirty="0"/>
              <a:t>表示谓词   “ 学生 </a:t>
            </a:r>
            <a:r>
              <a:rPr lang="en-US" altLang="zh-CN" sz="2400" dirty="0"/>
              <a:t>x </a:t>
            </a:r>
            <a:r>
              <a:rPr lang="zh-CN" altLang="en-US" sz="2400" dirty="0"/>
              <a:t>选修了课程 </a:t>
            </a:r>
            <a:r>
              <a:rPr lang="en-US" altLang="zh-CN" sz="2400" dirty="0"/>
              <a:t>y ”</a:t>
            </a:r>
            <a:endParaRPr lang="en-US" altLang="zh-CN" sz="2400" dirty="0"/>
          </a:p>
          <a:p>
            <a:pPr>
              <a:lnSpc>
                <a:spcPct val="90000"/>
              </a:lnSpc>
            </a:pPr>
            <a:r>
              <a:rPr lang="zh-CN" altLang="en-US" sz="2400" dirty="0"/>
              <a:t>则上述查询为 </a:t>
            </a:r>
            <a:r>
              <a:rPr lang="en-US" altLang="zh-CN" sz="2400" dirty="0"/>
              <a:t>: ( ∀ y) p  →  q </a:t>
            </a:r>
            <a:endParaRPr lang="en-US" altLang="zh-CN" sz="24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标题 483329"/>
          <p:cNvSpPr>
            <a:spLocks noGrp="1"/>
          </p:cNvSpPr>
          <p:nvPr>
            <p:ph type="title"/>
          </p:nvPr>
        </p:nvSpPr>
        <p:spPr/>
        <p:txBody>
          <a:bodyPr anchor="b"/>
          <a:lstStyle/>
          <a:p>
            <a:endParaRPr lang="zh-CN" altLang="en-US" dirty="0"/>
          </a:p>
        </p:txBody>
      </p:sp>
      <p:sp>
        <p:nvSpPr>
          <p:cNvPr id="484354" name="文本占位符 483330"/>
          <p:cNvSpPr>
            <a:spLocks noGrp="1"/>
          </p:cNvSpPr>
          <p:nvPr>
            <p:ph idx="1"/>
          </p:nvPr>
        </p:nvSpPr>
        <p:spPr/>
        <p:txBody>
          <a:bodyPr anchor="t"/>
          <a:lstStyle/>
          <a:p>
            <a:pPr marL="0" indent="0">
              <a:lnSpc>
                <a:spcPct val="90000"/>
              </a:lnSpc>
              <a:buNone/>
            </a:pPr>
            <a:r>
              <a:rPr lang="zh-CN" altLang="en-US" sz="2400" dirty="0"/>
              <a:t>带有 谓词的子查询 续）</a:t>
            </a:r>
            <a:endParaRPr lang="zh-CN" altLang="en-US" sz="2400" dirty="0"/>
          </a:p>
          <a:p>
            <a:pPr>
              <a:lnSpc>
                <a:spcPct val="90000"/>
              </a:lnSpc>
            </a:pPr>
            <a:r>
              <a:rPr lang="zh-CN" altLang="en-US" sz="2400" dirty="0"/>
              <a:t>● 等价变换：</a:t>
            </a:r>
            <a:endParaRPr lang="zh-CN" altLang="en-US" sz="2400" dirty="0"/>
          </a:p>
          <a:p>
            <a:pPr>
              <a:lnSpc>
                <a:spcPct val="90000"/>
              </a:lnSpc>
            </a:pPr>
            <a:r>
              <a:rPr lang="zh-CN" altLang="en-US" sz="2400" dirty="0"/>
              <a:t>     </a:t>
            </a:r>
            <a:r>
              <a:rPr lang="en-US" altLang="zh-CN" sz="2400" dirty="0"/>
              <a:t>( ∀ y) p  →  q    ≡    ¬  ( ∃ y ( ¬ ( p  →  q  ))</a:t>
            </a:r>
            <a:endParaRPr lang="en-US" altLang="zh-CN" sz="2400" dirty="0"/>
          </a:p>
          <a:p>
            <a:pPr>
              <a:lnSpc>
                <a:spcPct val="90000"/>
              </a:lnSpc>
            </a:pPr>
            <a:r>
              <a:rPr lang="en-US" altLang="zh-CN" sz="2400" dirty="0"/>
              <a:t>                ≡    ¬  ( ∃ y ( ¬ ( ¬  p ∨  q)</a:t>
            </a:r>
            <a:endParaRPr lang="en-US" altLang="zh-CN" sz="2400" dirty="0"/>
          </a:p>
          <a:p>
            <a:pPr>
              <a:lnSpc>
                <a:spcPct val="90000"/>
              </a:lnSpc>
            </a:pPr>
            <a:r>
              <a:rPr lang="en-US" altLang="zh-CN" sz="2400" dirty="0"/>
              <a:t>                ≡    ¬   ∃ y(p ∧ ¬ q)</a:t>
            </a:r>
            <a:endParaRPr lang="en-US" altLang="zh-CN" sz="2400" dirty="0"/>
          </a:p>
          <a:p>
            <a:pPr marL="0" indent="0">
              <a:lnSpc>
                <a:spcPct val="90000"/>
              </a:lnSpc>
              <a:buNone/>
            </a:pPr>
            <a:r>
              <a:rPr lang="en-US" altLang="zh-CN" sz="2400" dirty="0"/>
              <a:t>● </a:t>
            </a:r>
            <a:r>
              <a:rPr lang="zh-CN" altLang="en-US" sz="2400" dirty="0"/>
              <a:t>变换后语义：不存在这样的课程 </a:t>
            </a:r>
            <a:r>
              <a:rPr lang="en-US" altLang="zh-CN" sz="2400" dirty="0"/>
              <a:t>y </a:t>
            </a:r>
            <a:r>
              <a:rPr lang="zh-CN" altLang="en-US" sz="2400" dirty="0"/>
              <a:t>，学生 </a:t>
            </a:r>
            <a:r>
              <a:rPr lang="en-US" altLang="zh-CN" sz="2400" dirty="0"/>
              <a:t>95002</a:t>
            </a:r>
            <a:endParaRPr lang="en-US" altLang="zh-CN" sz="2400" dirty="0"/>
          </a:p>
          <a:p>
            <a:pPr marL="0" indent="0">
              <a:lnSpc>
                <a:spcPct val="90000"/>
              </a:lnSpc>
              <a:buNone/>
            </a:pPr>
            <a:r>
              <a:rPr lang="zh-CN" altLang="en-US" sz="2400" dirty="0"/>
              <a:t>选修了 </a:t>
            </a:r>
            <a:r>
              <a:rPr lang="en-US" altLang="zh-CN" sz="2400" dirty="0"/>
              <a:t>y </a:t>
            </a:r>
            <a:r>
              <a:rPr lang="zh-CN" altLang="en-US" sz="2400" dirty="0"/>
              <a:t>，而学生 </a:t>
            </a:r>
            <a:r>
              <a:rPr lang="en-US" altLang="zh-CN" sz="2400" dirty="0"/>
              <a:t>x </a:t>
            </a:r>
            <a:r>
              <a:rPr lang="zh-CN" altLang="en-US" sz="2400" dirty="0"/>
              <a:t>没有选。</a:t>
            </a:r>
            <a:endParaRPr lang="zh-CN" altLang="en-US" sz="2400"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7" name="标题 484353"/>
          <p:cNvSpPr>
            <a:spLocks noGrp="1"/>
          </p:cNvSpPr>
          <p:nvPr>
            <p:ph type="title"/>
          </p:nvPr>
        </p:nvSpPr>
        <p:spPr/>
        <p:txBody>
          <a:bodyPr anchor="b"/>
          <a:lstStyle/>
          <a:p>
            <a:endParaRPr lang="zh-CN" altLang="en-US" dirty="0"/>
          </a:p>
        </p:txBody>
      </p:sp>
      <p:sp>
        <p:nvSpPr>
          <p:cNvPr id="485378" name="文本占位符 484354"/>
          <p:cNvSpPr>
            <a:spLocks noGrp="1"/>
          </p:cNvSpPr>
          <p:nvPr>
            <p:ph idx="1"/>
          </p:nvPr>
        </p:nvSpPr>
        <p:spPr>
          <a:xfrm>
            <a:off x="395288" y="1828800"/>
            <a:ext cx="7986712" cy="4624388"/>
          </a:xfrm>
        </p:spPr>
        <p:txBody>
          <a:bodyPr anchor="t"/>
          <a:lstStyle/>
          <a:p>
            <a:pPr>
              <a:lnSpc>
                <a:spcPct val="80000"/>
              </a:lnSpc>
            </a:pPr>
            <a:r>
              <a:rPr lang="zh-CN" altLang="en-US" sz="2000" dirty="0"/>
              <a:t>带有 </a:t>
            </a:r>
            <a:r>
              <a:rPr lang="en-US" altLang="zh-CN" sz="2000" dirty="0"/>
              <a:t>EXISTS </a:t>
            </a:r>
            <a:r>
              <a:rPr lang="en-US" altLang="zh-CN" sz="2000" dirty="0" err="1"/>
              <a:t>EXISTS</a:t>
            </a:r>
            <a:r>
              <a:rPr lang="en-US" altLang="zh-CN" sz="2000" dirty="0"/>
              <a:t> </a:t>
            </a:r>
            <a:r>
              <a:rPr lang="zh-CN" altLang="en-US" sz="2000" dirty="0"/>
              <a:t>谓词的子查询 </a:t>
            </a:r>
            <a:r>
              <a:rPr lang="en-US" altLang="zh-CN" sz="2000" dirty="0" smtClean="0"/>
              <a:t> </a:t>
            </a:r>
            <a:r>
              <a:rPr lang="en-US" altLang="zh-CN" sz="2000" dirty="0"/>
              <a:t>( </a:t>
            </a:r>
            <a:r>
              <a:rPr lang="zh-CN" altLang="en-US" sz="2000" dirty="0"/>
              <a:t>续）        </a:t>
            </a:r>
            <a:endParaRPr lang="zh-CN" altLang="en-US" sz="2000" dirty="0"/>
          </a:p>
          <a:p>
            <a:pPr>
              <a:lnSpc>
                <a:spcPct val="80000"/>
              </a:lnSpc>
            </a:pPr>
            <a:r>
              <a:rPr lang="zh-CN" altLang="en-US" sz="2000" dirty="0"/>
              <a:t>● 用 </a:t>
            </a:r>
            <a:r>
              <a:rPr lang="en-US" altLang="zh-CN" sz="2000" dirty="0"/>
              <a:t>NOT EXISTS </a:t>
            </a:r>
            <a:r>
              <a:rPr lang="zh-CN" altLang="en-US" sz="2000" dirty="0"/>
              <a:t>谓词表示 ：      </a:t>
            </a:r>
            <a:endParaRPr lang="zh-CN" altLang="en-US" sz="2000" dirty="0"/>
          </a:p>
          <a:p>
            <a:pPr marL="0" indent="0">
              <a:lnSpc>
                <a:spcPct val="80000"/>
              </a:lnSpc>
              <a:buNone/>
            </a:pPr>
            <a:r>
              <a:rPr lang="zh-CN" altLang="en-US" sz="2000" dirty="0"/>
              <a:t>     </a:t>
            </a:r>
            <a:r>
              <a:rPr lang="en-US" altLang="zh-CN" sz="2000" dirty="0"/>
              <a:t>SELECT DISTINCT </a:t>
            </a:r>
            <a:r>
              <a:rPr lang="en-US" altLang="zh-CN" sz="2000" dirty="0" err="1"/>
              <a:t>Sno</a:t>
            </a:r>
            <a:endParaRPr lang="en-US" altLang="zh-CN" sz="2000" dirty="0"/>
          </a:p>
          <a:p>
            <a:pPr marL="0" indent="0">
              <a:lnSpc>
                <a:spcPct val="80000"/>
              </a:lnSpc>
              <a:buNone/>
            </a:pPr>
            <a:r>
              <a:rPr lang="en-US" altLang="zh-CN" sz="2000" dirty="0" smtClean="0"/>
              <a:t>        </a:t>
            </a:r>
            <a:r>
              <a:rPr lang="en-US" altLang="zh-CN" sz="2000" dirty="0"/>
              <a:t>FROM SC  </a:t>
            </a:r>
            <a:r>
              <a:rPr lang="en-US" altLang="zh-CN" sz="2000" dirty="0" smtClean="0"/>
              <a:t>SCX</a:t>
            </a:r>
            <a:endParaRPr lang="en-US" altLang="zh-CN" sz="2000" dirty="0" smtClean="0"/>
          </a:p>
          <a:p>
            <a:pPr marL="0" indent="0">
              <a:lnSpc>
                <a:spcPct val="80000"/>
              </a:lnSpc>
              <a:buNone/>
            </a:pPr>
            <a:r>
              <a:rPr lang="en-US" altLang="zh-CN" sz="2000" dirty="0" smtClean="0"/>
              <a:t>         </a:t>
            </a:r>
            <a:r>
              <a:rPr lang="en-US" altLang="zh-CN" sz="2000" dirty="0"/>
              <a:t>WHERE NOT EXISTS</a:t>
            </a:r>
            <a:endParaRPr lang="en-US" altLang="zh-CN" sz="2000" dirty="0"/>
          </a:p>
          <a:p>
            <a:pPr marL="0" indent="0">
              <a:lnSpc>
                <a:spcPct val="80000"/>
              </a:lnSpc>
              <a:buNone/>
            </a:pPr>
            <a:r>
              <a:rPr lang="en-US" altLang="zh-CN" sz="2000" dirty="0"/>
              <a:t>               (SELECT  *</a:t>
            </a:r>
            <a:endParaRPr lang="en-US" altLang="zh-CN" sz="2000" dirty="0"/>
          </a:p>
          <a:p>
            <a:pPr marL="0" indent="0">
              <a:lnSpc>
                <a:spcPct val="80000"/>
              </a:lnSpc>
              <a:buNone/>
            </a:pPr>
            <a:r>
              <a:rPr lang="en-US" altLang="zh-CN" sz="2000" dirty="0"/>
              <a:t>                FROM SC  SCY</a:t>
            </a:r>
            <a:endParaRPr lang="en-US" altLang="zh-CN" sz="2000" dirty="0"/>
          </a:p>
          <a:p>
            <a:pPr marL="0" indent="0">
              <a:lnSpc>
                <a:spcPct val="80000"/>
              </a:lnSpc>
              <a:buNone/>
            </a:pPr>
            <a:r>
              <a:rPr lang="en-US" altLang="zh-CN" sz="2000" dirty="0"/>
              <a:t>                WHERE </a:t>
            </a:r>
            <a:r>
              <a:rPr lang="en-US" altLang="zh-CN" sz="2000" dirty="0" err="1"/>
              <a:t>SCY.Sno</a:t>
            </a:r>
            <a:r>
              <a:rPr lang="en-US" altLang="zh-CN" sz="2000" dirty="0"/>
              <a:t> = ' 95002 '  AND</a:t>
            </a:r>
            <a:endParaRPr lang="en-US" altLang="zh-CN" sz="2000" dirty="0"/>
          </a:p>
          <a:p>
            <a:pPr marL="0" indent="0">
              <a:lnSpc>
                <a:spcPct val="80000"/>
              </a:lnSpc>
              <a:buNone/>
            </a:pPr>
            <a:r>
              <a:rPr lang="en-US" altLang="zh-CN" sz="2000" dirty="0"/>
              <a:t>                     NOT EXISTS</a:t>
            </a:r>
            <a:endParaRPr lang="en-US" altLang="zh-CN" sz="2000" dirty="0"/>
          </a:p>
          <a:p>
            <a:pPr marL="0" indent="0">
              <a:lnSpc>
                <a:spcPct val="80000"/>
              </a:lnSpc>
              <a:buNone/>
            </a:pPr>
            <a:r>
              <a:rPr lang="en-US" altLang="zh-CN" sz="2000" dirty="0"/>
              <a:t>                          (SELECT  *</a:t>
            </a:r>
            <a:endParaRPr lang="en-US" altLang="zh-CN" sz="2000" dirty="0"/>
          </a:p>
          <a:p>
            <a:pPr marL="0" indent="0">
              <a:lnSpc>
                <a:spcPct val="80000"/>
              </a:lnSpc>
              <a:buNone/>
            </a:pPr>
            <a:r>
              <a:rPr lang="en-US" altLang="zh-CN" sz="2000" dirty="0" smtClean="0"/>
              <a:t>                          </a:t>
            </a:r>
            <a:r>
              <a:rPr lang="en-US" altLang="zh-CN" sz="2000" dirty="0"/>
              <a:t>FROM SC SCZ</a:t>
            </a:r>
            <a:endParaRPr lang="en-US" altLang="zh-CN" sz="2000" dirty="0"/>
          </a:p>
          <a:p>
            <a:pPr marL="0" indent="0">
              <a:lnSpc>
                <a:spcPct val="80000"/>
              </a:lnSpc>
              <a:buNone/>
            </a:pPr>
            <a:r>
              <a:rPr lang="en-US" altLang="zh-CN" sz="2000" dirty="0"/>
              <a:t>                           WHERE </a:t>
            </a:r>
            <a:r>
              <a:rPr lang="en-US" altLang="zh-CN" sz="2000" dirty="0" err="1"/>
              <a:t>SCZ.Sno</a:t>
            </a:r>
            <a:r>
              <a:rPr lang="en-US" altLang="zh-CN" sz="2000" dirty="0"/>
              <a:t>= SCX .</a:t>
            </a:r>
            <a:r>
              <a:rPr lang="en-US" altLang="zh-CN" sz="2000" dirty="0" err="1"/>
              <a:t>Sno</a:t>
            </a:r>
            <a:r>
              <a:rPr lang="en-US" altLang="zh-CN" sz="2000" dirty="0"/>
              <a:t> AND</a:t>
            </a:r>
            <a:endParaRPr lang="en-US" altLang="zh-CN" sz="2000" dirty="0"/>
          </a:p>
          <a:p>
            <a:pPr marL="0" indent="0">
              <a:lnSpc>
                <a:spcPct val="80000"/>
              </a:lnSpc>
              <a:buNone/>
            </a:pPr>
            <a:r>
              <a:rPr lang="en-US" altLang="zh-CN" sz="2000" dirty="0"/>
              <a:t>                                           </a:t>
            </a:r>
            <a:r>
              <a:rPr lang="en-US" altLang="zh-CN" sz="2000" dirty="0" err="1"/>
              <a:t>SCZ.Cno</a:t>
            </a:r>
            <a:r>
              <a:rPr lang="en-US" altLang="zh-CN" sz="2000" dirty="0"/>
              <a:t>= SCY .</a:t>
            </a:r>
            <a:r>
              <a:rPr lang="en-US" altLang="zh-CN" sz="2000" dirty="0" err="1"/>
              <a:t>Cno</a:t>
            </a:r>
            <a:r>
              <a:rPr lang="en-US" altLang="zh-CN" sz="2000" dirty="0"/>
              <a:t>)) </a:t>
            </a:r>
            <a:r>
              <a:rPr lang="zh-CN" altLang="en-US" sz="2000" dirty="0"/>
              <a:t>；</a:t>
            </a:r>
            <a:endParaRPr lang="zh-CN" alt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48129"/>
          <p:cNvSpPr>
            <a:spLocks noGrp="1"/>
          </p:cNvSpPr>
          <p:nvPr>
            <p:ph type="title"/>
          </p:nvPr>
        </p:nvSpPr>
        <p:spPr>
          <a:xfrm>
            <a:off x="684213" y="0"/>
            <a:ext cx="6870700" cy="755650"/>
          </a:xfrm>
        </p:spPr>
        <p:txBody>
          <a:bodyPr anchor="b"/>
          <a:lstStyle/>
          <a:p>
            <a:r>
              <a:rPr lang="zh-CN" altLang="en-US" sz="4000"/>
              <a:t>  </a:t>
            </a:r>
            <a:r>
              <a:rPr lang="en-US" altLang="zh-CN" sz="4000"/>
              <a:t>1.  </a:t>
            </a:r>
            <a:r>
              <a:rPr lang="zh-CN" altLang="en-US" sz="4000"/>
              <a:t>概念模型</a:t>
            </a:r>
            <a:endParaRPr lang="zh-CN" altLang="en-US" sz="4000"/>
          </a:p>
        </p:txBody>
      </p:sp>
      <p:sp>
        <p:nvSpPr>
          <p:cNvPr id="49154" name="文本占位符 48130"/>
          <p:cNvSpPr>
            <a:spLocks noGrp="1"/>
          </p:cNvSpPr>
          <p:nvPr>
            <p:ph idx="1"/>
          </p:nvPr>
        </p:nvSpPr>
        <p:spPr>
          <a:xfrm>
            <a:off x="0" y="981075"/>
            <a:ext cx="9144000" cy="5876925"/>
          </a:xfrm>
        </p:spPr>
        <p:txBody>
          <a:bodyPr anchor="t"/>
          <a:lstStyle/>
          <a:p>
            <a:pPr marL="0" indent="0">
              <a:buNone/>
            </a:pPr>
            <a:r>
              <a:rPr lang="zh-CN" altLang="en-US" dirty="0" smtClean="0"/>
              <a:t>概念</a:t>
            </a:r>
            <a:r>
              <a:rPr lang="zh-CN" altLang="en-US" dirty="0"/>
              <a:t>模型的用途</a:t>
            </a:r>
            <a:endParaRPr lang="zh-CN" altLang="en-US" dirty="0"/>
          </a:p>
          <a:p>
            <a:r>
              <a:rPr lang="zh-CN" altLang="en-US" dirty="0"/>
              <a:t> 概念模型用于信息世界的建模</a:t>
            </a:r>
            <a:endParaRPr lang="zh-CN" altLang="en-US" dirty="0"/>
          </a:p>
          <a:p>
            <a:r>
              <a:rPr lang="zh-CN" altLang="en-US" dirty="0"/>
              <a:t> 是现实世界到机器世界的一个中间层次</a:t>
            </a:r>
            <a:endParaRPr lang="zh-CN" altLang="en-US" dirty="0"/>
          </a:p>
          <a:p>
            <a:r>
              <a:rPr lang="zh-CN" altLang="en-US" dirty="0"/>
              <a:t> 是数据库设计的有力工具</a:t>
            </a:r>
            <a:endParaRPr lang="zh-CN" altLang="en-US" dirty="0"/>
          </a:p>
          <a:p>
            <a:r>
              <a:rPr lang="zh-CN" altLang="en-US" dirty="0"/>
              <a:t>数据库设计人员和用户之间进行交流的语言</a:t>
            </a:r>
            <a:endParaRPr lang="zh-CN" altLang="en-US" dirty="0"/>
          </a:p>
          <a:p>
            <a:pPr marL="0" indent="0">
              <a:buNone/>
            </a:pPr>
            <a:r>
              <a:rPr lang="zh-CN" altLang="en-US" dirty="0" smtClean="0"/>
              <a:t> </a:t>
            </a:r>
            <a:r>
              <a:rPr lang="zh-CN" altLang="en-US" dirty="0"/>
              <a:t>对概念模型的基本要求</a:t>
            </a:r>
            <a:endParaRPr lang="zh-CN" altLang="en-US" dirty="0"/>
          </a:p>
          <a:p>
            <a:r>
              <a:rPr lang="zh-CN" altLang="en-US" dirty="0"/>
              <a:t> 较强的语义表达能力</a:t>
            </a:r>
            <a:r>
              <a:rPr lang="en-US" altLang="zh-CN" dirty="0"/>
              <a:t>,</a:t>
            </a:r>
            <a:r>
              <a:rPr lang="zh-CN" altLang="en-US" dirty="0"/>
              <a:t>能够方便、直接地表达应用中的各种语义知识</a:t>
            </a:r>
            <a:endParaRPr lang="zh-CN" altLang="en-US" dirty="0"/>
          </a:p>
          <a:p>
            <a:r>
              <a:rPr lang="zh-CN" altLang="en-US" dirty="0"/>
              <a:t> 简单、清晰、易于用户理解 </a:t>
            </a:r>
            <a:endParaRPr lang="zh-CN" altLang="en-US"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标题 485377"/>
          <p:cNvSpPr>
            <a:spLocks noGrp="1"/>
          </p:cNvSpPr>
          <p:nvPr>
            <p:ph type="title"/>
          </p:nvPr>
        </p:nvSpPr>
        <p:spPr>
          <a:xfrm>
            <a:off x="685800" y="152400"/>
            <a:ext cx="6870700" cy="755650"/>
          </a:xfrm>
        </p:spPr>
        <p:txBody>
          <a:bodyPr anchor="b"/>
          <a:lstStyle/>
          <a:p>
            <a:r>
              <a:rPr lang="en-US" altLang="zh-CN" sz="4000"/>
              <a:t>3.3.5   </a:t>
            </a:r>
            <a:r>
              <a:rPr lang="zh-CN" altLang="en-US" sz="4000"/>
              <a:t>集合查询</a:t>
            </a:r>
            <a:endParaRPr lang="zh-CN" altLang="en-US" sz="4000"/>
          </a:p>
        </p:txBody>
      </p:sp>
      <p:sp>
        <p:nvSpPr>
          <p:cNvPr id="486402" name="文本占位符 485378"/>
          <p:cNvSpPr>
            <a:spLocks noGrp="1"/>
          </p:cNvSpPr>
          <p:nvPr>
            <p:ph idx="1"/>
          </p:nvPr>
        </p:nvSpPr>
        <p:spPr>
          <a:xfrm>
            <a:off x="0" y="1052513"/>
            <a:ext cx="8820150" cy="5805487"/>
          </a:xfrm>
        </p:spPr>
        <p:txBody>
          <a:bodyPr anchor="t"/>
          <a:lstStyle/>
          <a:p>
            <a:r>
              <a:rPr lang="zh-CN" altLang="en-US"/>
              <a:t>标准 </a:t>
            </a:r>
            <a:r>
              <a:rPr lang="en-US" altLang="zh-CN"/>
              <a:t>SQL </a:t>
            </a:r>
            <a:r>
              <a:rPr lang="zh-CN" altLang="en-US"/>
              <a:t>直接支持的集合操作种类</a:t>
            </a:r>
            <a:endParaRPr lang="zh-CN" altLang="en-US"/>
          </a:p>
          <a:p>
            <a:r>
              <a:rPr lang="zh-CN" altLang="en-US"/>
              <a:t>并操作 </a:t>
            </a:r>
            <a:r>
              <a:rPr lang="en-US" altLang="zh-CN"/>
              <a:t>(UNION)</a:t>
            </a:r>
            <a:endParaRPr lang="en-US" altLang="zh-CN"/>
          </a:p>
          <a:p>
            <a:r>
              <a:rPr lang="zh-CN" altLang="en-US"/>
              <a:t>一般商用数据库支持的集合操作种类</a:t>
            </a:r>
            <a:endParaRPr lang="zh-CN" altLang="en-US"/>
          </a:p>
          <a:p>
            <a:r>
              <a:rPr lang="zh-CN" altLang="en-US"/>
              <a:t>并操作 </a:t>
            </a:r>
            <a:r>
              <a:rPr lang="en-US" altLang="zh-CN"/>
              <a:t>(UNION)</a:t>
            </a:r>
            <a:endParaRPr lang="en-US" altLang="zh-CN"/>
          </a:p>
          <a:p>
            <a:r>
              <a:rPr lang="zh-CN" altLang="en-US"/>
              <a:t>交操作 </a:t>
            </a:r>
            <a:r>
              <a:rPr lang="en-US" altLang="zh-CN"/>
              <a:t>(INTERSECT)</a:t>
            </a:r>
            <a:endParaRPr lang="en-US" altLang="zh-CN"/>
          </a:p>
          <a:p>
            <a:r>
              <a:rPr lang="zh-CN" altLang="en-US"/>
              <a:t>差操作 </a:t>
            </a:r>
            <a:r>
              <a:rPr lang="en-US" altLang="zh-CN"/>
              <a:t>(MINUS)</a:t>
            </a:r>
            <a:endParaRPr lang="en-US" altLang="zh-CN"/>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5" name="标题 486401"/>
          <p:cNvSpPr>
            <a:spLocks noGrp="1"/>
          </p:cNvSpPr>
          <p:nvPr>
            <p:ph type="title"/>
          </p:nvPr>
        </p:nvSpPr>
        <p:spPr>
          <a:xfrm>
            <a:off x="685800" y="152400"/>
            <a:ext cx="6870700" cy="468313"/>
          </a:xfrm>
        </p:spPr>
        <p:txBody>
          <a:bodyPr anchor="b"/>
          <a:lstStyle/>
          <a:p>
            <a:endParaRPr lang="zh-CN" altLang="en-US" sz="4000" dirty="0"/>
          </a:p>
        </p:txBody>
      </p:sp>
      <p:pic>
        <p:nvPicPr>
          <p:cNvPr id="487426" name="文本占位符 486402"/>
          <p:cNvPicPr>
            <a:picLocks noGrp="1" noChangeAspect="1"/>
          </p:cNvPicPr>
          <p:nvPr>
            <p:ph idx="1"/>
          </p:nvPr>
        </p:nvPicPr>
        <p:blipFill>
          <a:blip r:embed="rId1"/>
          <a:stretch>
            <a:fillRect/>
          </a:stretch>
        </p:blipFill>
        <p:spPr>
          <a:xfrm>
            <a:off x="0" y="1412875"/>
            <a:ext cx="9144000" cy="5445125"/>
          </a:xfrm>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标题 487425"/>
          <p:cNvSpPr>
            <a:spLocks noGrp="1"/>
          </p:cNvSpPr>
          <p:nvPr>
            <p:ph type="title"/>
          </p:nvPr>
        </p:nvSpPr>
        <p:spPr>
          <a:xfrm>
            <a:off x="685800" y="152400"/>
            <a:ext cx="6870700" cy="468313"/>
          </a:xfrm>
        </p:spPr>
        <p:txBody>
          <a:bodyPr anchor="b"/>
          <a:lstStyle/>
          <a:p>
            <a:endParaRPr lang="zh-CN" altLang="en-US" sz="4000" dirty="0"/>
          </a:p>
        </p:txBody>
      </p:sp>
      <p:sp>
        <p:nvSpPr>
          <p:cNvPr id="488450" name="文本占位符 487426"/>
          <p:cNvSpPr>
            <a:spLocks noGrp="1"/>
          </p:cNvSpPr>
          <p:nvPr>
            <p:ph idx="1"/>
          </p:nvPr>
        </p:nvSpPr>
        <p:spPr>
          <a:xfrm>
            <a:off x="0" y="1341438"/>
            <a:ext cx="8964613" cy="5327650"/>
          </a:xfrm>
        </p:spPr>
        <p:txBody>
          <a:bodyPr anchor="t"/>
          <a:lstStyle/>
          <a:p>
            <a:pPr marL="0" indent="0">
              <a:lnSpc>
                <a:spcPct val="90000"/>
              </a:lnSpc>
              <a:buNone/>
            </a:pPr>
            <a:r>
              <a:rPr lang="zh-CN" altLang="en-US" sz="2800" dirty="0"/>
              <a:t>并操作（续）</a:t>
            </a:r>
            <a:endParaRPr lang="zh-CN" altLang="en-US" sz="2800" dirty="0"/>
          </a:p>
          <a:p>
            <a:pPr marL="0" indent="0">
              <a:lnSpc>
                <a:spcPct val="90000"/>
              </a:lnSpc>
              <a:buNone/>
            </a:pPr>
            <a:r>
              <a:rPr lang="en-US" altLang="zh-CN" sz="2800" dirty="0"/>
              <a:t>[ </a:t>
            </a:r>
            <a:r>
              <a:rPr lang="zh-CN" altLang="en-US" sz="2800" dirty="0"/>
              <a:t>例 </a:t>
            </a:r>
            <a:r>
              <a:rPr lang="en-US" altLang="zh-CN" sz="2800" dirty="0"/>
              <a:t>45]   </a:t>
            </a:r>
            <a:r>
              <a:rPr lang="zh-CN" altLang="en-US" sz="2800" dirty="0"/>
              <a:t>查询计算机科学系的学生及年龄不大于</a:t>
            </a:r>
            <a:endParaRPr lang="zh-CN" altLang="en-US" sz="2800" dirty="0"/>
          </a:p>
          <a:p>
            <a:pPr marL="0" indent="0">
              <a:lnSpc>
                <a:spcPct val="90000"/>
              </a:lnSpc>
              <a:buNone/>
            </a:pPr>
            <a:r>
              <a:rPr lang="en-US" altLang="zh-CN" sz="2800" dirty="0"/>
              <a:t>19 </a:t>
            </a:r>
            <a:r>
              <a:rPr lang="zh-CN" altLang="en-US" sz="2800" dirty="0"/>
              <a:t>岁的学生。</a:t>
            </a:r>
            <a:endParaRPr lang="zh-CN" altLang="en-US" sz="2800" dirty="0"/>
          </a:p>
          <a:p>
            <a:pPr>
              <a:lnSpc>
                <a:spcPct val="90000"/>
              </a:lnSpc>
            </a:pPr>
            <a:r>
              <a:rPr lang="zh-CN" altLang="en-US" sz="2800" dirty="0"/>
              <a:t>方法一：</a:t>
            </a:r>
            <a:endParaRPr lang="zh-CN" altLang="en-US" sz="2800" dirty="0"/>
          </a:p>
          <a:p>
            <a:pPr marL="0" indent="0">
              <a:lnSpc>
                <a:spcPct val="90000"/>
              </a:lnSpc>
              <a:buNone/>
            </a:pPr>
            <a:r>
              <a:rPr lang="zh-CN" altLang="en-US" sz="2800" dirty="0"/>
              <a:t>        </a:t>
            </a:r>
            <a:r>
              <a:rPr lang="en-US" altLang="zh-CN" sz="2800" dirty="0"/>
              <a:t>SELECT  *</a:t>
            </a:r>
            <a:endParaRPr lang="en-US" altLang="zh-CN" sz="2800" dirty="0"/>
          </a:p>
          <a:p>
            <a:pPr marL="0" indent="0">
              <a:lnSpc>
                <a:spcPct val="90000"/>
              </a:lnSpc>
              <a:buNone/>
            </a:pPr>
            <a:r>
              <a:rPr lang="en-US" altLang="zh-CN" sz="2800" dirty="0"/>
              <a:t>        FROM Student</a:t>
            </a:r>
            <a:endParaRPr lang="en-US" altLang="zh-CN" sz="2800" dirty="0"/>
          </a:p>
          <a:p>
            <a:pPr marL="0" indent="0">
              <a:lnSpc>
                <a:spcPct val="90000"/>
              </a:lnSpc>
              <a:buNone/>
            </a:pPr>
            <a:r>
              <a:rPr lang="en-US" altLang="zh-CN" sz="2800" dirty="0"/>
              <a:t>        WHERE </a:t>
            </a:r>
            <a:r>
              <a:rPr lang="en-US" altLang="zh-CN" sz="2800" dirty="0" err="1"/>
              <a:t>Sdept</a:t>
            </a:r>
            <a:r>
              <a:rPr lang="en-US" altLang="zh-CN" sz="2800" dirty="0"/>
              <a:t>= 'CS'</a:t>
            </a:r>
            <a:endParaRPr lang="en-US" altLang="zh-CN" sz="2800" dirty="0"/>
          </a:p>
          <a:p>
            <a:pPr marL="0" indent="0">
              <a:lnSpc>
                <a:spcPct val="90000"/>
              </a:lnSpc>
              <a:buNone/>
            </a:pPr>
            <a:r>
              <a:rPr lang="en-US" altLang="zh-CN" sz="2800" dirty="0" smtClean="0"/>
              <a:t>       </a:t>
            </a:r>
            <a:r>
              <a:rPr lang="en-US" altLang="zh-CN" sz="2800" dirty="0"/>
              <a:t>UNION</a:t>
            </a:r>
            <a:endParaRPr lang="en-US" altLang="zh-CN" sz="2800" dirty="0"/>
          </a:p>
          <a:p>
            <a:pPr marL="0" indent="0">
              <a:lnSpc>
                <a:spcPct val="90000"/>
              </a:lnSpc>
              <a:buNone/>
            </a:pPr>
            <a:r>
              <a:rPr lang="en-US" altLang="zh-CN" sz="2800" dirty="0" smtClean="0"/>
              <a:t>       </a:t>
            </a:r>
            <a:r>
              <a:rPr lang="en-US" altLang="zh-CN" sz="2800" dirty="0"/>
              <a:t>SELECT  *</a:t>
            </a:r>
            <a:endParaRPr lang="en-US" altLang="zh-CN" sz="2800" dirty="0"/>
          </a:p>
          <a:p>
            <a:pPr marL="0" indent="0">
              <a:lnSpc>
                <a:spcPct val="90000"/>
              </a:lnSpc>
              <a:buNone/>
            </a:pPr>
            <a:r>
              <a:rPr lang="en-US" altLang="zh-CN" sz="2800" dirty="0"/>
              <a:t>        FROM Student</a:t>
            </a:r>
            <a:endParaRPr lang="en-US" altLang="zh-CN" sz="2800" dirty="0"/>
          </a:p>
          <a:p>
            <a:pPr>
              <a:lnSpc>
                <a:spcPct val="90000"/>
              </a:lnSpc>
            </a:pPr>
            <a:r>
              <a:rPr lang="en-US" altLang="zh-CN" sz="2800" dirty="0"/>
              <a:t>        WHERE Sage&lt;=19 </a:t>
            </a:r>
            <a:r>
              <a:rPr lang="zh-CN" altLang="en-US" sz="2800" dirty="0"/>
              <a:t>；</a:t>
            </a:r>
            <a:endParaRPr lang="zh-CN" altLang="en-US" sz="2800"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标题 488449"/>
          <p:cNvSpPr>
            <a:spLocks noGrp="1"/>
          </p:cNvSpPr>
          <p:nvPr>
            <p:ph type="title"/>
          </p:nvPr>
        </p:nvSpPr>
        <p:spPr>
          <a:xfrm>
            <a:off x="685800" y="152400"/>
            <a:ext cx="6870700" cy="1116013"/>
          </a:xfrm>
        </p:spPr>
        <p:txBody>
          <a:bodyPr anchor="b"/>
          <a:lstStyle/>
          <a:p>
            <a:endParaRPr lang="zh-CN" altLang="en-US" dirty="0"/>
          </a:p>
        </p:txBody>
      </p:sp>
      <p:sp>
        <p:nvSpPr>
          <p:cNvPr id="489474" name="文本占位符 488450"/>
          <p:cNvSpPr>
            <a:spLocks noGrp="1"/>
          </p:cNvSpPr>
          <p:nvPr>
            <p:ph idx="1"/>
          </p:nvPr>
        </p:nvSpPr>
        <p:spPr>
          <a:xfrm>
            <a:off x="250825" y="1484313"/>
            <a:ext cx="8642350" cy="4968875"/>
          </a:xfrm>
        </p:spPr>
        <p:txBody>
          <a:bodyPr anchor="t"/>
          <a:lstStyle/>
          <a:p>
            <a:r>
              <a:rPr lang="zh-CN" altLang="en-US" dirty="0"/>
              <a:t>方法二：</a:t>
            </a:r>
            <a:endParaRPr lang="zh-CN" altLang="en-US" dirty="0"/>
          </a:p>
          <a:p>
            <a:pPr marL="0" indent="0">
              <a:buNone/>
            </a:pPr>
            <a:r>
              <a:rPr lang="zh-CN" altLang="en-US" dirty="0"/>
              <a:t>        </a:t>
            </a:r>
            <a:r>
              <a:rPr lang="en-US" altLang="zh-CN" dirty="0"/>
              <a:t>SELECT  DISTINCT   *</a:t>
            </a:r>
            <a:endParaRPr lang="en-US" altLang="zh-CN" dirty="0"/>
          </a:p>
          <a:p>
            <a:pPr marL="0" indent="0">
              <a:buNone/>
            </a:pPr>
            <a:r>
              <a:rPr lang="en-US" altLang="zh-CN" dirty="0"/>
              <a:t>        FROM Student</a:t>
            </a:r>
            <a:endParaRPr lang="en-US" altLang="zh-CN" dirty="0"/>
          </a:p>
          <a:p>
            <a:pPr marL="0" indent="0">
              <a:buNone/>
            </a:pPr>
            <a:r>
              <a:rPr lang="en-US" altLang="zh-CN" dirty="0"/>
              <a:t>        WHERE </a:t>
            </a:r>
            <a:r>
              <a:rPr lang="en-US" altLang="zh-CN" dirty="0" err="1"/>
              <a:t>Sdept</a:t>
            </a:r>
            <a:r>
              <a:rPr lang="en-US" altLang="zh-CN" dirty="0"/>
              <a:t>= 'CS'  OR  Sage&lt;=19 </a:t>
            </a:r>
            <a:r>
              <a:rPr lang="zh-CN" altLang="en-US" dirty="0"/>
              <a:t>；</a:t>
            </a:r>
            <a:endParaRPr lang="zh-CN" altLang="en-US"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7" name="标题 489473"/>
          <p:cNvSpPr>
            <a:spLocks noGrp="1"/>
          </p:cNvSpPr>
          <p:nvPr>
            <p:ph type="title"/>
          </p:nvPr>
        </p:nvSpPr>
        <p:spPr>
          <a:xfrm>
            <a:off x="685800" y="152400"/>
            <a:ext cx="6870700" cy="900113"/>
          </a:xfrm>
        </p:spPr>
        <p:txBody>
          <a:bodyPr anchor="b"/>
          <a:lstStyle/>
          <a:p>
            <a:endParaRPr lang="zh-CN" altLang="en-US" dirty="0"/>
          </a:p>
        </p:txBody>
      </p:sp>
      <p:sp>
        <p:nvSpPr>
          <p:cNvPr id="490498" name="文本占位符 489474"/>
          <p:cNvSpPr>
            <a:spLocks noGrp="1"/>
          </p:cNvSpPr>
          <p:nvPr>
            <p:ph idx="1"/>
          </p:nvPr>
        </p:nvSpPr>
        <p:spPr>
          <a:xfrm>
            <a:off x="0" y="1557338"/>
            <a:ext cx="9144000" cy="5111750"/>
          </a:xfrm>
        </p:spPr>
        <p:txBody>
          <a:bodyPr anchor="t"/>
          <a:lstStyle/>
          <a:p>
            <a:pPr>
              <a:lnSpc>
                <a:spcPct val="90000"/>
              </a:lnSpc>
            </a:pPr>
            <a:r>
              <a:rPr lang="zh-CN" altLang="en-US" sz="2800" dirty="0"/>
              <a:t>并操作（续）</a:t>
            </a:r>
            <a:endParaRPr lang="zh-CN" altLang="en-US" sz="2800" dirty="0"/>
          </a:p>
          <a:p>
            <a:pPr>
              <a:lnSpc>
                <a:spcPct val="90000"/>
              </a:lnSpc>
            </a:pPr>
            <a:r>
              <a:rPr lang="en-US" altLang="zh-CN" sz="2800" dirty="0"/>
              <a:t>[ </a:t>
            </a:r>
            <a:r>
              <a:rPr lang="zh-CN" altLang="en-US" sz="2800" dirty="0"/>
              <a:t>例 </a:t>
            </a:r>
            <a:r>
              <a:rPr lang="en-US" altLang="zh-CN" sz="2800" dirty="0"/>
              <a:t>46]   </a:t>
            </a:r>
            <a:r>
              <a:rPr lang="zh-CN" altLang="en-US" sz="2800" dirty="0"/>
              <a:t>查询选修了课程 </a:t>
            </a:r>
            <a:r>
              <a:rPr lang="en-US" altLang="zh-CN" sz="2800" dirty="0"/>
              <a:t>1 </a:t>
            </a:r>
            <a:r>
              <a:rPr lang="zh-CN" altLang="en-US" sz="2800" dirty="0"/>
              <a:t>或者选修了课程 </a:t>
            </a:r>
            <a:r>
              <a:rPr lang="en-US" altLang="zh-CN" sz="2800" dirty="0"/>
              <a:t>2 </a:t>
            </a:r>
            <a:r>
              <a:rPr lang="zh-CN" altLang="en-US" sz="2800" dirty="0"/>
              <a:t>的学生。</a:t>
            </a:r>
            <a:endParaRPr lang="zh-CN" altLang="en-US" sz="2800" dirty="0"/>
          </a:p>
          <a:p>
            <a:pPr>
              <a:lnSpc>
                <a:spcPct val="90000"/>
              </a:lnSpc>
            </a:pPr>
            <a:r>
              <a:rPr lang="zh-CN" altLang="en-US" sz="2800" dirty="0"/>
              <a:t>方法一：</a:t>
            </a:r>
            <a:endParaRPr lang="zh-CN" altLang="en-US" sz="2800" dirty="0"/>
          </a:p>
          <a:p>
            <a:pPr marL="0" indent="0">
              <a:lnSpc>
                <a:spcPct val="90000"/>
              </a:lnSpc>
              <a:buNone/>
            </a:pPr>
            <a:r>
              <a:rPr lang="zh-CN" altLang="en-US" sz="2800" dirty="0"/>
              <a:t>        </a:t>
            </a:r>
            <a:r>
              <a:rPr lang="en-US" altLang="zh-CN" sz="2800" dirty="0"/>
              <a:t>SELECT </a:t>
            </a:r>
            <a:r>
              <a:rPr lang="en-US" altLang="zh-CN" sz="2800" dirty="0" err="1"/>
              <a:t>Sno</a:t>
            </a:r>
            <a:endParaRPr lang="en-US" altLang="zh-CN" sz="2800" dirty="0"/>
          </a:p>
          <a:p>
            <a:pPr marL="0" indent="0">
              <a:lnSpc>
                <a:spcPct val="90000"/>
              </a:lnSpc>
              <a:buNone/>
            </a:pPr>
            <a:r>
              <a:rPr lang="en-US" altLang="zh-CN" sz="2800" dirty="0"/>
              <a:t>        FROM SC</a:t>
            </a:r>
            <a:endParaRPr lang="en-US" altLang="zh-CN" sz="2800" dirty="0"/>
          </a:p>
          <a:p>
            <a:pPr marL="0" indent="0">
              <a:lnSpc>
                <a:spcPct val="90000"/>
              </a:lnSpc>
              <a:buNone/>
            </a:pPr>
            <a:r>
              <a:rPr lang="en-US" altLang="zh-CN" sz="2800" dirty="0"/>
              <a:t>        WHERE </a:t>
            </a:r>
            <a:r>
              <a:rPr lang="en-US" altLang="zh-CN" sz="2800" dirty="0" err="1"/>
              <a:t>Cno</a:t>
            </a:r>
            <a:r>
              <a:rPr lang="en-US" altLang="zh-CN" sz="2800" dirty="0"/>
              <a:t>=' 1 '</a:t>
            </a:r>
            <a:endParaRPr lang="en-US" altLang="zh-CN" sz="2800" dirty="0"/>
          </a:p>
          <a:p>
            <a:pPr marL="0" indent="0">
              <a:lnSpc>
                <a:spcPct val="90000"/>
              </a:lnSpc>
              <a:buNone/>
            </a:pPr>
            <a:r>
              <a:rPr lang="en-US" altLang="zh-CN" sz="2800" dirty="0"/>
              <a:t>        UNION</a:t>
            </a:r>
            <a:endParaRPr lang="en-US" altLang="zh-CN" sz="2800" dirty="0"/>
          </a:p>
          <a:p>
            <a:pPr marL="0" indent="0">
              <a:lnSpc>
                <a:spcPct val="90000"/>
              </a:lnSpc>
              <a:buNone/>
            </a:pPr>
            <a:r>
              <a:rPr lang="en-US" altLang="zh-CN" sz="2800" dirty="0"/>
              <a:t>        SELECT </a:t>
            </a:r>
            <a:r>
              <a:rPr lang="en-US" altLang="zh-CN" sz="2800" dirty="0" err="1"/>
              <a:t>Sno</a:t>
            </a:r>
            <a:endParaRPr lang="en-US" altLang="zh-CN" sz="2800" dirty="0"/>
          </a:p>
          <a:p>
            <a:pPr marL="0" indent="0">
              <a:lnSpc>
                <a:spcPct val="90000"/>
              </a:lnSpc>
              <a:buNone/>
            </a:pPr>
            <a:r>
              <a:rPr lang="en-US" altLang="zh-CN" sz="2800" dirty="0"/>
              <a:t>        FROM SC</a:t>
            </a:r>
            <a:endParaRPr lang="en-US" altLang="zh-CN" sz="2800" dirty="0"/>
          </a:p>
          <a:p>
            <a:pPr>
              <a:lnSpc>
                <a:spcPct val="90000"/>
              </a:lnSpc>
            </a:pPr>
            <a:r>
              <a:rPr lang="en-US" altLang="zh-CN" sz="2800" dirty="0"/>
              <a:t>        WHERE </a:t>
            </a:r>
            <a:r>
              <a:rPr lang="en-US" altLang="zh-CN" sz="2800" dirty="0" err="1"/>
              <a:t>Cno</a:t>
            </a:r>
            <a:r>
              <a:rPr lang="en-US" altLang="zh-CN" sz="2800" dirty="0"/>
              <a:t>= ' 2 ' </a:t>
            </a:r>
            <a:r>
              <a:rPr lang="zh-CN" altLang="en-US" sz="2800" dirty="0"/>
              <a:t>；</a:t>
            </a:r>
            <a:endParaRPr lang="zh-CN" altLang="en-US" sz="2800"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标题 490497"/>
          <p:cNvSpPr>
            <a:spLocks noGrp="1"/>
          </p:cNvSpPr>
          <p:nvPr>
            <p:ph type="title"/>
          </p:nvPr>
        </p:nvSpPr>
        <p:spPr/>
        <p:txBody>
          <a:bodyPr anchor="b"/>
          <a:lstStyle/>
          <a:p>
            <a:endParaRPr lang="zh-CN" altLang="en-US" dirty="0"/>
          </a:p>
        </p:txBody>
      </p:sp>
      <p:sp>
        <p:nvSpPr>
          <p:cNvPr id="491522" name="文本占位符 490498"/>
          <p:cNvSpPr>
            <a:spLocks noGrp="1"/>
          </p:cNvSpPr>
          <p:nvPr>
            <p:ph idx="1"/>
          </p:nvPr>
        </p:nvSpPr>
        <p:spPr/>
        <p:txBody>
          <a:bodyPr anchor="t"/>
          <a:lstStyle/>
          <a:p>
            <a:r>
              <a:rPr lang="zh-CN" altLang="en-US" dirty="0"/>
              <a:t>并操作（续）</a:t>
            </a:r>
            <a:endParaRPr lang="zh-CN" altLang="en-US" dirty="0"/>
          </a:p>
          <a:p>
            <a:r>
              <a:rPr lang="zh-CN" altLang="en-US" dirty="0"/>
              <a:t>方法二：</a:t>
            </a:r>
            <a:endParaRPr lang="zh-CN" altLang="en-US" dirty="0"/>
          </a:p>
          <a:p>
            <a:pPr marL="0" indent="0">
              <a:buNone/>
            </a:pPr>
            <a:r>
              <a:rPr lang="zh-CN" altLang="en-US" dirty="0"/>
              <a:t>        </a:t>
            </a:r>
            <a:r>
              <a:rPr lang="en-US" altLang="zh-CN" dirty="0"/>
              <a:t>SELECT  DISTINCT  </a:t>
            </a:r>
            <a:r>
              <a:rPr lang="en-US" altLang="zh-CN" dirty="0" err="1"/>
              <a:t>Sno</a:t>
            </a:r>
            <a:endParaRPr lang="en-US" altLang="zh-CN" dirty="0"/>
          </a:p>
          <a:p>
            <a:pPr marL="0" indent="0">
              <a:buNone/>
            </a:pPr>
            <a:r>
              <a:rPr lang="en-US" altLang="zh-CN" dirty="0"/>
              <a:t>        FROM SC</a:t>
            </a:r>
            <a:endParaRPr lang="en-US" altLang="zh-CN" dirty="0"/>
          </a:p>
          <a:p>
            <a:pPr marL="0" indent="0">
              <a:buNone/>
            </a:pPr>
            <a:r>
              <a:rPr lang="en-US" altLang="zh-CN" dirty="0"/>
              <a:t>        WHERE </a:t>
            </a:r>
            <a:r>
              <a:rPr lang="en-US" altLang="zh-CN" dirty="0" err="1"/>
              <a:t>Cno</a:t>
            </a:r>
            <a:r>
              <a:rPr lang="en-US" altLang="zh-CN" dirty="0"/>
              <a:t>=' 1 '  OR  </a:t>
            </a:r>
            <a:r>
              <a:rPr lang="en-US" altLang="zh-CN" dirty="0" err="1"/>
              <a:t>Cno</a:t>
            </a:r>
            <a:r>
              <a:rPr lang="en-US" altLang="zh-CN" dirty="0"/>
              <a:t>= ' 2 ' </a:t>
            </a:r>
            <a:r>
              <a:rPr lang="zh-CN" altLang="en-US" dirty="0"/>
              <a:t>；</a:t>
            </a:r>
            <a:endParaRPr lang="zh-CN" alt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标题 491521"/>
          <p:cNvSpPr>
            <a:spLocks noGrp="1"/>
          </p:cNvSpPr>
          <p:nvPr>
            <p:ph type="title"/>
          </p:nvPr>
        </p:nvSpPr>
        <p:spPr/>
        <p:txBody>
          <a:bodyPr anchor="b"/>
          <a:lstStyle/>
          <a:p>
            <a:endParaRPr lang="zh-CN" altLang="en-US" dirty="0"/>
          </a:p>
        </p:txBody>
      </p:sp>
      <p:sp>
        <p:nvSpPr>
          <p:cNvPr id="492546" name="文本占位符 491522"/>
          <p:cNvSpPr>
            <a:spLocks noGrp="1"/>
          </p:cNvSpPr>
          <p:nvPr>
            <p:ph idx="1"/>
          </p:nvPr>
        </p:nvSpPr>
        <p:spPr/>
        <p:txBody>
          <a:bodyPr anchor="t"/>
          <a:lstStyle/>
          <a:p>
            <a:pPr>
              <a:lnSpc>
                <a:spcPct val="90000"/>
              </a:lnSpc>
            </a:pPr>
            <a:r>
              <a:rPr lang="zh-CN" altLang="en-US" sz="2400" dirty="0"/>
              <a:t>并操作（续）</a:t>
            </a:r>
            <a:endParaRPr lang="zh-CN" altLang="en-US" sz="2400" dirty="0"/>
          </a:p>
          <a:p>
            <a:pPr marL="0" indent="0">
              <a:lnSpc>
                <a:spcPct val="90000"/>
              </a:lnSpc>
              <a:buNone/>
            </a:pPr>
            <a:r>
              <a:rPr lang="en-US" altLang="zh-CN" sz="2400" dirty="0"/>
              <a:t>[ </a:t>
            </a:r>
            <a:r>
              <a:rPr lang="zh-CN" altLang="en-US" sz="2400" dirty="0"/>
              <a:t>例 </a:t>
            </a:r>
            <a:r>
              <a:rPr lang="en-US" altLang="zh-CN" sz="2400" dirty="0"/>
              <a:t>47]   </a:t>
            </a:r>
            <a:r>
              <a:rPr lang="zh-CN" altLang="en-US" sz="2400" dirty="0"/>
              <a:t>设数据库中有一教师表 </a:t>
            </a:r>
            <a:r>
              <a:rPr lang="en-US" altLang="zh-CN" sz="2400" dirty="0"/>
              <a:t>Teacher(</a:t>
            </a:r>
            <a:r>
              <a:rPr lang="en-US" altLang="zh-CN" sz="2400" dirty="0" err="1"/>
              <a:t>Tno</a:t>
            </a:r>
            <a:r>
              <a:rPr lang="en-US" altLang="zh-CN" sz="2400" dirty="0"/>
              <a:t>, </a:t>
            </a:r>
            <a:endParaRPr lang="en-US" altLang="zh-CN" sz="2400" dirty="0"/>
          </a:p>
          <a:p>
            <a:pPr>
              <a:lnSpc>
                <a:spcPct val="90000"/>
              </a:lnSpc>
            </a:pPr>
            <a:r>
              <a:rPr lang="en-US" altLang="zh-CN" sz="2400" dirty="0" err="1"/>
              <a:t>Tname</a:t>
            </a:r>
            <a:r>
              <a:rPr lang="en-US" altLang="zh-CN" sz="2400" dirty="0"/>
              <a:t>,...) </a:t>
            </a:r>
            <a:r>
              <a:rPr lang="zh-CN" altLang="en-US" sz="2400" dirty="0"/>
              <a:t>。查询学校中所有师生的姓名。</a:t>
            </a:r>
            <a:endParaRPr lang="zh-CN" altLang="en-US" sz="2400" dirty="0"/>
          </a:p>
          <a:p>
            <a:pPr marL="0" indent="0">
              <a:lnSpc>
                <a:spcPct val="90000"/>
              </a:lnSpc>
              <a:buNone/>
            </a:pPr>
            <a:r>
              <a:rPr lang="zh-CN" altLang="en-US" sz="2400" dirty="0"/>
              <a:t>       </a:t>
            </a:r>
            <a:endParaRPr lang="zh-CN" altLang="en-US" sz="2400" dirty="0"/>
          </a:p>
          <a:p>
            <a:pPr>
              <a:lnSpc>
                <a:spcPct val="90000"/>
              </a:lnSpc>
            </a:pPr>
            <a:r>
              <a:rPr lang="zh-CN" altLang="en-US" sz="2400" dirty="0"/>
              <a:t>        </a:t>
            </a:r>
            <a:r>
              <a:rPr lang="en-US" altLang="zh-CN" sz="2400" dirty="0"/>
              <a:t>SELECT </a:t>
            </a:r>
            <a:r>
              <a:rPr lang="en-US" altLang="zh-CN" sz="2400" dirty="0" err="1"/>
              <a:t>Sname</a:t>
            </a:r>
            <a:endParaRPr lang="en-US" altLang="zh-CN" sz="2400" dirty="0"/>
          </a:p>
          <a:p>
            <a:pPr marL="0" indent="0">
              <a:lnSpc>
                <a:spcPct val="90000"/>
              </a:lnSpc>
              <a:buNone/>
            </a:pPr>
            <a:r>
              <a:rPr lang="en-US" altLang="zh-CN" sz="2400" dirty="0"/>
              <a:t>        FROM   Student</a:t>
            </a:r>
            <a:endParaRPr lang="en-US" altLang="zh-CN" sz="2400" dirty="0"/>
          </a:p>
          <a:p>
            <a:pPr marL="0" indent="0">
              <a:lnSpc>
                <a:spcPct val="90000"/>
              </a:lnSpc>
              <a:buNone/>
            </a:pPr>
            <a:r>
              <a:rPr lang="en-US" altLang="zh-CN" sz="2400" dirty="0"/>
              <a:t>        UNION</a:t>
            </a:r>
            <a:endParaRPr lang="en-US" altLang="zh-CN" sz="2400" dirty="0"/>
          </a:p>
          <a:p>
            <a:pPr marL="0" indent="0">
              <a:lnSpc>
                <a:spcPct val="90000"/>
              </a:lnSpc>
              <a:buNone/>
            </a:pPr>
            <a:r>
              <a:rPr lang="en-US" altLang="zh-CN" sz="2400" dirty="0"/>
              <a:t>        SELECT  </a:t>
            </a:r>
            <a:r>
              <a:rPr lang="en-US" altLang="zh-CN" sz="2400" dirty="0" err="1"/>
              <a:t>Tname</a:t>
            </a:r>
            <a:endParaRPr lang="en-US" altLang="zh-CN" sz="2400" dirty="0"/>
          </a:p>
          <a:p>
            <a:pPr marL="0" indent="0">
              <a:lnSpc>
                <a:spcPct val="90000"/>
              </a:lnSpc>
              <a:buNone/>
            </a:pPr>
            <a:r>
              <a:rPr lang="en-US" altLang="zh-CN" sz="2400" dirty="0"/>
              <a:t>        FROM   Teacher;</a:t>
            </a:r>
            <a:endParaRPr lang="en-US" altLang="zh-CN" sz="24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标题 492545"/>
          <p:cNvSpPr>
            <a:spLocks noGrp="1"/>
          </p:cNvSpPr>
          <p:nvPr>
            <p:ph type="title"/>
          </p:nvPr>
        </p:nvSpPr>
        <p:spPr>
          <a:xfrm>
            <a:off x="685800" y="152400"/>
            <a:ext cx="6870700" cy="612775"/>
          </a:xfrm>
        </p:spPr>
        <p:txBody>
          <a:bodyPr anchor="b"/>
          <a:lstStyle/>
          <a:p>
            <a:endParaRPr lang="zh-CN" altLang="en-US" sz="4000" dirty="0"/>
          </a:p>
        </p:txBody>
      </p:sp>
      <p:sp>
        <p:nvSpPr>
          <p:cNvPr id="493570" name="文本占位符 492546"/>
          <p:cNvSpPr>
            <a:spLocks noGrp="1"/>
          </p:cNvSpPr>
          <p:nvPr>
            <p:ph idx="1"/>
          </p:nvPr>
        </p:nvSpPr>
        <p:spPr>
          <a:xfrm>
            <a:off x="0" y="1484313"/>
            <a:ext cx="9144000" cy="5373687"/>
          </a:xfrm>
        </p:spPr>
        <p:txBody>
          <a:bodyPr anchor="t"/>
          <a:lstStyle/>
          <a:p>
            <a:pPr marL="0" indent="0">
              <a:lnSpc>
                <a:spcPct val="90000"/>
              </a:lnSpc>
              <a:buNone/>
            </a:pPr>
            <a:r>
              <a:rPr lang="en-US" altLang="zh-CN" dirty="0"/>
              <a:t>2 </a:t>
            </a:r>
            <a:r>
              <a:rPr lang="zh-CN" altLang="en-US" dirty="0" smtClean="0"/>
              <a:t>．交</a:t>
            </a:r>
            <a:r>
              <a:rPr lang="zh-CN" altLang="en-US" dirty="0"/>
              <a:t>操作</a:t>
            </a:r>
            <a:endParaRPr lang="zh-CN" altLang="en-US" dirty="0"/>
          </a:p>
          <a:p>
            <a:pPr>
              <a:lnSpc>
                <a:spcPct val="90000"/>
              </a:lnSpc>
            </a:pPr>
            <a:r>
              <a:rPr lang="en-US" altLang="zh-CN" dirty="0"/>
              <a:t>[ </a:t>
            </a:r>
            <a:r>
              <a:rPr lang="zh-CN" altLang="en-US" dirty="0"/>
              <a:t>例 </a:t>
            </a:r>
            <a:r>
              <a:rPr lang="en-US" altLang="zh-CN" dirty="0"/>
              <a:t>48]   </a:t>
            </a:r>
            <a:r>
              <a:rPr lang="zh-CN" altLang="en-US" dirty="0"/>
              <a:t>查询计算机科学系的学生与年龄不</a:t>
            </a:r>
            <a:r>
              <a:rPr lang="zh-CN" altLang="en-US" dirty="0" smtClean="0"/>
              <a:t>大于</a:t>
            </a:r>
            <a:r>
              <a:rPr lang="en-US" altLang="zh-CN" dirty="0" smtClean="0"/>
              <a:t>19 </a:t>
            </a:r>
            <a:r>
              <a:rPr lang="zh-CN" altLang="en-US" dirty="0"/>
              <a:t>岁的学生的交集</a:t>
            </a:r>
            <a:endParaRPr lang="zh-CN" altLang="en-US" dirty="0"/>
          </a:p>
          <a:p>
            <a:pPr>
              <a:lnSpc>
                <a:spcPct val="90000"/>
              </a:lnSpc>
            </a:pPr>
            <a:r>
              <a:rPr lang="zh-CN" altLang="en-US" dirty="0"/>
              <a:t>本例实际上就是查询计算机科学系中年龄不大于</a:t>
            </a:r>
            <a:endParaRPr lang="zh-CN" altLang="en-US" dirty="0"/>
          </a:p>
          <a:p>
            <a:pPr marL="0" indent="0">
              <a:lnSpc>
                <a:spcPct val="90000"/>
              </a:lnSpc>
              <a:buNone/>
            </a:pPr>
            <a:r>
              <a:rPr lang="en-US" altLang="zh-CN" dirty="0"/>
              <a:t>19 </a:t>
            </a:r>
            <a:r>
              <a:rPr lang="zh-CN" altLang="en-US" dirty="0"/>
              <a:t>岁的学生</a:t>
            </a:r>
            <a:endParaRPr lang="zh-CN" altLang="en-US" dirty="0"/>
          </a:p>
          <a:p>
            <a:pPr marL="0" indent="0">
              <a:lnSpc>
                <a:spcPct val="90000"/>
              </a:lnSpc>
              <a:buNone/>
            </a:pPr>
            <a:r>
              <a:rPr lang="zh-CN" altLang="en-US" dirty="0"/>
              <a:t>        </a:t>
            </a:r>
            <a:r>
              <a:rPr lang="en-US" altLang="zh-CN" dirty="0"/>
              <a:t>SELECT  *</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Sdept</a:t>
            </a:r>
            <a:r>
              <a:rPr lang="en-US" altLang="zh-CN" dirty="0"/>
              <a:t>= 'CS' AND</a:t>
            </a:r>
            <a:endParaRPr lang="en-US" altLang="zh-CN" dirty="0"/>
          </a:p>
          <a:p>
            <a:pPr>
              <a:lnSpc>
                <a:spcPct val="90000"/>
              </a:lnSpc>
            </a:pPr>
            <a:r>
              <a:rPr lang="en-US" altLang="zh-CN" dirty="0"/>
              <a:t>              Sage&lt;=19 </a:t>
            </a:r>
            <a:r>
              <a:rPr lang="zh-CN" altLang="en-US" dirty="0"/>
              <a:t>；</a:t>
            </a:r>
            <a:endParaRPr lang="zh-CN" altLang="en-US"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3" name="标题 493569"/>
          <p:cNvSpPr>
            <a:spLocks noGrp="1"/>
          </p:cNvSpPr>
          <p:nvPr>
            <p:ph type="title"/>
          </p:nvPr>
        </p:nvSpPr>
        <p:spPr>
          <a:xfrm>
            <a:off x="685800" y="152400"/>
            <a:ext cx="6870700" cy="900113"/>
          </a:xfrm>
        </p:spPr>
        <p:txBody>
          <a:bodyPr anchor="b"/>
          <a:lstStyle/>
          <a:p>
            <a:endParaRPr lang="zh-CN" altLang="en-US" dirty="0"/>
          </a:p>
        </p:txBody>
      </p:sp>
      <p:sp>
        <p:nvSpPr>
          <p:cNvPr id="494594" name="文本占位符 493570"/>
          <p:cNvSpPr>
            <a:spLocks noGrp="1"/>
          </p:cNvSpPr>
          <p:nvPr>
            <p:ph idx="1"/>
          </p:nvPr>
        </p:nvSpPr>
        <p:spPr>
          <a:xfrm>
            <a:off x="0" y="1700213"/>
            <a:ext cx="9144000" cy="5157787"/>
          </a:xfrm>
        </p:spPr>
        <p:txBody>
          <a:bodyPr anchor="t"/>
          <a:lstStyle/>
          <a:p>
            <a:pPr>
              <a:lnSpc>
                <a:spcPct val="80000"/>
              </a:lnSpc>
            </a:pPr>
            <a:r>
              <a:rPr lang="zh-CN" altLang="en-US" sz="2800" dirty="0"/>
              <a:t>交操作（续）</a:t>
            </a:r>
            <a:endParaRPr lang="zh-CN" altLang="en-US" sz="2800" dirty="0"/>
          </a:p>
          <a:p>
            <a:pPr>
              <a:lnSpc>
                <a:spcPct val="80000"/>
              </a:lnSpc>
            </a:pPr>
            <a:r>
              <a:rPr lang="en-US" altLang="zh-CN" sz="2800" dirty="0"/>
              <a:t>[ </a:t>
            </a:r>
            <a:r>
              <a:rPr lang="zh-CN" altLang="en-US" sz="2800" dirty="0"/>
              <a:t>例 </a:t>
            </a:r>
            <a:r>
              <a:rPr lang="en-US" altLang="zh-CN" sz="2800" dirty="0"/>
              <a:t>49]   </a:t>
            </a:r>
            <a:r>
              <a:rPr lang="zh-CN" altLang="en-US" sz="2800" dirty="0"/>
              <a:t>查询选修课程 </a:t>
            </a:r>
            <a:r>
              <a:rPr lang="en-US" altLang="zh-CN" sz="2800" dirty="0"/>
              <a:t>1 </a:t>
            </a:r>
            <a:r>
              <a:rPr lang="zh-CN" altLang="en-US" sz="2800" dirty="0"/>
              <a:t>的学生集合与选修课程 </a:t>
            </a:r>
            <a:r>
              <a:rPr lang="en-US" altLang="zh-CN" sz="2800" dirty="0"/>
              <a:t>2</a:t>
            </a:r>
            <a:endParaRPr lang="en-US" altLang="zh-CN" sz="2800" dirty="0"/>
          </a:p>
          <a:p>
            <a:pPr marL="0" indent="0">
              <a:lnSpc>
                <a:spcPct val="80000"/>
              </a:lnSpc>
              <a:buNone/>
            </a:pPr>
            <a:r>
              <a:rPr lang="zh-CN" altLang="en-US" sz="2800" dirty="0"/>
              <a:t>的学生集合的交集</a:t>
            </a:r>
            <a:endParaRPr lang="zh-CN" altLang="en-US" sz="2800" dirty="0"/>
          </a:p>
          <a:p>
            <a:pPr>
              <a:lnSpc>
                <a:spcPct val="80000"/>
              </a:lnSpc>
            </a:pPr>
            <a:r>
              <a:rPr lang="zh-CN" altLang="en-US" sz="2800" dirty="0"/>
              <a:t>本例实际上是查询既选修了课程 </a:t>
            </a:r>
            <a:r>
              <a:rPr lang="en-US" altLang="zh-CN" sz="2800" dirty="0"/>
              <a:t>1 </a:t>
            </a:r>
            <a:r>
              <a:rPr lang="zh-CN" altLang="en-US" sz="2800" dirty="0"/>
              <a:t>又选修了课程 </a:t>
            </a:r>
            <a:r>
              <a:rPr lang="en-US" altLang="zh-CN" sz="2800" dirty="0"/>
              <a:t>2</a:t>
            </a:r>
            <a:endParaRPr lang="en-US" altLang="zh-CN" sz="2800" dirty="0"/>
          </a:p>
          <a:p>
            <a:pPr marL="0" indent="0">
              <a:lnSpc>
                <a:spcPct val="80000"/>
              </a:lnSpc>
              <a:buNone/>
            </a:pPr>
            <a:r>
              <a:rPr lang="zh-CN" altLang="en-US" sz="2800" dirty="0"/>
              <a:t>的学生</a:t>
            </a:r>
            <a:endParaRPr lang="zh-CN" altLang="en-US" sz="2800" dirty="0"/>
          </a:p>
          <a:p>
            <a:pPr marL="0" indent="0">
              <a:lnSpc>
                <a:spcPct val="80000"/>
              </a:lnSpc>
              <a:buNone/>
            </a:pPr>
            <a:r>
              <a:rPr lang="zh-CN" altLang="en-US" sz="2800" dirty="0" smtClean="0"/>
              <a:t>       </a:t>
            </a:r>
            <a:r>
              <a:rPr lang="en-US" altLang="zh-CN" sz="2800" dirty="0"/>
              <a:t>SELECT </a:t>
            </a:r>
            <a:r>
              <a:rPr lang="en-US" altLang="zh-CN" sz="2800" dirty="0" err="1"/>
              <a:t>Sno</a:t>
            </a:r>
            <a:endParaRPr lang="en-US" altLang="zh-CN" sz="2800" dirty="0"/>
          </a:p>
          <a:p>
            <a:pPr marL="0" indent="0">
              <a:lnSpc>
                <a:spcPct val="80000"/>
              </a:lnSpc>
              <a:buNone/>
            </a:pPr>
            <a:r>
              <a:rPr lang="en-US" altLang="zh-CN" sz="2800" dirty="0" smtClean="0"/>
              <a:t>      </a:t>
            </a:r>
            <a:r>
              <a:rPr lang="en-US" altLang="zh-CN" sz="2800" dirty="0"/>
              <a:t>FROM SC</a:t>
            </a:r>
            <a:endParaRPr lang="en-US" altLang="zh-CN" sz="2800" dirty="0"/>
          </a:p>
          <a:p>
            <a:pPr marL="0" indent="0">
              <a:lnSpc>
                <a:spcPct val="80000"/>
              </a:lnSpc>
              <a:buNone/>
            </a:pPr>
            <a:r>
              <a:rPr lang="en-US" altLang="zh-CN" sz="2800" dirty="0" smtClean="0"/>
              <a:t>     </a:t>
            </a:r>
            <a:r>
              <a:rPr lang="en-US" altLang="zh-CN" sz="2800" dirty="0"/>
              <a:t>WHERE </a:t>
            </a:r>
            <a:r>
              <a:rPr lang="en-US" altLang="zh-CN" sz="2800" dirty="0" err="1"/>
              <a:t>Cno</a:t>
            </a:r>
            <a:r>
              <a:rPr lang="en-US" altLang="zh-CN" sz="2800" dirty="0"/>
              <a:t>=' 1 ' AND </a:t>
            </a:r>
            <a:r>
              <a:rPr lang="en-US" altLang="zh-CN" sz="2800" dirty="0" err="1"/>
              <a:t>Sno</a:t>
            </a:r>
            <a:r>
              <a:rPr lang="en-US" altLang="zh-CN" sz="2800" dirty="0"/>
              <a:t> IN</a:t>
            </a:r>
            <a:endParaRPr lang="en-US" altLang="zh-CN" sz="2800" dirty="0"/>
          </a:p>
          <a:p>
            <a:pPr marL="0" indent="0">
              <a:lnSpc>
                <a:spcPct val="80000"/>
              </a:lnSpc>
              <a:buNone/>
            </a:pPr>
            <a:r>
              <a:rPr lang="en-US" altLang="zh-CN" sz="2800" dirty="0" smtClean="0"/>
              <a:t>                              </a:t>
            </a:r>
            <a:r>
              <a:rPr lang="en-US" altLang="zh-CN" sz="2800" dirty="0"/>
              <a:t>(SELECT </a:t>
            </a:r>
            <a:r>
              <a:rPr lang="en-US" altLang="zh-CN" sz="2800" dirty="0" err="1"/>
              <a:t>Sno</a:t>
            </a:r>
            <a:endParaRPr lang="en-US" altLang="zh-CN" sz="2800" dirty="0"/>
          </a:p>
          <a:p>
            <a:pPr marL="0" indent="0">
              <a:lnSpc>
                <a:spcPct val="80000"/>
              </a:lnSpc>
              <a:buNone/>
            </a:pPr>
            <a:r>
              <a:rPr lang="en-US" altLang="zh-CN" sz="2800" dirty="0"/>
              <a:t>                                FROM SC</a:t>
            </a:r>
            <a:endParaRPr lang="en-US" altLang="zh-CN" sz="2800" dirty="0"/>
          </a:p>
          <a:p>
            <a:pPr>
              <a:lnSpc>
                <a:spcPct val="80000"/>
              </a:lnSpc>
            </a:pPr>
            <a:r>
              <a:rPr lang="en-US" altLang="zh-CN" sz="2800" dirty="0"/>
              <a:t>                                WHERE </a:t>
            </a:r>
            <a:r>
              <a:rPr lang="en-US" altLang="zh-CN" sz="2800" dirty="0" err="1"/>
              <a:t>Cno</a:t>
            </a:r>
            <a:r>
              <a:rPr lang="en-US" altLang="zh-CN" sz="2800" dirty="0"/>
              <a:t>=' 2 ') </a:t>
            </a:r>
            <a:r>
              <a:rPr lang="zh-CN" altLang="en-US" sz="2800" dirty="0"/>
              <a:t>；</a:t>
            </a:r>
            <a:endParaRPr lang="zh-CN" altLang="en-US" sz="2800"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标题 494593"/>
          <p:cNvSpPr>
            <a:spLocks noGrp="1"/>
          </p:cNvSpPr>
          <p:nvPr>
            <p:ph type="title"/>
          </p:nvPr>
        </p:nvSpPr>
        <p:spPr/>
        <p:txBody>
          <a:bodyPr anchor="b"/>
          <a:lstStyle/>
          <a:p>
            <a:endParaRPr lang="zh-CN" altLang="en-US" dirty="0"/>
          </a:p>
        </p:txBody>
      </p:sp>
      <p:sp>
        <p:nvSpPr>
          <p:cNvPr id="495618" name="文本占位符 494594"/>
          <p:cNvSpPr>
            <a:spLocks noGrp="1"/>
          </p:cNvSpPr>
          <p:nvPr>
            <p:ph idx="1"/>
          </p:nvPr>
        </p:nvSpPr>
        <p:spPr/>
        <p:txBody>
          <a:bodyPr anchor="t"/>
          <a:lstStyle/>
          <a:p>
            <a:pPr marL="0" indent="0">
              <a:lnSpc>
                <a:spcPct val="80000"/>
              </a:lnSpc>
              <a:buNone/>
            </a:pPr>
            <a:r>
              <a:rPr lang="en-US" altLang="zh-CN" sz="2800" dirty="0"/>
              <a:t>[ </a:t>
            </a:r>
            <a:r>
              <a:rPr lang="zh-CN" altLang="en-US" sz="2800" dirty="0"/>
              <a:t>例 </a:t>
            </a:r>
            <a:r>
              <a:rPr lang="en-US" altLang="zh-CN" sz="2800" dirty="0"/>
              <a:t>50]   </a:t>
            </a:r>
            <a:r>
              <a:rPr lang="zh-CN" altLang="en-US" sz="2800" dirty="0"/>
              <a:t>查询学生姓名与教师姓名的交集</a:t>
            </a:r>
            <a:endParaRPr lang="zh-CN" altLang="en-US" sz="2800" dirty="0"/>
          </a:p>
          <a:p>
            <a:pPr marL="0" indent="0">
              <a:lnSpc>
                <a:spcPct val="80000"/>
              </a:lnSpc>
              <a:buNone/>
            </a:pPr>
            <a:r>
              <a:rPr lang="zh-CN" altLang="en-US" sz="2800" dirty="0"/>
              <a:t>本例实际上是查询学校中与教师同名的学生姓名</a:t>
            </a:r>
            <a:endParaRPr lang="zh-CN" altLang="en-US" sz="2800" dirty="0"/>
          </a:p>
          <a:p>
            <a:pPr marL="0" indent="0">
              <a:lnSpc>
                <a:spcPct val="80000"/>
              </a:lnSpc>
              <a:buNone/>
            </a:pPr>
            <a:r>
              <a:rPr lang="zh-CN" altLang="en-US" sz="2800" dirty="0"/>
              <a:t>        </a:t>
            </a:r>
            <a:r>
              <a:rPr lang="en-US" altLang="zh-CN" sz="2800" dirty="0"/>
              <a:t>SELECT DISTINCT </a:t>
            </a:r>
            <a:r>
              <a:rPr lang="en-US" altLang="zh-CN" sz="2800" dirty="0" err="1"/>
              <a:t>Sname</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Sname</a:t>
            </a:r>
            <a:r>
              <a:rPr lang="en-US" altLang="zh-CN" sz="2800" dirty="0"/>
              <a:t> IN </a:t>
            </a:r>
            <a:endParaRPr lang="en-US" altLang="zh-CN" sz="2800" dirty="0"/>
          </a:p>
          <a:p>
            <a:pPr marL="0" indent="0">
              <a:lnSpc>
                <a:spcPct val="80000"/>
              </a:lnSpc>
              <a:buNone/>
            </a:pPr>
            <a:r>
              <a:rPr lang="en-US" altLang="zh-CN" sz="2800" dirty="0" smtClean="0"/>
              <a:t>             </a:t>
            </a:r>
            <a:r>
              <a:rPr lang="en-US" altLang="zh-CN" sz="2800" dirty="0"/>
              <a:t>(SELECT </a:t>
            </a:r>
            <a:r>
              <a:rPr lang="en-US" altLang="zh-CN" sz="2800" dirty="0" err="1"/>
              <a:t>Tname</a:t>
            </a:r>
            <a:endParaRPr lang="en-US" altLang="zh-CN" sz="2800" dirty="0"/>
          </a:p>
          <a:p>
            <a:pPr marL="0" indent="0">
              <a:lnSpc>
                <a:spcPct val="80000"/>
              </a:lnSpc>
              <a:buNone/>
            </a:pPr>
            <a:r>
              <a:rPr lang="en-US" altLang="zh-CN" sz="2800" dirty="0" smtClean="0"/>
              <a:t>              </a:t>
            </a:r>
            <a:r>
              <a:rPr lang="en-US" altLang="zh-CN" sz="2800" dirty="0"/>
              <a:t>FROM Teacher);</a:t>
            </a:r>
            <a:endParaRPr lang="en-US" altLang="zh-CN"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49153"/>
          <p:cNvSpPr>
            <a:spLocks noGrp="1"/>
          </p:cNvSpPr>
          <p:nvPr>
            <p:ph type="title"/>
          </p:nvPr>
        </p:nvSpPr>
        <p:spPr>
          <a:xfrm>
            <a:off x="685800" y="152400"/>
            <a:ext cx="6870700" cy="612775"/>
          </a:xfrm>
        </p:spPr>
        <p:txBody>
          <a:bodyPr anchor="b"/>
          <a:lstStyle/>
          <a:p>
            <a:r>
              <a:rPr lang="zh-CN" altLang="en-US" sz="4000"/>
              <a:t> </a:t>
            </a:r>
            <a:r>
              <a:rPr lang="en-US" altLang="zh-CN" sz="4000"/>
              <a:t>2.  </a:t>
            </a:r>
            <a:r>
              <a:rPr lang="zh-CN" altLang="en-US" sz="4000"/>
              <a:t>信息世界中的基本概念</a:t>
            </a:r>
            <a:endParaRPr lang="zh-CN" altLang="en-US" sz="4000"/>
          </a:p>
        </p:txBody>
      </p:sp>
      <p:sp>
        <p:nvSpPr>
          <p:cNvPr id="50178" name="文本占位符 49154"/>
          <p:cNvSpPr>
            <a:spLocks noGrp="1"/>
          </p:cNvSpPr>
          <p:nvPr>
            <p:ph idx="1"/>
          </p:nvPr>
        </p:nvSpPr>
        <p:spPr>
          <a:xfrm>
            <a:off x="0" y="1196975"/>
            <a:ext cx="9144000" cy="5661025"/>
          </a:xfrm>
        </p:spPr>
        <p:txBody>
          <a:bodyPr anchor="t"/>
          <a:lstStyle/>
          <a:p>
            <a:r>
              <a:rPr lang="zh-CN" altLang="en-US"/>
              <a:t> </a:t>
            </a:r>
            <a:r>
              <a:rPr lang="en-US" altLang="zh-CN"/>
              <a:t>(1)  </a:t>
            </a:r>
            <a:r>
              <a:rPr lang="zh-CN" altLang="en-US"/>
              <a:t>实体（ </a:t>
            </a:r>
            <a:r>
              <a:rPr lang="en-US" altLang="zh-CN"/>
              <a:t>Entity </a:t>
            </a:r>
            <a:r>
              <a:rPr lang="zh-CN" altLang="en-US"/>
              <a:t>）  </a:t>
            </a:r>
            <a:endParaRPr lang="zh-CN" altLang="en-US"/>
          </a:p>
          <a:p>
            <a:pPr>
              <a:buNone/>
            </a:pPr>
            <a:r>
              <a:rPr lang="zh-CN" altLang="en-US"/>
              <a:t>客观存在并可相互区别的事物称为实体。</a:t>
            </a:r>
            <a:endParaRPr lang="zh-CN" altLang="en-US"/>
          </a:p>
          <a:p>
            <a:pPr>
              <a:buNone/>
            </a:pPr>
            <a:r>
              <a:rPr lang="zh-CN" altLang="en-US"/>
              <a:t>可以是具体的人、事、物或抽象的概念 。</a:t>
            </a:r>
            <a:endParaRPr lang="zh-CN" altLang="en-US"/>
          </a:p>
          <a:p>
            <a:r>
              <a:rPr lang="en-US" altLang="zh-CN"/>
              <a:t>(2)  </a:t>
            </a:r>
            <a:r>
              <a:rPr lang="zh-CN" altLang="en-US"/>
              <a:t>属性（ </a:t>
            </a:r>
            <a:r>
              <a:rPr lang="en-US" altLang="zh-CN"/>
              <a:t>Attribute </a:t>
            </a:r>
            <a:r>
              <a:rPr lang="zh-CN" altLang="en-US"/>
              <a:t>）  </a:t>
            </a:r>
            <a:endParaRPr lang="zh-CN" altLang="en-US"/>
          </a:p>
          <a:p>
            <a:pPr>
              <a:buNone/>
            </a:pPr>
            <a:r>
              <a:rPr lang="zh-CN" altLang="en-US"/>
              <a:t>实体所具有的某一特性称为属性。</a:t>
            </a:r>
            <a:endParaRPr lang="zh-CN" altLang="en-US"/>
          </a:p>
          <a:p>
            <a:pPr>
              <a:buNone/>
            </a:pPr>
            <a:r>
              <a:rPr lang="zh-CN" altLang="en-US"/>
              <a:t>一个实体可以由若干个属性来刻画。   </a:t>
            </a:r>
            <a:endParaRPr lang="zh-CN" altLang="en-US"/>
          </a:p>
          <a:p>
            <a:r>
              <a:rPr lang="en-US" altLang="zh-CN"/>
              <a:t>(3)  </a:t>
            </a:r>
            <a:r>
              <a:rPr lang="zh-CN" altLang="en-US"/>
              <a:t>码（ </a:t>
            </a:r>
            <a:r>
              <a:rPr lang="en-US" altLang="zh-CN"/>
              <a:t>Key </a:t>
            </a:r>
            <a:r>
              <a:rPr lang="zh-CN" altLang="en-US"/>
              <a:t>）  </a:t>
            </a:r>
            <a:endParaRPr lang="zh-CN" altLang="en-US"/>
          </a:p>
          <a:p>
            <a:pPr>
              <a:buNone/>
            </a:pPr>
            <a:r>
              <a:rPr lang="zh-CN" altLang="en-US"/>
              <a:t>唯一标识实体的属性集称为码。</a:t>
            </a:r>
            <a:endParaRPr lang="zh-CN" altLang="en-US"/>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标题 495617"/>
          <p:cNvSpPr>
            <a:spLocks noGrp="1"/>
          </p:cNvSpPr>
          <p:nvPr>
            <p:ph type="title"/>
          </p:nvPr>
        </p:nvSpPr>
        <p:spPr>
          <a:xfrm>
            <a:off x="685800" y="152400"/>
            <a:ext cx="6870700" cy="612775"/>
          </a:xfrm>
        </p:spPr>
        <p:txBody>
          <a:bodyPr anchor="b"/>
          <a:lstStyle/>
          <a:p>
            <a:endParaRPr lang="zh-CN" altLang="en-US" sz="4000" dirty="0"/>
          </a:p>
        </p:txBody>
      </p:sp>
      <p:sp>
        <p:nvSpPr>
          <p:cNvPr id="496642" name="文本占位符 495618"/>
          <p:cNvSpPr>
            <a:spLocks noGrp="1"/>
          </p:cNvSpPr>
          <p:nvPr>
            <p:ph idx="1"/>
          </p:nvPr>
        </p:nvSpPr>
        <p:spPr>
          <a:xfrm>
            <a:off x="0" y="1125538"/>
            <a:ext cx="9144000" cy="5732462"/>
          </a:xfrm>
        </p:spPr>
        <p:txBody>
          <a:bodyPr anchor="t"/>
          <a:lstStyle/>
          <a:p>
            <a:pPr>
              <a:lnSpc>
                <a:spcPct val="90000"/>
              </a:lnSpc>
              <a:buNone/>
            </a:pPr>
            <a:r>
              <a:rPr lang="zh-CN" altLang="en-US" dirty="0"/>
              <a:t>         差操作</a:t>
            </a:r>
            <a:endParaRPr lang="zh-CN" altLang="en-US" dirty="0"/>
          </a:p>
          <a:p>
            <a:pPr>
              <a:lnSpc>
                <a:spcPct val="90000"/>
              </a:lnSpc>
            </a:pPr>
            <a:r>
              <a:rPr lang="en-US" altLang="zh-CN" dirty="0"/>
              <a:t>[ </a:t>
            </a:r>
            <a:r>
              <a:rPr lang="zh-CN" altLang="en-US" dirty="0"/>
              <a:t>例 </a:t>
            </a:r>
            <a:r>
              <a:rPr lang="en-US" altLang="zh-CN" dirty="0"/>
              <a:t>51]   </a:t>
            </a:r>
            <a:r>
              <a:rPr lang="zh-CN" altLang="en-US" dirty="0"/>
              <a:t>查询计算机科学系的学生与年龄不</a:t>
            </a:r>
            <a:r>
              <a:rPr lang="zh-CN" altLang="en-US" dirty="0" smtClean="0"/>
              <a:t>大于</a:t>
            </a:r>
            <a:r>
              <a:rPr lang="en-US" altLang="zh-CN" dirty="0" smtClean="0"/>
              <a:t>19 </a:t>
            </a:r>
            <a:r>
              <a:rPr lang="zh-CN" altLang="en-US" dirty="0"/>
              <a:t>岁的学生的差集。</a:t>
            </a:r>
            <a:endParaRPr lang="zh-CN" altLang="en-US" dirty="0"/>
          </a:p>
          <a:p>
            <a:pPr>
              <a:lnSpc>
                <a:spcPct val="90000"/>
              </a:lnSpc>
            </a:pPr>
            <a:r>
              <a:rPr lang="zh-CN" altLang="en-US" dirty="0"/>
              <a:t>  </a:t>
            </a:r>
            <a:r>
              <a:rPr lang="zh-CN" altLang="en-US" dirty="0" smtClean="0"/>
              <a:t>本</a:t>
            </a:r>
            <a:r>
              <a:rPr lang="zh-CN" altLang="en-US" dirty="0"/>
              <a:t>例实际上是查询计算机科学系中年龄大于 </a:t>
            </a:r>
            <a:r>
              <a:rPr lang="en-US" altLang="zh-CN" dirty="0"/>
              <a:t>19</a:t>
            </a:r>
            <a:endParaRPr lang="en-US" altLang="zh-CN" dirty="0"/>
          </a:p>
          <a:p>
            <a:pPr marL="0" indent="0">
              <a:lnSpc>
                <a:spcPct val="90000"/>
              </a:lnSpc>
              <a:buNone/>
            </a:pPr>
            <a:r>
              <a:rPr lang="zh-CN" altLang="en-US" dirty="0"/>
              <a:t>岁的学生</a:t>
            </a:r>
            <a:endParaRPr lang="zh-CN" altLang="en-US" dirty="0"/>
          </a:p>
          <a:p>
            <a:pPr marL="0" indent="0">
              <a:lnSpc>
                <a:spcPct val="90000"/>
              </a:lnSpc>
              <a:buNone/>
            </a:pPr>
            <a:r>
              <a:rPr lang="zh-CN" altLang="en-US" dirty="0"/>
              <a:t>         </a:t>
            </a:r>
            <a:r>
              <a:rPr lang="en-US" altLang="zh-CN" dirty="0"/>
              <a:t>SELECT  *</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a:t>        WHERE </a:t>
            </a:r>
            <a:r>
              <a:rPr lang="en-US" altLang="zh-CN" dirty="0" err="1"/>
              <a:t>Sdept</a:t>
            </a:r>
            <a:r>
              <a:rPr lang="en-US" altLang="zh-CN" dirty="0"/>
              <a:t>= 'CS' AND</a:t>
            </a:r>
            <a:endParaRPr lang="en-US" altLang="zh-CN" dirty="0"/>
          </a:p>
          <a:p>
            <a:pPr marL="0" indent="0">
              <a:lnSpc>
                <a:spcPct val="90000"/>
              </a:lnSpc>
              <a:buNone/>
            </a:pPr>
            <a:r>
              <a:rPr lang="en-US" altLang="zh-CN" dirty="0"/>
              <a:t>                Sage&gt;19 </a:t>
            </a:r>
            <a:r>
              <a:rPr lang="zh-CN" altLang="en-US" dirty="0"/>
              <a:t>；</a:t>
            </a:r>
            <a:endParaRPr lang="zh-CN" altLang="en-US"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5" name="标题 496641"/>
          <p:cNvSpPr>
            <a:spLocks noGrp="1"/>
          </p:cNvSpPr>
          <p:nvPr>
            <p:ph type="title"/>
          </p:nvPr>
        </p:nvSpPr>
        <p:spPr>
          <a:xfrm>
            <a:off x="685800" y="152400"/>
            <a:ext cx="6870700" cy="828675"/>
          </a:xfrm>
        </p:spPr>
        <p:txBody>
          <a:bodyPr anchor="b"/>
          <a:lstStyle/>
          <a:p>
            <a:endParaRPr lang="zh-CN" altLang="en-US" dirty="0"/>
          </a:p>
        </p:txBody>
      </p:sp>
      <p:sp>
        <p:nvSpPr>
          <p:cNvPr id="497666" name="文本占位符 496642"/>
          <p:cNvSpPr>
            <a:spLocks noGrp="1"/>
          </p:cNvSpPr>
          <p:nvPr>
            <p:ph idx="1"/>
          </p:nvPr>
        </p:nvSpPr>
        <p:spPr>
          <a:xfrm>
            <a:off x="0" y="1268413"/>
            <a:ext cx="9144000" cy="5589587"/>
          </a:xfrm>
        </p:spPr>
        <p:txBody>
          <a:bodyPr anchor="t"/>
          <a:lstStyle/>
          <a:p>
            <a:pPr>
              <a:lnSpc>
                <a:spcPct val="90000"/>
              </a:lnSpc>
            </a:pPr>
            <a:r>
              <a:rPr lang="zh-CN" altLang="en-US" dirty="0"/>
              <a:t>差操作（续）</a:t>
            </a:r>
            <a:endParaRPr lang="zh-CN" altLang="en-US" dirty="0"/>
          </a:p>
          <a:p>
            <a:pPr>
              <a:lnSpc>
                <a:spcPct val="90000"/>
              </a:lnSpc>
            </a:pPr>
            <a:r>
              <a:rPr lang="en-US" altLang="zh-CN" dirty="0"/>
              <a:t>[ </a:t>
            </a:r>
            <a:r>
              <a:rPr lang="zh-CN" altLang="en-US" dirty="0"/>
              <a:t>例 </a:t>
            </a:r>
            <a:r>
              <a:rPr lang="en-US" altLang="zh-CN" dirty="0"/>
              <a:t>52]   </a:t>
            </a:r>
            <a:r>
              <a:rPr lang="zh-CN" altLang="en-US" dirty="0"/>
              <a:t>查询学生姓名与教师姓名的差集</a:t>
            </a:r>
            <a:endParaRPr lang="zh-CN" altLang="en-US" dirty="0"/>
          </a:p>
          <a:p>
            <a:pPr marL="0" indent="0">
              <a:lnSpc>
                <a:spcPct val="90000"/>
              </a:lnSpc>
              <a:buNone/>
            </a:pPr>
            <a:r>
              <a:rPr lang="zh-CN" altLang="en-US" dirty="0" smtClean="0"/>
              <a:t> </a:t>
            </a:r>
            <a:r>
              <a:rPr lang="zh-CN" altLang="en-US" dirty="0"/>
              <a:t>本例实际上是查询学校中未与教师同名的学生</a:t>
            </a:r>
            <a:endParaRPr lang="zh-CN" altLang="en-US" dirty="0"/>
          </a:p>
          <a:p>
            <a:pPr marL="0" indent="0">
              <a:lnSpc>
                <a:spcPct val="90000"/>
              </a:lnSpc>
              <a:buNone/>
            </a:pPr>
            <a:r>
              <a:rPr lang="zh-CN" altLang="en-US" dirty="0"/>
              <a:t>姓名</a:t>
            </a:r>
            <a:endParaRPr lang="zh-CN" altLang="en-US" dirty="0"/>
          </a:p>
          <a:p>
            <a:pPr marL="0" indent="0">
              <a:lnSpc>
                <a:spcPct val="90000"/>
              </a:lnSpc>
              <a:buNone/>
            </a:pPr>
            <a:r>
              <a:rPr lang="zh-CN" altLang="en-US" dirty="0" smtClean="0"/>
              <a:t>       </a:t>
            </a:r>
            <a:r>
              <a:rPr lang="en-US" altLang="zh-CN" dirty="0"/>
              <a:t>SELECT DISTINCT </a:t>
            </a:r>
            <a:r>
              <a:rPr lang="en-US" altLang="zh-CN" dirty="0" err="1"/>
              <a:t>Sname</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smtClean="0"/>
              <a:t>       </a:t>
            </a:r>
            <a:r>
              <a:rPr lang="en-US" altLang="zh-CN" dirty="0"/>
              <a:t>WHERE </a:t>
            </a:r>
            <a:r>
              <a:rPr lang="en-US" altLang="zh-CN" dirty="0" err="1"/>
              <a:t>Sname</a:t>
            </a:r>
            <a:r>
              <a:rPr lang="en-US" altLang="zh-CN" dirty="0"/>
              <a:t> NOT  IN </a:t>
            </a:r>
            <a:endParaRPr lang="en-US" altLang="zh-CN" dirty="0"/>
          </a:p>
          <a:p>
            <a:pPr marL="0" indent="0">
              <a:lnSpc>
                <a:spcPct val="90000"/>
              </a:lnSpc>
              <a:buNone/>
            </a:pPr>
            <a:r>
              <a:rPr lang="en-US" altLang="zh-CN" dirty="0" smtClean="0"/>
              <a:t>              </a:t>
            </a:r>
            <a:r>
              <a:rPr lang="en-US" altLang="zh-CN" dirty="0"/>
              <a:t>(SELECT </a:t>
            </a:r>
            <a:r>
              <a:rPr lang="en-US" altLang="zh-CN" dirty="0" err="1"/>
              <a:t>Tname</a:t>
            </a:r>
            <a:endParaRPr lang="en-US" altLang="zh-CN" dirty="0"/>
          </a:p>
          <a:p>
            <a:pPr marL="0" indent="0">
              <a:lnSpc>
                <a:spcPct val="90000"/>
              </a:lnSpc>
              <a:buNone/>
            </a:pPr>
            <a:r>
              <a:rPr lang="en-US" altLang="zh-CN" dirty="0" smtClean="0"/>
              <a:t>            </a:t>
            </a:r>
            <a:r>
              <a:rPr lang="en-US" altLang="zh-CN" dirty="0"/>
              <a:t>FROM Teacher); </a:t>
            </a:r>
            <a:endParaRPr lang="en-US" altLang="zh-C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89" name="标题 497665"/>
          <p:cNvSpPr>
            <a:spLocks noGrp="1"/>
          </p:cNvSpPr>
          <p:nvPr>
            <p:ph type="title"/>
          </p:nvPr>
        </p:nvSpPr>
        <p:spPr>
          <a:xfrm>
            <a:off x="685800" y="152400"/>
            <a:ext cx="6870700" cy="755650"/>
          </a:xfrm>
        </p:spPr>
        <p:txBody>
          <a:bodyPr anchor="b"/>
          <a:lstStyle/>
          <a:p>
            <a:r>
              <a:rPr lang="en-US" altLang="zh-CN" sz="4000"/>
              <a:t>4.  </a:t>
            </a:r>
            <a:r>
              <a:rPr lang="zh-CN" altLang="en-US" sz="4000"/>
              <a:t>对集合操作结果的排序</a:t>
            </a:r>
            <a:endParaRPr lang="zh-CN" altLang="en-US" sz="4000"/>
          </a:p>
        </p:txBody>
      </p:sp>
      <p:sp>
        <p:nvSpPr>
          <p:cNvPr id="498690" name="文本占位符 497666"/>
          <p:cNvSpPr>
            <a:spLocks noGrp="1"/>
          </p:cNvSpPr>
          <p:nvPr>
            <p:ph idx="1"/>
          </p:nvPr>
        </p:nvSpPr>
        <p:spPr>
          <a:xfrm>
            <a:off x="0" y="1484313"/>
            <a:ext cx="9144000" cy="5184775"/>
          </a:xfrm>
        </p:spPr>
        <p:txBody>
          <a:bodyPr anchor="t"/>
          <a:lstStyle/>
          <a:p>
            <a:r>
              <a:rPr lang="zh-CN" altLang="en-US" dirty="0" smtClean="0"/>
              <a:t> </a:t>
            </a:r>
            <a:r>
              <a:rPr lang="en-US" altLang="zh-CN" dirty="0"/>
              <a:t>ORDER BY </a:t>
            </a:r>
            <a:r>
              <a:rPr lang="zh-CN" altLang="en-US" dirty="0"/>
              <a:t>子句只能用于对最终查询结果</a:t>
            </a:r>
            <a:endParaRPr lang="zh-CN" altLang="en-US" dirty="0"/>
          </a:p>
          <a:p>
            <a:pPr marL="0" indent="0">
              <a:buNone/>
            </a:pPr>
            <a:r>
              <a:rPr lang="zh-CN" altLang="en-US" dirty="0"/>
              <a:t>排序，不能对中间结果排序</a:t>
            </a:r>
            <a:endParaRPr lang="zh-CN" altLang="en-US" dirty="0"/>
          </a:p>
          <a:p>
            <a:r>
              <a:rPr lang="zh-CN" altLang="en-US" dirty="0" smtClean="0"/>
              <a:t> </a:t>
            </a:r>
            <a:r>
              <a:rPr lang="zh-CN" altLang="en-US" dirty="0"/>
              <a:t>任何情况下， </a:t>
            </a:r>
            <a:r>
              <a:rPr lang="en-US" altLang="zh-CN" dirty="0"/>
              <a:t>ORDER BY </a:t>
            </a:r>
            <a:r>
              <a:rPr lang="zh-CN" altLang="en-US" dirty="0"/>
              <a:t>子句只能出现在</a:t>
            </a:r>
            <a:endParaRPr lang="zh-CN" altLang="en-US" dirty="0"/>
          </a:p>
          <a:p>
            <a:pPr marL="0" indent="0">
              <a:buNone/>
            </a:pPr>
            <a:r>
              <a:rPr lang="zh-CN" altLang="en-US" dirty="0"/>
              <a:t>最后</a:t>
            </a:r>
            <a:endParaRPr lang="zh-CN" altLang="en-US" dirty="0"/>
          </a:p>
          <a:p>
            <a:r>
              <a:rPr lang="zh-CN" altLang="en-US" dirty="0" smtClean="0"/>
              <a:t>对</a:t>
            </a:r>
            <a:r>
              <a:rPr lang="zh-CN" altLang="en-US" dirty="0"/>
              <a:t>集合操作结果排序时， </a:t>
            </a:r>
            <a:r>
              <a:rPr lang="en-US" altLang="zh-CN" dirty="0"/>
              <a:t>ORDER BY </a:t>
            </a:r>
            <a:r>
              <a:rPr lang="zh-CN" altLang="en-US" dirty="0"/>
              <a:t>子句</a:t>
            </a:r>
            <a:endParaRPr lang="zh-CN" altLang="en-US" dirty="0"/>
          </a:p>
          <a:p>
            <a:pPr marL="0" indent="0">
              <a:buNone/>
            </a:pPr>
            <a:r>
              <a:rPr lang="zh-CN" altLang="en-US" dirty="0"/>
              <a:t>中用数字指定排序属性</a:t>
            </a:r>
            <a:endParaRPr lang="zh-CN" altLang="en-US" dirty="0"/>
          </a:p>
          <a:p>
            <a:pPr marL="0" indent="0">
              <a:buNone/>
            </a:pPr>
            <a:endParaRPr lang="en-US" altLang="zh-CN"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标题 498689"/>
          <p:cNvSpPr>
            <a:spLocks noGrp="1"/>
          </p:cNvSpPr>
          <p:nvPr>
            <p:ph type="title"/>
          </p:nvPr>
        </p:nvSpPr>
        <p:spPr>
          <a:xfrm>
            <a:off x="685800" y="152400"/>
            <a:ext cx="6870700" cy="900113"/>
          </a:xfrm>
        </p:spPr>
        <p:txBody>
          <a:bodyPr anchor="b"/>
          <a:lstStyle/>
          <a:p>
            <a:endParaRPr lang="zh-CN" altLang="en-US" dirty="0"/>
          </a:p>
        </p:txBody>
      </p:sp>
      <p:sp>
        <p:nvSpPr>
          <p:cNvPr id="499714" name="文本占位符 498690"/>
          <p:cNvSpPr>
            <a:spLocks noGrp="1"/>
          </p:cNvSpPr>
          <p:nvPr>
            <p:ph idx="1"/>
          </p:nvPr>
        </p:nvSpPr>
        <p:spPr>
          <a:xfrm>
            <a:off x="0" y="1628775"/>
            <a:ext cx="9144000" cy="5040313"/>
          </a:xfrm>
        </p:spPr>
        <p:txBody>
          <a:bodyPr anchor="t"/>
          <a:lstStyle/>
          <a:p>
            <a:pPr>
              <a:lnSpc>
                <a:spcPct val="80000"/>
              </a:lnSpc>
            </a:pPr>
            <a:r>
              <a:rPr lang="zh-CN" altLang="en-US" sz="2800" dirty="0"/>
              <a:t>对集合操作结果的排序（续）</a:t>
            </a:r>
            <a:endParaRPr lang="zh-CN" altLang="en-US" sz="2800" dirty="0"/>
          </a:p>
          <a:p>
            <a:pPr>
              <a:lnSpc>
                <a:spcPct val="80000"/>
              </a:lnSpc>
            </a:pPr>
            <a:r>
              <a:rPr lang="en-US" altLang="zh-CN" sz="2800" dirty="0"/>
              <a:t>[ </a:t>
            </a:r>
            <a:r>
              <a:rPr lang="zh-CN" altLang="en-US" sz="2800" dirty="0"/>
              <a:t>例 </a:t>
            </a:r>
            <a:r>
              <a:rPr lang="en-US" altLang="zh-CN" sz="2800" dirty="0"/>
              <a:t>53]  </a:t>
            </a:r>
            <a:r>
              <a:rPr lang="zh-CN" altLang="en-US" sz="2800" dirty="0"/>
              <a:t>错误 写法</a:t>
            </a:r>
            <a:endParaRPr lang="zh-CN" altLang="en-US" sz="2800" dirty="0"/>
          </a:p>
          <a:p>
            <a:pPr marL="0" indent="0">
              <a:lnSpc>
                <a:spcPct val="80000"/>
              </a:lnSpc>
              <a:buNone/>
            </a:pPr>
            <a:r>
              <a:rPr lang="zh-CN" altLang="en-US" sz="2800" dirty="0"/>
              <a:t>      </a:t>
            </a:r>
            <a:r>
              <a:rPr lang="en-US" altLang="zh-CN" sz="2800" dirty="0"/>
              <a:t>SELECT    *</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Sdept</a:t>
            </a:r>
            <a:r>
              <a:rPr lang="en-US" altLang="zh-CN" sz="2800" dirty="0"/>
              <a:t>= 'CS'</a:t>
            </a:r>
            <a:endParaRPr lang="en-US" altLang="zh-CN" sz="2800" dirty="0"/>
          </a:p>
          <a:p>
            <a:pPr marL="0" indent="0">
              <a:lnSpc>
                <a:spcPct val="80000"/>
              </a:lnSpc>
              <a:buNone/>
            </a:pPr>
            <a:r>
              <a:rPr lang="en-US" altLang="zh-CN" sz="2800" dirty="0"/>
              <a:t>        ORDER BY </a:t>
            </a:r>
            <a:r>
              <a:rPr lang="en-US" altLang="zh-CN" sz="2800" dirty="0" err="1"/>
              <a:t>Sno</a:t>
            </a:r>
            <a:endParaRPr lang="en-US" altLang="zh-CN" sz="2800" dirty="0"/>
          </a:p>
          <a:p>
            <a:pPr marL="0" indent="0">
              <a:lnSpc>
                <a:spcPct val="80000"/>
              </a:lnSpc>
              <a:buNone/>
            </a:pPr>
            <a:r>
              <a:rPr lang="en-US" altLang="zh-CN" sz="2800" dirty="0"/>
              <a:t>        UNION</a:t>
            </a:r>
            <a:endParaRPr lang="en-US" altLang="zh-CN" sz="2800" dirty="0"/>
          </a:p>
          <a:p>
            <a:pPr marL="0" indent="0">
              <a:lnSpc>
                <a:spcPct val="80000"/>
              </a:lnSpc>
              <a:buNone/>
            </a:pPr>
            <a:r>
              <a:rPr lang="en-US" altLang="zh-CN" sz="2800" dirty="0"/>
              <a:t>        SELECT  *</a:t>
            </a:r>
            <a:endParaRPr lang="en-US" altLang="zh-CN" sz="2800" dirty="0"/>
          </a:p>
          <a:p>
            <a:pPr marL="0" indent="0">
              <a:lnSpc>
                <a:spcPct val="80000"/>
              </a:lnSpc>
              <a:buNone/>
            </a:pPr>
            <a:r>
              <a:rPr lang="en-US" altLang="zh-CN" sz="2800" dirty="0"/>
              <a:t>        FROM    Student</a:t>
            </a:r>
            <a:endParaRPr lang="en-US" altLang="zh-CN" sz="2800" dirty="0"/>
          </a:p>
          <a:p>
            <a:pPr marL="0" indent="0">
              <a:lnSpc>
                <a:spcPct val="80000"/>
              </a:lnSpc>
              <a:buNone/>
            </a:pPr>
            <a:r>
              <a:rPr lang="en-US" altLang="zh-CN" sz="2800" dirty="0"/>
              <a:t>        WHERE Sage&lt;=19</a:t>
            </a:r>
            <a:endParaRPr lang="en-US" altLang="zh-CN" sz="2800" dirty="0"/>
          </a:p>
          <a:p>
            <a:pPr>
              <a:lnSpc>
                <a:spcPct val="80000"/>
              </a:lnSpc>
            </a:pPr>
            <a:r>
              <a:rPr lang="en-US" altLang="zh-CN" sz="2800" dirty="0"/>
              <a:t>        ORDER BY  </a:t>
            </a:r>
            <a:r>
              <a:rPr lang="en-US" altLang="zh-CN" sz="2800" dirty="0" err="1"/>
              <a:t>Sno</a:t>
            </a:r>
            <a:r>
              <a:rPr lang="en-US" altLang="zh-CN" sz="2800" dirty="0"/>
              <a:t> </a:t>
            </a:r>
            <a:r>
              <a:rPr lang="zh-CN" altLang="en-US" sz="2800" dirty="0"/>
              <a:t>；</a:t>
            </a:r>
            <a:endParaRPr lang="zh-CN" altLang="en-US" sz="2800"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标题 499713"/>
          <p:cNvSpPr>
            <a:spLocks noGrp="1"/>
          </p:cNvSpPr>
          <p:nvPr>
            <p:ph type="title"/>
          </p:nvPr>
        </p:nvSpPr>
        <p:spPr>
          <a:xfrm>
            <a:off x="685800" y="152400"/>
            <a:ext cx="6870700" cy="539750"/>
          </a:xfrm>
        </p:spPr>
        <p:txBody>
          <a:bodyPr anchor="b"/>
          <a:lstStyle/>
          <a:p>
            <a:endParaRPr lang="zh-CN" altLang="en-US" sz="4000" dirty="0"/>
          </a:p>
        </p:txBody>
      </p:sp>
      <p:sp>
        <p:nvSpPr>
          <p:cNvPr id="500738" name="文本占位符 499714"/>
          <p:cNvSpPr>
            <a:spLocks noGrp="1"/>
          </p:cNvSpPr>
          <p:nvPr>
            <p:ph idx="1"/>
          </p:nvPr>
        </p:nvSpPr>
        <p:spPr>
          <a:xfrm>
            <a:off x="0" y="1484313"/>
            <a:ext cx="9144000" cy="5184775"/>
          </a:xfrm>
        </p:spPr>
        <p:txBody>
          <a:bodyPr anchor="t"/>
          <a:lstStyle/>
          <a:p>
            <a:pPr>
              <a:lnSpc>
                <a:spcPct val="90000"/>
              </a:lnSpc>
            </a:pPr>
            <a:r>
              <a:rPr lang="zh-CN" altLang="en-US" sz="2800" dirty="0"/>
              <a:t>对集合操作结果的排序（续）</a:t>
            </a:r>
            <a:endParaRPr lang="zh-CN" altLang="en-US" sz="2800" dirty="0"/>
          </a:p>
          <a:p>
            <a:pPr marL="0" indent="0">
              <a:lnSpc>
                <a:spcPct val="90000"/>
              </a:lnSpc>
              <a:buNone/>
            </a:pPr>
            <a:r>
              <a:rPr lang="zh-CN" altLang="en-US" sz="2800" dirty="0"/>
              <a:t>正确写法</a:t>
            </a:r>
            <a:endParaRPr lang="zh-CN" altLang="en-US" sz="2800" dirty="0"/>
          </a:p>
          <a:p>
            <a:pPr marL="0" indent="0">
              <a:lnSpc>
                <a:spcPct val="90000"/>
              </a:lnSpc>
              <a:buNone/>
            </a:pPr>
            <a:r>
              <a:rPr lang="zh-CN" altLang="en-US" sz="2800" dirty="0"/>
              <a:t>        </a:t>
            </a:r>
            <a:r>
              <a:rPr lang="en-US" altLang="zh-CN" sz="2800" dirty="0"/>
              <a:t>SELECT  *</a:t>
            </a:r>
            <a:endParaRPr lang="en-US" altLang="zh-CN" sz="2800" dirty="0"/>
          </a:p>
          <a:p>
            <a:pPr marL="0" indent="0">
              <a:lnSpc>
                <a:spcPct val="90000"/>
              </a:lnSpc>
              <a:buNone/>
            </a:pPr>
            <a:r>
              <a:rPr lang="en-US" altLang="zh-CN" sz="2800" dirty="0"/>
              <a:t>        FROM Student</a:t>
            </a:r>
            <a:endParaRPr lang="en-US" altLang="zh-CN" sz="2800" dirty="0"/>
          </a:p>
          <a:p>
            <a:pPr marL="0" indent="0">
              <a:lnSpc>
                <a:spcPct val="90000"/>
              </a:lnSpc>
              <a:buNone/>
            </a:pPr>
            <a:r>
              <a:rPr lang="en-US" altLang="zh-CN" sz="2800" dirty="0"/>
              <a:t>        WHERE </a:t>
            </a:r>
            <a:r>
              <a:rPr lang="en-US" altLang="zh-CN" sz="2800" dirty="0" err="1"/>
              <a:t>Sdept</a:t>
            </a:r>
            <a:r>
              <a:rPr lang="en-US" altLang="zh-CN" sz="2800" dirty="0"/>
              <a:t>= 'CS'</a:t>
            </a:r>
            <a:endParaRPr lang="en-US" altLang="zh-CN" sz="2800" dirty="0"/>
          </a:p>
          <a:p>
            <a:pPr marL="0" indent="0">
              <a:lnSpc>
                <a:spcPct val="90000"/>
              </a:lnSpc>
              <a:buNone/>
            </a:pPr>
            <a:r>
              <a:rPr lang="en-US" altLang="zh-CN" sz="2800" dirty="0"/>
              <a:t>        UNION</a:t>
            </a:r>
            <a:endParaRPr lang="en-US" altLang="zh-CN" sz="2800" dirty="0"/>
          </a:p>
          <a:p>
            <a:pPr marL="0" indent="0">
              <a:lnSpc>
                <a:spcPct val="90000"/>
              </a:lnSpc>
              <a:buNone/>
            </a:pPr>
            <a:r>
              <a:rPr lang="en-US" altLang="zh-CN" sz="2800" dirty="0"/>
              <a:t>        SELECT  *</a:t>
            </a:r>
            <a:endParaRPr lang="en-US" altLang="zh-CN" sz="2800" dirty="0"/>
          </a:p>
          <a:p>
            <a:pPr marL="0" indent="0">
              <a:lnSpc>
                <a:spcPct val="90000"/>
              </a:lnSpc>
              <a:buNone/>
            </a:pPr>
            <a:r>
              <a:rPr lang="en-US" altLang="zh-CN" sz="2800" dirty="0"/>
              <a:t>        FROM Student</a:t>
            </a:r>
            <a:endParaRPr lang="en-US" altLang="zh-CN" sz="2800" dirty="0"/>
          </a:p>
          <a:p>
            <a:pPr marL="0" indent="0">
              <a:lnSpc>
                <a:spcPct val="90000"/>
              </a:lnSpc>
              <a:buNone/>
            </a:pPr>
            <a:r>
              <a:rPr lang="en-US" altLang="zh-CN" sz="2800" dirty="0"/>
              <a:t>        WHERE Sage&lt;=19</a:t>
            </a:r>
            <a:endParaRPr lang="en-US" altLang="zh-CN" sz="2800" dirty="0"/>
          </a:p>
          <a:p>
            <a:pPr>
              <a:lnSpc>
                <a:spcPct val="90000"/>
              </a:lnSpc>
            </a:pPr>
            <a:r>
              <a:rPr lang="en-US" altLang="zh-CN" sz="2800" dirty="0"/>
              <a:t>        ORDER BY 1 </a:t>
            </a:r>
            <a:r>
              <a:rPr lang="zh-CN" altLang="en-US" sz="2800" dirty="0" smtClean="0"/>
              <a:t>；</a:t>
            </a:r>
            <a:endParaRPr lang="en-US" altLang="zh-CN" sz="2800"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标题 500737"/>
          <p:cNvSpPr>
            <a:spLocks noGrp="1"/>
          </p:cNvSpPr>
          <p:nvPr>
            <p:ph type="title"/>
          </p:nvPr>
        </p:nvSpPr>
        <p:spPr>
          <a:xfrm>
            <a:off x="685800" y="152400"/>
            <a:ext cx="6870700" cy="684213"/>
          </a:xfrm>
        </p:spPr>
        <p:txBody>
          <a:bodyPr anchor="b"/>
          <a:lstStyle/>
          <a:p>
            <a:r>
              <a:rPr lang="en-US" altLang="zh-CN" sz="4000"/>
              <a:t>1  </a:t>
            </a:r>
            <a:r>
              <a:rPr lang="zh-CN" altLang="en-US" sz="4000"/>
              <a:t>、子句基本应用形式</a:t>
            </a:r>
            <a:endParaRPr lang="zh-CN" altLang="en-US" sz="4000"/>
          </a:p>
        </p:txBody>
      </p:sp>
      <p:sp>
        <p:nvSpPr>
          <p:cNvPr id="501762" name="文本占位符 500738"/>
          <p:cNvSpPr>
            <a:spLocks noGrp="1"/>
          </p:cNvSpPr>
          <p:nvPr>
            <p:ph idx="1"/>
          </p:nvPr>
        </p:nvSpPr>
        <p:spPr>
          <a:xfrm>
            <a:off x="0" y="1196975"/>
            <a:ext cx="9144000" cy="5300663"/>
          </a:xfrm>
        </p:spPr>
        <p:txBody>
          <a:bodyPr anchor="t"/>
          <a:lstStyle/>
          <a:p>
            <a:r>
              <a:rPr lang="zh-CN" altLang="en-US" dirty="0" smtClean="0"/>
              <a:t> </a:t>
            </a:r>
            <a:r>
              <a:rPr lang="en-US" altLang="zh-CN" dirty="0" smtClean="0"/>
              <a:t>SELECT  </a:t>
            </a:r>
            <a:r>
              <a:rPr lang="zh-CN" altLang="en-US" dirty="0"/>
              <a:t>子句的形式</a:t>
            </a:r>
            <a:endParaRPr lang="zh-CN" altLang="en-US" dirty="0"/>
          </a:p>
          <a:p>
            <a:pPr marL="0" indent="0">
              <a:buNone/>
            </a:pPr>
            <a:r>
              <a:rPr lang="zh-CN" altLang="en-US" dirty="0" smtClean="0"/>
              <a:t> </a:t>
            </a:r>
            <a:r>
              <a:rPr lang="zh-CN" altLang="en-US" dirty="0"/>
              <a:t>① </a:t>
            </a:r>
            <a:r>
              <a:rPr lang="en-US" altLang="zh-CN" dirty="0"/>
              <a:t>SELECT </a:t>
            </a:r>
            <a:r>
              <a:rPr lang="en-US" altLang="zh-CN" dirty="0" err="1"/>
              <a:t>Sno,Sname</a:t>
            </a:r>
            <a:endParaRPr lang="en-US" altLang="zh-CN" dirty="0"/>
          </a:p>
          <a:p>
            <a:pPr marL="0" indent="0">
              <a:buNone/>
            </a:pPr>
            <a:r>
              <a:rPr lang="en-US" altLang="zh-CN" dirty="0" smtClean="0"/>
              <a:t> </a:t>
            </a:r>
            <a:r>
              <a:rPr lang="en-US" altLang="zh-CN" dirty="0"/>
              <a:t>② SELECT DISTINCT </a:t>
            </a:r>
            <a:r>
              <a:rPr lang="en-US" altLang="zh-CN" dirty="0" err="1"/>
              <a:t>Sno</a:t>
            </a:r>
            <a:endParaRPr lang="en-US" altLang="zh-CN" dirty="0"/>
          </a:p>
          <a:p>
            <a:pPr marL="0" indent="0">
              <a:buNone/>
            </a:pPr>
            <a:r>
              <a:rPr lang="en-US" altLang="zh-CN" dirty="0" smtClean="0"/>
              <a:t> </a:t>
            </a:r>
            <a:r>
              <a:rPr lang="en-US" altLang="zh-CN" dirty="0"/>
              <a:t>③ SELECT  *</a:t>
            </a:r>
            <a:endParaRPr lang="en-US" altLang="zh-CN" dirty="0"/>
          </a:p>
          <a:p>
            <a:pPr marL="0" indent="0">
              <a:buNone/>
            </a:pPr>
            <a:r>
              <a:rPr lang="en-US" altLang="zh-CN" dirty="0" smtClean="0"/>
              <a:t>④  </a:t>
            </a:r>
            <a:r>
              <a:rPr lang="en-US" altLang="zh-CN" dirty="0"/>
              <a:t>SELECT  ‘ My name is ’ ,Sname,2003-</a:t>
            </a:r>
            <a:endParaRPr lang="en-US" altLang="zh-CN" dirty="0"/>
          </a:p>
          <a:p>
            <a:pPr marL="0" indent="0">
              <a:buNone/>
            </a:pPr>
            <a:r>
              <a:rPr lang="en-US" altLang="zh-CN" dirty="0" err="1"/>
              <a:t>Sage,ISLOWER</a:t>
            </a:r>
            <a:r>
              <a:rPr lang="en-US" altLang="zh-CN" dirty="0"/>
              <a:t>(</a:t>
            </a:r>
            <a:r>
              <a:rPr lang="en-US" altLang="zh-CN" dirty="0" err="1"/>
              <a:t>Sdept</a:t>
            </a:r>
            <a:r>
              <a:rPr lang="en-US" altLang="zh-CN" dirty="0"/>
              <a:t>) </a:t>
            </a:r>
            <a:r>
              <a:rPr lang="en-US" altLang="zh-CN" dirty="0" err="1"/>
              <a:t>Dept</a:t>
            </a:r>
            <a:endParaRPr lang="en-US" altLang="zh-CN" dirty="0"/>
          </a:p>
          <a:p>
            <a:pPr marL="0" indent="0">
              <a:buNone/>
            </a:pPr>
            <a:r>
              <a:rPr lang="en-US" altLang="zh-CN" dirty="0" smtClean="0"/>
              <a:t> </a:t>
            </a:r>
            <a:r>
              <a:rPr lang="en-US" altLang="zh-CN" dirty="0"/>
              <a:t>⑤ SELECT AVG(Grade),MAX(Grade),COUNT( * )</a:t>
            </a:r>
            <a:endParaRPr lang="en-US" altLang="zh-C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标题 501761"/>
          <p:cNvSpPr>
            <a:spLocks noGrp="1"/>
          </p:cNvSpPr>
          <p:nvPr>
            <p:ph type="title"/>
          </p:nvPr>
        </p:nvSpPr>
        <p:spPr>
          <a:xfrm>
            <a:off x="685800" y="152400"/>
            <a:ext cx="6870700" cy="973138"/>
          </a:xfrm>
        </p:spPr>
        <p:txBody>
          <a:bodyPr anchor="b"/>
          <a:lstStyle/>
          <a:p>
            <a:r>
              <a:rPr lang="zh-CN" altLang="en-US"/>
              <a:t> </a:t>
            </a:r>
            <a:r>
              <a:rPr lang="en-US" altLang="zh-CN"/>
              <a:t>(2)FROM</a:t>
            </a:r>
            <a:endParaRPr lang="en-US" altLang="zh-CN"/>
          </a:p>
        </p:txBody>
      </p:sp>
      <p:sp>
        <p:nvSpPr>
          <p:cNvPr id="502786" name="文本占位符 501762"/>
          <p:cNvSpPr>
            <a:spLocks noGrp="1"/>
          </p:cNvSpPr>
          <p:nvPr>
            <p:ph idx="1"/>
          </p:nvPr>
        </p:nvSpPr>
        <p:spPr>
          <a:xfrm>
            <a:off x="179388" y="1557338"/>
            <a:ext cx="8964612" cy="5300662"/>
          </a:xfrm>
        </p:spPr>
        <p:txBody>
          <a:bodyPr anchor="t"/>
          <a:lstStyle/>
          <a:p>
            <a:pPr marL="0" indent="0">
              <a:buNone/>
            </a:pPr>
            <a:r>
              <a:rPr lang="zh-CN" altLang="en-US" dirty="0" smtClean="0"/>
              <a:t> </a:t>
            </a:r>
            <a:r>
              <a:rPr lang="zh-CN" altLang="en-US" dirty="0"/>
              <a:t>① </a:t>
            </a:r>
            <a:r>
              <a:rPr lang="en-US" altLang="zh-CN" dirty="0"/>
              <a:t>FROM Student</a:t>
            </a:r>
            <a:endParaRPr lang="en-US" altLang="zh-CN" dirty="0"/>
          </a:p>
          <a:p>
            <a:pPr marL="0" indent="0">
              <a:buNone/>
            </a:pPr>
            <a:r>
              <a:rPr lang="en-US" altLang="zh-CN" dirty="0" smtClean="0"/>
              <a:t>② </a:t>
            </a:r>
            <a:r>
              <a:rPr lang="en-US" altLang="zh-CN" dirty="0"/>
              <a:t>FROM </a:t>
            </a:r>
            <a:r>
              <a:rPr lang="en-US" altLang="zh-CN" dirty="0" err="1"/>
              <a:t>Student,SC,Course</a:t>
            </a:r>
            <a:endParaRPr lang="en-US" altLang="zh-CN"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09" name="标题 502785"/>
          <p:cNvSpPr>
            <a:spLocks noGrp="1"/>
          </p:cNvSpPr>
          <p:nvPr>
            <p:ph type="title"/>
          </p:nvPr>
        </p:nvSpPr>
        <p:spPr>
          <a:xfrm>
            <a:off x="685800" y="152400"/>
            <a:ext cx="6870700" cy="828675"/>
          </a:xfrm>
        </p:spPr>
        <p:txBody>
          <a:bodyPr anchor="b"/>
          <a:lstStyle/>
          <a:p>
            <a:r>
              <a:rPr lang="en-US" altLang="zh-CN"/>
              <a:t>(3)WHERE</a:t>
            </a:r>
            <a:endParaRPr lang="en-US" altLang="zh-CN"/>
          </a:p>
        </p:txBody>
      </p:sp>
      <p:sp>
        <p:nvSpPr>
          <p:cNvPr id="503810" name="文本占位符 502786"/>
          <p:cNvSpPr>
            <a:spLocks noGrp="1"/>
          </p:cNvSpPr>
          <p:nvPr>
            <p:ph idx="1"/>
          </p:nvPr>
        </p:nvSpPr>
        <p:spPr>
          <a:xfrm>
            <a:off x="0" y="1052513"/>
            <a:ext cx="9144000" cy="5805487"/>
          </a:xfrm>
        </p:spPr>
        <p:txBody>
          <a:bodyPr anchor="t"/>
          <a:lstStyle/>
          <a:p>
            <a:r>
              <a:rPr lang="en-US" altLang="zh-CN" sz="2800" dirty="0"/>
              <a:t>(</a:t>
            </a:r>
            <a:r>
              <a:rPr lang="en-US" altLang="zh-CN" sz="2800" dirty="0" smtClean="0"/>
              <a:t>3)WHERE</a:t>
            </a:r>
            <a:endParaRPr lang="en-US" altLang="zh-CN" sz="2800" dirty="0" smtClean="0"/>
          </a:p>
          <a:p>
            <a:pPr marL="0" indent="0">
              <a:buNone/>
            </a:pPr>
            <a:r>
              <a:rPr lang="en-US" altLang="zh-CN" sz="2800" dirty="0" smtClean="0"/>
              <a:t>① </a:t>
            </a:r>
            <a:r>
              <a:rPr lang="en-US" altLang="zh-CN" sz="2800" dirty="0"/>
              <a:t>WHERE Sage&gt;=18</a:t>
            </a:r>
            <a:endParaRPr lang="en-US" altLang="zh-CN" sz="2800" dirty="0"/>
          </a:p>
          <a:p>
            <a:pPr marL="0" indent="0">
              <a:buNone/>
            </a:pPr>
            <a:r>
              <a:rPr lang="zh-CN" altLang="en-US" sz="2800" dirty="0" smtClean="0"/>
              <a:t>等价</a:t>
            </a:r>
            <a:r>
              <a:rPr lang="zh-CN" altLang="en-US" sz="2800" dirty="0"/>
              <a:t>于 </a:t>
            </a:r>
            <a:r>
              <a:rPr lang="en-US" altLang="zh-CN" sz="2800" dirty="0"/>
              <a:t>WHERE NOT  </a:t>
            </a:r>
            <a:r>
              <a:rPr lang="zh-CN" altLang="en-US" sz="2800" dirty="0"/>
              <a:t>（ </a:t>
            </a:r>
            <a:r>
              <a:rPr lang="en-US" altLang="zh-CN" sz="2800" dirty="0"/>
              <a:t>Sage&lt;18 </a:t>
            </a:r>
            <a:r>
              <a:rPr lang="zh-CN" altLang="en-US" sz="2800" dirty="0"/>
              <a:t>）</a:t>
            </a:r>
            <a:endParaRPr lang="zh-CN" altLang="en-US" sz="2800" dirty="0"/>
          </a:p>
          <a:p>
            <a:pPr marL="0" indent="0">
              <a:buNone/>
            </a:pPr>
            <a:r>
              <a:rPr lang="zh-CN" altLang="en-US" sz="2800" dirty="0" smtClean="0"/>
              <a:t>② </a:t>
            </a:r>
            <a:r>
              <a:rPr lang="en-US" altLang="zh-CN" sz="2800" dirty="0"/>
              <a:t>WHERE Sage BETWEEN 19 AND </a:t>
            </a:r>
            <a:r>
              <a:rPr lang="en-US" altLang="zh-CN" sz="2800" dirty="0" smtClean="0"/>
              <a:t>22</a:t>
            </a:r>
            <a:endParaRPr lang="en-US" altLang="zh-CN" sz="2800" dirty="0" smtClean="0"/>
          </a:p>
          <a:p>
            <a:pPr marL="0" indent="0">
              <a:buNone/>
            </a:pPr>
            <a:r>
              <a:rPr lang="en-US" altLang="zh-CN" sz="2800" dirty="0" smtClean="0"/>
              <a:t> </a:t>
            </a:r>
            <a:r>
              <a:rPr lang="zh-CN" altLang="en-US" sz="2800" dirty="0"/>
              <a:t>等价于 </a:t>
            </a:r>
            <a:r>
              <a:rPr lang="en-US" altLang="zh-CN" sz="2800" dirty="0"/>
              <a:t>WHERE Sage&gt;=19 AND Sage&lt;=22</a:t>
            </a:r>
            <a:endParaRPr lang="en-US" altLang="zh-CN" sz="2800" dirty="0"/>
          </a:p>
          <a:p>
            <a:pPr marL="0" indent="0">
              <a:buNone/>
            </a:pPr>
            <a:r>
              <a:rPr lang="en-US" altLang="zh-CN" sz="2800" dirty="0" smtClean="0"/>
              <a:t> </a:t>
            </a:r>
            <a:r>
              <a:rPr lang="en-US" altLang="zh-CN" sz="2800" dirty="0"/>
              <a:t>③ WHERE </a:t>
            </a:r>
            <a:r>
              <a:rPr lang="en-US" altLang="zh-CN" sz="2800" dirty="0" err="1"/>
              <a:t>Sdept</a:t>
            </a:r>
            <a:r>
              <a:rPr lang="en-US" altLang="zh-CN" sz="2800" dirty="0"/>
              <a:t> In( ‘ IS ’ , ’ MA ’ )</a:t>
            </a:r>
            <a:endParaRPr lang="en-US" altLang="zh-CN" sz="2800" dirty="0"/>
          </a:p>
          <a:p>
            <a:pPr marL="0" indent="0">
              <a:buNone/>
            </a:pPr>
            <a:r>
              <a:rPr lang="zh-CN" altLang="en-US" sz="2800" dirty="0" smtClean="0"/>
              <a:t>等价</a:t>
            </a:r>
            <a:r>
              <a:rPr lang="zh-CN" altLang="en-US" sz="2800" dirty="0"/>
              <a:t>于 </a:t>
            </a:r>
            <a:r>
              <a:rPr lang="en-US" altLang="zh-CN" sz="2800" dirty="0"/>
              <a:t>WHERE </a:t>
            </a:r>
            <a:r>
              <a:rPr lang="en-US" altLang="zh-CN" sz="2800" dirty="0" err="1"/>
              <a:t>Sdept</a:t>
            </a:r>
            <a:r>
              <a:rPr lang="en-US" altLang="zh-CN" sz="2800" dirty="0"/>
              <a:t> </a:t>
            </a:r>
            <a:r>
              <a:rPr lang="zh-CN" altLang="en-US" sz="2800" dirty="0"/>
              <a:t>＝ ’ </a:t>
            </a:r>
            <a:r>
              <a:rPr lang="en-US" altLang="zh-CN" sz="2800" dirty="0"/>
              <a:t>IS ’  OR </a:t>
            </a:r>
            <a:r>
              <a:rPr lang="en-US" altLang="zh-CN" sz="2800" dirty="0" err="1"/>
              <a:t>Sdept</a:t>
            </a:r>
            <a:r>
              <a:rPr lang="en-US" altLang="zh-CN" sz="2800" dirty="0"/>
              <a:t>= ‘ MA ’</a:t>
            </a:r>
            <a:endParaRPr lang="en-US" altLang="zh-CN" sz="2800" dirty="0"/>
          </a:p>
          <a:p>
            <a:pPr marL="0" indent="0">
              <a:buNone/>
            </a:pPr>
            <a:r>
              <a:rPr lang="en-US" altLang="zh-CN" sz="2800" dirty="0" smtClean="0"/>
              <a:t> </a:t>
            </a:r>
            <a:r>
              <a:rPr lang="en-US" altLang="zh-CN" sz="2800" dirty="0"/>
              <a:t>④ WHERE </a:t>
            </a:r>
            <a:r>
              <a:rPr lang="en-US" altLang="zh-CN" sz="2800" dirty="0" err="1"/>
              <a:t>Sdept</a:t>
            </a:r>
            <a:r>
              <a:rPr lang="en-US" altLang="zh-CN" sz="2800" dirty="0"/>
              <a:t> NOT in ( ‘ IS ’ , ’ MA ’ )</a:t>
            </a:r>
            <a:endParaRPr lang="en-US" altLang="zh-CN" sz="2800" dirty="0"/>
          </a:p>
          <a:p>
            <a:pPr marL="0" indent="0">
              <a:buNone/>
            </a:pPr>
            <a:r>
              <a:rPr lang="en-US" altLang="zh-CN" sz="2800" dirty="0" smtClean="0"/>
              <a:t> </a:t>
            </a:r>
            <a:r>
              <a:rPr lang="zh-CN" altLang="en-US" sz="2800" dirty="0"/>
              <a:t>等价于 </a:t>
            </a:r>
            <a:r>
              <a:rPr lang="en-US" altLang="zh-CN" sz="2800" dirty="0"/>
              <a:t>WHERE </a:t>
            </a:r>
            <a:r>
              <a:rPr lang="en-US" altLang="zh-CN" sz="2800" dirty="0" err="1"/>
              <a:t>Sdept</a:t>
            </a:r>
            <a:r>
              <a:rPr lang="en-US" altLang="zh-CN" sz="2800" dirty="0"/>
              <a:t>&lt;&gt; ’ IS ’ AND </a:t>
            </a:r>
            <a:r>
              <a:rPr lang="en-US" altLang="zh-CN" sz="2800" dirty="0" err="1"/>
              <a:t>Sdept</a:t>
            </a:r>
            <a:r>
              <a:rPr lang="en-US" altLang="zh-CN" sz="2800" dirty="0"/>
              <a:t>&lt;&gt; ’ MA ’</a:t>
            </a:r>
            <a:endParaRPr lang="en-US" altLang="zh-CN" sz="2800" dirty="0"/>
          </a:p>
          <a:p>
            <a:pPr marL="0" indent="0">
              <a:buNone/>
            </a:pPr>
            <a:r>
              <a:rPr lang="en-US" altLang="zh-CN" sz="2800" dirty="0" smtClean="0"/>
              <a:t> </a:t>
            </a:r>
            <a:r>
              <a:rPr lang="en-US" altLang="zh-CN" sz="2800" dirty="0"/>
              <a:t>⑤ WHERE </a:t>
            </a:r>
            <a:r>
              <a:rPr lang="en-US" altLang="zh-CN" sz="2800" dirty="0" err="1"/>
              <a:t>Sname</a:t>
            </a:r>
            <a:r>
              <a:rPr lang="en-US" altLang="zh-CN" sz="2800" dirty="0"/>
              <a:t> NOT LIKE  ‘ _ </a:t>
            </a:r>
            <a:r>
              <a:rPr lang="zh-CN" altLang="en-US" sz="2800" dirty="0"/>
              <a:t>宇％ ’</a:t>
            </a:r>
            <a:endParaRPr lang="zh-CN" altLang="en-US" sz="2800" dirty="0"/>
          </a:p>
          <a:p>
            <a:pPr marL="0" indent="0">
              <a:buNone/>
            </a:pPr>
            <a:r>
              <a:rPr lang="zh-CN" altLang="en-US" sz="2800" dirty="0" smtClean="0"/>
              <a:t> </a:t>
            </a:r>
            <a:r>
              <a:rPr lang="zh-CN" altLang="en-US" sz="2800" dirty="0"/>
              <a:t>⑥ </a:t>
            </a:r>
            <a:r>
              <a:rPr lang="en-US" altLang="zh-CN" sz="2800" dirty="0"/>
              <a:t>WHERE </a:t>
            </a:r>
            <a:r>
              <a:rPr lang="en-US" altLang="zh-CN" sz="2800" dirty="0" err="1"/>
              <a:t>Cname</a:t>
            </a:r>
            <a:r>
              <a:rPr lang="en-US" altLang="zh-CN" sz="2800" dirty="0"/>
              <a:t> LIKE  ‘ DB\_%</a:t>
            </a:r>
            <a:r>
              <a:rPr lang="en-US" altLang="zh-CN" sz="2800" dirty="0" err="1"/>
              <a:t>i</a:t>
            </a:r>
            <a:r>
              <a:rPr lang="en-US" altLang="zh-CN" sz="2800" dirty="0"/>
              <a:t>_ ’ ESCAPE  ‘ \ ’</a:t>
            </a:r>
            <a:endParaRPr lang="en-US" altLang="zh-CN" sz="2800" dirty="0"/>
          </a:p>
          <a:p>
            <a:pPr marL="0" indent="0">
              <a:buNone/>
            </a:pPr>
            <a:r>
              <a:rPr lang="en-US" altLang="zh-CN" sz="2800" dirty="0" smtClean="0"/>
              <a:t>⑦ </a:t>
            </a:r>
            <a:r>
              <a:rPr lang="en-US" altLang="zh-CN" sz="2800" dirty="0"/>
              <a:t>WHERE Grade IS NOT Null</a:t>
            </a:r>
            <a:endParaRPr lang="en-US" altLang="zh-CN" sz="2800"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3" name="标题 503809"/>
          <p:cNvSpPr>
            <a:spLocks noGrp="1"/>
          </p:cNvSpPr>
          <p:nvPr>
            <p:ph type="title"/>
          </p:nvPr>
        </p:nvSpPr>
        <p:spPr>
          <a:xfrm>
            <a:off x="685800" y="152400"/>
            <a:ext cx="6870700" cy="828675"/>
          </a:xfrm>
        </p:spPr>
        <p:txBody>
          <a:bodyPr anchor="b"/>
          <a:lstStyle/>
          <a:p>
            <a:r>
              <a:rPr lang="zh-CN" altLang="en-US"/>
              <a:t> </a:t>
            </a:r>
            <a:r>
              <a:rPr lang="en-US" altLang="zh-CN"/>
              <a:t>GROUP</a:t>
            </a:r>
            <a:endParaRPr lang="en-US" altLang="zh-CN"/>
          </a:p>
        </p:txBody>
      </p:sp>
      <p:sp>
        <p:nvSpPr>
          <p:cNvPr id="504834" name="文本占位符 503810"/>
          <p:cNvSpPr>
            <a:spLocks noGrp="1"/>
          </p:cNvSpPr>
          <p:nvPr>
            <p:ph idx="1"/>
          </p:nvPr>
        </p:nvSpPr>
        <p:spPr>
          <a:xfrm>
            <a:off x="0" y="1052513"/>
            <a:ext cx="9144000" cy="5545137"/>
          </a:xfrm>
        </p:spPr>
        <p:txBody>
          <a:bodyPr anchor="t"/>
          <a:lstStyle/>
          <a:p>
            <a:pPr marL="0" indent="0">
              <a:buNone/>
            </a:pPr>
            <a:r>
              <a:rPr lang="zh-CN" altLang="en-US" dirty="0" smtClean="0"/>
              <a:t> </a:t>
            </a:r>
            <a:r>
              <a:rPr lang="zh-CN" altLang="en-US" dirty="0"/>
              <a:t>①  </a:t>
            </a:r>
            <a:r>
              <a:rPr lang="en-US" altLang="zh-CN" dirty="0"/>
              <a:t>GROUP BY CNO</a:t>
            </a:r>
            <a:endParaRPr lang="en-US" altLang="zh-CN" dirty="0"/>
          </a:p>
          <a:p>
            <a:pPr marL="0" indent="0">
              <a:buNone/>
            </a:pPr>
            <a:r>
              <a:rPr lang="en-US" altLang="zh-CN" dirty="0" smtClean="0"/>
              <a:t> </a:t>
            </a:r>
            <a:r>
              <a:rPr lang="en-US" altLang="zh-CN" dirty="0"/>
              <a:t>②  GROUP BY </a:t>
            </a:r>
            <a:r>
              <a:rPr lang="en-US" altLang="zh-CN" dirty="0" err="1"/>
              <a:t>Sno</a:t>
            </a:r>
            <a:r>
              <a:rPr lang="en-US" altLang="zh-CN" dirty="0"/>
              <a:t> HAVING </a:t>
            </a:r>
            <a:endParaRPr lang="en-US" altLang="zh-CN" dirty="0"/>
          </a:p>
          <a:p>
            <a:pPr marL="0" indent="0">
              <a:buNone/>
            </a:pPr>
            <a:r>
              <a:rPr lang="en-US" altLang="zh-CN" dirty="0"/>
              <a:t>COUNT( * )&gt;=3</a:t>
            </a:r>
            <a:endParaRPr lang="en-US" altLang="zh-CN"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标题 504833"/>
          <p:cNvSpPr>
            <a:spLocks noGrp="1"/>
          </p:cNvSpPr>
          <p:nvPr>
            <p:ph type="title"/>
          </p:nvPr>
        </p:nvSpPr>
        <p:spPr>
          <a:xfrm>
            <a:off x="685800" y="152400"/>
            <a:ext cx="6870700" cy="900113"/>
          </a:xfrm>
        </p:spPr>
        <p:txBody>
          <a:bodyPr anchor="b"/>
          <a:lstStyle/>
          <a:p>
            <a:endParaRPr lang="zh-CN" altLang="en-US" dirty="0"/>
          </a:p>
        </p:txBody>
      </p:sp>
      <p:sp>
        <p:nvSpPr>
          <p:cNvPr id="505858" name="文本占位符 504834"/>
          <p:cNvSpPr>
            <a:spLocks noGrp="1"/>
          </p:cNvSpPr>
          <p:nvPr>
            <p:ph idx="1"/>
          </p:nvPr>
        </p:nvSpPr>
        <p:spPr>
          <a:xfrm>
            <a:off x="0" y="1557338"/>
            <a:ext cx="9144000" cy="5300662"/>
          </a:xfrm>
        </p:spPr>
        <p:txBody>
          <a:bodyPr anchor="t"/>
          <a:lstStyle/>
          <a:p>
            <a:pPr marL="0" indent="0">
              <a:buNone/>
            </a:pPr>
            <a:r>
              <a:rPr lang="zh-CN" altLang="en-US" dirty="0" smtClean="0"/>
              <a:t> </a:t>
            </a:r>
            <a:r>
              <a:rPr lang="zh-CN" altLang="en-US" dirty="0"/>
              <a:t>① </a:t>
            </a:r>
            <a:r>
              <a:rPr lang="en-US" altLang="zh-CN" dirty="0"/>
              <a:t>ORDER BY Grade DESC</a:t>
            </a:r>
            <a:endParaRPr lang="en-US" altLang="zh-CN" dirty="0"/>
          </a:p>
          <a:p>
            <a:pPr marL="0" indent="0">
              <a:buNone/>
            </a:pPr>
            <a:r>
              <a:rPr lang="en-US" altLang="zh-CN" dirty="0" smtClean="0"/>
              <a:t> </a:t>
            </a:r>
            <a:r>
              <a:rPr lang="en-US" altLang="zh-CN" dirty="0"/>
              <a:t>② ORDER BY </a:t>
            </a:r>
            <a:r>
              <a:rPr lang="en-US" altLang="zh-CN" dirty="0" err="1"/>
              <a:t>Sdept,Sage</a:t>
            </a:r>
            <a:r>
              <a:rPr lang="en-US" altLang="zh-CN" dirty="0"/>
              <a:t> DESC</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50177"/>
          <p:cNvSpPr>
            <a:spLocks noGrp="1"/>
          </p:cNvSpPr>
          <p:nvPr>
            <p:ph type="title"/>
          </p:nvPr>
        </p:nvSpPr>
        <p:spPr>
          <a:xfrm>
            <a:off x="685800" y="152400"/>
            <a:ext cx="6870700" cy="828675"/>
          </a:xfrm>
        </p:spPr>
        <p:txBody>
          <a:bodyPr anchor="b"/>
          <a:lstStyle/>
          <a:p>
            <a:r>
              <a:rPr lang="zh-CN" altLang="en-US" sz="4000"/>
              <a:t>信息世界中的基本概念 </a:t>
            </a:r>
            <a:r>
              <a:rPr lang="en-US" altLang="zh-CN" sz="4000"/>
              <a:t>( </a:t>
            </a:r>
            <a:r>
              <a:rPr lang="zh-CN" altLang="en-US" sz="4000"/>
              <a:t>续 </a:t>
            </a:r>
            <a:r>
              <a:rPr lang="en-US" altLang="zh-CN" sz="4000"/>
              <a:t>) </a:t>
            </a:r>
            <a:endParaRPr lang="en-US" altLang="zh-CN" sz="4000"/>
          </a:p>
        </p:txBody>
      </p:sp>
      <p:sp>
        <p:nvSpPr>
          <p:cNvPr id="51202" name="文本占位符 50178"/>
          <p:cNvSpPr>
            <a:spLocks noGrp="1"/>
          </p:cNvSpPr>
          <p:nvPr>
            <p:ph idx="1"/>
          </p:nvPr>
        </p:nvSpPr>
        <p:spPr>
          <a:xfrm>
            <a:off x="0" y="1268413"/>
            <a:ext cx="9144000" cy="5400675"/>
          </a:xfrm>
        </p:spPr>
        <p:txBody>
          <a:bodyPr anchor="t"/>
          <a:lstStyle/>
          <a:p>
            <a:r>
              <a:rPr lang="en-US" altLang="zh-CN"/>
              <a:t>(4)  </a:t>
            </a:r>
            <a:r>
              <a:rPr lang="zh-CN" altLang="en-US"/>
              <a:t>域（ </a:t>
            </a:r>
            <a:r>
              <a:rPr lang="en-US" altLang="zh-CN"/>
              <a:t>Domain </a:t>
            </a:r>
            <a:r>
              <a:rPr lang="zh-CN" altLang="en-US"/>
              <a:t>）  </a:t>
            </a:r>
            <a:endParaRPr lang="zh-CN" altLang="en-US"/>
          </a:p>
          <a:p>
            <a:pPr>
              <a:buNone/>
            </a:pPr>
            <a:r>
              <a:rPr lang="zh-CN" altLang="en-US"/>
              <a:t>属性的取值范围称为该属性的域 。  </a:t>
            </a:r>
            <a:endParaRPr lang="zh-CN" altLang="en-US"/>
          </a:p>
          <a:p>
            <a:r>
              <a:rPr lang="en-US" altLang="zh-CN"/>
              <a:t>(5)  </a:t>
            </a:r>
            <a:r>
              <a:rPr lang="zh-CN" altLang="en-US"/>
              <a:t>实体型（ </a:t>
            </a:r>
            <a:r>
              <a:rPr lang="en-US" altLang="zh-CN"/>
              <a:t>Entity Type </a:t>
            </a:r>
            <a:r>
              <a:rPr lang="zh-CN" altLang="en-US"/>
              <a:t>）  </a:t>
            </a:r>
            <a:endParaRPr lang="zh-CN" altLang="en-US"/>
          </a:p>
          <a:p>
            <a:pPr>
              <a:buNone/>
            </a:pPr>
            <a:r>
              <a:rPr lang="zh-CN" altLang="en-US"/>
              <a:t>用实体名及其属性名集合来抽象和刻画</a:t>
            </a:r>
            <a:endParaRPr lang="zh-CN" altLang="en-US"/>
          </a:p>
          <a:p>
            <a:r>
              <a:rPr lang="zh-CN" altLang="en-US"/>
              <a:t>同类实体称为实体型</a:t>
            </a:r>
            <a:endParaRPr lang="zh-CN" altLang="en-US"/>
          </a:p>
          <a:p>
            <a:r>
              <a:rPr lang="en-US" altLang="zh-CN"/>
              <a:t>(6)  </a:t>
            </a:r>
            <a:r>
              <a:rPr lang="zh-CN" altLang="en-US"/>
              <a:t>实体集（ </a:t>
            </a:r>
            <a:r>
              <a:rPr lang="en-US" altLang="zh-CN"/>
              <a:t>Entity Set </a:t>
            </a:r>
            <a:r>
              <a:rPr lang="zh-CN" altLang="en-US"/>
              <a:t>）  </a:t>
            </a:r>
            <a:endParaRPr lang="zh-CN" altLang="en-US"/>
          </a:p>
          <a:p>
            <a:pPr>
              <a:buNone/>
            </a:pPr>
            <a:r>
              <a:rPr lang="zh-CN" altLang="en-US"/>
              <a:t>同型实体的集合称为实体集</a:t>
            </a:r>
            <a:endParaRPr lang="zh-CN" altLang="en-US"/>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标题 505857"/>
          <p:cNvSpPr>
            <a:spLocks noGrp="1"/>
          </p:cNvSpPr>
          <p:nvPr>
            <p:ph type="title"/>
          </p:nvPr>
        </p:nvSpPr>
        <p:spPr>
          <a:xfrm>
            <a:off x="685800" y="152400"/>
            <a:ext cx="6870700" cy="1044575"/>
          </a:xfrm>
        </p:spPr>
        <p:txBody>
          <a:bodyPr anchor="b"/>
          <a:lstStyle/>
          <a:p>
            <a:r>
              <a:rPr lang="en-US" altLang="zh-CN"/>
              <a:t>3.4   </a:t>
            </a:r>
            <a:r>
              <a:rPr lang="zh-CN" altLang="en-US"/>
              <a:t>数据更新 </a:t>
            </a:r>
            <a:endParaRPr lang="zh-CN" altLang="en-US"/>
          </a:p>
        </p:txBody>
      </p:sp>
      <p:sp>
        <p:nvSpPr>
          <p:cNvPr id="506882" name="文本占位符 505858"/>
          <p:cNvSpPr>
            <a:spLocks noGrp="1"/>
          </p:cNvSpPr>
          <p:nvPr>
            <p:ph idx="1"/>
          </p:nvPr>
        </p:nvSpPr>
        <p:spPr>
          <a:xfrm>
            <a:off x="395288" y="1700213"/>
            <a:ext cx="7848600" cy="3960812"/>
          </a:xfrm>
        </p:spPr>
        <p:txBody>
          <a:bodyPr anchor="t"/>
          <a:lstStyle/>
          <a:p>
            <a:r>
              <a:rPr lang="en-US" altLang="zh-CN"/>
              <a:t>3.4.1   </a:t>
            </a:r>
            <a:r>
              <a:rPr lang="zh-CN" altLang="en-US"/>
              <a:t>插入数据</a:t>
            </a:r>
            <a:endParaRPr lang="zh-CN" altLang="en-US"/>
          </a:p>
          <a:p>
            <a:endParaRPr lang="zh-CN" altLang="en-US"/>
          </a:p>
        </p:txBody>
      </p:sp>
      <p:pic>
        <p:nvPicPr>
          <p:cNvPr id="506883" name="图片 505859"/>
          <p:cNvPicPr>
            <a:picLocks noChangeAspect="1"/>
          </p:cNvPicPr>
          <p:nvPr/>
        </p:nvPicPr>
        <p:blipFill>
          <a:blip r:embed="rId1"/>
          <a:stretch>
            <a:fillRect/>
          </a:stretch>
        </p:blipFill>
        <p:spPr>
          <a:xfrm>
            <a:off x="0" y="2565400"/>
            <a:ext cx="8675688" cy="3965575"/>
          </a:xfrm>
          <a:prstGeom prst="rect">
            <a:avLst/>
          </a:prstGeom>
          <a:noFill/>
          <a:ln w="9525">
            <a:noFill/>
          </a:ln>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标题 506881"/>
          <p:cNvSpPr>
            <a:spLocks noGrp="1"/>
          </p:cNvSpPr>
          <p:nvPr>
            <p:ph type="title"/>
          </p:nvPr>
        </p:nvSpPr>
        <p:spPr>
          <a:xfrm>
            <a:off x="685800" y="152400"/>
            <a:ext cx="6870700" cy="900113"/>
          </a:xfrm>
        </p:spPr>
        <p:txBody>
          <a:bodyPr anchor="b"/>
          <a:lstStyle/>
          <a:p>
            <a:r>
              <a:rPr lang="en-US" altLang="zh-CN"/>
              <a:t>1.  </a:t>
            </a:r>
            <a:r>
              <a:rPr lang="zh-CN" altLang="en-US"/>
              <a:t>插入单个元组</a:t>
            </a:r>
            <a:endParaRPr lang="zh-CN" altLang="en-US"/>
          </a:p>
        </p:txBody>
      </p:sp>
      <p:sp>
        <p:nvSpPr>
          <p:cNvPr id="507906" name="文本占位符 506882"/>
          <p:cNvSpPr>
            <a:spLocks noGrp="1"/>
          </p:cNvSpPr>
          <p:nvPr>
            <p:ph idx="1"/>
          </p:nvPr>
        </p:nvSpPr>
        <p:spPr>
          <a:xfrm>
            <a:off x="0" y="1125538"/>
            <a:ext cx="9144000" cy="5472112"/>
          </a:xfrm>
        </p:spPr>
        <p:txBody>
          <a:bodyPr anchor="t"/>
          <a:lstStyle/>
          <a:p>
            <a:r>
              <a:rPr lang="zh-CN" altLang="en-US" dirty="0" smtClean="0"/>
              <a:t>语句</a:t>
            </a:r>
            <a:r>
              <a:rPr lang="zh-CN" altLang="en-US" dirty="0"/>
              <a:t>格式</a:t>
            </a:r>
            <a:endParaRPr lang="zh-CN" altLang="en-US" dirty="0"/>
          </a:p>
          <a:p>
            <a:pPr marL="0" indent="0">
              <a:buNone/>
            </a:pPr>
            <a:r>
              <a:rPr lang="en-US" altLang="zh-CN" dirty="0"/>
              <a:t>INSERT</a:t>
            </a:r>
            <a:endParaRPr lang="en-US" altLang="zh-CN" dirty="0"/>
          </a:p>
          <a:p>
            <a:pPr marL="0" indent="0">
              <a:buNone/>
            </a:pPr>
            <a:r>
              <a:rPr lang="en-US" altLang="zh-CN" dirty="0"/>
              <a:t>INTO &lt; </a:t>
            </a:r>
            <a:r>
              <a:rPr lang="zh-CN" altLang="en-US" dirty="0"/>
              <a:t>表名 </a:t>
            </a:r>
            <a:r>
              <a:rPr lang="en-US" altLang="zh-CN" dirty="0"/>
              <a:t>&gt; [(&lt; </a:t>
            </a:r>
            <a:r>
              <a:rPr lang="zh-CN" altLang="en-US" dirty="0"/>
              <a:t>属性列 </a:t>
            </a:r>
            <a:r>
              <a:rPr lang="en-US" altLang="zh-CN" dirty="0"/>
              <a:t>1&gt;[ </a:t>
            </a:r>
            <a:r>
              <a:rPr lang="zh-CN" altLang="en-US" dirty="0"/>
              <a:t>， </a:t>
            </a:r>
            <a:r>
              <a:rPr lang="en-US" altLang="zh-CN" dirty="0"/>
              <a:t>&lt; </a:t>
            </a:r>
            <a:r>
              <a:rPr lang="zh-CN" altLang="en-US" dirty="0"/>
              <a:t>属性列 </a:t>
            </a:r>
            <a:r>
              <a:rPr lang="en-US" altLang="zh-CN" dirty="0"/>
              <a:t>2 &gt; </a:t>
            </a:r>
            <a:r>
              <a:rPr lang="en-US" altLang="zh-CN" dirty="0">
                <a:latin typeface="Arial" panose="020B0604020202020204" pitchFamily="34" charset="0"/>
              </a:rPr>
              <a:t>…</a:t>
            </a:r>
            <a:r>
              <a:rPr lang="en-US" altLang="zh-CN" dirty="0"/>
              <a:t> )]</a:t>
            </a:r>
            <a:endParaRPr lang="en-US" altLang="zh-CN" dirty="0"/>
          </a:p>
          <a:p>
            <a:pPr marL="0" indent="0">
              <a:buNone/>
            </a:pPr>
            <a:r>
              <a:rPr lang="en-US" altLang="zh-CN" dirty="0"/>
              <a:t>VALUES (&lt; </a:t>
            </a:r>
            <a:r>
              <a:rPr lang="zh-CN" altLang="en-US" dirty="0"/>
              <a:t>常量 </a:t>
            </a:r>
            <a:r>
              <a:rPr lang="en-US" altLang="zh-CN" dirty="0"/>
              <a:t>1&gt; [ </a:t>
            </a:r>
            <a:r>
              <a:rPr lang="zh-CN" altLang="en-US" dirty="0"/>
              <a:t>， </a:t>
            </a:r>
            <a:r>
              <a:rPr lang="en-US" altLang="zh-CN" dirty="0"/>
              <a:t>&lt; </a:t>
            </a:r>
            <a:r>
              <a:rPr lang="zh-CN" altLang="en-US" dirty="0"/>
              <a:t>常量 </a:t>
            </a:r>
            <a:r>
              <a:rPr lang="en-US" altLang="zh-CN" dirty="0"/>
              <a:t>2&gt;]     </a:t>
            </a:r>
            <a:r>
              <a:rPr lang="en-US" altLang="zh-CN" dirty="0">
                <a:latin typeface="Arial" panose="020B0604020202020204" pitchFamily="34" charset="0"/>
              </a:rPr>
              <a:t>…</a:t>
            </a:r>
            <a:r>
              <a:rPr lang="en-US" altLang="zh-CN" dirty="0"/>
              <a:t>            )</a:t>
            </a:r>
            <a:endParaRPr lang="en-US" altLang="zh-CN" dirty="0"/>
          </a:p>
          <a:p>
            <a:r>
              <a:rPr lang="zh-CN" altLang="en-US" dirty="0" smtClean="0"/>
              <a:t>功能</a:t>
            </a:r>
            <a:endParaRPr lang="zh-CN" altLang="en-US" dirty="0"/>
          </a:p>
          <a:p>
            <a:pPr marL="0" indent="0">
              <a:buNone/>
            </a:pPr>
            <a:r>
              <a:rPr lang="zh-CN" altLang="en-US" dirty="0" smtClean="0"/>
              <a:t>  </a:t>
            </a:r>
            <a:r>
              <a:rPr lang="zh-CN" altLang="en-US" dirty="0"/>
              <a:t>将新元组插入指定表中。</a:t>
            </a:r>
            <a:endParaRPr lang="zh-CN" alt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标题 507905"/>
          <p:cNvSpPr>
            <a:spLocks noGrp="1"/>
          </p:cNvSpPr>
          <p:nvPr>
            <p:ph type="title"/>
          </p:nvPr>
        </p:nvSpPr>
        <p:spPr>
          <a:xfrm>
            <a:off x="685800" y="152400"/>
            <a:ext cx="6870700" cy="900113"/>
          </a:xfrm>
        </p:spPr>
        <p:txBody>
          <a:bodyPr anchor="b"/>
          <a:lstStyle/>
          <a:p>
            <a:endParaRPr lang="zh-CN" altLang="en-US" dirty="0"/>
          </a:p>
        </p:txBody>
      </p:sp>
      <p:sp>
        <p:nvSpPr>
          <p:cNvPr id="508930" name="文本占位符 507906"/>
          <p:cNvSpPr>
            <a:spLocks noGrp="1"/>
          </p:cNvSpPr>
          <p:nvPr>
            <p:ph idx="1"/>
          </p:nvPr>
        </p:nvSpPr>
        <p:spPr>
          <a:xfrm>
            <a:off x="0" y="1268413"/>
            <a:ext cx="9144000" cy="5589587"/>
          </a:xfrm>
        </p:spPr>
        <p:txBody>
          <a:bodyPr anchor="t"/>
          <a:lstStyle/>
          <a:p>
            <a:pPr>
              <a:lnSpc>
                <a:spcPct val="90000"/>
              </a:lnSpc>
            </a:pPr>
            <a:r>
              <a:rPr lang="zh-CN" altLang="en-US" dirty="0"/>
              <a:t>插入单个元组（续</a:t>
            </a:r>
            <a:r>
              <a:rPr lang="zh-CN" altLang="en-US" dirty="0" smtClean="0"/>
              <a:t>）</a:t>
            </a:r>
            <a:endParaRPr lang="en-US" altLang="zh-CN" dirty="0" smtClean="0"/>
          </a:p>
          <a:p>
            <a:pPr>
              <a:lnSpc>
                <a:spcPct val="90000"/>
              </a:lnSpc>
            </a:pPr>
            <a:r>
              <a:rPr lang="en-US" altLang="zh-CN" dirty="0" smtClean="0"/>
              <a:t>[ </a:t>
            </a:r>
            <a:r>
              <a:rPr lang="zh-CN" altLang="en-US" dirty="0"/>
              <a:t>例 </a:t>
            </a:r>
            <a:r>
              <a:rPr lang="en-US" altLang="zh-CN" dirty="0"/>
              <a:t>1]   </a:t>
            </a:r>
            <a:r>
              <a:rPr lang="zh-CN" altLang="en-US" dirty="0"/>
              <a:t>将一个新学生记录</a:t>
            </a:r>
            <a:endParaRPr lang="zh-CN" altLang="en-US" dirty="0"/>
          </a:p>
          <a:p>
            <a:pPr marL="0" indent="0">
              <a:lnSpc>
                <a:spcPct val="90000"/>
              </a:lnSpc>
              <a:buNone/>
            </a:pPr>
            <a:r>
              <a:rPr lang="zh-CN" altLang="en-US" dirty="0"/>
              <a:t>（学号： </a:t>
            </a:r>
            <a:r>
              <a:rPr lang="en-US" altLang="zh-CN" dirty="0"/>
              <a:t>95020 </a:t>
            </a:r>
            <a:r>
              <a:rPr lang="zh-CN" altLang="en-US" dirty="0"/>
              <a:t>；姓名：陈冬；性别：男；所在系： </a:t>
            </a:r>
            <a:r>
              <a:rPr lang="en-US" altLang="zh-CN" dirty="0"/>
              <a:t>IS </a:t>
            </a:r>
            <a:r>
              <a:rPr lang="zh-CN" altLang="en-US" dirty="0" smtClean="0"/>
              <a:t>；年龄</a:t>
            </a:r>
            <a:r>
              <a:rPr lang="zh-CN" altLang="en-US" dirty="0"/>
              <a:t>： </a:t>
            </a:r>
            <a:r>
              <a:rPr lang="en-US" altLang="zh-CN" dirty="0"/>
              <a:t>18 </a:t>
            </a:r>
            <a:r>
              <a:rPr lang="zh-CN" altLang="en-US" dirty="0"/>
              <a:t>岁）插入到 </a:t>
            </a:r>
            <a:r>
              <a:rPr lang="en-US" altLang="zh-CN" dirty="0"/>
              <a:t>Student </a:t>
            </a:r>
            <a:r>
              <a:rPr lang="zh-CN" altLang="en-US" dirty="0"/>
              <a:t>表中。</a:t>
            </a:r>
            <a:endParaRPr lang="zh-CN" altLang="en-US" dirty="0"/>
          </a:p>
          <a:p>
            <a:pPr marL="0" indent="0">
              <a:lnSpc>
                <a:spcPct val="90000"/>
              </a:lnSpc>
              <a:buNone/>
            </a:pPr>
            <a:r>
              <a:rPr lang="zh-CN" altLang="en-US" dirty="0"/>
              <a:t>   </a:t>
            </a:r>
            <a:r>
              <a:rPr lang="en-US" altLang="zh-CN" dirty="0" smtClean="0"/>
              <a:t>INSERT</a:t>
            </a:r>
            <a:endParaRPr lang="en-US" altLang="zh-CN" dirty="0"/>
          </a:p>
          <a:p>
            <a:pPr marL="0" indent="0">
              <a:lnSpc>
                <a:spcPct val="90000"/>
              </a:lnSpc>
              <a:buNone/>
            </a:pPr>
            <a:r>
              <a:rPr lang="en-US" altLang="zh-CN" dirty="0"/>
              <a:t>    </a:t>
            </a:r>
            <a:r>
              <a:rPr lang="en-US" altLang="zh-CN" dirty="0" smtClean="0"/>
              <a:t>INTO Student</a:t>
            </a:r>
            <a:endParaRPr lang="en-US" altLang="zh-CN" dirty="0" smtClean="0"/>
          </a:p>
          <a:p>
            <a:pPr marL="0" indent="0">
              <a:lnSpc>
                <a:spcPct val="90000"/>
              </a:lnSpc>
              <a:buNone/>
            </a:pPr>
            <a:r>
              <a:rPr lang="en-US" altLang="zh-CN" dirty="0" smtClean="0"/>
              <a:t>  VALUES </a:t>
            </a:r>
            <a:r>
              <a:rPr lang="en-US" altLang="zh-CN" dirty="0"/>
              <a:t>('95020' </a:t>
            </a:r>
            <a:r>
              <a:rPr lang="zh-CN" altLang="en-US" dirty="0"/>
              <a:t>， </a:t>
            </a:r>
            <a:r>
              <a:rPr lang="en-US" altLang="zh-CN" dirty="0"/>
              <a:t>' </a:t>
            </a:r>
            <a:r>
              <a:rPr lang="zh-CN" altLang="en-US" dirty="0"/>
              <a:t>陈冬 </a:t>
            </a:r>
            <a:r>
              <a:rPr lang="en-US" altLang="zh-CN" dirty="0"/>
              <a:t>' </a:t>
            </a:r>
            <a:r>
              <a:rPr lang="zh-CN" altLang="en-US" dirty="0"/>
              <a:t>， </a:t>
            </a:r>
            <a:r>
              <a:rPr lang="en-US" altLang="zh-CN" dirty="0"/>
              <a:t>' </a:t>
            </a:r>
            <a:r>
              <a:rPr lang="zh-CN" altLang="en-US" dirty="0"/>
              <a:t>男 </a:t>
            </a:r>
            <a:r>
              <a:rPr lang="en-US" altLang="zh-CN" dirty="0"/>
              <a:t>' </a:t>
            </a:r>
            <a:r>
              <a:rPr lang="zh-CN" altLang="en-US" dirty="0"/>
              <a:t>， </a:t>
            </a:r>
            <a:r>
              <a:rPr lang="en-US" altLang="zh-CN" dirty="0"/>
              <a:t>'IS' </a:t>
            </a:r>
            <a:r>
              <a:rPr lang="zh-CN" altLang="en-US" dirty="0"/>
              <a:t>，</a:t>
            </a:r>
            <a:endParaRPr lang="zh-CN" altLang="en-US" dirty="0"/>
          </a:p>
          <a:p>
            <a:pPr marL="0" indent="0">
              <a:lnSpc>
                <a:spcPct val="90000"/>
              </a:lnSpc>
              <a:buNone/>
            </a:pPr>
            <a:r>
              <a:rPr lang="en-US" altLang="zh-CN" dirty="0"/>
              <a:t>18) </a:t>
            </a:r>
            <a:r>
              <a:rPr lang="zh-CN" altLang="en-US" dirty="0"/>
              <a:t>；</a:t>
            </a:r>
            <a:endParaRPr lang="zh-CN" altLang="en-US"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标题 508929"/>
          <p:cNvSpPr>
            <a:spLocks noGrp="1"/>
          </p:cNvSpPr>
          <p:nvPr>
            <p:ph type="title"/>
          </p:nvPr>
        </p:nvSpPr>
        <p:spPr>
          <a:xfrm>
            <a:off x="685800" y="152400"/>
            <a:ext cx="6870700" cy="612775"/>
          </a:xfrm>
        </p:spPr>
        <p:txBody>
          <a:bodyPr anchor="b"/>
          <a:lstStyle/>
          <a:p>
            <a:endParaRPr lang="zh-CN" altLang="en-US" sz="4000" dirty="0"/>
          </a:p>
        </p:txBody>
      </p:sp>
      <p:sp>
        <p:nvSpPr>
          <p:cNvPr id="509954" name="文本占位符 508930"/>
          <p:cNvSpPr>
            <a:spLocks noGrp="1"/>
          </p:cNvSpPr>
          <p:nvPr>
            <p:ph idx="1"/>
          </p:nvPr>
        </p:nvSpPr>
        <p:spPr>
          <a:xfrm>
            <a:off x="0" y="1557338"/>
            <a:ext cx="9144000" cy="5300662"/>
          </a:xfrm>
        </p:spPr>
        <p:txBody>
          <a:bodyPr anchor="t"/>
          <a:lstStyle/>
          <a:p>
            <a:pPr marL="0" indent="0">
              <a:lnSpc>
                <a:spcPct val="90000"/>
              </a:lnSpc>
              <a:buNone/>
            </a:pPr>
            <a:r>
              <a:rPr lang="zh-CN" altLang="en-US" sz="2800" dirty="0" smtClean="0"/>
              <a:t>  </a:t>
            </a:r>
            <a:r>
              <a:rPr lang="en-US" altLang="zh-CN" sz="2800" dirty="0"/>
              <a:t>INTO </a:t>
            </a:r>
            <a:r>
              <a:rPr lang="zh-CN" altLang="en-US" sz="2800" dirty="0"/>
              <a:t>子句</a:t>
            </a:r>
            <a:endParaRPr lang="zh-CN" altLang="en-US" sz="2800" dirty="0"/>
          </a:p>
          <a:p>
            <a:pPr>
              <a:lnSpc>
                <a:spcPct val="90000"/>
              </a:lnSpc>
            </a:pPr>
            <a:r>
              <a:rPr lang="zh-CN" altLang="en-US" sz="2800" dirty="0" smtClean="0"/>
              <a:t> </a:t>
            </a:r>
            <a:r>
              <a:rPr lang="zh-CN" altLang="en-US" sz="2800" dirty="0"/>
              <a:t>指定要插入数据的表名及属性列</a:t>
            </a:r>
            <a:endParaRPr lang="zh-CN" altLang="en-US" sz="2800" dirty="0"/>
          </a:p>
          <a:p>
            <a:pPr>
              <a:lnSpc>
                <a:spcPct val="90000"/>
              </a:lnSpc>
            </a:pPr>
            <a:r>
              <a:rPr lang="zh-CN" altLang="en-US" sz="2800" dirty="0" smtClean="0"/>
              <a:t> </a:t>
            </a:r>
            <a:r>
              <a:rPr lang="zh-CN" altLang="en-US" sz="2800" dirty="0"/>
              <a:t>属性列的顺序可与表定义中的顺序不一致</a:t>
            </a:r>
            <a:endParaRPr lang="zh-CN" altLang="en-US" sz="2800" dirty="0"/>
          </a:p>
          <a:p>
            <a:pPr>
              <a:lnSpc>
                <a:spcPct val="90000"/>
              </a:lnSpc>
            </a:pPr>
            <a:r>
              <a:rPr lang="zh-CN" altLang="en-US" sz="2800" dirty="0" smtClean="0"/>
              <a:t>没有</a:t>
            </a:r>
            <a:r>
              <a:rPr lang="zh-CN" altLang="en-US" sz="2800" dirty="0"/>
              <a:t>指定属性列：表示要插入的是一条完整的元</a:t>
            </a:r>
            <a:endParaRPr lang="zh-CN" altLang="en-US" sz="2800" dirty="0"/>
          </a:p>
          <a:p>
            <a:pPr marL="0" indent="0">
              <a:lnSpc>
                <a:spcPct val="90000"/>
              </a:lnSpc>
              <a:buNone/>
            </a:pPr>
            <a:r>
              <a:rPr lang="zh-CN" altLang="en-US" sz="2800" dirty="0"/>
              <a:t>组，且属性列属性与表定义中的顺序一致</a:t>
            </a:r>
            <a:endParaRPr lang="zh-CN" altLang="en-US" sz="2800" dirty="0"/>
          </a:p>
          <a:p>
            <a:pPr>
              <a:lnSpc>
                <a:spcPct val="90000"/>
              </a:lnSpc>
            </a:pPr>
            <a:r>
              <a:rPr lang="zh-CN" altLang="en-US" sz="2800" dirty="0" smtClean="0"/>
              <a:t> </a:t>
            </a:r>
            <a:r>
              <a:rPr lang="zh-CN" altLang="en-US" sz="2800" dirty="0"/>
              <a:t>指定部分属性列：插入的元组在其余属性列上取</a:t>
            </a:r>
            <a:r>
              <a:rPr lang="zh-CN" altLang="en-US" sz="2800" dirty="0" smtClean="0"/>
              <a:t>空值</a:t>
            </a:r>
            <a:endParaRPr lang="zh-CN" altLang="en-US" sz="2800" dirty="0"/>
          </a:p>
          <a:p>
            <a:pPr marL="0" indent="0">
              <a:lnSpc>
                <a:spcPct val="90000"/>
              </a:lnSpc>
              <a:buNone/>
            </a:pPr>
            <a:r>
              <a:rPr lang="zh-CN" altLang="en-US" sz="2800" dirty="0" smtClean="0"/>
              <a:t>   </a:t>
            </a:r>
            <a:r>
              <a:rPr lang="en-US" altLang="zh-CN" sz="2800" dirty="0"/>
              <a:t>VALUES </a:t>
            </a:r>
            <a:r>
              <a:rPr lang="zh-CN" altLang="en-US" sz="2800" dirty="0"/>
              <a:t>子句</a:t>
            </a:r>
            <a:endParaRPr lang="zh-CN" altLang="en-US" sz="2800" dirty="0"/>
          </a:p>
          <a:p>
            <a:pPr>
              <a:lnSpc>
                <a:spcPct val="90000"/>
              </a:lnSpc>
            </a:pPr>
            <a:r>
              <a:rPr lang="zh-CN" altLang="en-US" sz="2800" dirty="0" smtClean="0"/>
              <a:t>   </a:t>
            </a:r>
            <a:r>
              <a:rPr lang="zh-CN" altLang="en-US" sz="2800" dirty="0"/>
              <a:t>提供的值必须与 </a:t>
            </a:r>
            <a:r>
              <a:rPr lang="en-US" altLang="zh-CN" sz="2800" dirty="0"/>
              <a:t>INTO </a:t>
            </a:r>
            <a:r>
              <a:rPr lang="zh-CN" altLang="en-US" sz="2800" dirty="0"/>
              <a:t>子句</a:t>
            </a:r>
            <a:r>
              <a:rPr lang="zh-CN" altLang="en-US" sz="2800" dirty="0" smtClean="0"/>
              <a:t>匹配</a:t>
            </a:r>
            <a:endParaRPr lang="en-US" altLang="zh-CN" sz="2800" dirty="0" smtClean="0"/>
          </a:p>
          <a:p>
            <a:pPr marL="0" indent="0">
              <a:lnSpc>
                <a:spcPct val="90000"/>
              </a:lnSpc>
              <a:buNone/>
            </a:pPr>
            <a:r>
              <a:rPr lang="en-US" altLang="zh-CN" sz="2800" dirty="0"/>
              <a:t> </a:t>
            </a:r>
            <a:r>
              <a:rPr lang="en-US" altLang="zh-CN" sz="2800" dirty="0" smtClean="0"/>
              <a:t>    </a:t>
            </a:r>
            <a:r>
              <a:rPr lang="zh-CN" altLang="en-US" sz="2800" dirty="0" smtClean="0"/>
              <a:t>值</a:t>
            </a:r>
            <a:r>
              <a:rPr lang="zh-CN" altLang="en-US" sz="2800" dirty="0"/>
              <a:t>的个数</a:t>
            </a:r>
            <a:endParaRPr lang="zh-CN" altLang="en-US" sz="2800" dirty="0"/>
          </a:p>
          <a:p>
            <a:pPr>
              <a:lnSpc>
                <a:spcPct val="90000"/>
              </a:lnSpc>
            </a:pPr>
            <a:r>
              <a:rPr lang="en-US" altLang="zh-CN" sz="2800" dirty="0"/>
              <a:t> </a:t>
            </a:r>
            <a:r>
              <a:rPr lang="en-US" altLang="zh-CN" sz="2800" dirty="0" smtClean="0"/>
              <a:t> </a:t>
            </a:r>
            <a:r>
              <a:rPr lang="zh-CN" altLang="en-US" sz="2800" dirty="0" smtClean="0"/>
              <a:t>值</a:t>
            </a:r>
            <a:r>
              <a:rPr lang="zh-CN" altLang="en-US" sz="2800" dirty="0"/>
              <a:t>的类型</a:t>
            </a:r>
            <a:endParaRPr lang="zh-CN" altLang="en-US" sz="2800"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标题 509953"/>
          <p:cNvSpPr>
            <a:spLocks noGrp="1"/>
          </p:cNvSpPr>
          <p:nvPr>
            <p:ph type="title"/>
          </p:nvPr>
        </p:nvSpPr>
        <p:spPr>
          <a:xfrm>
            <a:off x="685800" y="152400"/>
            <a:ext cx="6870700" cy="973138"/>
          </a:xfrm>
        </p:spPr>
        <p:txBody>
          <a:bodyPr anchor="b"/>
          <a:lstStyle/>
          <a:p>
            <a:r>
              <a:rPr lang="en-US" altLang="zh-CN"/>
              <a:t>2.  </a:t>
            </a:r>
            <a:r>
              <a:rPr lang="zh-CN" altLang="en-US"/>
              <a:t>插入子查询结果</a:t>
            </a:r>
            <a:endParaRPr lang="zh-CN" altLang="en-US"/>
          </a:p>
        </p:txBody>
      </p:sp>
      <p:sp>
        <p:nvSpPr>
          <p:cNvPr id="510978" name="文本占位符 509954"/>
          <p:cNvSpPr>
            <a:spLocks noGrp="1"/>
          </p:cNvSpPr>
          <p:nvPr>
            <p:ph idx="1"/>
          </p:nvPr>
        </p:nvSpPr>
        <p:spPr>
          <a:xfrm>
            <a:off x="0" y="1196975"/>
            <a:ext cx="8964613" cy="5661025"/>
          </a:xfrm>
        </p:spPr>
        <p:txBody>
          <a:bodyPr anchor="t"/>
          <a:lstStyle/>
          <a:p>
            <a:pPr marL="0" indent="0">
              <a:buNone/>
            </a:pPr>
            <a:r>
              <a:rPr lang="zh-CN" altLang="en-US" dirty="0" smtClean="0"/>
              <a:t>语句</a:t>
            </a:r>
            <a:r>
              <a:rPr lang="zh-CN" altLang="en-US" dirty="0"/>
              <a:t>格式</a:t>
            </a:r>
            <a:endParaRPr lang="zh-CN" altLang="en-US" dirty="0"/>
          </a:p>
          <a:p>
            <a:pPr marL="0" indent="0">
              <a:buNone/>
            </a:pPr>
            <a:r>
              <a:rPr lang="zh-CN" altLang="en-US" dirty="0" smtClean="0"/>
              <a:t> </a:t>
            </a:r>
            <a:r>
              <a:rPr lang="en-US" altLang="zh-CN" dirty="0"/>
              <a:t>INSERT </a:t>
            </a:r>
            <a:endParaRPr lang="en-US" altLang="zh-CN" dirty="0"/>
          </a:p>
          <a:p>
            <a:pPr marL="0" indent="0">
              <a:buNone/>
            </a:pPr>
            <a:r>
              <a:rPr lang="en-US" altLang="zh-CN" dirty="0"/>
              <a:t> </a:t>
            </a:r>
            <a:r>
              <a:rPr lang="en-US" altLang="zh-CN" dirty="0" smtClean="0"/>
              <a:t>INTO  </a:t>
            </a:r>
            <a:r>
              <a:rPr lang="en-US" altLang="zh-CN" dirty="0"/>
              <a:t>&lt; </a:t>
            </a:r>
            <a:r>
              <a:rPr lang="zh-CN" altLang="en-US" dirty="0"/>
              <a:t>表名 </a:t>
            </a:r>
            <a:r>
              <a:rPr lang="en-US" altLang="zh-CN" dirty="0"/>
              <a:t>&gt;  [(&lt; </a:t>
            </a:r>
            <a:r>
              <a:rPr lang="zh-CN" altLang="en-US" dirty="0"/>
              <a:t>属性列 </a:t>
            </a:r>
            <a:r>
              <a:rPr lang="en-US" altLang="zh-CN" dirty="0"/>
              <a:t>1&gt; [ </a:t>
            </a:r>
            <a:r>
              <a:rPr lang="zh-CN" altLang="en-US" dirty="0"/>
              <a:t>， </a:t>
            </a:r>
            <a:r>
              <a:rPr lang="en-US" altLang="zh-CN" dirty="0"/>
              <a:t>&lt; </a:t>
            </a:r>
            <a:r>
              <a:rPr lang="zh-CN" altLang="en-US" dirty="0"/>
              <a:t>属性列 </a:t>
            </a:r>
            <a:r>
              <a:rPr lang="en-US" altLang="zh-CN" dirty="0"/>
              <a:t>2&gt; </a:t>
            </a:r>
            <a:r>
              <a:rPr lang="en-US" altLang="zh-CN" dirty="0">
                <a:latin typeface="Arial" panose="020B0604020202020204" pitchFamily="34" charset="0"/>
              </a:rPr>
              <a:t>…</a:t>
            </a:r>
            <a:r>
              <a:rPr lang="en-US" altLang="zh-CN" dirty="0"/>
              <a:t>   )]</a:t>
            </a:r>
            <a:endParaRPr lang="en-US" altLang="zh-CN" dirty="0"/>
          </a:p>
          <a:p>
            <a:pPr marL="0" indent="0">
              <a:buNone/>
            </a:pPr>
            <a:r>
              <a:rPr lang="en-US" altLang="zh-CN" dirty="0" smtClean="0"/>
              <a:t>    </a:t>
            </a:r>
            <a:r>
              <a:rPr lang="zh-CN" altLang="en-US" dirty="0"/>
              <a:t>子查询 </a:t>
            </a:r>
            <a:endParaRPr lang="zh-CN" altLang="en-US" dirty="0"/>
          </a:p>
          <a:p>
            <a:pPr marL="0" indent="0">
              <a:buNone/>
            </a:pPr>
            <a:r>
              <a:rPr lang="zh-CN" altLang="en-US" dirty="0" smtClean="0"/>
              <a:t>功能</a:t>
            </a:r>
            <a:endParaRPr lang="zh-CN" altLang="en-US" dirty="0"/>
          </a:p>
          <a:p>
            <a:r>
              <a:rPr lang="zh-CN" altLang="en-US" dirty="0"/>
              <a:t>     将子查询结果插入指定表中</a:t>
            </a:r>
            <a:endParaRPr lang="zh-CN" altLang="en-US"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标题 510977"/>
          <p:cNvSpPr>
            <a:spLocks noGrp="1"/>
          </p:cNvSpPr>
          <p:nvPr>
            <p:ph type="title"/>
          </p:nvPr>
        </p:nvSpPr>
        <p:spPr>
          <a:xfrm>
            <a:off x="685800" y="152400"/>
            <a:ext cx="6870700" cy="755650"/>
          </a:xfrm>
        </p:spPr>
        <p:txBody>
          <a:bodyPr anchor="b"/>
          <a:lstStyle/>
          <a:p>
            <a:endParaRPr lang="zh-CN" altLang="en-US" sz="4000" dirty="0"/>
          </a:p>
        </p:txBody>
      </p:sp>
      <p:sp>
        <p:nvSpPr>
          <p:cNvPr id="512002" name="文本占位符 510978"/>
          <p:cNvSpPr>
            <a:spLocks noGrp="1"/>
          </p:cNvSpPr>
          <p:nvPr>
            <p:ph idx="1"/>
          </p:nvPr>
        </p:nvSpPr>
        <p:spPr>
          <a:xfrm>
            <a:off x="0" y="1341438"/>
            <a:ext cx="9144000" cy="5516562"/>
          </a:xfrm>
        </p:spPr>
        <p:txBody>
          <a:bodyPr anchor="t"/>
          <a:lstStyle/>
          <a:p>
            <a:r>
              <a:rPr lang="zh-CN" altLang="en-US" dirty="0"/>
              <a:t>插入子查询结果（续）</a:t>
            </a:r>
            <a:endParaRPr lang="zh-CN" altLang="en-US" dirty="0"/>
          </a:p>
          <a:p>
            <a:pPr marL="0" indent="0">
              <a:buNone/>
            </a:pPr>
            <a:r>
              <a:rPr lang="en-US" altLang="zh-CN" dirty="0"/>
              <a:t>[ </a:t>
            </a:r>
            <a:r>
              <a:rPr lang="zh-CN" altLang="en-US" dirty="0"/>
              <a:t>例 </a:t>
            </a:r>
            <a:r>
              <a:rPr lang="en-US" altLang="zh-CN" dirty="0"/>
              <a:t>3]   </a:t>
            </a:r>
            <a:r>
              <a:rPr lang="zh-CN" altLang="en-US" dirty="0"/>
              <a:t>对每一个系，求学生的平均年龄，</a:t>
            </a:r>
            <a:endParaRPr lang="zh-CN" altLang="en-US" dirty="0"/>
          </a:p>
          <a:p>
            <a:pPr marL="0" indent="0">
              <a:buNone/>
            </a:pPr>
            <a:r>
              <a:rPr lang="zh-CN" altLang="en-US" dirty="0"/>
              <a:t>并把结果存入数据库。</a:t>
            </a:r>
            <a:endParaRPr lang="zh-CN" altLang="en-US" dirty="0"/>
          </a:p>
          <a:p>
            <a:pPr marL="0" indent="0">
              <a:buNone/>
            </a:pPr>
            <a:r>
              <a:rPr lang="zh-CN" altLang="en-US" dirty="0"/>
              <a:t>第一步：建表</a:t>
            </a:r>
            <a:endParaRPr lang="zh-CN" altLang="en-US" dirty="0"/>
          </a:p>
          <a:p>
            <a:pPr marL="0" indent="0">
              <a:buNone/>
            </a:pPr>
            <a:r>
              <a:rPr lang="zh-CN" altLang="en-US" dirty="0"/>
              <a:t>      </a:t>
            </a:r>
            <a:r>
              <a:rPr lang="en-US" altLang="zh-CN" dirty="0"/>
              <a:t>CREATE  TABLE  </a:t>
            </a:r>
            <a:r>
              <a:rPr lang="en-US" altLang="zh-CN" dirty="0" err="1"/>
              <a:t>Deptage</a:t>
            </a:r>
            <a:endParaRPr lang="en-US" altLang="zh-CN" dirty="0"/>
          </a:p>
          <a:p>
            <a:pPr marL="0" indent="0">
              <a:buNone/>
            </a:pPr>
            <a:r>
              <a:rPr lang="en-US" altLang="zh-CN" dirty="0"/>
              <a:t>          (</a:t>
            </a:r>
            <a:r>
              <a:rPr lang="en-US" altLang="zh-CN" dirty="0" err="1"/>
              <a:t>Sdept</a:t>
            </a:r>
            <a:r>
              <a:rPr lang="en-US" altLang="zh-CN" dirty="0"/>
              <a:t>  CHAR(15)           / *   </a:t>
            </a:r>
            <a:r>
              <a:rPr lang="zh-CN" altLang="en-US" dirty="0"/>
              <a:t>系名 * </a:t>
            </a:r>
            <a:r>
              <a:rPr lang="en-US" altLang="zh-CN" dirty="0"/>
              <a:t>/</a:t>
            </a:r>
            <a:endParaRPr lang="en-US" altLang="zh-CN" dirty="0"/>
          </a:p>
          <a:p>
            <a:pPr marL="0" indent="0">
              <a:buNone/>
            </a:pPr>
            <a:r>
              <a:rPr lang="en-US" altLang="zh-CN" dirty="0"/>
              <a:t>          </a:t>
            </a:r>
            <a:r>
              <a:rPr lang="en-US" altLang="zh-CN" dirty="0" err="1"/>
              <a:t>Avgage</a:t>
            </a:r>
            <a:r>
              <a:rPr lang="en-US" altLang="zh-CN" dirty="0"/>
              <a:t> SMALLINT) </a:t>
            </a:r>
            <a:r>
              <a:rPr lang="zh-CN" altLang="en-US" dirty="0"/>
              <a:t>；   </a:t>
            </a:r>
            <a:r>
              <a:rPr lang="en-US" altLang="zh-CN" dirty="0"/>
              <a:t>/ * </a:t>
            </a:r>
            <a:r>
              <a:rPr lang="zh-CN" altLang="en-US" dirty="0"/>
              <a:t>学生平均年龄 * </a:t>
            </a:r>
            <a:r>
              <a:rPr lang="en-US" altLang="zh-CN" dirty="0"/>
              <a:t>/</a:t>
            </a:r>
            <a:endParaRPr lang="en-US" altLang="zh-CN" dirty="0"/>
          </a:p>
          <a:p>
            <a:r>
              <a:rPr lang="en-US" altLang="zh-CN" dirty="0"/>
              <a:t> </a:t>
            </a:r>
            <a:endParaRPr lang="en-US" altLang="zh-CN"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标题 512001"/>
          <p:cNvSpPr>
            <a:spLocks noGrp="1"/>
          </p:cNvSpPr>
          <p:nvPr>
            <p:ph type="title"/>
          </p:nvPr>
        </p:nvSpPr>
        <p:spPr>
          <a:xfrm>
            <a:off x="685800" y="152400"/>
            <a:ext cx="6870700" cy="539750"/>
          </a:xfrm>
        </p:spPr>
        <p:txBody>
          <a:bodyPr anchor="b"/>
          <a:lstStyle/>
          <a:p>
            <a:endParaRPr lang="zh-CN" altLang="en-US" sz="4000" dirty="0"/>
          </a:p>
        </p:txBody>
      </p:sp>
      <p:sp>
        <p:nvSpPr>
          <p:cNvPr id="513026" name="文本占位符 512002"/>
          <p:cNvSpPr>
            <a:spLocks noGrp="1"/>
          </p:cNvSpPr>
          <p:nvPr>
            <p:ph idx="1"/>
          </p:nvPr>
        </p:nvSpPr>
        <p:spPr>
          <a:xfrm>
            <a:off x="179388" y="1557338"/>
            <a:ext cx="8964612" cy="5157787"/>
          </a:xfrm>
        </p:spPr>
        <p:txBody>
          <a:bodyPr anchor="t"/>
          <a:lstStyle/>
          <a:p>
            <a:r>
              <a:rPr lang="zh-CN" altLang="en-US" dirty="0"/>
              <a:t>插入子查询结果（续）</a:t>
            </a:r>
            <a:endParaRPr lang="zh-CN" altLang="en-US" dirty="0"/>
          </a:p>
          <a:p>
            <a:r>
              <a:rPr lang="zh-CN" altLang="en-US" dirty="0"/>
              <a:t>第二步：插入数据</a:t>
            </a:r>
            <a:endParaRPr lang="zh-CN" altLang="en-US" dirty="0"/>
          </a:p>
          <a:p>
            <a:pPr marL="0" indent="0">
              <a:buNone/>
            </a:pPr>
            <a:r>
              <a:rPr lang="zh-CN" altLang="en-US" dirty="0"/>
              <a:t>        </a:t>
            </a:r>
            <a:r>
              <a:rPr lang="en-US" altLang="zh-CN" dirty="0"/>
              <a:t>INSERT</a:t>
            </a:r>
            <a:endParaRPr lang="en-US" altLang="zh-CN" dirty="0"/>
          </a:p>
          <a:p>
            <a:pPr marL="0" indent="0">
              <a:buNone/>
            </a:pPr>
            <a:r>
              <a:rPr lang="en-US" altLang="zh-CN" dirty="0"/>
              <a:t>        INTO  </a:t>
            </a:r>
            <a:r>
              <a:rPr lang="en-US" altLang="zh-CN" dirty="0" err="1"/>
              <a:t>Deptage</a:t>
            </a:r>
            <a:r>
              <a:rPr lang="en-US" altLang="zh-CN" dirty="0"/>
              <a:t>(</a:t>
            </a:r>
            <a:r>
              <a:rPr lang="en-US" altLang="zh-CN" dirty="0" err="1"/>
              <a:t>Sdept</a:t>
            </a:r>
            <a:r>
              <a:rPr lang="en-US" altLang="zh-CN" dirty="0"/>
              <a:t> </a:t>
            </a:r>
            <a:r>
              <a:rPr lang="zh-CN" altLang="en-US" dirty="0"/>
              <a:t>， </a:t>
            </a:r>
            <a:r>
              <a:rPr lang="en-US" altLang="zh-CN" dirty="0" err="1"/>
              <a:t>Avgage</a:t>
            </a:r>
            <a:r>
              <a:rPr lang="en-US" altLang="zh-CN" dirty="0"/>
              <a:t>)</a:t>
            </a:r>
            <a:endParaRPr lang="en-US" altLang="zh-CN" dirty="0"/>
          </a:p>
          <a:p>
            <a:pPr marL="0" indent="0">
              <a:buNone/>
            </a:pPr>
            <a:r>
              <a:rPr lang="en-US" altLang="zh-CN" dirty="0"/>
              <a:t>              SELECT  </a:t>
            </a:r>
            <a:r>
              <a:rPr lang="en-US" altLang="zh-CN" dirty="0" err="1"/>
              <a:t>Sdept</a:t>
            </a:r>
            <a:r>
              <a:rPr lang="en-US" altLang="zh-CN" dirty="0"/>
              <a:t> </a:t>
            </a:r>
            <a:r>
              <a:rPr lang="zh-CN" altLang="en-US" dirty="0"/>
              <a:t>， </a:t>
            </a:r>
            <a:r>
              <a:rPr lang="en-US" altLang="zh-CN" dirty="0"/>
              <a:t>AVG(Sage)</a:t>
            </a:r>
            <a:endParaRPr lang="en-US" altLang="zh-CN" dirty="0"/>
          </a:p>
          <a:p>
            <a:pPr marL="0" indent="0">
              <a:buNone/>
            </a:pPr>
            <a:r>
              <a:rPr lang="en-US" altLang="zh-CN" dirty="0"/>
              <a:t>              FROM  Student</a:t>
            </a:r>
            <a:endParaRPr lang="en-US" altLang="zh-CN" dirty="0"/>
          </a:p>
          <a:p>
            <a:pPr marL="0" indent="0">
              <a:buNone/>
            </a:pPr>
            <a:r>
              <a:rPr lang="en-US" altLang="zh-CN" dirty="0"/>
              <a:t>              GROUP BY </a:t>
            </a:r>
            <a:r>
              <a:rPr lang="en-US" altLang="zh-CN" dirty="0" err="1"/>
              <a:t>Sdept</a:t>
            </a:r>
            <a:r>
              <a:rPr lang="en-US" altLang="zh-CN" dirty="0"/>
              <a:t> </a:t>
            </a:r>
            <a:r>
              <a:rPr lang="zh-CN" altLang="en-US" dirty="0"/>
              <a:t>；</a:t>
            </a:r>
            <a:endParaRPr lang="zh-CN" altLang="en-US"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49" name="标题 513025"/>
          <p:cNvSpPr>
            <a:spLocks noGrp="1"/>
          </p:cNvSpPr>
          <p:nvPr>
            <p:ph type="title"/>
          </p:nvPr>
        </p:nvSpPr>
        <p:spPr>
          <a:xfrm>
            <a:off x="685800" y="152400"/>
            <a:ext cx="6870700" cy="612775"/>
          </a:xfrm>
        </p:spPr>
        <p:txBody>
          <a:bodyPr anchor="b"/>
          <a:lstStyle/>
          <a:p>
            <a:endParaRPr lang="zh-CN" altLang="en-US" sz="4000" dirty="0"/>
          </a:p>
        </p:txBody>
      </p:sp>
      <p:sp>
        <p:nvSpPr>
          <p:cNvPr id="514050" name="文本占位符 513026"/>
          <p:cNvSpPr>
            <a:spLocks noGrp="1"/>
          </p:cNvSpPr>
          <p:nvPr>
            <p:ph idx="1"/>
          </p:nvPr>
        </p:nvSpPr>
        <p:spPr>
          <a:xfrm>
            <a:off x="0" y="1341438"/>
            <a:ext cx="8964613" cy="5516562"/>
          </a:xfrm>
        </p:spPr>
        <p:txBody>
          <a:bodyPr anchor="t"/>
          <a:lstStyle/>
          <a:p>
            <a:pPr>
              <a:lnSpc>
                <a:spcPct val="80000"/>
              </a:lnSpc>
            </a:pPr>
            <a:r>
              <a:rPr lang="zh-CN" altLang="en-US" sz="2800" dirty="0"/>
              <a:t>插入子查询结果（续）</a:t>
            </a:r>
            <a:endParaRPr lang="zh-CN" altLang="en-US" sz="2800" dirty="0"/>
          </a:p>
          <a:p>
            <a:pPr>
              <a:lnSpc>
                <a:spcPct val="80000"/>
              </a:lnSpc>
            </a:pPr>
            <a:r>
              <a:rPr lang="zh-CN" altLang="en-US" sz="2800" dirty="0" smtClean="0"/>
              <a:t> </a:t>
            </a:r>
            <a:r>
              <a:rPr lang="en-US" altLang="zh-CN" sz="2800" dirty="0"/>
              <a:t>INTO </a:t>
            </a:r>
            <a:r>
              <a:rPr lang="zh-CN" altLang="en-US" sz="2800" dirty="0"/>
              <a:t>子句 </a:t>
            </a:r>
            <a:r>
              <a:rPr lang="en-US" altLang="zh-CN" sz="2800" dirty="0"/>
              <a:t>( </a:t>
            </a:r>
            <a:r>
              <a:rPr lang="zh-CN" altLang="en-US" sz="2800" dirty="0"/>
              <a:t>与 插入单条元组类似 </a:t>
            </a:r>
            <a:r>
              <a:rPr lang="en-US" altLang="zh-CN" sz="2800" dirty="0"/>
              <a:t>)</a:t>
            </a:r>
            <a:endParaRPr lang="en-US" altLang="zh-CN" sz="2800" dirty="0"/>
          </a:p>
          <a:p>
            <a:pPr>
              <a:lnSpc>
                <a:spcPct val="80000"/>
              </a:lnSpc>
            </a:pPr>
            <a:r>
              <a:rPr lang="en-US" altLang="zh-CN" sz="2800" dirty="0" smtClean="0"/>
              <a:t> </a:t>
            </a:r>
            <a:r>
              <a:rPr lang="zh-CN" altLang="en-US" sz="2800" dirty="0"/>
              <a:t>指定要插入数据的表名及属性列</a:t>
            </a:r>
            <a:endParaRPr lang="zh-CN" altLang="en-US" sz="2800" dirty="0"/>
          </a:p>
          <a:p>
            <a:pPr>
              <a:lnSpc>
                <a:spcPct val="80000"/>
              </a:lnSpc>
            </a:pPr>
            <a:r>
              <a:rPr lang="zh-CN" altLang="en-US" sz="2800" dirty="0" smtClean="0"/>
              <a:t>属性</a:t>
            </a:r>
            <a:r>
              <a:rPr lang="zh-CN" altLang="en-US" sz="2800" dirty="0"/>
              <a:t>列的顺序可与表定义中的顺序不一致</a:t>
            </a:r>
            <a:endParaRPr lang="zh-CN" altLang="en-US" sz="2800" dirty="0"/>
          </a:p>
          <a:p>
            <a:pPr>
              <a:lnSpc>
                <a:spcPct val="80000"/>
              </a:lnSpc>
            </a:pPr>
            <a:r>
              <a:rPr lang="zh-CN" altLang="en-US" sz="2800" dirty="0" smtClean="0"/>
              <a:t> </a:t>
            </a:r>
            <a:r>
              <a:rPr lang="zh-CN" altLang="en-US" sz="2800" dirty="0"/>
              <a:t>没有指定属性列：表示要插入的是一条完整的元</a:t>
            </a:r>
            <a:endParaRPr lang="zh-CN" altLang="en-US" sz="2800" dirty="0"/>
          </a:p>
          <a:p>
            <a:pPr marL="0" indent="0">
              <a:lnSpc>
                <a:spcPct val="80000"/>
              </a:lnSpc>
              <a:buNone/>
            </a:pPr>
            <a:r>
              <a:rPr lang="zh-CN" altLang="en-US" sz="2800" dirty="0"/>
              <a:t>组</a:t>
            </a:r>
            <a:endParaRPr lang="zh-CN" altLang="en-US" sz="2800" dirty="0"/>
          </a:p>
          <a:p>
            <a:pPr>
              <a:lnSpc>
                <a:spcPct val="80000"/>
              </a:lnSpc>
            </a:pPr>
            <a:r>
              <a:rPr lang="zh-CN" altLang="en-US" sz="2800" dirty="0" smtClean="0"/>
              <a:t>指定</a:t>
            </a:r>
            <a:r>
              <a:rPr lang="zh-CN" altLang="en-US" sz="2800" dirty="0"/>
              <a:t>部分属性列：插入的元组在其余属性列上取</a:t>
            </a:r>
            <a:endParaRPr lang="zh-CN" altLang="en-US" sz="2800" dirty="0"/>
          </a:p>
          <a:p>
            <a:pPr marL="0" indent="0">
              <a:lnSpc>
                <a:spcPct val="80000"/>
              </a:lnSpc>
              <a:buNone/>
            </a:pPr>
            <a:r>
              <a:rPr lang="zh-CN" altLang="en-US" sz="2800" dirty="0"/>
              <a:t>空值</a:t>
            </a:r>
            <a:endParaRPr lang="zh-CN" altLang="en-US" sz="2800" dirty="0"/>
          </a:p>
          <a:p>
            <a:pPr marL="0" indent="0">
              <a:lnSpc>
                <a:spcPct val="80000"/>
              </a:lnSpc>
              <a:buNone/>
            </a:pPr>
            <a:r>
              <a:rPr lang="zh-CN" altLang="en-US" sz="2800" dirty="0" smtClean="0"/>
              <a:t>  </a:t>
            </a:r>
            <a:r>
              <a:rPr lang="zh-CN" altLang="en-US" sz="2800" dirty="0"/>
              <a:t>子查询</a:t>
            </a:r>
            <a:endParaRPr lang="zh-CN" altLang="en-US" sz="2800" dirty="0"/>
          </a:p>
          <a:p>
            <a:pPr>
              <a:lnSpc>
                <a:spcPct val="80000"/>
              </a:lnSpc>
            </a:pPr>
            <a:r>
              <a:rPr lang="zh-CN" altLang="en-US" sz="2800" dirty="0" smtClean="0"/>
              <a:t> </a:t>
            </a:r>
            <a:r>
              <a:rPr lang="en-US" altLang="zh-CN" sz="2800" dirty="0"/>
              <a:t>SELECT </a:t>
            </a:r>
            <a:r>
              <a:rPr lang="zh-CN" altLang="en-US" sz="2800" dirty="0"/>
              <a:t>子句目标列必须与 </a:t>
            </a:r>
            <a:r>
              <a:rPr lang="en-US" altLang="zh-CN" sz="2800" dirty="0"/>
              <a:t>INTO </a:t>
            </a:r>
            <a:r>
              <a:rPr lang="zh-CN" altLang="en-US" sz="2800" dirty="0"/>
              <a:t>子句匹配</a:t>
            </a:r>
            <a:endParaRPr lang="zh-CN" altLang="en-US" sz="2800" dirty="0"/>
          </a:p>
          <a:p>
            <a:pPr>
              <a:lnSpc>
                <a:spcPct val="80000"/>
              </a:lnSpc>
            </a:pPr>
            <a:r>
              <a:rPr lang="zh-CN" altLang="en-US" sz="2800" dirty="0" smtClean="0"/>
              <a:t> </a:t>
            </a:r>
            <a:r>
              <a:rPr lang="zh-CN" altLang="en-US" sz="2800" dirty="0"/>
              <a:t>值的个数</a:t>
            </a:r>
            <a:endParaRPr lang="zh-CN" altLang="en-US" sz="2800" dirty="0"/>
          </a:p>
          <a:p>
            <a:pPr>
              <a:lnSpc>
                <a:spcPct val="80000"/>
              </a:lnSpc>
            </a:pPr>
            <a:r>
              <a:rPr lang="zh-CN" altLang="en-US" sz="2800" dirty="0" smtClean="0"/>
              <a:t> </a:t>
            </a:r>
            <a:r>
              <a:rPr lang="zh-CN" altLang="en-US" sz="2800" dirty="0"/>
              <a:t>值的类型</a:t>
            </a:r>
            <a:endParaRPr lang="zh-CN" altLang="en-US" sz="28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标题 515073"/>
          <p:cNvSpPr>
            <a:spLocks noGrp="1"/>
          </p:cNvSpPr>
          <p:nvPr>
            <p:ph type="title"/>
          </p:nvPr>
        </p:nvSpPr>
        <p:spPr>
          <a:xfrm>
            <a:off x="685800" y="152400"/>
            <a:ext cx="6870700" cy="900113"/>
          </a:xfrm>
        </p:spPr>
        <p:txBody>
          <a:bodyPr anchor="b"/>
          <a:lstStyle/>
          <a:p>
            <a:endParaRPr lang="zh-CN" altLang="en-US" dirty="0"/>
          </a:p>
        </p:txBody>
      </p:sp>
      <p:pic>
        <p:nvPicPr>
          <p:cNvPr id="516098" name="文本占位符 515074"/>
          <p:cNvPicPr>
            <a:picLocks noGrp="1" noChangeAspect="1"/>
          </p:cNvPicPr>
          <p:nvPr>
            <p:ph idx="1"/>
          </p:nvPr>
        </p:nvPicPr>
        <p:blipFill>
          <a:blip r:embed="rId1"/>
          <a:stretch>
            <a:fillRect/>
          </a:stretch>
        </p:blipFill>
        <p:spPr>
          <a:xfrm>
            <a:off x="0" y="1484313"/>
            <a:ext cx="9144000" cy="5373687"/>
          </a:xfrm>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标题 514049"/>
          <p:cNvSpPr>
            <a:spLocks noGrp="1"/>
          </p:cNvSpPr>
          <p:nvPr>
            <p:ph type="title"/>
          </p:nvPr>
        </p:nvSpPr>
        <p:spPr>
          <a:xfrm>
            <a:off x="685800" y="152400"/>
            <a:ext cx="6870700" cy="1044575"/>
          </a:xfrm>
        </p:spPr>
        <p:txBody>
          <a:bodyPr anchor="b"/>
          <a:lstStyle/>
          <a:p>
            <a:r>
              <a:rPr lang="en-US" altLang="zh-CN"/>
              <a:t>3.4.2   </a:t>
            </a:r>
            <a:r>
              <a:rPr lang="zh-CN" altLang="en-US"/>
              <a:t>修改数据</a:t>
            </a:r>
            <a:endParaRPr lang="zh-CN" altLang="en-US"/>
          </a:p>
        </p:txBody>
      </p:sp>
      <p:sp>
        <p:nvSpPr>
          <p:cNvPr id="515074" name="文本占位符 514050"/>
          <p:cNvSpPr>
            <a:spLocks noGrp="1"/>
          </p:cNvSpPr>
          <p:nvPr>
            <p:ph idx="1"/>
          </p:nvPr>
        </p:nvSpPr>
        <p:spPr>
          <a:xfrm>
            <a:off x="0" y="1125538"/>
            <a:ext cx="8964613" cy="5732462"/>
          </a:xfrm>
        </p:spPr>
        <p:txBody>
          <a:bodyPr anchor="t"/>
          <a:lstStyle/>
          <a:p>
            <a:pPr marL="0" indent="0">
              <a:buNone/>
            </a:pPr>
            <a:r>
              <a:rPr lang="zh-CN" altLang="en-US" dirty="0" smtClean="0"/>
              <a:t>语句</a:t>
            </a:r>
            <a:r>
              <a:rPr lang="zh-CN" altLang="en-US" dirty="0"/>
              <a:t>格式</a:t>
            </a:r>
            <a:endParaRPr lang="zh-CN" altLang="en-US" dirty="0"/>
          </a:p>
          <a:p>
            <a:pPr marL="0" indent="0">
              <a:buNone/>
            </a:pPr>
            <a:r>
              <a:rPr lang="zh-CN" altLang="en-US" dirty="0" smtClean="0"/>
              <a:t>  </a:t>
            </a:r>
            <a:r>
              <a:rPr lang="en-US" altLang="zh-CN" dirty="0"/>
              <a:t>UPDATE  &lt; </a:t>
            </a:r>
            <a:r>
              <a:rPr lang="zh-CN" altLang="en-US" dirty="0"/>
              <a:t>表名 </a:t>
            </a:r>
            <a:r>
              <a:rPr lang="en-US" altLang="zh-CN" dirty="0" smtClean="0"/>
              <a:t>&gt;</a:t>
            </a:r>
            <a:endParaRPr lang="en-US" altLang="zh-CN" dirty="0" smtClean="0"/>
          </a:p>
          <a:p>
            <a:pPr marL="0" indent="0">
              <a:buNone/>
            </a:pPr>
            <a:r>
              <a:rPr lang="en-US" altLang="zh-CN" dirty="0" smtClean="0"/>
              <a:t>   </a:t>
            </a:r>
            <a:r>
              <a:rPr lang="en-US" altLang="zh-CN" dirty="0"/>
              <a:t>SET  &lt; </a:t>
            </a:r>
            <a:r>
              <a:rPr lang="zh-CN" altLang="en-US" dirty="0"/>
              <a:t>列名 </a:t>
            </a:r>
            <a:r>
              <a:rPr lang="en-US" altLang="zh-CN" dirty="0"/>
              <a:t>&gt;=&lt; </a:t>
            </a:r>
            <a:r>
              <a:rPr lang="zh-CN" altLang="en-US" dirty="0"/>
              <a:t>表达式 </a:t>
            </a:r>
            <a:r>
              <a:rPr lang="en-US" altLang="zh-CN" dirty="0"/>
              <a:t>&gt;[ </a:t>
            </a:r>
            <a:r>
              <a:rPr lang="zh-CN" altLang="en-US" dirty="0"/>
              <a:t>， </a:t>
            </a:r>
            <a:r>
              <a:rPr lang="en-US" altLang="zh-CN" dirty="0"/>
              <a:t>&lt; </a:t>
            </a:r>
            <a:r>
              <a:rPr lang="zh-CN" altLang="en-US" dirty="0"/>
              <a:t>列名 </a:t>
            </a:r>
            <a:r>
              <a:rPr lang="en-US" altLang="zh-CN" dirty="0"/>
              <a:t>&gt;=&lt; </a:t>
            </a:r>
            <a:r>
              <a:rPr lang="zh-CN" altLang="en-US" dirty="0"/>
              <a:t>表达式 </a:t>
            </a:r>
            <a:r>
              <a:rPr lang="en-US" altLang="zh-CN" dirty="0"/>
              <a:t>&gt;] </a:t>
            </a:r>
            <a:r>
              <a:rPr lang="en-US" altLang="zh-CN" dirty="0">
                <a:latin typeface="Arial" panose="020B0604020202020204" pitchFamily="34" charset="0"/>
              </a:rPr>
              <a:t>…</a:t>
            </a:r>
            <a:endParaRPr lang="en-US" altLang="zh-CN" dirty="0"/>
          </a:p>
          <a:p>
            <a:pPr marL="0" indent="0">
              <a:buNone/>
            </a:pPr>
            <a:r>
              <a:rPr lang="en-US" altLang="zh-CN" dirty="0"/>
              <a:t>    [WHERE &lt; </a:t>
            </a:r>
            <a:r>
              <a:rPr lang="zh-CN" altLang="en-US" dirty="0"/>
              <a:t>条件 </a:t>
            </a:r>
            <a:r>
              <a:rPr lang="en-US" altLang="zh-CN" dirty="0"/>
              <a:t>&gt;] </a:t>
            </a:r>
            <a:r>
              <a:rPr lang="zh-CN" altLang="en-US" dirty="0"/>
              <a:t>；</a:t>
            </a:r>
            <a:endParaRPr lang="zh-CN" altLang="en-US" dirty="0"/>
          </a:p>
          <a:p>
            <a:pPr marL="0" indent="0">
              <a:buNone/>
            </a:pPr>
            <a:r>
              <a:rPr lang="zh-CN" altLang="en-US" dirty="0" smtClean="0"/>
              <a:t>功能</a:t>
            </a:r>
            <a:endParaRPr lang="zh-CN" altLang="en-US" dirty="0"/>
          </a:p>
          <a:p>
            <a:r>
              <a:rPr lang="zh-CN" altLang="en-US" dirty="0"/>
              <a:t>修改指定表中满足 </a:t>
            </a:r>
            <a:r>
              <a:rPr lang="en-US" altLang="zh-CN" dirty="0"/>
              <a:t>WHERE </a:t>
            </a:r>
            <a:r>
              <a:rPr lang="zh-CN" altLang="en-US" dirty="0"/>
              <a:t>子句条件的元组</a:t>
            </a:r>
            <a:endParaRPr lang="zh-CN" altLang="en-US" dirty="0"/>
          </a:p>
          <a:p>
            <a:pPr marL="0" indent="0">
              <a:buNone/>
            </a:pP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6145"/>
          <p:cNvSpPr>
            <a:spLocks noGrp="1"/>
          </p:cNvSpPr>
          <p:nvPr>
            <p:ph type="title"/>
          </p:nvPr>
        </p:nvSpPr>
        <p:spPr>
          <a:xfrm>
            <a:off x="685800" y="-214312"/>
            <a:ext cx="7772400" cy="1425575"/>
          </a:xfrm>
        </p:spPr>
        <p:txBody>
          <a:bodyPr anchor="b"/>
          <a:lstStyle/>
          <a:p>
            <a:br>
              <a:rPr lang="zh-CN" altLang="en-US"/>
            </a:br>
            <a:endParaRPr lang="zh-CN" altLang="en-US"/>
          </a:p>
        </p:txBody>
      </p:sp>
      <p:sp>
        <p:nvSpPr>
          <p:cNvPr id="6147" name="内容占位符 6146"/>
          <p:cNvSpPr>
            <a:spLocks noGrp="1"/>
          </p:cNvSpPr>
          <p:nvPr>
            <p:ph idx="1"/>
          </p:nvPr>
        </p:nvSpPr>
        <p:spPr>
          <a:xfrm>
            <a:off x="0" y="1196975"/>
            <a:ext cx="9144000" cy="5661025"/>
          </a:xfrm>
        </p:spPr>
        <p:txBody>
          <a:bodyPr anchor="t"/>
          <a:lstStyle/>
          <a:p>
            <a:r>
              <a:rPr lang="zh-CN" altLang="en-US"/>
              <a:t>数据库技术产生于六十年代末，是数据管理</a:t>
            </a:r>
            <a:endParaRPr lang="zh-CN" altLang="en-US"/>
          </a:p>
          <a:p>
            <a:pPr>
              <a:buNone/>
            </a:pPr>
            <a:r>
              <a:rPr lang="zh-CN" altLang="en-US"/>
              <a:t>的最新技术，是计算机科学的重要分支。</a:t>
            </a:r>
            <a:r>
              <a:rPr lang="zh-CN" altLang="zh-CN"/>
              <a:t>目前，信息资源已经成为各个部门的重要财富和资源。建立一个满足各级部处理要求的行之有效和发展的信息系统也成为一个企业或组织生存和发展的重要条件。因此，作为信息系统核心和基础的数据库技术得到越来越广泛的应用，从小型单项事务处理系统到大型信息系统，从联机器事务处理到联机分析处理，从一般企业管理到计算机辅助设计与制造、计算机集成制造系统、电子政务、电子商务、地理信息系统等，越来越多的应用领域</a:t>
            </a:r>
            <a:endParaRPr lang="zh-CN" altLang="zh-CN"/>
          </a:p>
        </p:txBody>
      </p:sp>
      <p:sp>
        <p:nvSpPr>
          <p:cNvPr id="6148" name="矩形 6147"/>
          <p:cNvSpPr/>
          <p:nvPr/>
        </p:nvSpPr>
        <p:spPr>
          <a:xfrm>
            <a:off x="609600" y="609600"/>
            <a:ext cx="7772400" cy="685800"/>
          </a:xfrm>
          <a:prstGeom prst="rect">
            <a:avLst/>
          </a:prstGeom>
          <a:noFill/>
          <a:ln w="9525">
            <a:noFill/>
          </a:ln>
        </p:spPr>
        <p:txBody>
          <a:bodyPr anchor="ctr"/>
          <a:lstStyle/>
          <a:p>
            <a:pPr algn="ctr" fontAlgn="base"/>
            <a:endParaRPr lang="zh-CN" altLang="en-US" sz="4000" strike="noStrike" noProof="1">
              <a:solidFill>
                <a:schemeClr val="accent2"/>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6149" name="矩形 6148"/>
          <p:cNvSpPr/>
          <p:nvPr/>
        </p:nvSpPr>
        <p:spPr>
          <a:xfrm>
            <a:off x="2339975" y="333375"/>
            <a:ext cx="4462463" cy="645160"/>
          </a:xfrm>
          <a:prstGeom prst="rect">
            <a:avLst/>
          </a:prstGeom>
          <a:noFill/>
          <a:ln w="9525">
            <a:noFill/>
          </a:ln>
        </p:spPr>
        <p:txBody>
          <a:bodyPr>
            <a:spAutoFit/>
          </a:bodyPr>
          <a:lstStyle/>
          <a:p>
            <a:pPr eaLnBrk="0" fontAlgn="base" hangingPunct="0"/>
            <a:r>
              <a:rPr lang="en-US" altLang="zh-CN" sz="3600" strike="noStrike" noProof="1">
                <a:effectLst>
                  <a:outerShdw blurRad="38100" dist="38100" dir="2700000">
                    <a:srgbClr val="C0C0C0"/>
                  </a:outerShdw>
                </a:effectLst>
                <a:latin typeface="Arial Black" panose="020B0A04020102020204" pitchFamily="34" charset="0"/>
                <a:ea typeface="宋体" panose="02010600030101010101" pitchFamily="2" charset="-122"/>
                <a:cs typeface="+mn-cs"/>
              </a:rPr>
              <a:t>1.1.1</a:t>
            </a:r>
            <a:r>
              <a:rPr lang="zh-CN" altLang="en-US" sz="3600" strike="noStrike" noProof="1">
                <a:effectLst>
                  <a:outerShdw blurRad="38100" dist="38100" dir="2700000">
                    <a:srgbClr val="C0C0C0"/>
                  </a:outerShdw>
                </a:effectLst>
                <a:latin typeface="Arial Black" panose="020B0A04020102020204" pitchFamily="34" charset="0"/>
                <a:ea typeface="宋体" panose="02010600030101010101" pitchFamily="2" charset="-122"/>
                <a:cs typeface="+mn-cs"/>
              </a:rPr>
              <a:t>数据库的地位</a:t>
            </a:r>
            <a:endParaRPr lang="zh-CN" altLang="en-US" sz="3600" strike="noStrike" noProof="1">
              <a:effectLst>
                <a:outerShdw blurRad="38100" dist="38100" dir="2700000">
                  <a:srgbClr val="C0C0C0"/>
                </a:outerShdw>
              </a:effectLst>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0-#ppt_w/2"/>
                                          </p:val>
                                        </p:tav>
                                        <p:tav tm="100000">
                                          <p:val>
                                            <p:strVal val="#ppt_x"/>
                                          </p:val>
                                        </p:tav>
                                      </p:tavLst>
                                    </p:anim>
                                    <p:anim calcmode="lin" valueType="num">
                                      <p:cBhvr additive="base">
                                        <p:cTn id="8"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47">
                                            <p:txEl>
                                              <p:pRg st="0" end="0"/>
                                            </p:txEl>
                                          </p:spTgt>
                                        </p:tgtEl>
                                        <p:attrNameLst>
                                          <p:attrName>style.visibility</p:attrName>
                                        </p:attrNameLst>
                                      </p:cBhvr>
                                      <p:to>
                                        <p:strVal val="visible"/>
                                      </p:to>
                                    </p:set>
                                    <p:anim calcmode="lin" valueType="num">
                                      <p:cBhvr additive="base">
                                        <p:cTn id="13"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47">
                                            <p:txEl>
                                              <p:pRg st="1" end="1"/>
                                            </p:txEl>
                                          </p:spTgt>
                                        </p:tgtEl>
                                        <p:attrNameLst>
                                          <p:attrName>style.visibility</p:attrName>
                                        </p:attrNameLst>
                                      </p:cBhvr>
                                      <p:to>
                                        <p:strVal val="visible"/>
                                      </p:to>
                                    </p:set>
                                    <p:anim calcmode="lin" valueType="num">
                                      <p:cBhvr additive="base">
                                        <p:cTn id="19"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14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51201"/>
          <p:cNvSpPr>
            <a:spLocks noGrp="1"/>
          </p:cNvSpPr>
          <p:nvPr>
            <p:ph type="title"/>
          </p:nvPr>
        </p:nvSpPr>
        <p:spPr>
          <a:xfrm>
            <a:off x="685800" y="152400"/>
            <a:ext cx="6870700" cy="684213"/>
          </a:xfrm>
        </p:spPr>
        <p:txBody>
          <a:bodyPr anchor="b"/>
          <a:lstStyle/>
          <a:p>
            <a:r>
              <a:rPr lang="zh-CN" altLang="en-US" sz="4000"/>
              <a:t>信息世界中的基本概念 </a:t>
            </a:r>
            <a:r>
              <a:rPr lang="en-US" altLang="zh-CN" sz="4000"/>
              <a:t>( </a:t>
            </a:r>
            <a:r>
              <a:rPr lang="zh-CN" altLang="en-US" sz="4000"/>
              <a:t>续 </a:t>
            </a:r>
            <a:r>
              <a:rPr lang="en-US" altLang="zh-CN" sz="4000"/>
              <a:t>) </a:t>
            </a:r>
            <a:endParaRPr lang="en-US" altLang="zh-CN" sz="4000"/>
          </a:p>
        </p:txBody>
      </p:sp>
      <p:sp>
        <p:nvSpPr>
          <p:cNvPr id="52226" name="文本占位符 51202"/>
          <p:cNvSpPr>
            <a:spLocks noGrp="1"/>
          </p:cNvSpPr>
          <p:nvPr>
            <p:ph idx="1"/>
          </p:nvPr>
        </p:nvSpPr>
        <p:spPr>
          <a:xfrm>
            <a:off x="0" y="1196975"/>
            <a:ext cx="9144000" cy="5472113"/>
          </a:xfrm>
        </p:spPr>
        <p:txBody>
          <a:bodyPr anchor="t"/>
          <a:lstStyle/>
          <a:p>
            <a:r>
              <a:rPr lang="en-US" altLang="zh-CN"/>
              <a:t>(7)  </a:t>
            </a:r>
            <a:r>
              <a:rPr lang="zh-CN" altLang="en-US"/>
              <a:t>联系（ </a:t>
            </a:r>
            <a:r>
              <a:rPr lang="en-US" altLang="zh-CN"/>
              <a:t>Relationship </a:t>
            </a:r>
            <a:r>
              <a:rPr lang="zh-CN" altLang="en-US"/>
              <a:t>）   </a:t>
            </a:r>
            <a:endParaRPr lang="zh-CN" altLang="en-US"/>
          </a:p>
          <a:p>
            <a:r>
              <a:rPr lang="zh-CN" altLang="en-US"/>
              <a:t>现实世界中事物内部以及事物之间的联系在信息世界中反映为实体内部的联系和实体之间的联系</a:t>
            </a:r>
            <a:endParaRPr lang="zh-CN" altLang="en-US"/>
          </a:p>
          <a:p>
            <a:r>
              <a:rPr lang="zh-CN" altLang="en-US"/>
              <a:t>实体型间联系  </a:t>
            </a:r>
            <a:endParaRPr lang="zh-CN" altLang="en-US"/>
          </a:p>
          <a:p>
            <a:pPr>
              <a:buNone/>
            </a:pPr>
            <a:r>
              <a:rPr lang="zh-CN" altLang="en-US"/>
              <a:t>两个实体型                          一对一联系（ </a:t>
            </a:r>
            <a:r>
              <a:rPr lang="en-US" altLang="zh-CN"/>
              <a:t>1:1  </a:t>
            </a:r>
            <a:r>
              <a:rPr lang="zh-CN" altLang="en-US"/>
              <a:t>）         　</a:t>
            </a:r>
            <a:endParaRPr lang="zh-CN" altLang="en-US"/>
          </a:p>
          <a:p>
            <a:pPr>
              <a:buNone/>
            </a:pPr>
            <a:r>
              <a:rPr lang="zh-CN" altLang="en-US"/>
              <a:t>三个实体型                        </a:t>
            </a:r>
            <a:endParaRPr lang="zh-CN" altLang="en-US"/>
          </a:p>
          <a:p>
            <a:pPr>
              <a:buNone/>
            </a:pPr>
            <a:r>
              <a:rPr lang="zh-CN" altLang="en-US"/>
              <a:t>一个实体型                         一对多联系（ </a:t>
            </a:r>
            <a:r>
              <a:rPr lang="en-US" altLang="zh-CN"/>
              <a:t>1:n </a:t>
            </a:r>
            <a:r>
              <a:rPr lang="zh-CN" altLang="en-US"/>
              <a:t>）        </a:t>
            </a:r>
            <a:endParaRPr lang="zh-CN" altLang="en-US"/>
          </a:p>
          <a:p>
            <a:pPr>
              <a:buNone/>
            </a:pPr>
            <a:r>
              <a:rPr lang="zh-CN" altLang="en-US"/>
              <a:t>                                         多对多联系（ </a:t>
            </a:r>
            <a:r>
              <a:rPr lang="en-US" altLang="zh-CN"/>
              <a:t>m:n</a:t>
            </a:r>
            <a:r>
              <a:rPr lang="zh-CN" altLang="en-US"/>
              <a:t>）      </a:t>
            </a:r>
            <a:endParaRPr lang="zh-CN" altLang="en-US"/>
          </a:p>
        </p:txBody>
      </p:sp>
      <p:pic>
        <p:nvPicPr>
          <p:cNvPr id="52227" name="图片 51203"/>
          <p:cNvPicPr>
            <a:picLocks noChangeAspect="1"/>
          </p:cNvPicPr>
          <p:nvPr/>
        </p:nvPicPr>
        <p:blipFill>
          <a:blip r:embed="rId1"/>
          <a:stretch>
            <a:fillRect/>
          </a:stretch>
        </p:blipFill>
        <p:spPr>
          <a:xfrm>
            <a:off x="2411413" y="3933825"/>
            <a:ext cx="552450" cy="1752600"/>
          </a:xfrm>
          <a:prstGeom prst="rect">
            <a:avLst/>
          </a:prstGeom>
          <a:noFill/>
          <a:ln w="9525">
            <a:noFill/>
          </a:ln>
        </p:spPr>
      </p:pic>
      <p:pic>
        <p:nvPicPr>
          <p:cNvPr id="52228" name="图片 51204"/>
          <p:cNvPicPr>
            <a:picLocks noChangeAspect="1"/>
          </p:cNvPicPr>
          <p:nvPr/>
        </p:nvPicPr>
        <p:blipFill>
          <a:blip r:embed="rId2"/>
          <a:stretch>
            <a:fillRect/>
          </a:stretch>
        </p:blipFill>
        <p:spPr>
          <a:xfrm>
            <a:off x="4859338" y="4292600"/>
            <a:ext cx="390525" cy="1743075"/>
          </a:xfrm>
          <a:prstGeom prst="rect">
            <a:avLst/>
          </a:prstGeom>
          <a:noFill/>
          <a:ln w="9525">
            <a:noFill/>
          </a:ln>
        </p:spPr>
      </p:pic>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标题 516097"/>
          <p:cNvSpPr>
            <a:spLocks noGrp="1"/>
          </p:cNvSpPr>
          <p:nvPr>
            <p:ph type="title"/>
          </p:nvPr>
        </p:nvSpPr>
        <p:spPr>
          <a:xfrm>
            <a:off x="685800" y="152400"/>
            <a:ext cx="6870700" cy="900113"/>
          </a:xfrm>
        </p:spPr>
        <p:txBody>
          <a:bodyPr anchor="b"/>
          <a:lstStyle/>
          <a:p>
            <a:r>
              <a:rPr lang="en-US" altLang="zh-CN"/>
              <a:t>1.  </a:t>
            </a:r>
            <a:r>
              <a:rPr lang="zh-CN" altLang="en-US"/>
              <a:t>修改某一个元组的值</a:t>
            </a:r>
            <a:endParaRPr lang="zh-CN" altLang="en-US"/>
          </a:p>
        </p:txBody>
      </p:sp>
      <p:pic>
        <p:nvPicPr>
          <p:cNvPr id="517122" name="文本占位符 516098"/>
          <p:cNvPicPr>
            <a:picLocks noGrp="1" noChangeAspect="1"/>
          </p:cNvPicPr>
          <p:nvPr>
            <p:ph idx="1"/>
          </p:nvPr>
        </p:nvPicPr>
        <p:blipFill>
          <a:blip r:embed="rId1"/>
          <a:stretch>
            <a:fillRect/>
          </a:stretch>
        </p:blipFill>
        <p:spPr>
          <a:xfrm>
            <a:off x="0" y="1125538"/>
            <a:ext cx="9144000" cy="5543550"/>
          </a:xfrm>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标题 517121"/>
          <p:cNvSpPr>
            <a:spLocks noGrp="1"/>
          </p:cNvSpPr>
          <p:nvPr>
            <p:ph type="title"/>
          </p:nvPr>
        </p:nvSpPr>
        <p:spPr/>
        <p:txBody>
          <a:bodyPr anchor="b"/>
          <a:lstStyle/>
          <a:p>
            <a:endParaRPr lang="zh-CN" altLang="en-US" dirty="0"/>
          </a:p>
        </p:txBody>
      </p:sp>
      <p:sp>
        <p:nvSpPr>
          <p:cNvPr id="518146" name="文本占位符 517122"/>
          <p:cNvSpPr>
            <a:spLocks noGrp="1"/>
          </p:cNvSpPr>
          <p:nvPr>
            <p:ph idx="1"/>
          </p:nvPr>
        </p:nvSpPr>
        <p:spPr/>
        <p:txBody>
          <a:bodyPr anchor="t"/>
          <a:lstStyle/>
          <a:p>
            <a:pPr marL="0" indent="0">
              <a:buNone/>
            </a:pPr>
            <a:r>
              <a:rPr lang="en-US" altLang="zh-CN" dirty="0"/>
              <a:t>[ </a:t>
            </a:r>
            <a:r>
              <a:rPr lang="zh-CN" altLang="en-US" dirty="0"/>
              <a:t>例 </a:t>
            </a:r>
            <a:r>
              <a:rPr lang="en-US" altLang="zh-CN" dirty="0"/>
              <a:t>5]   </a:t>
            </a:r>
            <a:r>
              <a:rPr lang="zh-CN" altLang="en-US" dirty="0"/>
              <a:t>将所有学生的年龄增加 </a:t>
            </a:r>
            <a:r>
              <a:rPr lang="en-US" altLang="zh-CN" dirty="0"/>
              <a:t>1 </a:t>
            </a:r>
            <a:r>
              <a:rPr lang="zh-CN" altLang="en-US" dirty="0"/>
              <a:t>岁。</a:t>
            </a:r>
            <a:endParaRPr lang="zh-CN" altLang="en-US" dirty="0"/>
          </a:p>
          <a:p>
            <a:pPr marL="0" indent="0">
              <a:buNone/>
            </a:pPr>
            <a:r>
              <a:rPr lang="zh-CN" altLang="en-US" dirty="0" smtClean="0"/>
              <a:t>        </a:t>
            </a:r>
            <a:r>
              <a:rPr lang="en-US" altLang="zh-CN" dirty="0"/>
              <a:t>UPDATE Student</a:t>
            </a:r>
            <a:endParaRPr lang="en-US" altLang="zh-CN" dirty="0"/>
          </a:p>
          <a:p>
            <a:pPr marL="0" indent="0">
              <a:buNone/>
            </a:pPr>
            <a:r>
              <a:rPr lang="en-US" altLang="zh-CN" dirty="0"/>
              <a:t>         SET Sage= Sage+1 </a:t>
            </a:r>
            <a:r>
              <a:rPr lang="zh-CN" altLang="en-US" dirty="0"/>
              <a:t>；</a:t>
            </a:r>
            <a:endParaRPr lang="zh-CN" altLang="en-US"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标题 518145"/>
          <p:cNvSpPr>
            <a:spLocks noGrp="1"/>
          </p:cNvSpPr>
          <p:nvPr>
            <p:ph type="title"/>
          </p:nvPr>
        </p:nvSpPr>
        <p:spPr/>
        <p:txBody>
          <a:bodyPr anchor="b"/>
          <a:lstStyle/>
          <a:p>
            <a:endParaRPr lang="zh-CN" altLang="en-US" dirty="0"/>
          </a:p>
        </p:txBody>
      </p:sp>
      <p:sp>
        <p:nvSpPr>
          <p:cNvPr id="519170" name="文本占位符 518146"/>
          <p:cNvSpPr>
            <a:spLocks noGrp="1"/>
          </p:cNvSpPr>
          <p:nvPr>
            <p:ph idx="1"/>
          </p:nvPr>
        </p:nvSpPr>
        <p:spPr>
          <a:xfrm>
            <a:off x="0" y="1773238"/>
            <a:ext cx="8748713" cy="4751387"/>
          </a:xfrm>
        </p:spPr>
        <p:txBody>
          <a:bodyPr anchor="t"/>
          <a:lstStyle/>
          <a:p>
            <a:pPr marL="0" indent="0">
              <a:buNone/>
            </a:pPr>
            <a:r>
              <a:rPr lang="en-US" altLang="zh-CN" dirty="0"/>
              <a:t>[ </a:t>
            </a:r>
            <a:r>
              <a:rPr lang="zh-CN" altLang="en-US" dirty="0"/>
              <a:t>例 </a:t>
            </a:r>
            <a:r>
              <a:rPr lang="en-US" altLang="zh-CN" dirty="0"/>
              <a:t>6]   </a:t>
            </a:r>
            <a:r>
              <a:rPr lang="zh-CN" altLang="en-US" dirty="0"/>
              <a:t>将信息系所有学生的年龄增加 </a:t>
            </a:r>
            <a:r>
              <a:rPr lang="en-US" altLang="zh-CN" dirty="0"/>
              <a:t>1 </a:t>
            </a:r>
            <a:r>
              <a:rPr lang="zh-CN" altLang="en-US" dirty="0"/>
              <a:t>岁。</a:t>
            </a:r>
            <a:endParaRPr lang="zh-CN" altLang="en-US" dirty="0"/>
          </a:p>
          <a:p>
            <a:pPr marL="0" indent="0">
              <a:buNone/>
            </a:pPr>
            <a:r>
              <a:rPr lang="zh-CN" altLang="en-US" dirty="0"/>
              <a:t>         </a:t>
            </a:r>
            <a:r>
              <a:rPr lang="en-US" altLang="zh-CN" dirty="0"/>
              <a:t>UPDATE Student</a:t>
            </a:r>
            <a:endParaRPr lang="en-US" altLang="zh-CN" dirty="0"/>
          </a:p>
          <a:p>
            <a:pPr marL="0" indent="0">
              <a:buNone/>
            </a:pPr>
            <a:r>
              <a:rPr lang="en-US" altLang="zh-CN" dirty="0" smtClean="0"/>
              <a:t>       </a:t>
            </a:r>
            <a:r>
              <a:rPr lang="en-US" altLang="zh-CN" dirty="0"/>
              <a:t>SET Sage= Sage+1</a:t>
            </a:r>
            <a:endParaRPr lang="en-US" altLang="zh-CN" dirty="0"/>
          </a:p>
          <a:p>
            <a:pPr marL="0" indent="0">
              <a:buNone/>
            </a:pPr>
            <a:r>
              <a:rPr lang="en-US" altLang="zh-CN" smtClean="0"/>
              <a:t>       </a:t>
            </a:r>
            <a:r>
              <a:rPr lang="en-US" altLang="zh-CN" dirty="0"/>
              <a:t>WHERE </a:t>
            </a:r>
            <a:r>
              <a:rPr lang="en-US" altLang="zh-CN" dirty="0" err="1"/>
              <a:t>Sdept</a:t>
            </a:r>
            <a:r>
              <a:rPr lang="en-US" altLang="zh-CN" dirty="0"/>
              <a:t>=' IS ' </a:t>
            </a:r>
            <a:r>
              <a:rPr lang="zh-CN" altLang="en-US" dirty="0"/>
              <a:t>；</a:t>
            </a:r>
            <a:endParaRPr lang="zh-CN" altLang="en-US"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标题 519169"/>
          <p:cNvSpPr>
            <a:spLocks noGrp="1"/>
          </p:cNvSpPr>
          <p:nvPr>
            <p:ph type="title"/>
          </p:nvPr>
        </p:nvSpPr>
        <p:spPr/>
        <p:txBody>
          <a:bodyPr anchor="b"/>
          <a:lstStyle/>
          <a:p>
            <a:endParaRPr lang="zh-CN" altLang="en-US" dirty="0"/>
          </a:p>
        </p:txBody>
      </p:sp>
      <p:sp>
        <p:nvSpPr>
          <p:cNvPr id="520194" name="文本占位符 519170"/>
          <p:cNvSpPr>
            <a:spLocks noGrp="1"/>
          </p:cNvSpPr>
          <p:nvPr>
            <p:ph idx="1"/>
          </p:nvPr>
        </p:nvSpPr>
        <p:spPr>
          <a:xfrm>
            <a:off x="468313" y="1828800"/>
            <a:ext cx="7913687" cy="4479925"/>
          </a:xfrm>
        </p:spPr>
        <p:txBody>
          <a:bodyPr anchor="t"/>
          <a:lstStyle/>
          <a:p>
            <a:r>
              <a:rPr lang="en-US" altLang="zh-CN" sz="2800"/>
              <a:t>3.    </a:t>
            </a:r>
            <a:r>
              <a:rPr lang="zh-CN" altLang="en-US" sz="2800"/>
              <a:t>带子查询的修改语句</a:t>
            </a:r>
            <a:endParaRPr lang="zh-CN" altLang="en-US" sz="2800"/>
          </a:p>
          <a:p>
            <a:r>
              <a:rPr lang="en-US" altLang="zh-CN" sz="2800"/>
              <a:t>[ </a:t>
            </a:r>
            <a:r>
              <a:rPr lang="zh-CN" altLang="en-US" sz="2800"/>
              <a:t>例 </a:t>
            </a:r>
            <a:r>
              <a:rPr lang="en-US" altLang="zh-CN" sz="2800"/>
              <a:t>7 ]   </a:t>
            </a:r>
            <a:r>
              <a:rPr lang="zh-CN" altLang="en-US" sz="2800"/>
              <a:t>将计算机科学系全体学生的成绩置零。</a:t>
            </a:r>
            <a:endParaRPr lang="zh-CN" altLang="en-US" sz="2800"/>
          </a:p>
          <a:p>
            <a:r>
              <a:rPr lang="zh-CN" altLang="en-US" sz="2800"/>
              <a:t>        </a:t>
            </a:r>
            <a:r>
              <a:rPr lang="en-US" altLang="zh-CN" sz="2800"/>
              <a:t>UPDATE SC</a:t>
            </a:r>
            <a:endParaRPr lang="en-US" altLang="zh-CN" sz="2800"/>
          </a:p>
          <a:p>
            <a:r>
              <a:rPr lang="en-US" altLang="zh-CN" sz="2800"/>
              <a:t>        SET  Grade=0</a:t>
            </a:r>
            <a:endParaRPr lang="en-US" altLang="zh-CN" sz="2800"/>
          </a:p>
          <a:p>
            <a:r>
              <a:rPr lang="en-US" altLang="zh-CN" sz="2800"/>
              <a:t>        WHERE  'CS'=</a:t>
            </a:r>
            <a:endParaRPr lang="en-US" altLang="zh-CN" sz="2800"/>
          </a:p>
          <a:p>
            <a:r>
              <a:rPr lang="en-US" altLang="zh-CN" sz="2800"/>
              <a:t>              (SELETE Sdept</a:t>
            </a:r>
            <a:endParaRPr lang="en-US" altLang="zh-CN" sz="2800"/>
          </a:p>
          <a:p>
            <a:r>
              <a:rPr lang="en-US" altLang="zh-CN" sz="2800"/>
              <a:t>               FROM  Student</a:t>
            </a:r>
            <a:endParaRPr lang="en-US" altLang="zh-CN" sz="2800"/>
          </a:p>
          <a:p>
            <a:r>
              <a:rPr lang="en-US" altLang="zh-CN" sz="2800"/>
              <a:t>               WHERE  Student.Sno = SC.Sno) </a:t>
            </a:r>
            <a:r>
              <a:rPr lang="zh-CN" altLang="en-US" sz="2800"/>
              <a:t>；</a:t>
            </a:r>
            <a:endParaRPr lang="zh-CN" altLang="en-US" sz="280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7" name="标题 520193"/>
          <p:cNvSpPr>
            <a:spLocks noGrp="1"/>
          </p:cNvSpPr>
          <p:nvPr>
            <p:ph type="title"/>
          </p:nvPr>
        </p:nvSpPr>
        <p:spPr>
          <a:xfrm>
            <a:off x="685800" y="152400"/>
            <a:ext cx="6870700" cy="612775"/>
          </a:xfrm>
        </p:spPr>
        <p:txBody>
          <a:bodyPr anchor="b"/>
          <a:lstStyle/>
          <a:p>
            <a:endParaRPr lang="zh-CN" altLang="en-US" sz="4000" dirty="0"/>
          </a:p>
        </p:txBody>
      </p:sp>
      <p:sp>
        <p:nvSpPr>
          <p:cNvPr id="521218" name="文本占位符 520194"/>
          <p:cNvSpPr>
            <a:spLocks noGrp="1"/>
          </p:cNvSpPr>
          <p:nvPr>
            <p:ph idx="1"/>
          </p:nvPr>
        </p:nvSpPr>
        <p:spPr>
          <a:xfrm>
            <a:off x="0" y="1052513"/>
            <a:ext cx="9144000" cy="5805487"/>
          </a:xfrm>
        </p:spPr>
        <p:txBody>
          <a:bodyPr anchor="t"/>
          <a:lstStyle/>
          <a:p>
            <a:pPr>
              <a:lnSpc>
                <a:spcPct val="80000"/>
              </a:lnSpc>
            </a:pPr>
            <a:endParaRPr lang="zh-CN" altLang="en-US" sz="2800" dirty="0"/>
          </a:p>
          <a:p>
            <a:pPr marL="0" indent="0">
              <a:lnSpc>
                <a:spcPct val="80000"/>
              </a:lnSpc>
              <a:buNone/>
            </a:pPr>
            <a:r>
              <a:rPr lang="en-US" altLang="zh-CN" sz="2800" dirty="0" smtClean="0"/>
              <a:t>SET </a:t>
            </a:r>
            <a:r>
              <a:rPr lang="zh-CN" altLang="en-US" sz="2800" dirty="0"/>
              <a:t>子句</a:t>
            </a:r>
            <a:endParaRPr lang="zh-CN" altLang="en-US" sz="2800" dirty="0"/>
          </a:p>
          <a:p>
            <a:pPr>
              <a:lnSpc>
                <a:spcPct val="80000"/>
              </a:lnSpc>
            </a:pPr>
            <a:r>
              <a:rPr lang="zh-CN" altLang="en-US" sz="2800" dirty="0"/>
              <a:t>    </a:t>
            </a:r>
            <a:r>
              <a:rPr lang="zh-CN" altLang="en-US" sz="2800" dirty="0" smtClean="0"/>
              <a:t>指定</a:t>
            </a:r>
            <a:r>
              <a:rPr lang="zh-CN" altLang="en-US" sz="2800" dirty="0"/>
              <a:t>修改方式</a:t>
            </a:r>
            <a:endParaRPr lang="zh-CN" altLang="en-US" sz="2800" dirty="0"/>
          </a:p>
          <a:p>
            <a:pPr>
              <a:lnSpc>
                <a:spcPct val="80000"/>
              </a:lnSpc>
            </a:pPr>
            <a:r>
              <a:rPr lang="zh-CN" altLang="en-US" sz="2800" dirty="0"/>
              <a:t>   要修改的列</a:t>
            </a:r>
            <a:endParaRPr lang="zh-CN" altLang="en-US" sz="2800" dirty="0"/>
          </a:p>
          <a:p>
            <a:pPr>
              <a:lnSpc>
                <a:spcPct val="80000"/>
              </a:lnSpc>
            </a:pPr>
            <a:r>
              <a:rPr lang="zh-CN" altLang="en-US" sz="2800" dirty="0"/>
              <a:t>   修改后取值</a:t>
            </a:r>
            <a:endParaRPr lang="zh-CN" altLang="en-US" sz="2800" dirty="0"/>
          </a:p>
          <a:p>
            <a:pPr marL="0" indent="0">
              <a:lnSpc>
                <a:spcPct val="80000"/>
              </a:lnSpc>
              <a:buNone/>
            </a:pPr>
            <a:r>
              <a:rPr lang="zh-CN" altLang="en-US" sz="2800" dirty="0" smtClean="0"/>
              <a:t> </a:t>
            </a:r>
            <a:r>
              <a:rPr lang="en-US" altLang="zh-CN" sz="2800" dirty="0"/>
              <a:t>WHERE </a:t>
            </a:r>
            <a:r>
              <a:rPr lang="zh-CN" altLang="en-US" sz="2800" dirty="0"/>
              <a:t>子句</a:t>
            </a:r>
            <a:endParaRPr lang="zh-CN" altLang="en-US" sz="2800" dirty="0"/>
          </a:p>
          <a:p>
            <a:pPr>
              <a:lnSpc>
                <a:spcPct val="80000"/>
              </a:lnSpc>
            </a:pPr>
            <a:r>
              <a:rPr lang="zh-CN" altLang="en-US" sz="2800" dirty="0"/>
              <a:t>指定要修改的元组</a:t>
            </a:r>
            <a:endParaRPr lang="zh-CN" altLang="en-US" sz="2800" dirty="0"/>
          </a:p>
          <a:p>
            <a:pPr>
              <a:lnSpc>
                <a:spcPct val="80000"/>
              </a:lnSpc>
            </a:pPr>
            <a:r>
              <a:rPr lang="zh-CN" altLang="en-US" sz="2800" dirty="0"/>
              <a:t>缺省表示要修改表中的所有元组</a:t>
            </a:r>
            <a:endParaRPr lang="zh-CN" altLang="en-US" sz="2800" dirty="0"/>
          </a:p>
          <a:p>
            <a:pPr marL="0" indent="0">
              <a:lnSpc>
                <a:spcPct val="80000"/>
              </a:lnSpc>
              <a:buNone/>
            </a:pPr>
            <a:r>
              <a:rPr lang="en-US" altLang="zh-CN" sz="2800" dirty="0"/>
              <a:t>SET  Sage= Sage+1</a:t>
            </a:r>
            <a:endParaRPr lang="en-US" altLang="zh-CN" sz="2800" dirty="0"/>
          </a:p>
          <a:p>
            <a:pPr marL="0" indent="0">
              <a:lnSpc>
                <a:spcPct val="80000"/>
              </a:lnSpc>
              <a:buNone/>
            </a:pPr>
            <a:r>
              <a:rPr lang="en-US" altLang="zh-CN" sz="2800" dirty="0"/>
              <a:t>WHERE  'CS'=</a:t>
            </a:r>
            <a:endParaRPr lang="en-US" altLang="zh-CN" sz="2800" dirty="0"/>
          </a:p>
          <a:p>
            <a:pPr marL="0" indent="0">
              <a:lnSpc>
                <a:spcPct val="80000"/>
              </a:lnSpc>
              <a:buNone/>
            </a:pPr>
            <a:r>
              <a:rPr lang="en-US" altLang="zh-CN" sz="2800" dirty="0" smtClean="0"/>
              <a:t>             </a:t>
            </a:r>
            <a:r>
              <a:rPr lang="en-US" altLang="zh-CN" sz="2800" dirty="0"/>
              <a:t>(SELETE </a:t>
            </a:r>
            <a:r>
              <a:rPr lang="en-US" altLang="zh-CN" sz="2800" dirty="0" err="1"/>
              <a:t>Sdept</a:t>
            </a:r>
            <a:endParaRPr lang="en-US" altLang="zh-CN" sz="2800" dirty="0"/>
          </a:p>
          <a:p>
            <a:pPr>
              <a:lnSpc>
                <a:spcPct val="80000"/>
              </a:lnSpc>
            </a:pPr>
            <a:r>
              <a:rPr lang="en-US" altLang="zh-CN" sz="2800" dirty="0"/>
              <a:t>               FROM  Student</a:t>
            </a:r>
            <a:endParaRPr lang="en-US" altLang="zh-CN" sz="2800" dirty="0"/>
          </a:p>
          <a:p>
            <a:pPr marL="0" indent="0">
              <a:lnSpc>
                <a:spcPct val="80000"/>
              </a:lnSpc>
              <a:buNone/>
            </a:pPr>
            <a:r>
              <a:rPr lang="en-US" altLang="zh-CN" sz="2800" dirty="0"/>
              <a:t>               WHERE  </a:t>
            </a:r>
            <a:r>
              <a:rPr lang="en-US" altLang="zh-CN" sz="2800" dirty="0" err="1"/>
              <a:t>Student.Sno</a:t>
            </a:r>
            <a:r>
              <a:rPr lang="en-US" altLang="zh-CN" sz="2800" dirty="0"/>
              <a:t> = </a:t>
            </a:r>
            <a:r>
              <a:rPr lang="en-US" altLang="zh-CN" sz="2800" dirty="0" err="1"/>
              <a:t>SC.Sno</a:t>
            </a:r>
            <a:r>
              <a:rPr lang="en-US" altLang="zh-CN" sz="2800" dirty="0"/>
              <a:t>) </a:t>
            </a:r>
            <a:r>
              <a:rPr lang="zh-CN" altLang="en-US" sz="2800" dirty="0"/>
              <a:t>；</a:t>
            </a:r>
            <a:endParaRPr lang="zh-CN" altLang="en-US" sz="2800"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标题 521217"/>
          <p:cNvSpPr>
            <a:spLocks noGrp="1"/>
          </p:cNvSpPr>
          <p:nvPr>
            <p:ph type="title"/>
          </p:nvPr>
        </p:nvSpPr>
        <p:spPr>
          <a:xfrm>
            <a:off x="685800" y="152400"/>
            <a:ext cx="6870700" cy="828675"/>
          </a:xfrm>
        </p:spPr>
        <p:txBody>
          <a:bodyPr anchor="b"/>
          <a:lstStyle/>
          <a:p>
            <a:endParaRPr lang="zh-CN" altLang="en-US" dirty="0"/>
          </a:p>
        </p:txBody>
      </p:sp>
      <p:sp>
        <p:nvSpPr>
          <p:cNvPr id="522242" name="文本占位符 521218"/>
          <p:cNvSpPr>
            <a:spLocks noGrp="1"/>
          </p:cNvSpPr>
          <p:nvPr>
            <p:ph idx="1"/>
          </p:nvPr>
        </p:nvSpPr>
        <p:spPr>
          <a:xfrm>
            <a:off x="0" y="1557338"/>
            <a:ext cx="9144000" cy="5300662"/>
          </a:xfrm>
        </p:spPr>
        <p:txBody>
          <a:bodyPr anchor="t"/>
          <a:lstStyle/>
          <a:p>
            <a:pPr marL="0" indent="0">
              <a:lnSpc>
                <a:spcPct val="80000"/>
              </a:lnSpc>
              <a:buNone/>
            </a:pPr>
            <a:r>
              <a:rPr lang="zh-CN" altLang="en-US" sz="2400" dirty="0"/>
              <a:t>删除数据</a:t>
            </a:r>
            <a:endParaRPr lang="zh-CN" altLang="en-US" sz="2400" dirty="0"/>
          </a:p>
          <a:p>
            <a:pPr marL="0" indent="0">
              <a:lnSpc>
                <a:spcPct val="80000"/>
              </a:lnSpc>
              <a:buNone/>
            </a:pPr>
            <a:r>
              <a:rPr lang="zh-CN" altLang="en-US" sz="2400" dirty="0" smtClean="0"/>
              <a:t>       </a:t>
            </a:r>
            <a:r>
              <a:rPr lang="en-US" altLang="zh-CN" sz="2400" dirty="0" smtClean="0"/>
              <a:t>DELETE</a:t>
            </a:r>
            <a:endParaRPr lang="en-US" altLang="zh-CN" sz="2400" dirty="0" smtClean="0"/>
          </a:p>
          <a:p>
            <a:pPr marL="0" indent="0">
              <a:lnSpc>
                <a:spcPct val="80000"/>
              </a:lnSpc>
              <a:buNone/>
            </a:pPr>
            <a:r>
              <a:rPr lang="en-US" altLang="zh-CN" sz="2400" dirty="0" smtClean="0"/>
              <a:t>       </a:t>
            </a:r>
            <a:r>
              <a:rPr lang="en-US" altLang="zh-CN" sz="2400" dirty="0"/>
              <a:t>FROM     &lt; </a:t>
            </a:r>
            <a:r>
              <a:rPr lang="zh-CN" altLang="en-US" sz="2400" dirty="0"/>
              <a:t>表名 </a:t>
            </a:r>
            <a:r>
              <a:rPr lang="en-US" altLang="zh-CN" sz="2400" dirty="0"/>
              <a:t>&gt;</a:t>
            </a:r>
            <a:endParaRPr lang="en-US" altLang="zh-CN" sz="2400" dirty="0"/>
          </a:p>
          <a:p>
            <a:pPr marL="0" indent="0">
              <a:lnSpc>
                <a:spcPct val="80000"/>
              </a:lnSpc>
              <a:buNone/>
            </a:pPr>
            <a:r>
              <a:rPr lang="en-US" altLang="zh-CN" sz="2400" dirty="0"/>
              <a:t>       [WHERE &lt; </a:t>
            </a:r>
            <a:r>
              <a:rPr lang="zh-CN" altLang="en-US" sz="2400" dirty="0"/>
              <a:t>条件 </a:t>
            </a:r>
            <a:r>
              <a:rPr lang="en-US" altLang="zh-CN" sz="2400" dirty="0"/>
              <a:t>&gt;] </a:t>
            </a:r>
            <a:r>
              <a:rPr lang="zh-CN" altLang="en-US" sz="2400" dirty="0"/>
              <a:t>；</a:t>
            </a:r>
            <a:endParaRPr lang="zh-CN" altLang="en-US" sz="2400" dirty="0"/>
          </a:p>
          <a:p>
            <a:pPr marL="0" indent="0">
              <a:lnSpc>
                <a:spcPct val="80000"/>
              </a:lnSpc>
              <a:buNone/>
            </a:pPr>
            <a:r>
              <a:rPr lang="en-US" altLang="zh-CN" sz="2400" dirty="0"/>
              <a:t>– </a:t>
            </a:r>
            <a:r>
              <a:rPr lang="zh-CN" altLang="en-US" sz="2400" dirty="0"/>
              <a:t>功能</a:t>
            </a:r>
            <a:endParaRPr lang="zh-CN" altLang="en-US" sz="2400" dirty="0"/>
          </a:p>
          <a:p>
            <a:pPr>
              <a:lnSpc>
                <a:spcPct val="80000"/>
              </a:lnSpc>
            </a:pPr>
            <a:r>
              <a:rPr lang="zh-CN" altLang="en-US" sz="2400" dirty="0" smtClean="0"/>
              <a:t> </a:t>
            </a:r>
            <a:r>
              <a:rPr lang="zh-CN" altLang="en-US" sz="2400" dirty="0"/>
              <a:t>删除指定表中满足 </a:t>
            </a:r>
            <a:r>
              <a:rPr lang="en-US" altLang="zh-CN" sz="2400" dirty="0"/>
              <a:t>WHERE </a:t>
            </a:r>
            <a:r>
              <a:rPr lang="zh-CN" altLang="en-US" sz="2400" dirty="0"/>
              <a:t>子句条件的 元组</a:t>
            </a:r>
            <a:endParaRPr lang="zh-CN" altLang="en-US" sz="2400" dirty="0"/>
          </a:p>
          <a:p>
            <a:pPr marL="0" indent="0">
              <a:lnSpc>
                <a:spcPct val="80000"/>
              </a:lnSpc>
              <a:buNone/>
            </a:pPr>
            <a:r>
              <a:rPr lang="en-US" altLang="zh-CN" sz="2400" dirty="0"/>
              <a:t>– WHERE </a:t>
            </a:r>
            <a:r>
              <a:rPr lang="zh-CN" altLang="en-US" sz="2400" dirty="0"/>
              <a:t>子句</a:t>
            </a:r>
            <a:endParaRPr lang="zh-CN" altLang="en-US" sz="2400" dirty="0"/>
          </a:p>
          <a:p>
            <a:pPr>
              <a:lnSpc>
                <a:spcPct val="80000"/>
              </a:lnSpc>
            </a:pPr>
            <a:r>
              <a:rPr lang="zh-CN" altLang="en-US" sz="2400" dirty="0" smtClean="0"/>
              <a:t> </a:t>
            </a:r>
            <a:r>
              <a:rPr lang="zh-CN" altLang="en-US" sz="2400" dirty="0"/>
              <a:t>指定要删除的元组</a:t>
            </a:r>
            <a:endParaRPr lang="zh-CN" altLang="en-US" sz="2400" dirty="0"/>
          </a:p>
          <a:p>
            <a:pPr>
              <a:lnSpc>
                <a:spcPct val="80000"/>
              </a:lnSpc>
            </a:pPr>
            <a:r>
              <a:rPr lang="zh-CN" altLang="en-US" sz="2400" dirty="0" smtClean="0"/>
              <a:t> </a:t>
            </a:r>
            <a:r>
              <a:rPr lang="zh-CN" altLang="en-US" sz="2400" dirty="0"/>
              <a:t>缺省表示要修改表中的所有</a:t>
            </a:r>
            <a:r>
              <a:rPr lang="zh-CN" altLang="en-US" sz="2400" dirty="0" smtClean="0"/>
              <a:t>元组</a:t>
            </a:r>
            <a:endParaRPr lang="zh-CN" altLang="en-US" sz="24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5" name="标题 522241"/>
          <p:cNvSpPr>
            <a:spLocks noGrp="1"/>
          </p:cNvSpPr>
          <p:nvPr>
            <p:ph type="title"/>
          </p:nvPr>
        </p:nvSpPr>
        <p:spPr/>
        <p:txBody>
          <a:bodyPr anchor="b"/>
          <a:lstStyle/>
          <a:p>
            <a:endParaRPr lang="zh-CN" altLang="en-US" dirty="0"/>
          </a:p>
        </p:txBody>
      </p:sp>
      <p:sp>
        <p:nvSpPr>
          <p:cNvPr id="523266" name="文本占位符 522242"/>
          <p:cNvSpPr>
            <a:spLocks noGrp="1"/>
          </p:cNvSpPr>
          <p:nvPr>
            <p:ph idx="1"/>
          </p:nvPr>
        </p:nvSpPr>
        <p:spPr>
          <a:xfrm>
            <a:off x="0" y="1557338"/>
            <a:ext cx="8964613" cy="5111750"/>
          </a:xfrm>
        </p:spPr>
        <p:txBody>
          <a:bodyPr anchor="t"/>
          <a:lstStyle/>
          <a:p>
            <a:pPr marL="0" indent="0">
              <a:buNone/>
            </a:pPr>
            <a:r>
              <a:rPr lang="zh-CN" altLang="en-US" dirty="0"/>
              <a:t>删除数据（续）</a:t>
            </a:r>
            <a:endParaRPr lang="zh-CN" altLang="en-US" dirty="0"/>
          </a:p>
          <a:p>
            <a:pPr marL="0" indent="0">
              <a:buNone/>
            </a:pPr>
            <a:r>
              <a:rPr lang="zh-CN" altLang="en-US" dirty="0" smtClean="0"/>
              <a:t>三</a:t>
            </a:r>
            <a:r>
              <a:rPr lang="zh-CN" altLang="en-US" dirty="0"/>
              <a:t>种删除方式</a:t>
            </a:r>
            <a:endParaRPr lang="zh-CN" altLang="en-US" dirty="0"/>
          </a:p>
          <a:p>
            <a:r>
              <a:rPr lang="zh-CN" altLang="en-US" dirty="0" smtClean="0"/>
              <a:t> </a:t>
            </a:r>
            <a:r>
              <a:rPr lang="zh-CN" altLang="en-US" dirty="0"/>
              <a:t>删除某一个元组的值</a:t>
            </a:r>
            <a:endParaRPr lang="zh-CN" altLang="en-US" dirty="0"/>
          </a:p>
          <a:p>
            <a:r>
              <a:rPr lang="zh-CN" altLang="en-US" dirty="0" smtClean="0"/>
              <a:t> </a:t>
            </a:r>
            <a:r>
              <a:rPr lang="zh-CN" altLang="en-US" dirty="0"/>
              <a:t>删除多个元组的值</a:t>
            </a:r>
            <a:endParaRPr lang="zh-CN" altLang="en-US" dirty="0"/>
          </a:p>
          <a:p>
            <a:r>
              <a:rPr lang="zh-CN" altLang="en-US" dirty="0" smtClean="0"/>
              <a:t>带子</a:t>
            </a:r>
            <a:r>
              <a:rPr lang="zh-CN" altLang="en-US" dirty="0"/>
              <a:t>查询的删除语句</a:t>
            </a:r>
            <a:endParaRPr lang="zh-CN" altLang="en-US"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标题 523265"/>
          <p:cNvSpPr>
            <a:spLocks noGrp="1"/>
          </p:cNvSpPr>
          <p:nvPr>
            <p:ph type="title"/>
          </p:nvPr>
        </p:nvSpPr>
        <p:spPr/>
        <p:txBody>
          <a:bodyPr anchor="b"/>
          <a:lstStyle/>
          <a:p>
            <a:endParaRPr lang="zh-CN" altLang="en-US" dirty="0"/>
          </a:p>
        </p:txBody>
      </p:sp>
      <p:sp>
        <p:nvSpPr>
          <p:cNvPr id="524290" name="文本占位符 523266"/>
          <p:cNvSpPr>
            <a:spLocks noGrp="1"/>
          </p:cNvSpPr>
          <p:nvPr>
            <p:ph idx="1"/>
          </p:nvPr>
        </p:nvSpPr>
        <p:spPr/>
        <p:txBody>
          <a:bodyPr anchor="t"/>
          <a:lstStyle/>
          <a:p>
            <a:pPr marL="0" indent="0">
              <a:buNone/>
            </a:pPr>
            <a:r>
              <a:rPr lang="en-US" altLang="zh-CN" dirty="0"/>
              <a:t>[ </a:t>
            </a:r>
            <a:r>
              <a:rPr lang="zh-CN" altLang="en-US" dirty="0"/>
              <a:t>例 </a:t>
            </a:r>
            <a:r>
              <a:rPr lang="en-US" altLang="zh-CN" dirty="0"/>
              <a:t>8]   </a:t>
            </a:r>
            <a:r>
              <a:rPr lang="zh-CN" altLang="en-US" dirty="0"/>
              <a:t>删除学号为 </a:t>
            </a:r>
            <a:r>
              <a:rPr lang="en-US" altLang="zh-CN" dirty="0"/>
              <a:t>95019 </a:t>
            </a:r>
            <a:r>
              <a:rPr lang="zh-CN" altLang="en-US" dirty="0"/>
              <a:t>的学生记录。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Student</a:t>
            </a:r>
            <a:endParaRPr lang="en-US" altLang="zh-CN" dirty="0"/>
          </a:p>
          <a:p>
            <a:pPr marL="0" indent="0">
              <a:buNone/>
            </a:pPr>
            <a:r>
              <a:rPr lang="en-US" altLang="zh-CN" dirty="0" smtClean="0"/>
              <a:t>       </a:t>
            </a:r>
            <a:r>
              <a:rPr lang="en-US" altLang="zh-CN" dirty="0"/>
              <a:t>WHERE </a:t>
            </a:r>
            <a:r>
              <a:rPr lang="en-US" altLang="zh-CN" dirty="0" err="1"/>
              <a:t>Sno</a:t>
            </a:r>
            <a:r>
              <a:rPr lang="en-US" altLang="zh-CN" dirty="0"/>
              <a:t>='95019' </a:t>
            </a:r>
            <a:r>
              <a:rPr lang="zh-CN" altLang="en-US" dirty="0"/>
              <a:t>；</a:t>
            </a:r>
            <a:endParaRPr lang="zh-CN" altLang="en-US"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3" name="标题 524289"/>
          <p:cNvSpPr>
            <a:spLocks noGrp="1"/>
          </p:cNvSpPr>
          <p:nvPr>
            <p:ph type="title"/>
          </p:nvPr>
        </p:nvSpPr>
        <p:spPr>
          <a:xfrm>
            <a:off x="685800" y="152400"/>
            <a:ext cx="6870700" cy="755650"/>
          </a:xfrm>
        </p:spPr>
        <p:txBody>
          <a:bodyPr anchor="b"/>
          <a:lstStyle/>
          <a:p>
            <a:endParaRPr lang="zh-CN" altLang="en-US" sz="4000" dirty="0"/>
          </a:p>
        </p:txBody>
      </p:sp>
      <p:sp>
        <p:nvSpPr>
          <p:cNvPr id="525314" name="文本占位符 524290"/>
          <p:cNvSpPr>
            <a:spLocks noGrp="1"/>
          </p:cNvSpPr>
          <p:nvPr>
            <p:ph idx="1"/>
          </p:nvPr>
        </p:nvSpPr>
        <p:spPr>
          <a:xfrm>
            <a:off x="179388" y="1557338"/>
            <a:ext cx="8964612" cy="5300662"/>
          </a:xfrm>
        </p:spPr>
        <p:txBody>
          <a:bodyPr anchor="t"/>
          <a:lstStyle/>
          <a:p>
            <a:pPr marL="0" indent="0">
              <a:buNone/>
            </a:pPr>
            <a:r>
              <a:rPr lang="en-US" altLang="zh-CN" dirty="0"/>
              <a:t>[ </a:t>
            </a:r>
            <a:r>
              <a:rPr lang="zh-CN" altLang="en-US" dirty="0"/>
              <a:t>例 </a:t>
            </a:r>
            <a:r>
              <a:rPr lang="en-US" altLang="zh-CN" dirty="0"/>
              <a:t>9]   </a:t>
            </a:r>
            <a:r>
              <a:rPr lang="zh-CN" altLang="en-US" dirty="0"/>
              <a:t>删除 </a:t>
            </a:r>
            <a:r>
              <a:rPr lang="en-US" altLang="zh-CN" dirty="0"/>
              <a:t>2 </a:t>
            </a:r>
            <a:r>
              <a:rPr lang="zh-CN" altLang="en-US" dirty="0"/>
              <a:t>号课程的所有选课记录。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SC </a:t>
            </a:r>
            <a:r>
              <a:rPr lang="zh-CN" altLang="en-US" dirty="0"/>
              <a:t>；</a:t>
            </a:r>
            <a:endParaRPr lang="zh-CN" altLang="en-US" dirty="0"/>
          </a:p>
          <a:p>
            <a:pPr marL="0" indent="0">
              <a:buNone/>
            </a:pPr>
            <a:r>
              <a:rPr lang="zh-CN" altLang="en-US" dirty="0" smtClean="0"/>
              <a:t>       </a:t>
            </a:r>
            <a:r>
              <a:rPr lang="en-US" altLang="zh-CN" dirty="0"/>
              <a:t>WHERE </a:t>
            </a:r>
            <a:r>
              <a:rPr lang="en-US" altLang="zh-CN" dirty="0" err="1"/>
              <a:t>Cno</a:t>
            </a:r>
            <a:r>
              <a:rPr lang="en-US" altLang="zh-CN" dirty="0"/>
              <a:t>='2' </a:t>
            </a:r>
            <a:r>
              <a:rPr lang="zh-CN" altLang="en-US" dirty="0"/>
              <a:t>；</a:t>
            </a:r>
            <a:endParaRPr lang="zh-CN" altLang="en-US" dirty="0"/>
          </a:p>
          <a:p>
            <a:pPr marL="0" indent="0">
              <a:buNone/>
            </a:pPr>
            <a:r>
              <a:rPr lang="en-US" altLang="zh-CN" dirty="0"/>
              <a:t>[ </a:t>
            </a:r>
            <a:r>
              <a:rPr lang="zh-CN" altLang="en-US" dirty="0"/>
              <a:t>例 </a:t>
            </a:r>
            <a:r>
              <a:rPr lang="en-US" altLang="zh-CN" dirty="0"/>
              <a:t>10]   </a:t>
            </a:r>
            <a:r>
              <a:rPr lang="zh-CN" altLang="en-US" dirty="0"/>
              <a:t>删除所有的学生选课记录。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SC </a:t>
            </a:r>
            <a:r>
              <a:rPr lang="zh-CN" altLang="en-US" dirty="0"/>
              <a:t>；</a:t>
            </a:r>
            <a:endParaRPr lang="zh-CN" altLang="en-US"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标题 525313"/>
          <p:cNvSpPr>
            <a:spLocks noGrp="1"/>
          </p:cNvSpPr>
          <p:nvPr>
            <p:ph type="title"/>
          </p:nvPr>
        </p:nvSpPr>
        <p:spPr>
          <a:xfrm>
            <a:off x="685800" y="152400"/>
            <a:ext cx="6870700" cy="828675"/>
          </a:xfrm>
        </p:spPr>
        <p:txBody>
          <a:bodyPr anchor="b"/>
          <a:lstStyle/>
          <a:p>
            <a:endParaRPr lang="zh-CN" altLang="en-US" dirty="0"/>
          </a:p>
        </p:txBody>
      </p:sp>
      <p:sp>
        <p:nvSpPr>
          <p:cNvPr id="526338" name="文本占位符 525314"/>
          <p:cNvSpPr>
            <a:spLocks noGrp="1"/>
          </p:cNvSpPr>
          <p:nvPr>
            <p:ph idx="1"/>
          </p:nvPr>
        </p:nvSpPr>
        <p:spPr>
          <a:xfrm>
            <a:off x="0" y="1557338"/>
            <a:ext cx="9144000" cy="5300662"/>
          </a:xfrm>
        </p:spPr>
        <p:txBody>
          <a:bodyPr anchor="t"/>
          <a:lstStyle/>
          <a:p>
            <a:pPr marL="0" indent="0">
              <a:buNone/>
            </a:pPr>
            <a:r>
              <a:rPr lang="en-US" altLang="zh-CN" dirty="0"/>
              <a:t>[ </a:t>
            </a:r>
            <a:r>
              <a:rPr lang="zh-CN" altLang="en-US" dirty="0"/>
              <a:t>例 </a:t>
            </a:r>
            <a:r>
              <a:rPr lang="en-US" altLang="zh-CN" dirty="0"/>
              <a:t>11]   </a:t>
            </a:r>
            <a:r>
              <a:rPr lang="zh-CN" altLang="en-US" dirty="0"/>
              <a:t>删除计算机科学系所有学生的选课记录。</a:t>
            </a:r>
            <a:endParaRPr lang="zh-CN" altLang="en-US" dirty="0"/>
          </a:p>
          <a:p>
            <a:pPr marL="0" indent="0">
              <a:buNone/>
            </a:pPr>
            <a:r>
              <a:rPr lang="zh-CN" altLang="en-US" dirty="0"/>
              <a:t>        </a:t>
            </a:r>
            <a:r>
              <a:rPr lang="en-US" altLang="zh-CN" dirty="0"/>
              <a:t>DELETE</a:t>
            </a:r>
            <a:endParaRPr lang="en-US" altLang="zh-CN" dirty="0"/>
          </a:p>
          <a:p>
            <a:pPr marL="0" indent="0">
              <a:buNone/>
            </a:pPr>
            <a:r>
              <a:rPr lang="en-US" altLang="zh-CN" dirty="0"/>
              <a:t>        FROM SC</a:t>
            </a:r>
            <a:endParaRPr lang="en-US" altLang="zh-CN" dirty="0"/>
          </a:p>
          <a:p>
            <a:pPr marL="0" indent="0">
              <a:buNone/>
            </a:pPr>
            <a:r>
              <a:rPr lang="en-US" altLang="zh-CN" dirty="0"/>
              <a:t>        WHERE  'CS'=</a:t>
            </a:r>
            <a:endParaRPr lang="en-US" altLang="zh-CN" dirty="0"/>
          </a:p>
          <a:p>
            <a:pPr marL="0" indent="0">
              <a:buNone/>
            </a:pPr>
            <a:r>
              <a:rPr lang="en-US" altLang="zh-CN" dirty="0" smtClean="0"/>
              <a:t>           </a:t>
            </a:r>
            <a:r>
              <a:rPr lang="en-US" altLang="zh-CN" dirty="0"/>
              <a:t>(SELETE </a:t>
            </a:r>
            <a:r>
              <a:rPr lang="en-US" altLang="zh-CN" dirty="0" err="1"/>
              <a:t>Sdept</a:t>
            </a:r>
            <a:endParaRPr lang="en-US" altLang="zh-CN" dirty="0"/>
          </a:p>
          <a:p>
            <a:pPr marL="0" indent="0">
              <a:buNone/>
            </a:pPr>
            <a:r>
              <a:rPr lang="en-US" altLang="zh-CN" dirty="0" smtClean="0"/>
              <a:t>            </a:t>
            </a:r>
            <a:r>
              <a:rPr lang="en-US" altLang="zh-CN" dirty="0"/>
              <a:t>FROM Student</a:t>
            </a:r>
            <a:endParaRPr lang="en-US" altLang="zh-CN" dirty="0"/>
          </a:p>
          <a:p>
            <a:pPr marL="0" indent="0">
              <a:buNone/>
            </a:pPr>
            <a:r>
              <a:rPr lang="en-US" altLang="zh-CN" dirty="0" smtClean="0"/>
              <a:t>            </a:t>
            </a:r>
            <a:r>
              <a:rPr lang="en-US" altLang="zh-CN" dirty="0"/>
              <a:t>WHERE </a:t>
            </a:r>
            <a:r>
              <a:rPr lang="en-US" altLang="zh-CN" dirty="0" err="1"/>
              <a:t>Student.Sno</a:t>
            </a:r>
            <a:r>
              <a:rPr lang="en-US" altLang="zh-CN" dirty="0"/>
              <a:t>=</a:t>
            </a:r>
            <a:r>
              <a:rPr lang="en-US" altLang="zh-CN" dirty="0" err="1"/>
              <a:t>SC.Sno</a:t>
            </a:r>
            <a:r>
              <a:rPr lang="en-US" altLang="zh-CN" dirty="0"/>
              <a:t>) </a:t>
            </a:r>
            <a:r>
              <a:rPr lang="zh-CN" altLang="en-US" dirty="0"/>
              <a:t>；</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52225"/>
          <p:cNvSpPr>
            <a:spLocks noGrp="1"/>
          </p:cNvSpPr>
          <p:nvPr>
            <p:ph type="title"/>
          </p:nvPr>
        </p:nvSpPr>
        <p:spPr>
          <a:xfrm>
            <a:off x="685800" y="152400"/>
            <a:ext cx="6870700" cy="612775"/>
          </a:xfrm>
        </p:spPr>
        <p:txBody>
          <a:bodyPr anchor="b"/>
          <a:lstStyle/>
          <a:p>
            <a:r>
              <a:rPr lang="zh-CN" altLang="en-US" sz="4000"/>
              <a:t>两个实体型间的联系</a:t>
            </a:r>
            <a:endParaRPr lang="zh-CN" altLang="en-US" sz="4000"/>
          </a:p>
        </p:txBody>
      </p:sp>
      <p:pic>
        <p:nvPicPr>
          <p:cNvPr id="53250" name="文本占位符 52226"/>
          <p:cNvPicPr>
            <a:picLocks noGrp="1" noChangeAspect="1"/>
          </p:cNvPicPr>
          <p:nvPr>
            <p:ph idx="1"/>
          </p:nvPr>
        </p:nvPicPr>
        <p:blipFill>
          <a:blip r:embed="rId1"/>
          <a:stretch>
            <a:fillRect/>
          </a:stretch>
        </p:blipFill>
        <p:spPr>
          <a:xfrm>
            <a:off x="0" y="1341438"/>
            <a:ext cx="9144000" cy="5516562"/>
          </a:xfrm>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标题 526337"/>
          <p:cNvSpPr>
            <a:spLocks noGrp="1"/>
          </p:cNvSpPr>
          <p:nvPr>
            <p:ph type="title"/>
          </p:nvPr>
        </p:nvSpPr>
        <p:spPr/>
        <p:txBody>
          <a:bodyPr anchor="b"/>
          <a:lstStyle/>
          <a:p>
            <a:endParaRPr lang="zh-CN" altLang="en-US" dirty="0"/>
          </a:p>
        </p:txBody>
      </p:sp>
      <p:sp>
        <p:nvSpPr>
          <p:cNvPr id="527362" name="文本占位符 526338"/>
          <p:cNvSpPr>
            <a:spLocks noGrp="1"/>
          </p:cNvSpPr>
          <p:nvPr>
            <p:ph idx="1"/>
          </p:nvPr>
        </p:nvSpPr>
        <p:spPr/>
        <p:txBody>
          <a:bodyPr anchor="t"/>
          <a:lstStyle/>
          <a:p>
            <a:r>
              <a:rPr lang="en-US" altLang="zh-CN"/>
              <a:t>DBMS </a:t>
            </a:r>
            <a:r>
              <a:rPr lang="zh-CN" altLang="en-US"/>
              <a:t>在执行插入语句时会检查所插元组</a:t>
            </a:r>
            <a:endParaRPr lang="zh-CN" altLang="en-US"/>
          </a:p>
          <a:p>
            <a:r>
              <a:rPr lang="zh-CN" altLang="en-US"/>
              <a:t>是否破坏表上已定义的 完整性规则</a:t>
            </a:r>
            <a:endParaRPr lang="zh-CN" altLang="en-US"/>
          </a:p>
          <a:p>
            <a:r>
              <a:rPr lang="en-US" altLang="zh-CN"/>
              <a:t>– </a:t>
            </a:r>
            <a:r>
              <a:rPr lang="zh-CN" altLang="en-US"/>
              <a:t>参照完整性</a:t>
            </a:r>
            <a:endParaRPr lang="zh-CN" altLang="en-US"/>
          </a:p>
          <a:p>
            <a:r>
              <a:rPr lang="en-US" altLang="zh-CN">
                <a:latin typeface="Arial" panose="020B0604020202020204" pitchFamily="34" charset="0"/>
              </a:rPr>
              <a:t>•</a:t>
            </a:r>
            <a:r>
              <a:rPr lang="en-US" altLang="zh-CN"/>
              <a:t> </a:t>
            </a:r>
            <a:r>
              <a:rPr lang="zh-CN" altLang="en-US"/>
              <a:t>不允许删除</a:t>
            </a:r>
            <a:endParaRPr lang="zh-CN" altLang="en-US"/>
          </a:p>
          <a:p>
            <a:r>
              <a:rPr lang="en-US" altLang="zh-CN">
                <a:latin typeface="Arial" panose="020B0604020202020204" pitchFamily="34" charset="0"/>
              </a:rPr>
              <a:t>•</a:t>
            </a:r>
            <a:r>
              <a:rPr lang="en-US" altLang="zh-CN"/>
              <a:t> </a:t>
            </a:r>
            <a:r>
              <a:rPr lang="zh-CN" altLang="en-US"/>
              <a:t>级联删除</a:t>
            </a:r>
            <a:endParaRPr lang="zh-CN" alt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标题 527361"/>
          <p:cNvSpPr>
            <a:spLocks noGrp="1"/>
          </p:cNvSpPr>
          <p:nvPr>
            <p:ph type="title"/>
          </p:nvPr>
        </p:nvSpPr>
        <p:spPr>
          <a:xfrm>
            <a:off x="685800" y="152400"/>
            <a:ext cx="6870700" cy="900113"/>
          </a:xfrm>
        </p:spPr>
        <p:txBody>
          <a:bodyPr anchor="b"/>
          <a:lstStyle/>
          <a:p>
            <a:r>
              <a:rPr lang="en-US" altLang="zh-CN"/>
              <a:t>3.5   </a:t>
            </a:r>
            <a:r>
              <a:rPr lang="zh-CN" altLang="en-US"/>
              <a:t>视  图</a:t>
            </a:r>
            <a:endParaRPr lang="zh-CN" altLang="en-US"/>
          </a:p>
        </p:txBody>
      </p:sp>
      <p:sp>
        <p:nvSpPr>
          <p:cNvPr id="528386" name="文本占位符 527362"/>
          <p:cNvSpPr>
            <a:spLocks noGrp="1"/>
          </p:cNvSpPr>
          <p:nvPr>
            <p:ph idx="1"/>
          </p:nvPr>
        </p:nvSpPr>
        <p:spPr>
          <a:xfrm>
            <a:off x="0" y="1196975"/>
            <a:ext cx="9144000" cy="5472113"/>
          </a:xfrm>
        </p:spPr>
        <p:txBody>
          <a:bodyPr anchor="t"/>
          <a:lstStyle/>
          <a:p>
            <a:pPr marL="0" indent="0">
              <a:buNone/>
            </a:pPr>
            <a:r>
              <a:rPr lang="zh-CN" altLang="en-US" dirty="0"/>
              <a:t>视图的特点</a:t>
            </a:r>
            <a:endParaRPr lang="zh-CN" altLang="en-US" dirty="0"/>
          </a:p>
          <a:p>
            <a:r>
              <a:rPr lang="zh-CN" altLang="en-US" dirty="0" smtClean="0"/>
              <a:t> </a:t>
            </a:r>
            <a:r>
              <a:rPr lang="zh-CN" altLang="en-US" dirty="0"/>
              <a:t>虚表，是从一个或几个基本表（或视图）</a:t>
            </a:r>
            <a:endParaRPr lang="zh-CN" altLang="en-US" dirty="0"/>
          </a:p>
          <a:p>
            <a:pPr marL="0" indent="0">
              <a:buNone/>
            </a:pPr>
            <a:r>
              <a:rPr lang="zh-CN" altLang="en-US" dirty="0"/>
              <a:t>导出的表</a:t>
            </a:r>
            <a:endParaRPr lang="zh-CN" altLang="en-US" dirty="0"/>
          </a:p>
          <a:p>
            <a:r>
              <a:rPr lang="zh-CN" altLang="en-US" dirty="0" smtClean="0"/>
              <a:t>只</a:t>
            </a:r>
            <a:r>
              <a:rPr lang="zh-CN" altLang="en-US" dirty="0"/>
              <a:t>存放视图的定义，不会出现数据冗余</a:t>
            </a:r>
            <a:endParaRPr lang="zh-CN" altLang="en-US" dirty="0"/>
          </a:p>
          <a:p>
            <a:r>
              <a:rPr lang="zh-CN" altLang="en-US" dirty="0" smtClean="0"/>
              <a:t> </a:t>
            </a:r>
            <a:r>
              <a:rPr lang="zh-CN" altLang="en-US" dirty="0"/>
              <a:t>基表中的数据发生变化，从视图中查询</a:t>
            </a:r>
            <a:endParaRPr lang="zh-CN" altLang="en-US" dirty="0"/>
          </a:p>
          <a:p>
            <a:pPr marL="0" indent="0">
              <a:buNone/>
            </a:pPr>
            <a:r>
              <a:rPr lang="zh-CN" altLang="en-US" dirty="0"/>
              <a:t>出的数据也随之改变</a:t>
            </a:r>
            <a:endParaRPr lang="zh-CN" altLang="en-US"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标题 528385"/>
          <p:cNvSpPr>
            <a:spLocks noGrp="1"/>
          </p:cNvSpPr>
          <p:nvPr>
            <p:ph type="title"/>
          </p:nvPr>
        </p:nvSpPr>
        <p:spPr/>
        <p:txBody>
          <a:bodyPr anchor="b"/>
          <a:lstStyle/>
          <a:p>
            <a:endParaRPr lang="zh-CN" altLang="en-US" dirty="0"/>
          </a:p>
        </p:txBody>
      </p:sp>
      <p:sp>
        <p:nvSpPr>
          <p:cNvPr id="529410" name="文本占位符 528386"/>
          <p:cNvSpPr>
            <a:spLocks noGrp="1"/>
          </p:cNvSpPr>
          <p:nvPr>
            <p:ph idx="1"/>
          </p:nvPr>
        </p:nvSpPr>
        <p:spPr>
          <a:xfrm>
            <a:off x="179388" y="1773238"/>
            <a:ext cx="8713787" cy="4895850"/>
          </a:xfrm>
        </p:spPr>
        <p:txBody>
          <a:bodyPr anchor="t"/>
          <a:lstStyle/>
          <a:p>
            <a:endParaRPr lang="zh-CN" altLang="en-US" dirty="0"/>
          </a:p>
          <a:p>
            <a:pPr marL="0" indent="0">
              <a:buNone/>
            </a:pPr>
            <a:r>
              <a:rPr lang="zh-CN" altLang="en-US" dirty="0"/>
              <a:t>基于视图的操作</a:t>
            </a:r>
            <a:endParaRPr lang="zh-CN" altLang="en-US" dirty="0"/>
          </a:p>
          <a:p>
            <a:r>
              <a:rPr lang="zh-CN" altLang="en-US" dirty="0" smtClean="0"/>
              <a:t>  </a:t>
            </a:r>
            <a:r>
              <a:rPr lang="zh-CN" altLang="en-US" dirty="0"/>
              <a:t>查询</a:t>
            </a:r>
            <a:endParaRPr lang="zh-CN" altLang="en-US" dirty="0"/>
          </a:p>
          <a:p>
            <a:r>
              <a:rPr lang="zh-CN" altLang="en-US" dirty="0" smtClean="0"/>
              <a:t>  </a:t>
            </a:r>
            <a:r>
              <a:rPr lang="zh-CN" altLang="en-US" dirty="0"/>
              <a:t>删除</a:t>
            </a:r>
            <a:endParaRPr lang="zh-CN" altLang="en-US" dirty="0"/>
          </a:p>
          <a:p>
            <a:r>
              <a:rPr lang="zh-CN" altLang="en-US" dirty="0" smtClean="0"/>
              <a:t>更新 </a:t>
            </a:r>
            <a:r>
              <a:rPr lang="en-US" altLang="zh-CN" dirty="0"/>
              <a:t>( </a:t>
            </a:r>
            <a:r>
              <a:rPr lang="zh-CN" altLang="en-US" dirty="0"/>
              <a:t>受限 </a:t>
            </a:r>
            <a:r>
              <a:rPr lang="en-US" altLang="zh-CN" dirty="0"/>
              <a:t>)</a:t>
            </a:r>
            <a:endParaRPr lang="en-US" altLang="zh-CN" dirty="0"/>
          </a:p>
          <a:p>
            <a:r>
              <a:rPr lang="en-US" altLang="zh-CN" dirty="0" smtClean="0"/>
              <a:t> </a:t>
            </a:r>
            <a:r>
              <a:rPr lang="zh-CN" altLang="en-US" dirty="0"/>
              <a:t>定义基于该视图的新视图</a:t>
            </a:r>
            <a:endParaRPr lang="zh-CN" altLang="en-US"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标题 529409"/>
          <p:cNvSpPr>
            <a:spLocks noGrp="1"/>
          </p:cNvSpPr>
          <p:nvPr>
            <p:ph type="title"/>
          </p:nvPr>
        </p:nvSpPr>
        <p:spPr>
          <a:xfrm>
            <a:off x="685800" y="152400"/>
            <a:ext cx="6870700" cy="828675"/>
          </a:xfrm>
        </p:spPr>
        <p:txBody>
          <a:bodyPr anchor="b"/>
          <a:lstStyle/>
          <a:p>
            <a:r>
              <a:rPr lang="en-US" altLang="zh-CN"/>
              <a:t>1.  </a:t>
            </a:r>
            <a:r>
              <a:rPr lang="zh-CN" altLang="en-US"/>
              <a:t>建立视图</a:t>
            </a:r>
            <a:endParaRPr lang="zh-CN" altLang="en-US"/>
          </a:p>
        </p:txBody>
      </p:sp>
      <p:sp>
        <p:nvSpPr>
          <p:cNvPr id="530434" name="文本占位符 529410"/>
          <p:cNvSpPr>
            <a:spLocks noGrp="1"/>
          </p:cNvSpPr>
          <p:nvPr>
            <p:ph idx="1"/>
          </p:nvPr>
        </p:nvSpPr>
        <p:spPr>
          <a:xfrm>
            <a:off x="0" y="981075"/>
            <a:ext cx="8964613" cy="5876925"/>
          </a:xfrm>
        </p:spPr>
        <p:txBody>
          <a:bodyPr anchor="t"/>
          <a:lstStyle/>
          <a:p>
            <a:pPr marL="0" indent="0">
              <a:buNone/>
            </a:pPr>
            <a:r>
              <a:rPr lang="zh-CN" altLang="en-US" dirty="0" smtClean="0"/>
              <a:t> </a:t>
            </a:r>
            <a:r>
              <a:rPr lang="zh-CN" altLang="en-US" dirty="0"/>
              <a:t>语句格式</a:t>
            </a:r>
            <a:endParaRPr lang="zh-CN" altLang="en-US" dirty="0"/>
          </a:p>
          <a:p>
            <a:pPr marL="0" indent="0">
              <a:buNone/>
            </a:pPr>
            <a:r>
              <a:rPr lang="zh-CN" altLang="en-US" dirty="0" smtClean="0"/>
              <a:t>       </a:t>
            </a:r>
            <a:r>
              <a:rPr lang="en-US" altLang="zh-CN" dirty="0"/>
              <a:t>CREATE  VIEW  </a:t>
            </a:r>
            <a:endParaRPr lang="en-US" altLang="zh-CN" dirty="0"/>
          </a:p>
          <a:p>
            <a:pPr marL="0" indent="0">
              <a:buNone/>
            </a:pPr>
            <a:r>
              <a:rPr lang="en-US" altLang="zh-CN" dirty="0"/>
              <a:t>             &lt; </a:t>
            </a:r>
            <a:r>
              <a:rPr lang="zh-CN" altLang="en-US" dirty="0"/>
              <a:t>视图名 </a:t>
            </a:r>
            <a:r>
              <a:rPr lang="en-US" altLang="zh-CN" dirty="0"/>
              <a:t>&gt;  [(&lt; </a:t>
            </a:r>
            <a:r>
              <a:rPr lang="zh-CN" altLang="en-US" dirty="0"/>
              <a:t>列名 </a:t>
            </a:r>
            <a:r>
              <a:rPr lang="en-US" altLang="zh-CN" dirty="0"/>
              <a:t>&gt;  [ </a:t>
            </a:r>
            <a:r>
              <a:rPr lang="zh-CN" altLang="en-US" dirty="0"/>
              <a:t>， </a:t>
            </a:r>
            <a:r>
              <a:rPr lang="en-US" altLang="zh-CN" dirty="0"/>
              <a:t>&lt; </a:t>
            </a:r>
            <a:r>
              <a:rPr lang="zh-CN" altLang="en-US" dirty="0"/>
              <a:t>列名 </a:t>
            </a:r>
            <a:r>
              <a:rPr lang="en-US" altLang="zh-CN" dirty="0"/>
              <a:t>&gt;] </a:t>
            </a:r>
            <a:r>
              <a:rPr lang="en-US" altLang="zh-CN" dirty="0">
                <a:latin typeface="Arial" panose="020B0604020202020204" pitchFamily="34" charset="0"/>
              </a:rPr>
              <a:t>…</a:t>
            </a:r>
            <a:r>
              <a:rPr lang="en-US" altLang="zh-CN" dirty="0"/>
              <a:t> )]</a:t>
            </a:r>
            <a:endParaRPr lang="en-US" altLang="zh-CN" dirty="0"/>
          </a:p>
          <a:p>
            <a:pPr marL="0" indent="0">
              <a:buNone/>
            </a:pPr>
            <a:r>
              <a:rPr lang="en-US" altLang="zh-CN" dirty="0"/>
              <a:t>      AS   &lt; </a:t>
            </a:r>
            <a:r>
              <a:rPr lang="zh-CN" altLang="en-US" dirty="0"/>
              <a:t>子查询 </a:t>
            </a:r>
            <a:r>
              <a:rPr lang="en-US" altLang="zh-CN" dirty="0"/>
              <a:t>&gt;</a:t>
            </a:r>
            <a:endParaRPr lang="en-US" altLang="zh-CN" dirty="0"/>
          </a:p>
          <a:p>
            <a:pPr marL="0" indent="0">
              <a:buNone/>
            </a:pPr>
            <a:r>
              <a:rPr lang="en-US" altLang="zh-CN" dirty="0"/>
              <a:t>       [ WITH  CHECK  OPTION ] </a:t>
            </a:r>
            <a:r>
              <a:rPr lang="zh-CN" altLang="en-US" dirty="0"/>
              <a:t>；</a:t>
            </a:r>
            <a:endParaRPr lang="zh-CN" alt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标题 530433"/>
          <p:cNvSpPr>
            <a:spLocks noGrp="1"/>
          </p:cNvSpPr>
          <p:nvPr>
            <p:ph type="title"/>
          </p:nvPr>
        </p:nvSpPr>
        <p:spPr>
          <a:xfrm>
            <a:off x="685800" y="152400"/>
            <a:ext cx="6870700" cy="828675"/>
          </a:xfrm>
        </p:spPr>
        <p:txBody>
          <a:bodyPr anchor="b"/>
          <a:lstStyle/>
          <a:p>
            <a:endParaRPr lang="zh-CN" altLang="en-US" dirty="0"/>
          </a:p>
        </p:txBody>
      </p:sp>
      <p:sp>
        <p:nvSpPr>
          <p:cNvPr id="531458" name="文本占位符 530434"/>
          <p:cNvSpPr>
            <a:spLocks noGrp="1"/>
          </p:cNvSpPr>
          <p:nvPr>
            <p:ph idx="1"/>
          </p:nvPr>
        </p:nvSpPr>
        <p:spPr>
          <a:xfrm>
            <a:off x="323850" y="1628775"/>
            <a:ext cx="8820150" cy="5040313"/>
          </a:xfrm>
        </p:spPr>
        <p:txBody>
          <a:bodyPr anchor="t"/>
          <a:lstStyle/>
          <a:p>
            <a:r>
              <a:rPr lang="en-US" altLang="zh-CN" dirty="0"/>
              <a:t>DBMS </a:t>
            </a:r>
            <a:r>
              <a:rPr lang="zh-CN" altLang="en-US" dirty="0"/>
              <a:t>执行 </a:t>
            </a:r>
            <a:r>
              <a:rPr lang="en-US" altLang="zh-CN" dirty="0"/>
              <a:t>CREATE VIEW </a:t>
            </a:r>
            <a:r>
              <a:rPr lang="zh-CN" altLang="en-US" dirty="0"/>
              <a:t>语句时只是把</a:t>
            </a:r>
            <a:endParaRPr lang="zh-CN" altLang="en-US" dirty="0"/>
          </a:p>
          <a:p>
            <a:r>
              <a:rPr lang="zh-CN" altLang="en-US" dirty="0"/>
              <a:t>视图的定义存入数据字典，并不执行</a:t>
            </a:r>
            <a:r>
              <a:rPr lang="zh-CN" altLang="en-US" dirty="0" smtClean="0"/>
              <a:t>其中的 </a:t>
            </a:r>
            <a:r>
              <a:rPr lang="en-US" altLang="zh-CN" dirty="0"/>
              <a:t>SELECT </a:t>
            </a:r>
            <a:r>
              <a:rPr lang="zh-CN" altLang="en-US" dirty="0"/>
              <a:t>语句。</a:t>
            </a:r>
            <a:endParaRPr lang="zh-CN" altLang="en-US" dirty="0"/>
          </a:p>
          <a:p>
            <a:r>
              <a:rPr lang="zh-CN" altLang="en-US" dirty="0"/>
              <a:t>在对视图查询时，按视图的定义从基本表</a:t>
            </a:r>
            <a:endParaRPr lang="zh-CN" altLang="en-US" dirty="0"/>
          </a:p>
          <a:p>
            <a:pPr marL="0" indent="0">
              <a:buNone/>
            </a:pPr>
            <a:r>
              <a:rPr lang="zh-CN" altLang="en-US" dirty="0"/>
              <a:t>中将数据查出。</a:t>
            </a:r>
            <a:endParaRPr lang="zh-CN" altLang="en-US"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标题 531457"/>
          <p:cNvSpPr>
            <a:spLocks noGrp="1"/>
          </p:cNvSpPr>
          <p:nvPr>
            <p:ph type="title"/>
          </p:nvPr>
        </p:nvSpPr>
        <p:spPr>
          <a:xfrm>
            <a:off x="685800" y="152400"/>
            <a:ext cx="6870700" cy="973138"/>
          </a:xfrm>
        </p:spPr>
        <p:txBody>
          <a:bodyPr anchor="b"/>
          <a:lstStyle/>
          <a:p>
            <a:endParaRPr lang="zh-CN" altLang="en-US" dirty="0"/>
          </a:p>
        </p:txBody>
      </p:sp>
      <p:sp>
        <p:nvSpPr>
          <p:cNvPr id="532482" name="文本占位符 531458"/>
          <p:cNvSpPr>
            <a:spLocks noGrp="1"/>
          </p:cNvSpPr>
          <p:nvPr>
            <p:ph idx="1"/>
          </p:nvPr>
        </p:nvSpPr>
        <p:spPr>
          <a:xfrm>
            <a:off x="0" y="1484313"/>
            <a:ext cx="8964613" cy="5373687"/>
          </a:xfrm>
        </p:spPr>
        <p:txBody>
          <a:bodyPr anchor="t"/>
          <a:lstStyle/>
          <a:p>
            <a:r>
              <a:rPr lang="zh-CN" altLang="en-US" sz="2800" dirty="0"/>
              <a:t>组成视图的属性列名</a:t>
            </a:r>
            <a:endParaRPr lang="zh-CN" altLang="en-US" sz="2800" dirty="0"/>
          </a:p>
          <a:p>
            <a:pPr marL="0" indent="0">
              <a:buNone/>
            </a:pPr>
            <a:r>
              <a:rPr lang="zh-CN" altLang="en-US" sz="2800" dirty="0"/>
              <a:t>全部省略或全部指定</a:t>
            </a:r>
            <a:endParaRPr lang="zh-CN" altLang="en-US" sz="2800" dirty="0"/>
          </a:p>
          <a:p>
            <a:pPr marL="0" indent="0">
              <a:buNone/>
            </a:pPr>
            <a:r>
              <a:rPr lang="zh-CN" altLang="en-US" sz="2800" dirty="0"/>
              <a:t> </a:t>
            </a:r>
            <a:r>
              <a:rPr lang="zh-CN" altLang="en-US" sz="2800" dirty="0" smtClean="0"/>
              <a:t>  省略 </a:t>
            </a:r>
            <a:r>
              <a:rPr lang="en-US" altLang="zh-CN" sz="2800" dirty="0"/>
              <a:t>: </a:t>
            </a:r>
            <a:endParaRPr lang="en-US" altLang="zh-CN" sz="2800" dirty="0"/>
          </a:p>
          <a:p>
            <a:r>
              <a:rPr lang="en-US" altLang="zh-CN" sz="2800" dirty="0"/>
              <a:t>     </a:t>
            </a:r>
            <a:r>
              <a:rPr lang="zh-CN" altLang="en-US" sz="2800" dirty="0"/>
              <a:t>由子查询中 </a:t>
            </a:r>
            <a:r>
              <a:rPr lang="en-US" altLang="zh-CN" sz="2800" dirty="0"/>
              <a:t>SELECT </a:t>
            </a:r>
            <a:r>
              <a:rPr lang="zh-CN" altLang="en-US" sz="2800" dirty="0"/>
              <a:t>目标列中的诸字段组成</a:t>
            </a:r>
            <a:endParaRPr lang="zh-CN" altLang="en-US" sz="2800" dirty="0"/>
          </a:p>
          <a:p>
            <a:pPr marL="0" indent="0">
              <a:buNone/>
            </a:pPr>
            <a:r>
              <a:rPr lang="zh-CN" altLang="en-US" sz="2800" dirty="0" smtClean="0"/>
              <a:t> </a:t>
            </a:r>
            <a:r>
              <a:rPr lang="zh-CN" altLang="en-US" sz="2800" dirty="0"/>
              <a:t>明确指定视图的所有列名 </a:t>
            </a:r>
            <a:r>
              <a:rPr lang="en-US" altLang="zh-CN" sz="2800" dirty="0"/>
              <a:t>:</a:t>
            </a:r>
            <a:endParaRPr lang="en-US" altLang="zh-CN" sz="2800" dirty="0"/>
          </a:p>
          <a:p>
            <a:pPr marL="0" indent="0">
              <a:buNone/>
            </a:pPr>
            <a:r>
              <a:rPr lang="en-US" altLang="zh-CN" sz="2800" dirty="0"/>
              <a:t>(1)  </a:t>
            </a:r>
            <a:r>
              <a:rPr lang="zh-CN" altLang="en-US" sz="2800" dirty="0"/>
              <a:t>某个目标列是集函数或列表达式</a:t>
            </a:r>
            <a:endParaRPr lang="zh-CN" altLang="en-US" sz="2800" dirty="0"/>
          </a:p>
          <a:p>
            <a:pPr marL="0" indent="0">
              <a:buNone/>
            </a:pPr>
            <a:r>
              <a:rPr lang="en-US" altLang="zh-CN" sz="2800" dirty="0"/>
              <a:t>(2)  </a:t>
            </a:r>
            <a:r>
              <a:rPr lang="zh-CN" altLang="en-US" sz="2800" dirty="0"/>
              <a:t>目标列为    *</a:t>
            </a:r>
            <a:endParaRPr lang="zh-CN" altLang="en-US" sz="2800" dirty="0"/>
          </a:p>
          <a:p>
            <a:pPr marL="0" indent="0">
              <a:buNone/>
            </a:pPr>
            <a:r>
              <a:rPr lang="en-US" altLang="zh-CN" sz="2800" dirty="0"/>
              <a:t>(3)  </a:t>
            </a:r>
            <a:r>
              <a:rPr lang="zh-CN" altLang="en-US" sz="2800" dirty="0"/>
              <a:t>多表连接时选出了几个同名列作为视图的字段</a:t>
            </a:r>
            <a:endParaRPr lang="zh-CN" altLang="en-US" sz="2800" dirty="0"/>
          </a:p>
          <a:p>
            <a:pPr marL="0" indent="0">
              <a:buNone/>
            </a:pPr>
            <a:r>
              <a:rPr lang="en-US" altLang="zh-CN" sz="2800" dirty="0"/>
              <a:t>(4)  </a:t>
            </a:r>
            <a:r>
              <a:rPr lang="zh-CN" altLang="en-US" sz="2800" dirty="0"/>
              <a:t>需要在视图中为某个列启用新的更合适的名字</a:t>
            </a:r>
            <a:endParaRPr lang="zh-CN" altLang="en-US" sz="2800"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标题 532481"/>
          <p:cNvSpPr>
            <a:spLocks noGrp="1"/>
          </p:cNvSpPr>
          <p:nvPr>
            <p:ph type="title"/>
          </p:nvPr>
        </p:nvSpPr>
        <p:spPr/>
        <p:txBody>
          <a:bodyPr anchor="b"/>
          <a:lstStyle/>
          <a:p>
            <a:endParaRPr lang="zh-CN" altLang="en-US" dirty="0"/>
          </a:p>
        </p:txBody>
      </p:sp>
      <p:sp>
        <p:nvSpPr>
          <p:cNvPr id="533506" name="文本占位符 532482"/>
          <p:cNvSpPr>
            <a:spLocks noGrp="1"/>
          </p:cNvSpPr>
          <p:nvPr>
            <p:ph idx="1"/>
          </p:nvPr>
        </p:nvSpPr>
        <p:spPr>
          <a:xfrm>
            <a:off x="179388" y="1557338"/>
            <a:ext cx="8713787" cy="5040312"/>
          </a:xfrm>
        </p:spPr>
        <p:txBody>
          <a:bodyPr anchor="t"/>
          <a:lstStyle/>
          <a:p>
            <a:pPr marL="0" indent="0">
              <a:buNone/>
            </a:pPr>
            <a:r>
              <a:rPr lang="zh-CN" altLang="en-US" dirty="0"/>
              <a:t>常见的视图形式</a:t>
            </a:r>
            <a:endParaRPr lang="zh-CN" altLang="en-US" dirty="0"/>
          </a:p>
          <a:p>
            <a:r>
              <a:rPr lang="zh-CN" altLang="en-US" dirty="0" smtClean="0"/>
              <a:t>行列</a:t>
            </a:r>
            <a:r>
              <a:rPr lang="zh-CN" altLang="en-US" dirty="0"/>
              <a:t>子集视图</a:t>
            </a:r>
            <a:endParaRPr lang="zh-CN" altLang="en-US" dirty="0"/>
          </a:p>
          <a:p>
            <a:r>
              <a:rPr lang="zh-CN" altLang="en-US" dirty="0" smtClean="0"/>
              <a:t> </a:t>
            </a:r>
            <a:r>
              <a:rPr lang="en-US" altLang="zh-CN" dirty="0"/>
              <a:t>WITH CHECK OPTION </a:t>
            </a:r>
            <a:r>
              <a:rPr lang="zh-CN" altLang="en-US" dirty="0"/>
              <a:t>的视图</a:t>
            </a:r>
            <a:endParaRPr lang="zh-CN" altLang="en-US" dirty="0"/>
          </a:p>
          <a:p>
            <a:r>
              <a:rPr lang="zh-CN" altLang="en-US" dirty="0" smtClean="0"/>
              <a:t>基于</a:t>
            </a:r>
            <a:r>
              <a:rPr lang="zh-CN" altLang="en-US" dirty="0"/>
              <a:t>多个基表的视图</a:t>
            </a:r>
            <a:endParaRPr lang="zh-CN" altLang="en-US" dirty="0"/>
          </a:p>
          <a:p>
            <a:r>
              <a:rPr lang="zh-CN" altLang="en-US" dirty="0" smtClean="0"/>
              <a:t>基于</a:t>
            </a:r>
            <a:r>
              <a:rPr lang="zh-CN" altLang="en-US" dirty="0"/>
              <a:t>视图的视图</a:t>
            </a:r>
            <a:endParaRPr lang="zh-CN" altLang="en-US" dirty="0"/>
          </a:p>
          <a:p>
            <a:r>
              <a:rPr lang="zh-CN" altLang="en-US" dirty="0" smtClean="0"/>
              <a:t> </a:t>
            </a:r>
            <a:r>
              <a:rPr lang="zh-CN" altLang="en-US" dirty="0"/>
              <a:t>带表达式的视图</a:t>
            </a:r>
            <a:endParaRPr lang="zh-CN" altLang="en-US" dirty="0"/>
          </a:p>
          <a:p>
            <a:r>
              <a:rPr lang="zh-CN" altLang="en-US" dirty="0" smtClean="0"/>
              <a:t>分组</a:t>
            </a:r>
            <a:r>
              <a:rPr lang="zh-CN" altLang="en-US" dirty="0"/>
              <a:t>视图</a:t>
            </a:r>
            <a:endParaRPr lang="zh-CN" altLang="en-US"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标题 533505"/>
          <p:cNvSpPr>
            <a:spLocks noGrp="1"/>
          </p:cNvSpPr>
          <p:nvPr>
            <p:ph type="title"/>
          </p:nvPr>
        </p:nvSpPr>
        <p:spPr>
          <a:xfrm>
            <a:off x="685800" y="152400"/>
            <a:ext cx="6870700" cy="828675"/>
          </a:xfrm>
        </p:spPr>
        <p:txBody>
          <a:bodyPr anchor="b"/>
          <a:lstStyle/>
          <a:p>
            <a:endParaRPr lang="zh-CN" altLang="en-US" dirty="0"/>
          </a:p>
        </p:txBody>
      </p:sp>
      <p:sp>
        <p:nvSpPr>
          <p:cNvPr id="534530" name="文本占位符 533506"/>
          <p:cNvSpPr>
            <a:spLocks noGrp="1"/>
          </p:cNvSpPr>
          <p:nvPr>
            <p:ph idx="1"/>
          </p:nvPr>
        </p:nvSpPr>
        <p:spPr>
          <a:xfrm>
            <a:off x="0" y="1557338"/>
            <a:ext cx="9144000" cy="5300662"/>
          </a:xfrm>
        </p:spPr>
        <p:txBody>
          <a:bodyPr anchor="t"/>
          <a:lstStyle/>
          <a:p>
            <a:pPr marL="0" indent="0">
              <a:buNone/>
            </a:pPr>
            <a:r>
              <a:rPr lang="zh-CN" altLang="en-US" sz="2800" dirty="0"/>
              <a:t>行列子集视图</a:t>
            </a:r>
            <a:endParaRPr lang="zh-CN" altLang="en-US" sz="2800" dirty="0"/>
          </a:p>
          <a:p>
            <a:pPr marL="0" indent="0">
              <a:buNone/>
            </a:pPr>
            <a:r>
              <a:rPr lang="zh-CN" altLang="en-US" sz="2800" dirty="0"/>
              <a:t>  </a:t>
            </a:r>
            <a:r>
              <a:rPr lang="en-US" altLang="zh-CN" sz="2800" dirty="0"/>
              <a:t>[ </a:t>
            </a:r>
            <a:r>
              <a:rPr lang="zh-CN" altLang="en-US" sz="2800" dirty="0"/>
              <a:t>例 </a:t>
            </a:r>
            <a:r>
              <a:rPr lang="en-US" altLang="zh-CN" sz="2800" dirty="0"/>
              <a:t>1]   </a:t>
            </a:r>
            <a:r>
              <a:rPr lang="zh-CN" altLang="en-US" sz="2800" dirty="0"/>
              <a:t>建立信息系学生的视图。</a:t>
            </a:r>
            <a:endParaRPr lang="zh-CN" altLang="en-US" sz="2800" dirty="0"/>
          </a:p>
          <a:p>
            <a:pPr marL="0" indent="0">
              <a:buNone/>
            </a:pPr>
            <a:r>
              <a:rPr lang="zh-CN" altLang="en-US" sz="2800" dirty="0"/>
              <a:t>        </a:t>
            </a:r>
            <a:r>
              <a:rPr lang="en-US" altLang="zh-CN" sz="2800" dirty="0"/>
              <a:t>CREATE VIEW </a:t>
            </a:r>
            <a:r>
              <a:rPr lang="en-US" altLang="zh-CN" sz="2800" dirty="0" err="1"/>
              <a:t>IS_Student</a:t>
            </a:r>
            <a:endParaRPr lang="en-US" altLang="zh-CN" sz="2800" dirty="0"/>
          </a:p>
          <a:p>
            <a:pPr marL="0" indent="0">
              <a:buNone/>
            </a:pPr>
            <a:r>
              <a:rPr lang="en-US" altLang="zh-CN" sz="2800" dirty="0"/>
              <a:t>               AS </a:t>
            </a:r>
            <a:endParaRPr lang="en-US" altLang="zh-CN" sz="2800" dirty="0"/>
          </a:p>
          <a:p>
            <a:pPr marL="0" indent="0">
              <a:buNone/>
            </a:pPr>
            <a:r>
              <a:rPr lang="en-US" altLang="zh-CN" sz="2800" dirty="0"/>
              <a:t>                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Sage</a:t>
            </a:r>
            <a:endParaRPr lang="en-US" altLang="zh-CN" sz="2800" dirty="0"/>
          </a:p>
          <a:p>
            <a:pPr marL="0" indent="0">
              <a:buNone/>
            </a:pPr>
            <a:r>
              <a:rPr lang="en-US" altLang="zh-CN" sz="2800" dirty="0"/>
              <a:t>               FROM    Student</a:t>
            </a:r>
            <a:endParaRPr lang="en-US" altLang="zh-CN" sz="2800" dirty="0"/>
          </a:p>
          <a:p>
            <a:pPr marL="0" indent="0">
              <a:buNone/>
            </a:pPr>
            <a:r>
              <a:rPr lang="en-US" altLang="zh-CN" sz="2800" dirty="0"/>
              <a:t>               WHERE  </a:t>
            </a:r>
            <a:r>
              <a:rPr lang="en-US" altLang="zh-CN" sz="2800" dirty="0" err="1"/>
              <a:t>Sdept</a:t>
            </a:r>
            <a:r>
              <a:rPr lang="en-US" altLang="zh-CN" sz="2800" dirty="0"/>
              <a:t>= 'IS' </a:t>
            </a:r>
            <a:r>
              <a:rPr lang="zh-CN" altLang="en-US" sz="2800" dirty="0"/>
              <a:t>；</a:t>
            </a:r>
            <a:endParaRPr lang="zh-CN" altLang="en-US" sz="2800" dirty="0"/>
          </a:p>
          <a:p>
            <a:r>
              <a:rPr lang="zh-CN" altLang="en-US" sz="2800" dirty="0"/>
              <a:t>从单个基本表导出</a:t>
            </a:r>
            <a:endParaRPr lang="zh-CN" altLang="en-US" sz="2800" dirty="0"/>
          </a:p>
          <a:p>
            <a:r>
              <a:rPr lang="zh-CN" altLang="en-US" sz="2800" dirty="0"/>
              <a:t>只是去掉了基本表的某些行和某些列</a:t>
            </a:r>
            <a:endParaRPr lang="zh-CN" altLang="en-US" sz="2800" dirty="0"/>
          </a:p>
          <a:p>
            <a:r>
              <a:rPr lang="zh-CN" altLang="en-US" sz="2800" dirty="0"/>
              <a:t>保留了码</a:t>
            </a:r>
            <a:endParaRPr lang="zh-CN" altLang="en-US" sz="2800"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标题 534529"/>
          <p:cNvSpPr>
            <a:spLocks noGrp="1"/>
          </p:cNvSpPr>
          <p:nvPr>
            <p:ph type="title"/>
          </p:nvPr>
        </p:nvSpPr>
        <p:spPr>
          <a:xfrm>
            <a:off x="685800" y="152400"/>
            <a:ext cx="6870700" cy="612775"/>
          </a:xfrm>
        </p:spPr>
        <p:txBody>
          <a:bodyPr anchor="b"/>
          <a:lstStyle/>
          <a:p>
            <a:endParaRPr lang="zh-CN" altLang="en-US" sz="4000" dirty="0"/>
          </a:p>
        </p:txBody>
      </p:sp>
      <p:sp>
        <p:nvSpPr>
          <p:cNvPr id="535554" name="文本占位符 534530"/>
          <p:cNvSpPr>
            <a:spLocks noGrp="1"/>
          </p:cNvSpPr>
          <p:nvPr>
            <p:ph idx="1"/>
          </p:nvPr>
        </p:nvSpPr>
        <p:spPr>
          <a:xfrm>
            <a:off x="0" y="1412875"/>
            <a:ext cx="9144000" cy="5445125"/>
          </a:xfrm>
        </p:spPr>
        <p:txBody>
          <a:bodyPr anchor="t"/>
          <a:lstStyle/>
          <a:p>
            <a:pPr marL="0" indent="0">
              <a:buNone/>
            </a:pPr>
            <a:r>
              <a:rPr lang="zh-CN" altLang="en-US" dirty="0" smtClean="0"/>
              <a:t> </a:t>
            </a:r>
            <a:r>
              <a:rPr lang="en-US" altLang="zh-CN" dirty="0"/>
              <a:t>WITH CHECK OPTION</a:t>
            </a:r>
            <a:endParaRPr lang="en-US" altLang="zh-CN" dirty="0"/>
          </a:p>
          <a:p>
            <a:r>
              <a:rPr lang="zh-CN" altLang="en-US" dirty="0"/>
              <a:t>透过视图进行增删改操作时，不得破坏视</a:t>
            </a:r>
            <a:endParaRPr lang="zh-CN" altLang="en-US" dirty="0"/>
          </a:p>
          <a:p>
            <a:pPr marL="0" indent="0">
              <a:buNone/>
            </a:pPr>
            <a:r>
              <a:rPr lang="zh-CN" altLang="en-US" dirty="0"/>
              <a:t>图定义中的谓词条件</a:t>
            </a:r>
            <a:endParaRPr lang="zh-CN" altLang="en-US" dirty="0"/>
          </a:p>
          <a:p>
            <a:pPr marL="0" indent="0">
              <a:buNone/>
            </a:pPr>
            <a:r>
              <a:rPr lang="zh-CN" altLang="en-US" dirty="0"/>
              <a:t>（即子查询中的条件表达式）</a:t>
            </a:r>
            <a:endParaRPr lang="zh-CN" altLang="en-US"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7" name="标题 535553"/>
          <p:cNvSpPr>
            <a:spLocks noGrp="1"/>
          </p:cNvSpPr>
          <p:nvPr>
            <p:ph type="title"/>
          </p:nvPr>
        </p:nvSpPr>
        <p:spPr>
          <a:xfrm>
            <a:off x="685800" y="152400"/>
            <a:ext cx="6870700" cy="755650"/>
          </a:xfrm>
        </p:spPr>
        <p:txBody>
          <a:bodyPr anchor="b"/>
          <a:lstStyle/>
          <a:p>
            <a:endParaRPr lang="zh-CN" altLang="en-US" sz="4000" dirty="0"/>
          </a:p>
        </p:txBody>
      </p:sp>
      <p:sp>
        <p:nvSpPr>
          <p:cNvPr id="536578" name="文本占位符 535554"/>
          <p:cNvSpPr>
            <a:spLocks noGrp="1"/>
          </p:cNvSpPr>
          <p:nvPr>
            <p:ph idx="1"/>
          </p:nvPr>
        </p:nvSpPr>
        <p:spPr>
          <a:xfrm>
            <a:off x="179388" y="1557338"/>
            <a:ext cx="8785225" cy="5040312"/>
          </a:xfrm>
        </p:spPr>
        <p:txBody>
          <a:bodyPr anchor="t"/>
          <a:lstStyle/>
          <a:p>
            <a:pPr marL="0" indent="0">
              <a:lnSpc>
                <a:spcPct val="90000"/>
              </a:lnSpc>
              <a:buNone/>
            </a:pPr>
            <a:r>
              <a:rPr lang="en-US" altLang="zh-CN" dirty="0"/>
              <a:t>[ </a:t>
            </a:r>
            <a:r>
              <a:rPr lang="zh-CN" altLang="en-US" dirty="0"/>
              <a:t>例 </a:t>
            </a:r>
            <a:r>
              <a:rPr lang="en-US" altLang="zh-CN" dirty="0"/>
              <a:t>2]   </a:t>
            </a:r>
            <a:r>
              <a:rPr lang="zh-CN" altLang="en-US" dirty="0"/>
              <a:t>建立信息系学生的视图，并要求透过该</a:t>
            </a:r>
            <a:r>
              <a:rPr lang="zh-CN" altLang="en-US" dirty="0" smtClean="0"/>
              <a:t>视图</a:t>
            </a:r>
            <a:r>
              <a:rPr lang="zh-CN" altLang="en-US" dirty="0"/>
              <a:t>进行的更新操作只涉及信息系学生。</a:t>
            </a:r>
            <a:endParaRPr lang="zh-CN" altLang="en-US" dirty="0"/>
          </a:p>
          <a:p>
            <a:pPr marL="0" indent="0">
              <a:lnSpc>
                <a:spcPct val="90000"/>
              </a:lnSpc>
              <a:buNone/>
            </a:pPr>
            <a:r>
              <a:rPr lang="zh-CN" altLang="en-US" dirty="0"/>
              <a:t>        </a:t>
            </a:r>
            <a:r>
              <a:rPr lang="en-US" altLang="zh-CN" dirty="0"/>
              <a:t>CREATE VIEW </a:t>
            </a:r>
            <a:r>
              <a:rPr lang="en-US" altLang="zh-CN" dirty="0" err="1"/>
              <a:t>IS_Student</a:t>
            </a:r>
            <a:endParaRPr lang="en-US" altLang="zh-CN" dirty="0"/>
          </a:p>
          <a:p>
            <a:pPr marL="0" indent="0">
              <a:lnSpc>
                <a:spcPct val="90000"/>
              </a:lnSpc>
              <a:buNone/>
            </a:pPr>
            <a:r>
              <a:rPr lang="en-US" altLang="zh-CN" dirty="0"/>
              <a:t>               AS </a:t>
            </a:r>
            <a:endParaRPr lang="en-US" altLang="zh-CN" dirty="0"/>
          </a:p>
          <a:p>
            <a:pPr marL="0" indent="0">
              <a:lnSpc>
                <a:spcPct val="90000"/>
              </a:lnSpc>
              <a:buNone/>
            </a:pPr>
            <a:r>
              <a:rPr lang="en-US" altLang="zh-CN" dirty="0"/>
              <a:t>               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a:t>Sage</a:t>
            </a:r>
            <a:endParaRPr lang="en-US" altLang="zh-CN" dirty="0"/>
          </a:p>
          <a:p>
            <a:pPr marL="0" indent="0">
              <a:lnSpc>
                <a:spcPct val="90000"/>
              </a:lnSpc>
              <a:buNone/>
            </a:pPr>
            <a:r>
              <a:rPr lang="en-US" altLang="zh-CN" dirty="0"/>
              <a:t>               FROM  Student</a:t>
            </a:r>
            <a:endParaRPr lang="en-US" altLang="zh-CN" dirty="0"/>
          </a:p>
          <a:p>
            <a:pPr marL="0" indent="0">
              <a:lnSpc>
                <a:spcPct val="90000"/>
              </a:lnSpc>
              <a:buNone/>
            </a:pPr>
            <a:r>
              <a:rPr lang="en-US" altLang="zh-CN" dirty="0" smtClean="0"/>
              <a:t>              </a:t>
            </a:r>
            <a:r>
              <a:rPr lang="en-US" altLang="zh-CN" dirty="0"/>
              <a:t>WHERE  </a:t>
            </a:r>
            <a:r>
              <a:rPr lang="en-US" altLang="zh-CN" dirty="0" err="1"/>
              <a:t>Sdept</a:t>
            </a:r>
            <a:r>
              <a:rPr lang="en-US" altLang="zh-CN" dirty="0"/>
              <a:t>= 'IS'</a:t>
            </a:r>
            <a:endParaRPr lang="en-US" altLang="zh-CN" dirty="0"/>
          </a:p>
          <a:p>
            <a:pPr marL="0" indent="0">
              <a:lnSpc>
                <a:spcPct val="90000"/>
              </a:lnSpc>
              <a:buNone/>
            </a:pPr>
            <a:r>
              <a:rPr lang="en-US" altLang="zh-CN" dirty="0" smtClean="0"/>
              <a:t>            </a:t>
            </a:r>
            <a:r>
              <a:rPr lang="en-US" altLang="zh-CN" dirty="0"/>
              <a:t>WITH CHECK OPTION </a:t>
            </a:r>
            <a:r>
              <a:rPr lang="zh-CN" altLang="en-US" dirty="0"/>
              <a:t>；</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文本占位符 53249"/>
          <p:cNvPicPr>
            <a:picLocks noGrp="1" noChangeAspect="1"/>
          </p:cNvPicPr>
          <p:nvPr>
            <p:ph idx="1"/>
          </p:nvPr>
        </p:nvPicPr>
        <p:blipFill>
          <a:blip r:embed="rId1"/>
          <a:stretch>
            <a:fillRect/>
          </a:stretch>
        </p:blipFill>
        <p:spPr>
          <a:xfrm>
            <a:off x="0" y="981075"/>
            <a:ext cx="9144000" cy="5876925"/>
          </a:xfrm>
        </p:spPr>
      </p:pic>
      <p:sp>
        <p:nvSpPr>
          <p:cNvPr id="54274" name="标题 53250"/>
          <p:cNvSpPr>
            <a:spLocks noGrp="1"/>
          </p:cNvSpPr>
          <p:nvPr>
            <p:ph type="title"/>
          </p:nvPr>
        </p:nvSpPr>
        <p:spPr>
          <a:xfrm>
            <a:off x="685800" y="152400"/>
            <a:ext cx="6870700" cy="684213"/>
          </a:xfrm>
        </p:spPr>
        <p:txBody>
          <a:bodyPr anchor="b"/>
          <a:lstStyle/>
          <a:p>
            <a:r>
              <a:rPr lang="zh-CN" altLang="en-US" sz="4000"/>
              <a:t>数据联系的描述</a:t>
            </a:r>
            <a:endParaRPr lang="zh-CN" altLang="en-US" sz="400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标题 536577"/>
          <p:cNvSpPr>
            <a:spLocks noGrp="1"/>
          </p:cNvSpPr>
          <p:nvPr>
            <p:ph type="title"/>
          </p:nvPr>
        </p:nvSpPr>
        <p:spPr>
          <a:xfrm>
            <a:off x="685800" y="152400"/>
            <a:ext cx="6870700" cy="612775"/>
          </a:xfrm>
        </p:spPr>
        <p:txBody>
          <a:bodyPr anchor="b"/>
          <a:lstStyle/>
          <a:p>
            <a:endParaRPr lang="zh-CN" altLang="en-US" sz="4000" dirty="0"/>
          </a:p>
        </p:txBody>
      </p:sp>
      <p:sp>
        <p:nvSpPr>
          <p:cNvPr id="537602" name="文本占位符 536578"/>
          <p:cNvSpPr>
            <a:spLocks noGrp="1"/>
          </p:cNvSpPr>
          <p:nvPr>
            <p:ph idx="1"/>
          </p:nvPr>
        </p:nvSpPr>
        <p:spPr>
          <a:xfrm>
            <a:off x="0" y="1557338"/>
            <a:ext cx="9144000" cy="5300662"/>
          </a:xfrm>
        </p:spPr>
        <p:txBody>
          <a:bodyPr anchor="t"/>
          <a:lstStyle/>
          <a:p>
            <a:pPr marL="0" indent="0">
              <a:buNone/>
            </a:pPr>
            <a:r>
              <a:rPr lang="zh-CN" altLang="en-US" sz="2800" dirty="0"/>
              <a:t>对 </a:t>
            </a:r>
            <a:r>
              <a:rPr lang="en-US" altLang="zh-CN" sz="2800" dirty="0" err="1"/>
              <a:t>IS_Student</a:t>
            </a:r>
            <a:r>
              <a:rPr lang="en-US" altLang="zh-CN" sz="2800" dirty="0"/>
              <a:t> </a:t>
            </a:r>
            <a:r>
              <a:rPr lang="zh-CN" altLang="en-US" sz="2800" dirty="0"/>
              <a:t>视图的更新操作</a:t>
            </a:r>
            <a:endParaRPr lang="zh-CN" altLang="en-US" sz="2800" dirty="0"/>
          </a:p>
          <a:p>
            <a:r>
              <a:rPr lang="zh-CN" altLang="en-US" sz="2800" dirty="0" smtClean="0"/>
              <a:t>修改</a:t>
            </a:r>
            <a:r>
              <a:rPr lang="zh-CN" altLang="en-US" sz="2800" dirty="0"/>
              <a:t>操作： </a:t>
            </a:r>
            <a:r>
              <a:rPr lang="en-US" altLang="zh-CN" sz="2800" dirty="0"/>
              <a:t>DBMS </a:t>
            </a:r>
            <a:r>
              <a:rPr lang="zh-CN" altLang="en-US" sz="2800" dirty="0"/>
              <a:t>自动加上 </a:t>
            </a:r>
            <a:r>
              <a:rPr lang="en-US" altLang="zh-CN" sz="2800" dirty="0" err="1"/>
              <a:t>Sdept</a:t>
            </a:r>
            <a:r>
              <a:rPr lang="en-US" altLang="zh-CN" sz="2800" dirty="0"/>
              <a:t>= 'IS' </a:t>
            </a:r>
            <a:r>
              <a:rPr lang="zh-CN" altLang="en-US" sz="2800" dirty="0"/>
              <a:t>的条件</a:t>
            </a:r>
            <a:endParaRPr lang="zh-CN" altLang="en-US" sz="2800" dirty="0"/>
          </a:p>
          <a:p>
            <a:r>
              <a:rPr lang="zh-CN" altLang="en-US" sz="2800" dirty="0" smtClean="0"/>
              <a:t> </a:t>
            </a:r>
            <a:r>
              <a:rPr lang="zh-CN" altLang="en-US" sz="2800" dirty="0"/>
              <a:t>删除操作： </a:t>
            </a:r>
            <a:r>
              <a:rPr lang="en-US" altLang="zh-CN" sz="2800" dirty="0"/>
              <a:t>DBMS </a:t>
            </a:r>
            <a:r>
              <a:rPr lang="zh-CN" altLang="en-US" sz="2800" dirty="0"/>
              <a:t>自动加上 </a:t>
            </a:r>
            <a:r>
              <a:rPr lang="en-US" altLang="zh-CN" sz="2800" dirty="0" err="1"/>
              <a:t>Sdept</a:t>
            </a:r>
            <a:r>
              <a:rPr lang="en-US" altLang="zh-CN" sz="2800" dirty="0"/>
              <a:t>= 'IS' </a:t>
            </a:r>
            <a:r>
              <a:rPr lang="zh-CN" altLang="en-US" sz="2800" dirty="0"/>
              <a:t>的条件</a:t>
            </a:r>
            <a:endParaRPr lang="zh-CN" altLang="en-US" sz="2800" dirty="0"/>
          </a:p>
          <a:p>
            <a:r>
              <a:rPr lang="zh-CN" altLang="en-US" sz="2800" dirty="0" smtClean="0"/>
              <a:t> </a:t>
            </a:r>
            <a:r>
              <a:rPr lang="zh-CN" altLang="en-US" sz="2800" dirty="0"/>
              <a:t>插入操作： </a:t>
            </a:r>
            <a:r>
              <a:rPr lang="en-US" altLang="zh-CN" sz="2800" dirty="0"/>
              <a:t>DBMS </a:t>
            </a:r>
            <a:r>
              <a:rPr lang="zh-CN" altLang="en-US" sz="2800" dirty="0"/>
              <a:t>自动检查 </a:t>
            </a:r>
            <a:r>
              <a:rPr lang="en-US" altLang="zh-CN" sz="2800" dirty="0" err="1"/>
              <a:t>Sdept</a:t>
            </a:r>
            <a:r>
              <a:rPr lang="en-US" altLang="zh-CN" sz="2800" dirty="0"/>
              <a:t> </a:t>
            </a:r>
            <a:r>
              <a:rPr lang="zh-CN" altLang="en-US" sz="2800" dirty="0"/>
              <a:t>属性值是否为 </a:t>
            </a:r>
            <a:r>
              <a:rPr lang="en-US" altLang="zh-CN" sz="2800" dirty="0"/>
              <a:t>'IS' </a:t>
            </a:r>
            <a:endParaRPr lang="en-US" altLang="zh-CN" sz="2800" dirty="0"/>
          </a:p>
          <a:p>
            <a:r>
              <a:rPr lang="en-US" altLang="zh-CN" sz="2800" dirty="0" smtClean="0"/>
              <a:t> </a:t>
            </a:r>
            <a:r>
              <a:rPr lang="zh-CN" altLang="en-US" sz="2800" dirty="0"/>
              <a:t>如果不是，则拒绝该插入操作</a:t>
            </a:r>
            <a:endParaRPr lang="zh-CN" altLang="en-US" sz="2800" dirty="0"/>
          </a:p>
          <a:p>
            <a:r>
              <a:rPr lang="zh-CN" altLang="en-US" sz="2800" dirty="0" smtClean="0"/>
              <a:t>如果</a:t>
            </a:r>
            <a:r>
              <a:rPr lang="zh-CN" altLang="en-US" sz="2800" dirty="0"/>
              <a:t>没有提供 </a:t>
            </a:r>
            <a:r>
              <a:rPr lang="en-US" altLang="zh-CN" sz="2800" dirty="0" err="1"/>
              <a:t>Sdept</a:t>
            </a:r>
            <a:r>
              <a:rPr lang="en-US" altLang="zh-CN" sz="2800" dirty="0"/>
              <a:t> </a:t>
            </a:r>
            <a:r>
              <a:rPr lang="zh-CN" altLang="en-US" sz="2800" dirty="0"/>
              <a:t>属性值，则自动定义 </a:t>
            </a:r>
            <a:r>
              <a:rPr lang="en-US" altLang="zh-CN" sz="2800" dirty="0" err="1"/>
              <a:t>Sdept</a:t>
            </a:r>
            <a:endParaRPr lang="en-US" altLang="zh-CN" sz="2800" dirty="0"/>
          </a:p>
          <a:p>
            <a:pPr marL="0" indent="0">
              <a:buNone/>
            </a:pPr>
            <a:r>
              <a:rPr lang="zh-CN" altLang="en-US" sz="2800" dirty="0"/>
              <a:t>为 </a:t>
            </a:r>
            <a:r>
              <a:rPr lang="en-US" altLang="zh-CN" sz="2800" dirty="0"/>
              <a:t>'IS'</a:t>
            </a:r>
            <a:endParaRPr lang="en-US" altLang="zh-CN" sz="2800"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标题 537601"/>
          <p:cNvSpPr>
            <a:spLocks noGrp="1"/>
          </p:cNvSpPr>
          <p:nvPr>
            <p:ph type="title"/>
          </p:nvPr>
        </p:nvSpPr>
        <p:spPr>
          <a:xfrm>
            <a:off x="685800" y="152400"/>
            <a:ext cx="6870700" cy="1116013"/>
          </a:xfrm>
        </p:spPr>
        <p:txBody>
          <a:bodyPr anchor="b"/>
          <a:lstStyle/>
          <a:p>
            <a:endParaRPr lang="zh-CN" altLang="en-US" dirty="0"/>
          </a:p>
        </p:txBody>
      </p:sp>
      <p:sp>
        <p:nvSpPr>
          <p:cNvPr id="538626" name="文本占位符 537602"/>
          <p:cNvSpPr>
            <a:spLocks noGrp="1"/>
          </p:cNvSpPr>
          <p:nvPr>
            <p:ph idx="1"/>
          </p:nvPr>
        </p:nvSpPr>
        <p:spPr>
          <a:xfrm>
            <a:off x="179388" y="1700213"/>
            <a:ext cx="8964612" cy="5157787"/>
          </a:xfrm>
        </p:spPr>
        <p:txBody>
          <a:bodyPr anchor="t"/>
          <a:lstStyle/>
          <a:p>
            <a:pPr marL="0" indent="0">
              <a:buNone/>
            </a:pPr>
            <a:r>
              <a:rPr lang="en-US" altLang="zh-CN" sz="2800" dirty="0"/>
              <a:t>[ </a:t>
            </a:r>
            <a:r>
              <a:rPr lang="zh-CN" altLang="en-US" sz="2800" dirty="0"/>
              <a:t>例 </a:t>
            </a:r>
            <a:r>
              <a:rPr lang="en-US" altLang="zh-CN" sz="2800" dirty="0"/>
              <a:t>4]   </a:t>
            </a:r>
            <a:r>
              <a:rPr lang="zh-CN" altLang="en-US" sz="2800" dirty="0"/>
              <a:t>建立信息系选修了 </a:t>
            </a:r>
            <a:r>
              <a:rPr lang="en-US" altLang="zh-CN" sz="2800" dirty="0"/>
              <a:t>1 </a:t>
            </a:r>
            <a:r>
              <a:rPr lang="zh-CN" altLang="en-US" sz="2800" dirty="0"/>
              <a:t>号课程的学生视图。</a:t>
            </a:r>
            <a:endParaRPr lang="zh-CN" altLang="en-US" sz="2800" dirty="0"/>
          </a:p>
          <a:p>
            <a:pPr marL="0" indent="0">
              <a:buNone/>
            </a:pPr>
            <a:r>
              <a:rPr lang="zh-CN" altLang="en-US" sz="2800" dirty="0"/>
              <a:t>        </a:t>
            </a:r>
            <a:r>
              <a:rPr lang="en-US" altLang="zh-CN" sz="2800" dirty="0"/>
              <a:t>CREATE VIEW IS_S1(</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Grade)</a:t>
            </a:r>
            <a:endParaRPr lang="en-US" altLang="zh-CN" sz="2800" dirty="0"/>
          </a:p>
          <a:p>
            <a:pPr marL="0" indent="0">
              <a:buNone/>
            </a:pPr>
            <a:r>
              <a:rPr lang="en-US" altLang="zh-CN" sz="2800" dirty="0"/>
              <a:t>               AS </a:t>
            </a:r>
            <a:endParaRPr lang="en-US" altLang="zh-CN" sz="2800" dirty="0"/>
          </a:p>
          <a:p>
            <a:pPr marL="0" indent="0">
              <a:buNone/>
            </a:pPr>
            <a:r>
              <a:rPr lang="en-US" altLang="zh-CN" sz="2800" dirty="0"/>
              <a:t>               SELECT  Student.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Grade</a:t>
            </a:r>
            <a:endParaRPr lang="en-US" altLang="zh-CN" sz="2800" dirty="0"/>
          </a:p>
          <a:p>
            <a:pPr marL="0" indent="0">
              <a:buNone/>
            </a:pPr>
            <a:r>
              <a:rPr lang="en-US" altLang="zh-CN" sz="2800" dirty="0"/>
              <a:t>               FROM   Student </a:t>
            </a:r>
            <a:r>
              <a:rPr lang="zh-CN" altLang="en-US" sz="2800" dirty="0"/>
              <a:t>， </a:t>
            </a:r>
            <a:r>
              <a:rPr lang="en-US" altLang="zh-CN" sz="2800" dirty="0"/>
              <a:t>SC</a:t>
            </a:r>
            <a:endParaRPr lang="en-US" altLang="zh-CN" sz="2800" dirty="0"/>
          </a:p>
          <a:p>
            <a:pPr marL="0" indent="0">
              <a:buNone/>
            </a:pPr>
            <a:r>
              <a:rPr lang="en-US" altLang="zh-CN" sz="2800" dirty="0"/>
              <a:t>               WHERE  </a:t>
            </a:r>
            <a:r>
              <a:rPr lang="en-US" altLang="zh-CN" sz="2800" dirty="0" err="1"/>
              <a:t>Sdept</a:t>
            </a:r>
            <a:r>
              <a:rPr lang="en-US" altLang="zh-CN" sz="2800" dirty="0"/>
              <a:t>= 'IS' AND</a:t>
            </a:r>
            <a:endParaRPr lang="en-US" altLang="zh-CN" sz="2800" dirty="0"/>
          </a:p>
          <a:p>
            <a:pPr marL="0" indent="0">
              <a:buNone/>
            </a:pPr>
            <a:r>
              <a:rPr lang="en-US" altLang="zh-CN" sz="2800" dirty="0"/>
              <a:t>                      </a:t>
            </a:r>
            <a:r>
              <a:rPr lang="en-US" altLang="zh-CN" sz="2800" dirty="0" err="1"/>
              <a:t>Student.Sno</a:t>
            </a:r>
            <a:r>
              <a:rPr lang="en-US" altLang="zh-CN" sz="2800" dirty="0"/>
              <a:t>=</a:t>
            </a:r>
            <a:r>
              <a:rPr lang="en-US" altLang="zh-CN" sz="2800" dirty="0" err="1"/>
              <a:t>SC.Sno</a:t>
            </a:r>
            <a:r>
              <a:rPr lang="en-US" altLang="zh-CN" sz="2800" dirty="0"/>
              <a:t> AND</a:t>
            </a:r>
            <a:endParaRPr lang="en-US" altLang="zh-CN" sz="2800" dirty="0"/>
          </a:p>
          <a:p>
            <a:pPr marL="0" indent="0">
              <a:buNone/>
            </a:pPr>
            <a:r>
              <a:rPr lang="en-US" altLang="zh-CN" sz="2800" dirty="0"/>
              <a:t>                      </a:t>
            </a:r>
            <a:r>
              <a:rPr lang="en-US" altLang="zh-CN" sz="2800" dirty="0" err="1"/>
              <a:t>SC.Cno</a:t>
            </a:r>
            <a:r>
              <a:rPr lang="en-US" altLang="zh-CN" sz="2800" dirty="0"/>
              <a:t>= '1' </a:t>
            </a:r>
            <a:r>
              <a:rPr lang="zh-CN" altLang="en-US" sz="2800" dirty="0"/>
              <a:t>；</a:t>
            </a:r>
            <a:endParaRPr lang="zh-CN" altLang="en-US" sz="2800"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49" name="标题 538625"/>
          <p:cNvSpPr>
            <a:spLocks noGrp="1"/>
          </p:cNvSpPr>
          <p:nvPr>
            <p:ph type="title"/>
          </p:nvPr>
        </p:nvSpPr>
        <p:spPr/>
        <p:txBody>
          <a:bodyPr anchor="b"/>
          <a:lstStyle/>
          <a:p>
            <a:endParaRPr lang="zh-CN" altLang="en-US" dirty="0"/>
          </a:p>
        </p:txBody>
      </p:sp>
      <p:sp>
        <p:nvSpPr>
          <p:cNvPr id="539650" name="文本占位符 538626"/>
          <p:cNvSpPr>
            <a:spLocks noGrp="1"/>
          </p:cNvSpPr>
          <p:nvPr>
            <p:ph idx="1"/>
          </p:nvPr>
        </p:nvSpPr>
        <p:spPr>
          <a:xfrm>
            <a:off x="179388" y="1700213"/>
            <a:ext cx="8964612" cy="5157787"/>
          </a:xfrm>
        </p:spPr>
        <p:txBody>
          <a:bodyPr anchor="t"/>
          <a:lstStyle/>
          <a:p>
            <a:r>
              <a:rPr lang="zh-CN" altLang="en-US" dirty="0"/>
              <a:t>基于视图的视图</a:t>
            </a:r>
            <a:endParaRPr lang="zh-CN" altLang="en-US" dirty="0"/>
          </a:p>
          <a:p>
            <a:pPr marL="0" indent="0">
              <a:buNone/>
            </a:pPr>
            <a:r>
              <a:rPr lang="en-US" altLang="zh-CN" dirty="0"/>
              <a:t>[ </a:t>
            </a:r>
            <a:r>
              <a:rPr lang="zh-CN" altLang="en-US" dirty="0"/>
              <a:t>例 </a:t>
            </a:r>
            <a:r>
              <a:rPr lang="en-US" altLang="zh-CN" dirty="0"/>
              <a:t>5]   </a:t>
            </a:r>
            <a:r>
              <a:rPr lang="zh-CN" altLang="en-US" dirty="0"/>
              <a:t>建立信息系选修了 </a:t>
            </a:r>
            <a:r>
              <a:rPr lang="en-US" altLang="zh-CN" dirty="0"/>
              <a:t>1 </a:t>
            </a:r>
            <a:r>
              <a:rPr lang="zh-CN" altLang="en-US" dirty="0"/>
              <a:t>号课程且成绩在 </a:t>
            </a:r>
            <a:r>
              <a:rPr lang="en-US" altLang="zh-CN" dirty="0"/>
              <a:t>90</a:t>
            </a:r>
            <a:endParaRPr lang="en-US" altLang="zh-CN" dirty="0"/>
          </a:p>
          <a:p>
            <a:pPr marL="0" indent="0">
              <a:buNone/>
            </a:pPr>
            <a:r>
              <a:rPr lang="zh-CN" altLang="en-US" dirty="0"/>
              <a:t>分以上的学生的视图。</a:t>
            </a:r>
            <a:endParaRPr lang="zh-CN" altLang="en-US" dirty="0"/>
          </a:p>
          <a:p>
            <a:pPr marL="0" indent="0">
              <a:buNone/>
            </a:pPr>
            <a:r>
              <a:rPr lang="zh-CN" altLang="en-US" dirty="0"/>
              <a:t>        </a:t>
            </a:r>
            <a:r>
              <a:rPr lang="en-US" altLang="zh-CN" dirty="0"/>
              <a:t>CREATE VIEW IS_S2</a:t>
            </a:r>
            <a:endParaRPr lang="en-US" altLang="zh-CN" dirty="0"/>
          </a:p>
          <a:p>
            <a:pPr marL="0" indent="0">
              <a:buNone/>
            </a:pPr>
            <a:r>
              <a:rPr lang="en-US" altLang="zh-CN" dirty="0" smtClean="0"/>
              <a:t>              </a:t>
            </a:r>
            <a:r>
              <a:rPr lang="en-US" altLang="zh-CN" dirty="0"/>
              <a:t>AS</a:t>
            </a:r>
            <a:endParaRPr lang="en-US" altLang="zh-CN" dirty="0"/>
          </a:p>
          <a:p>
            <a:pPr marL="0" indent="0">
              <a:buNone/>
            </a:pPr>
            <a:r>
              <a:rPr lang="en-US" altLang="zh-CN" dirty="0" smtClean="0"/>
              <a:t>              </a:t>
            </a:r>
            <a:r>
              <a:rPr lang="en-US" altLang="zh-CN" dirty="0"/>
              <a:t>SELECT </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a:t>Grade</a:t>
            </a:r>
            <a:endParaRPr lang="en-US" altLang="zh-CN" dirty="0"/>
          </a:p>
          <a:p>
            <a:pPr marL="0" indent="0">
              <a:buNone/>
            </a:pPr>
            <a:r>
              <a:rPr lang="en-US" altLang="zh-CN" dirty="0" smtClean="0"/>
              <a:t>              </a:t>
            </a:r>
            <a:r>
              <a:rPr lang="en-US" altLang="zh-CN" dirty="0"/>
              <a:t>FROM   IS_S1</a:t>
            </a:r>
            <a:endParaRPr lang="en-US" altLang="zh-CN" dirty="0"/>
          </a:p>
          <a:p>
            <a:r>
              <a:rPr lang="en-US" altLang="zh-CN" dirty="0"/>
              <a:t>   </a:t>
            </a:r>
            <a:r>
              <a:rPr lang="en-US" altLang="zh-CN" dirty="0" smtClean="0"/>
              <a:t>         </a:t>
            </a:r>
            <a:r>
              <a:rPr lang="en-US" altLang="zh-CN" dirty="0"/>
              <a:t>WHERE  Grade&gt;=90 </a:t>
            </a:r>
            <a:r>
              <a:rPr lang="zh-CN" altLang="en-US" dirty="0"/>
              <a:t>；</a:t>
            </a:r>
            <a:endParaRPr lang="zh-CN" altLang="en-US"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3" name="标题 539649"/>
          <p:cNvSpPr>
            <a:spLocks noGrp="1"/>
          </p:cNvSpPr>
          <p:nvPr>
            <p:ph type="title"/>
          </p:nvPr>
        </p:nvSpPr>
        <p:spPr/>
        <p:txBody>
          <a:bodyPr anchor="b"/>
          <a:lstStyle/>
          <a:p>
            <a:endParaRPr lang="zh-CN" altLang="en-US" dirty="0"/>
          </a:p>
        </p:txBody>
      </p:sp>
      <p:sp>
        <p:nvSpPr>
          <p:cNvPr id="540674" name="文本占位符 539650"/>
          <p:cNvSpPr>
            <a:spLocks noGrp="1"/>
          </p:cNvSpPr>
          <p:nvPr>
            <p:ph idx="1"/>
          </p:nvPr>
        </p:nvSpPr>
        <p:spPr>
          <a:xfrm>
            <a:off x="0" y="1773238"/>
            <a:ext cx="9144000" cy="5084762"/>
          </a:xfrm>
        </p:spPr>
        <p:txBody>
          <a:bodyPr anchor="t"/>
          <a:lstStyle/>
          <a:p>
            <a:pPr marL="0" indent="0">
              <a:buNone/>
            </a:pPr>
            <a:r>
              <a:rPr lang="zh-CN" altLang="en-US" sz="2800" dirty="0"/>
              <a:t>带表达式的视图</a:t>
            </a:r>
            <a:endParaRPr lang="zh-CN" altLang="en-US" sz="2800" dirty="0"/>
          </a:p>
          <a:p>
            <a:pPr marL="0" indent="0">
              <a:buNone/>
            </a:pPr>
            <a:r>
              <a:rPr lang="en-US" altLang="zh-CN" sz="2800" dirty="0"/>
              <a:t>[ </a:t>
            </a:r>
            <a:r>
              <a:rPr lang="zh-CN" altLang="en-US" sz="2800" dirty="0"/>
              <a:t>例 </a:t>
            </a:r>
            <a:r>
              <a:rPr lang="en-US" altLang="zh-CN" sz="2800" dirty="0"/>
              <a:t>6]   </a:t>
            </a:r>
            <a:r>
              <a:rPr lang="zh-CN" altLang="en-US" sz="2800" dirty="0"/>
              <a:t>定义一个反映学生出生年份的视图。</a:t>
            </a:r>
            <a:endParaRPr lang="zh-CN" altLang="en-US" sz="2800" dirty="0"/>
          </a:p>
          <a:p>
            <a:pPr marL="0" indent="0">
              <a:buNone/>
            </a:pPr>
            <a:r>
              <a:rPr lang="zh-CN" altLang="en-US" sz="2800" dirty="0"/>
              <a:t>         </a:t>
            </a:r>
            <a:r>
              <a:rPr lang="en-US" altLang="zh-CN" sz="2800" dirty="0"/>
              <a:t>CREATE  VIEW BT_S(</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Sbirth</a:t>
            </a:r>
            <a:r>
              <a:rPr lang="en-US" altLang="zh-CN" sz="2800" dirty="0"/>
              <a:t> )</a:t>
            </a:r>
            <a:endParaRPr lang="en-US" altLang="zh-CN" sz="2800" dirty="0"/>
          </a:p>
          <a:p>
            <a:pPr marL="0" indent="0">
              <a:buNone/>
            </a:pPr>
            <a:r>
              <a:rPr lang="en-US" altLang="zh-CN" sz="2800" dirty="0"/>
              <a:t>               AS </a:t>
            </a:r>
            <a:endParaRPr lang="en-US" altLang="zh-CN" sz="2800" dirty="0"/>
          </a:p>
          <a:p>
            <a:pPr marL="0" indent="0">
              <a:buNone/>
            </a:pPr>
            <a:r>
              <a:rPr lang="en-US" altLang="zh-CN" sz="2800" dirty="0"/>
              <a:t>           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2000-Sage</a:t>
            </a:r>
            <a:endParaRPr lang="en-US" altLang="zh-CN" sz="2800" dirty="0"/>
          </a:p>
          <a:p>
            <a:pPr marL="0" indent="0">
              <a:buNone/>
            </a:pPr>
            <a:r>
              <a:rPr lang="en-US" altLang="zh-CN" sz="2800" dirty="0"/>
              <a:t>           FROM  Student</a:t>
            </a:r>
            <a:endParaRPr lang="en-US" altLang="zh-CN" sz="2800" dirty="0"/>
          </a:p>
          <a:p>
            <a:r>
              <a:rPr lang="zh-CN" altLang="en-US" sz="2800" dirty="0"/>
              <a:t>设置一些派生属性列 </a:t>
            </a:r>
            <a:r>
              <a:rPr lang="en-US" altLang="zh-CN" sz="2800" dirty="0"/>
              <a:t>,  </a:t>
            </a:r>
            <a:r>
              <a:rPr lang="zh-CN" altLang="en-US" sz="2800" dirty="0"/>
              <a:t>也 称为虚拟列 </a:t>
            </a:r>
            <a:r>
              <a:rPr lang="en-US" altLang="zh-CN" sz="2800" dirty="0"/>
              <a:t>-- </a:t>
            </a:r>
            <a:r>
              <a:rPr lang="en-US" altLang="zh-CN" sz="2800" dirty="0" err="1"/>
              <a:t>Sbirth</a:t>
            </a:r>
            <a:r>
              <a:rPr lang="en-US" altLang="zh-CN" sz="2800" dirty="0"/>
              <a:t>  </a:t>
            </a:r>
            <a:endParaRPr lang="en-US" altLang="zh-CN" sz="2800" dirty="0"/>
          </a:p>
          <a:p>
            <a:r>
              <a:rPr lang="zh-CN" altLang="en-US" sz="2800" dirty="0"/>
              <a:t>带表达式的视图必须明确定义组成视图的各个属</a:t>
            </a:r>
            <a:endParaRPr lang="zh-CN" altLang="en-US" sz="2800" dirty="0"/>
          </a:p>
          <a:p>
            <a:r>
              <a:rPr lang="zh-CN" altLang="en-US" sz="2800" dirty="0"/>
              <a:t>性列名</a:t>
            </a:r>
            <a:endParaRPr lang="zh-CN" altLang="en-US" sz="2800"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标题 540673"/>
          <p:cNvSpPr>
            <a:spLocks noGrp="1"/>
          </p:cNvSpPr>
          <p:nvPr>
            <p:ph type="title"/>
          </p:nvPr>
        </p:nvSpPr>
        <p:spPr/>
        <p:txBody>
          <a:bodyPr anchor="b"/>
          <a:lstStyle/>
          <a:p>
            <a:endParaRPr lang="zh-CN" altLang="en-US" dirty="0"/>
          </a:p>
        </p:txBody>
      </p:sp>
      <p:sp>
        <p:nvSpPr>
          <p:cNvPr id="541698" name="文本占位符 540674"/>
          <p:cNvSpPr>
            <a:spLocks noGrp="1"/>
          </p:cNvSpPr>
          <p:nvPr>
            <p:ph idx="1"/>
          </p:nvPr>
        </p:nvSpPr>
        <p:spPr>
          <a:xfrm>
            <a:off x="395288" y="1828800"/>
            <a:ext cx="8497887" cy="4768850"/>
          </a:xfrm>
        </p:spPr>
        <p:txBody>
          <a:bodyPr anchor="t"/>
          <a:lstStyle/>
          <a:p>
            <a:r>
              <a:rPr lang="zh-CN" altLang="en-US" sz="2800" dirty="0"/>
              <a:t> 建立分组视图</a:t>
            </a:r>
            <a:endParaRPr lang="zh-CN" altLang="en-US" sz="2800" dirty="0"/>
          </a:p>
          <a:p>
            <a:pPr marL="0" indent="0">
              <a:buNone/>
            </a:pPr>
            <a:r>
              <a:rPr lang="en-US" altLang="zh-CN" sz="2800" dirty="0"/>
              <a:t>[ </a:t>
            </a:r>
            <a:r>
              <a:rPr lang="zh-CN" altLang="en-US" sz="2800" dirty="0"/>
              <a:t>例 </a:t>
            </a:r>
            <a:r>
              <a:rPr lang="en-US" altLang="zh-CN" sz="2800" dirty="0"/>
              <a:t>7]   </a:t>
            </a:r>
            <a:r>
              <a:rPr lang="zh-CN" altLang="en-US" sz="2800" dirty="0"/>
              <a:t>将学生的学号及他的平均成绩定义为一个视图</a:t>
            </a:r>
            <a:endParaRPr lang="zh-CN" altLang="en-US" sz="2800" dirty="0"/>
          </a:p>
          <a:p>
            <a:pPr marL="0" indent="0">
              <a:buNone/>
            </a:pPr>
            <a:r>
              <a:rPr lang="zh-CN" altLang="en-US" sz="2800" dirty="0"/>
              <a:t>        假设 </a:t>
            </a:r>
            <a:r>
              <a:rPr lang="en-US" altLang="zh-CN" sz="2800" dirty="0"/>
              <a:t>SC </a:t>
            </a:r>
            <a:r>
              <a:rPr lang="zh-CN" altLang="en-US" sz="2800" dirty="0"/>
              <a:t>表中 “ 成绩 ” 列 </a:t>
            </a:r>
            <a:r>
              <a:rPr lang="en-US" altLang="zh-CN" sz="2800" dirty="0"/>
              <a:t>Grade </a:t>
            </a:r>
            <a:r>
              <a:rPr lang="zh-CN" altLang="en-US" sz="2800" dirty="0"/>
              <a:t>为数字型</a:t>
            </a:r>
            <a:endParaRPr lang="zh-CN" altLang="en-US" sz="2800" dirty="0"/>
          </a:p>
          <a:p>
            <a:pPr marL="0" indent="0">
              <a:buNone/>
            </a:pPr>
            <a:r>
              <a:rPr lang="zh-CN" altLang="en-US" sz="2800" dirty="0" smtClean="0"/>
              <a:t>           </a:t>
            </a:r>
            <a:r>
              <a:rPr lang="en-US" altLang="zh-CN" sz="2800" dirty="0"/>
              <a:t>CREAT  VIEW S_G(</a:t>
            </a:r>
            <a:r>
              <a:rPr lang="en-US" altLang="zh-CN" sz="2800" dirty="0" err="1"/>
              <a:t>Sno</a:t>
            </a:r>
            <a:r>
              <a:rPr lang="en-US" altLang="zh-CN" sz="2800" dirty="0"/>
              <a:t> </a:t>
            </a:r>
            <a:r>
              <a:rPr lang="zh-CN" altLang="en-US" sz="2800" dirty="0"/>
              <a:t>， </a:t>
            </a:r>
            <a:r>
              <a:rPr lang="en-US" altLang="zh-CN" sz="2800" dirty="0" err="1"/>
              <a:t>Gavg</a:t>
            </a:r>
            <a:r>
              <a:rPr lang="en-US" altLang="zh-CN" sz="2800" dirty="0"/>
              <a:t> )</a:t>
            </a:r>
            <a:endParaRPr lang="en-US" altLang="zh-CN" sz="2800" dirty="0"/>
          </a:p>
          <a:p>
            <a:pPr marL="0" indent="0">
              <a:buNone/>
            </a:pPr>
            <a:r>
              <a:rPr lang="en-US" altLang="zh-CN" sz="2800" dirty="0" smtClean="0"/>
              <a:t>           </a:t>
            </a:r>
            <a:r>
              <a:rPr lang="en-US" altLang="zh-CN" sz="2800" dirty="0"/>
              <a:t>AS  </a:t>
            </a:r>
            <a:endParaRPr lang="en-US" altLang="zh-CN" sz="2800" dirty="0"/>
          </a:p>
          <a:p>
            <a:pPr marL="0" indent="0">
              <a:buNone/>
            </a:pPr>
            <a:r>
              <a:rPr lang="en-US" altLang="zh-CN" sz="2800" dirty="0" smtClean="0"/>
              <a:t>             </a:t>
            </a:r>
            <a:r>
              <a:rPr lang="en-US" altLang="zh-CN" sz="2800" dirty="0"/>
              <a:t>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buNone/>
            </a:pPr>
            <a:r>
              <a:rPr lang="en-US" altLang="zh-CN" sz="2800" dirty="0" smtClean="0"/>
              <a:t>          </a:t>
            </a:r>
            <a:r>
              <a:rPr lang="en-US" altLang="zh-CN" sz="2800" dirty="0"/>
              <a:t>FROM  SC</a:t>
            </a:r>
            <a:endParaRPr lang="en-US" altLang="zh-CN" sz="2800" dirty="0"/>
          </a:p>
          <a:p>
            <a:pPr marL="0" indent="0">
              <a:buNone/>
            </a:pPr>
            <a:r>
              <a:rPr lang="en-US" altLang="zh-CN" sz="2800" dirty="0" smtClean="0"/>
              <a:t>       </a:t>
            </a:r>
            <a:r>
              <a:rPr lang="en-US" altLang="zh-CN" sz="2800" dirty="0"/>
              <a:t>GROUP BY </a:t>
            </a:r>
            <a:r>
              <a:rPr lang="en-US" altLang="zh-CN" sz="2800" dirty="0" err="1"/>
              <a:t>Sno</a:t>
            </a:r>
            <a:r>
              <a:rPr lang="en-US" altLang="zh-CN" sz="2800" dirty="0"/>
              <a:t> </a:t>
            </a:r>
            <a:r>
              <a:rPr lang="zh-CN" altLang="en-US" sz="2800" dirty="0"/>
              <a:t>；</a:t>
            </a:r>
            <a:endParaRPr lang="zh-CN" altLang="en-US" sz="2800"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1" name="标题 541697"/>
          <p:cNvSpPr>
            <a:spLocks noGrp="1"/>
          </p:cNvSpPr>
          <p:nvPr>
            <p:ph type="title"/>
          </p:nvPr>
        </p:nvSpPr>
        <p:spPr/>
        <p:txBody>
          <a:bodyPr anchor="b"/>
          <a:lstStyle/>
          <a:p>
            <a:endParaRPr lang="zh-CN" altLang="en-US" dirty="0"/>
          </a:p>
        </p:txBody>
      </p:sp>
      <p:sp>
        <p:nvSpPr>
          <p:cNvPr id="542722" name="文本占位符 541698"/>
          <p:cNvSpPr>
            <a:spLocks noGrp="1"/>
          </p:cNvSpPr>
          <p:nvPr>
            <p:ph idx="1"/>
          </p:nvPr>
        </p:nvSpPr>
        <p:spPr>
          <a:xfrm>
            <a:off x="0" y="1700213"/>
            <a:ext cx="8964613" cy="5157787"/>
          </a:xfrm>
        </p:spPr>
        <p:txBody>
          <a:bodyPr anchor="t"/>
          <a:lstStyle/>
          <a:p>
            <a:pPr>
              <a:lnSpc>
                <a:spcPct val="90000"/>
              </a:lnSpc>
            </a:pPr>
            <a:r>
              <a:rPr lang="zh-CN" altLang="en-US" sz="2800" dirty="0"/>
              <a:t>建立视图（续）</a:t>
            </a:r>
            <a:endParaRPr lang="zh-CN" altLang="en-US" sz="2800" dirty="0"/>
          </a:p>
          <a:p>
            <a:pPr marL="0" indent="0">
              <a:lnSpc>
                <a:spcPct val="90000"/>
              </a:lnSpc>
              <a:buNone/>
            </a:pPr>
            <a:r>
              <a:rPr lang="en-US" altLang="zh-CN" sz="2800" dirty="0"/>
              <a:t>[ </a:t>
            </a:r>
            <a:r>
              <a:rPr lang="zh-CN" altLang="en-US" sz="2800" dirty="0"/>
              <a:t>例 </a:t>
            </a:r>
            <a:r>
              <a:rPr lang="en-US" altLang="zh-CN" sz="2800" dirty="0"/>
              <a:t>8] </a:t>
            </a:r>
            <a:r>
              <a:rPr lang="zh-CN" altLang="en-US" sz="2800" dirty="0"/>
              <a:t>将 </a:t>
            </a:r>
            <a:r>
              <a:rPr lang="en-US" altLang="zh-CN" sz="2800" dirty="0"/>
              <a:t>Student </a:t>
            </a:r>
            <a:r>
              <a:rPr lang="zh-CN" altLang="en-US" sz="2800" dirty="0"/>
              <a:t>表中所有女生记录定义为一个视图</a:t>
            </a:r>
            <a:endParaRPr lang="zh-CN" altLang="en-US" sz="2800" dirty="0"/>
          </a:p>
          <a:p>
            <a:pPr marL="0" indent="0">
              <a:lnSpc>
                <a:spcPct val="90000"/>
              </a:lnSpc>
              <a:buNone/>
            </a:pPr>
            <a:r>
              <a:rPr lang="zh-CN" altLang="en-US" sz="2800" dirty="0"/>
              <a:t>       </a:t>
            </a:r>
            <a:r>
              <a:rPr lang="en-US" altLang="zh-CN" sz="2800" dirty="0"/>
              <a:t>CREATE VIEW </a:t>
            </a:r>
            <a:endParaRPr lang="en-US" altLang="zh-CN" sz="2800" dirty="0"/>
          </a:p>
          <a:p>
            <a:pPr marL="0" indent="0">
              <a:lnSpc>
                <a:spcPct val="90000"/>
              </a:lnSpc>
              <a:buNone/>
            </a:pPr>
            <a:r>
              <a:rPr lang="en-US" altLang="zh-CN" sz="2800" dirty="0" smtClean="0"/>
              <a:t>    </a:t>
            </a:r>
            <a:r>
              <a:rPr lang="en-US" altLang="zh-CN" sz="2800" dirty="0"/>
              <a:t>F_Student1(</a:t>
            </a:r>
            <a:r>
              <a:rPr lang="en-US" altLang="zh-CN" sz="2800" dirty="0" err="1"/>
              <a:t>stdnum</a:t>
            </a:r>
            <a:r>
              <a:rPr lang="en-US" altLang="zh-CN" sz="2800" dirty="0"/>
              <a:t> </a:t>
            </a:r>
            <a:r>
              <a:rPr lang="zh-CN" altLang="en-US" sz="2800" dirty="0"/>
              <a:t>， </a:t>
            </a:r>
            <a:r>
              <a:rPr lang="en-US" altLang="zh-CN" sz="2800" dirty="0"/>
              <a:t>name </a:t>
            </a:r>
            <a:r>
              <a:rPr lang="zh-CN" altLang="en-US" sz="2800" dirty="0"/>
              <a:t>， </a:t>
            </a:r>
            <a:r>
              <a:rPr lang="en-US" altLang="zh-CN" sz="2800" dirty="0"/>
              <a:t>sex </a:t>
            </a:r>
            <a:r>
              <a:rPr lang="zh-CN" altLang="en-US" sz="2800" dirty="0"/>
              <a:t>， </a:t>
            </a:r>
            <a:r>
              <a:rPr lang="en-US" altLang="zh-CN" sz="2800" dirty="0"/>
              <a:t>age </a:t>
            </a:r>
            <a:r>
              <a:rPr lang="zh-CN" altLang="en-US" sz="2800" dirty="0"/>
              <a:t>， </a:t>
            </a:r>
            <a:r>
              <a:rPr lang="en-US" altLang="zh-CN" sz="2800" dirty="0" err="1"/>
              <a:t>dept</a:t>
            </a:r>
            <a:r>
              <a:rPr lang="en-US" altLang="zh-CN" sz="2800" dirty="0"/>
              <a:t>)</a:t>
            </a:r>
            <a:endParaRPr lang="en-US" altLang="zh-CN" sz="2800" dirty="0"/>
          </a:p>
          <a:p>
            <a:pPr marL="0" indent="0">
              <a:lnSpc>
                <a:spcPct val="90000"/>
              </a:lnSpc>
              <a:buNone/>
            </a:pPr>
            <a:r>
              <a:rPr lang="en-US" altLang="zh-CN" sz="2800" dirty="0" smtClean="0"/>
              <a:t>      </a:t>
            </a:r>
            <a:r>
              <a:rPr lang="en-US" altLang="zh-CN" sz="2800" dirty="0"/>
              <a:t>AS   SELECT  *</a:t>
            </a:r>
            <a:endParaRPr lang="en-US" altLang="zh-CN" sz="2800" dirty="0"/>
          </a:p>
          <a:p>
            <a:pPr marL="0" indent="0">
              <a:lnSpc>
                <a:spcPct val="90000"/>
              </a:lnSpc>
              <a:buNone/>
            </a:pPr>
            <a:r>
              <a:rPr lang="en-US" altLang="zh-CN" sz="2800" dirty="0" smtClean="0"/>
              <a:t>     </a:t>
            </a:r>
            <a:r>
              <a:rPr lang="en-US" altLang="zh-CN" sz="2800" dirty="0"/>
              <a:t>FROM  Student</a:t>
            </a:r>
            <a:endParaRPr lang="en-US" altLang="zh-CN" sz="2800" dirty="0"/>
          </a:p>
          <a:p>
            <a:pPr marL="0" indent="0">
              <a:lnSpc>
                <a:spcPct val="90000"/>
              </a:lnSpc>
              <a:buNone/>
            </a:pPr>
            <a:r>
              <a:rPr lang="en-US" altLang="zh-CN" sz="2800" dirty="0" smtClean="0"/>
              <a:t>      </a:t>
            </a:r>
            <a:r>
              <a:rPr lang="en-US" altLang="zh-CN" sz="2800" dirty="0"/>
              <a:t>WHERE </a:t>
            </a:r>
            <a:r>
              <a:rPr lang="en-US" altLang="zh-CN" sz="2800" dirty="0" err="1"/>
              <a:t>Ssex</a:t>
            </a:r>
            <a:r>
              <a:rPr lang="en-US" altLang="zh-CN" sz="2800" dirty="0"/>
              <a:t>=' </a:t>
            </a:r>
            <a:r>
              <a:rPr lang="zh-CN" altLang="en-US" sz="2800" dirty="0"/>
              <a:t>女 </a:t>
            </a:r>
            <a:r>
              <a:rPr lang="en-US" altLang="zh-CN" sz="2800" dirty="0"/>
              <a:t>' </a:t>
            </a:r>
            <a:r>
              <a:rPr lang="zh-CN" altLang="en-US" sz="2800" dirty="0"/>
              <a:t>；</a:t>
            </a:r>
            <a:endParaRPr lang="zh-CN" altLang="en-US" sz="2800" dirty="0"/>
          </a:p>
          <a:p>
            <a:pPr>
              <a:lnSpc>
                <a:spcPct val="90000"/>
              </a:lnSpc>
            </a:pPr>
            <a:r>
              <a:rPr lang="zh-CN" altLang="en-US" sz="2800" dirty="0"/>
              <a:t>缺点：修改基表 </a:t>
            </a:r>
            <a:r>
              <a:rPr lang="en-US" altLang="zh-CN" sz="2800" dirty="0"/>
              <a:t>Student </a:t>
            </a:r>
            <a:r>
              <a:rPr lang="zh-CN" altLang="en-US" sz="2800" dirty="0"/>
              <a:t>的结构后， </a:t>
            </a:r>
            <a:r>
              <a:rPr lang="en-US" altLang="zh-CN" sz="2800" dirty="0"/>
              <a:t>Student </a:t>
            </a:r>
            <a:r>
              <a:rPr lang="zh-CN" altLang="en-US" sz="2800" dirty="0"/>
              <a:t>表</a:t>
            </a:r>
            <a:endParaRPr lang="zh-CN" altLang="en-US" sz="2800" dirty="0"/>
          </a:p>
          <a:p>
            <a:pPr marL="0" indent="0">
              <a:lnSpc>
                <a:spcPct val="90000"/>
              </a:lnSpc>
              <a:buNone/>
            </a:pPr>
            <a:r>
              <a:rPr lang="zh-CN" altLang="en-US" sz="2800" dirty="0"/>
              <a:t>与 </a:t>
            </a:r>
            <a:r>
              <a:rPr lang="en-US" altLang="zh-CN" sz="2800" dirty="0"/>
              <a:t>F_Student1 </a:t>
            </a:r>
            <a:r>
              <a:rPr lang="zh-CN" altLang="en-US" sz="2800" dirty="0"/>
              <a:t>视图的映象关系被破坏，</a:t>
            </a:r>
            <a:endParaRPr lang="zh-CN" altLang="en-US" sz="2800" dirty="0"/>
          </a:p>
          <a:p>
            <a:pPr marL="0" indent="0">
              <a:lnSpc>
                <a:spcPct val="90000"/>
              </a:lnSpc>
              <a:buNone/>
            </a:pPr>
            <a:r>
              <a:rPr lang="zh-CN" altLang="en-US" sz="2800" dirty="0"/>
              <a:t>导致该视图不能正确工作。</a:t>
            </a:r>
            <a:endParaRPr lang="zh-CN" altLang="en-US" sz="2800"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标题 542721"/>
          <p:cNvSpPr>
            <a:spLocks noGrp="1"/>
          </p:cNvSpPr>
          <p:nvPr>
            <p:ph type="title"/>
          </p:nvPr>
        </p:nvSpPr>
        <p:spPr>
          <a:xfrm>
            <a:off x="685800" y="152400"/>
            <a:ext cx="6870700" cy="828675"/>
          </a:xfrm>
        </p:spPr>
        <p:txBody>
          <a:bodyPr anchor="b"/>
          <a:lstStyle/>
          <a:p>
            <a:endParaRPr lang="zh-CN" altLang="en-US" dirty="0"/>
          </a:p>
        </p:txBody>
      </p:sp>
      <p:sp>
        <p:nvSpPr>
          <p:cNvPr id="543746" name="文本占位符 542722"/>
          <p:cNvSpPr>
            <a:spLocks noGrp="1"/>
          </p:cNvSpPr>
          <p:nvPr>
            <p:ph idx="1"/>
          </p:nvPr>
        </p:nvSpPr>
        <p:spPr>
          <a:xfrm>
            <a:off x="0" y="1628775"/>
            <a:ext cx="9144000" cy="5229225"/>
          </a:xfrm>
        </p:spPr>
        <p:txBody>
          <a:bodyPr anchor="t"/>
          <a:lstStyle/>
          <a:p>
            <a:r>
              <a:rPr lang="zh-CN" altLang="en-US" sz="2800" dirty="0"/>
              <a:t>建立视图（续）</a:t>
            </a:r>
            <a:endParaRPr lang="zh-CN" altLang="en-US" sz="2800" dirty="0"/>
          </a:p>
          <a:p>
            <a:pPr marL="0" indent="0">
              <a:buNone/>
            </a:pPr>
            <a:r>
              <a:rPr lang="en-US" altLang="zh-CN" sz="2800" dirty="0"/>
              <a:t>CREATE VIEW</a:t>
            </a:r>
            <a:endParaRPr lang="en-US" altLang="zh-CN" sz="2800" dirty="0"/>
          </a:p>
          <a:p>
            <a:pPr marL="0" indent="0">
              <a:buNone/>
            </a:pPr>
            <a:r>
              <a:rPr lang="en-US" altLang="zh-CN" sz="2800" dirty="0"/>
              <a:t>        F_Student2 (</a:t>
            </a:r>
            <a:r>
              <a:rPr lang="en-US" altLang="zh-CN" sz="2800" dirty="0" err="1"/>
              <a:t>stdnum</a:t>
            </a:r>
            <a:r>
              <a:rPr lang="en-US" altLang="zh-CN" sz="2800" dirty="0"/>
              <a:t> </a:t>
            </a:r>
            <a:r>
              <a:rPr lang="zh-CN" altLang="en-US" sz="2800" dirty="0"/>
              <a:t>， </a:t>
            </a:r>
            <a:r>
              <a:rPr lang="en-US" altLang="zh-CN" sz="2800" dirty="0"/>
              <a:t>name </a:t>
            </a:r>
            <a:r>
              <a:rPr lang="zh-CN" altLang="en-US" sz="2800" dirty="0"/>
              <a:t>， </a:t>
            </a:r>
            <a:r>
              <a:rPr lang="en-US" altLang="zh-CN" sz="2800" dirty="0"/>
              <a:t>sex </a:t>
            </a:r>
            <a:r>
              <a:rPr lang="zh-CN" altLang="en-US" sz="2800" dirty="0"/>
              <a:t>， </a:t>
            </a:r>
            <a:r>
              <a:rPr lang="en-US" altLang="zh-CN" sz="2800" dirty="0"/>
              <a:t>age </a:t>
            </a:r>
            <a:r>
              <a:rPr lang="zh-CN" altLang="en-US" sz="2800" dirty="0"/>
              <a:t>， </a:t>
            </a:r>
            <a:r>
              <a:rPr lang="en-US" altLang="zh-CN" sz="2800" dirty="0" err="1"/>
              <a:t>dept</a:t>
            </a:r>
            <a:r>
              <a:rPr lang="en-US" altLang="zh-CN" sz="2800" dirty="0"/>
              <a:t>)</a:t>
            </a:r>
            <a:endParaRPr lang="en-US" altLang="zh-CN" sz="2800" dirty="0"/>
          </a:p>
          <a:p>
            <a:pPr marL="0" indent="0">
              <a:buNone/>
            </a:pPr>
            <a:r>
              <a:rPr lang="en-US" altLang="zh-CN" sz="2800" dirty="0"/>
              <a:t>        AS  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Ssex</a:t>
            </a:r>
            <a:r>
              <a:rPr lang="en-US" altLang="zh-CN" sz="2800" dirty="0"/>
              <a:t> </a:t>
            </a:r>
            <a:r>
              <a:rPr lang="zh-CN" altLang="en-US" sz="2800" dirty="0"/>
              <a:t>， </a:t>
            </a:r>
            <a:r>
              <a:rPr lang="en-US" altLang="zh-CN" sz="2800" dirty="0"/>
              <a:t>Sage </a:t>
            </a:r>
            <a:r>
              <a:rPr lang="zh-CN" altLang="en-US" sz="2800" dirty="0"/>
              <a:t>， </a:t>
            </a:r>
            <a:r>
              <a:rPr lang="en-US" altLang="zh-CN" sz="2800" dirty="0" err="1"/>
              <a:t>Sdept</a:t>
            </a:r>
            <a:endParaRPr lang="en-US" altLang="zh-CN" sz="2800" dirty="0"/>
          </a:p>
          <a:p>
            <a:pPr marL="0" indent="0">
              <a:buNone/>
            </a:pPr>
            <a:r>
              <a:rPr lang="en-US" altLang="zh-CN" sz="2800" dirty="0" smtClean="0"/>
              <a:t>            </a:t>
            </a:r>
            <a:r>
              <a:rPr lang="en-US" altLang="zh-CN" sz="2800" dirty="0"/>
              <a:t>FROM  Student</a:t>
            </a:r>
            <a:endParaRPr lang="en-US" altLang="zh-CN" sz="2800" dirty="0"/>
          </a:p>
          <a:p>
            <a:pPr marL="0" indent="0">
              <a:buNone/>
            </a:pPr>
            <a:r>
              <a:rPr lang="en-US" altLang="zh-CN" sz="2800" dirty="0" smtClean="0"/>
              <a:t>        </a:t>
            </a:r>
            <a:r>
              <a:rPr lang="en-US" altLang="zh-CN" sz="2800" dirty="0"/>
              <a:t>WHERE </a:t>
            </a:r>
            <a:r>
              <a:rPr lang="en-US" altLang="zh-CN" sz="2800" dirty="0" err="1"/>
              <a:t>Ssex</a:t>
            </a:r>
            <a:r>
              <a:rPr lang="en-US" altLang="zh-CN" sz="2800" dirty="0"/>
              <a:t>=' </a:t>
            </a:r>
            <a:r>
              <a:rPr lang="zh-CN" altLang="en-US" sz="2800" dirty="0"/>
              <a:t>女 </a:t>
            </a:r>
            <a:r>
              <a:rPr lang="en-US" altLang="zh-CN" sz="2800" dirty="0"/>
              <a:t>' </a:t>
            </a:r>
            <a:r>
              <a:rPr lang="zh-CN" altLang="en-US" sz="2800" dirty="0"/>
              <a:t>；</a:t>
            </a:r>
            <a:endParaRPr lang="zh-CN" altLang="en-US" sz="2800" dirty="0"/>
          </a:p>
          <a:p>
            <a:r>
              <a:rPr lang="zh-CN" altLang="en-US" sz="2800" dirty="0"/>
              <a:t>为基表 </a:t>
            </a:r>
            <a:r>
              <a:rPr lang="en-US" altLang="zh-CN" sz="2800" dirty="0"/>
              <a:t>Student </a:t>
            </a:r>
            <a:r>
              <a:rPr lang="zh-CN" altLang="en-US" sz="2800" dirty="0"/>
              <a:t>增加属性列不会破坏 </a:t>
            </a:r>
            <a:r>
              <a:rPr lang="en-US" altLang="zh-CN" sz="2800" dirty="0"/>
              <a:t>Student </a:t>
            </a:r>
            <a:r>
              <a:rPr lang="zh-CN" altLang="en-US" sz="2800" dirty="0"/>
              <a:t>表</a:t>
            </a:r>
            <a:endParaRPr lang="zh-CN" altLang="en-US" sz="2800" dirty="0"/>
          </a:p>
          <a:p>
            <a:r>
              <a:rPr lang="zh-CN" altLang="en-US" sz="2800" dirty="0"/>
              <a:t>与 </a:t>
            </a:r>
            <a:r>
              <a:rPr lang="en-US" altLang="zh-CN" sz="2800" dirty="0"/>
              <a:t>F_Student2 </a:t>
            </a:r>
            <a:r>
              <a:rPr lang="zh-CN" altLang="en-US" sz="2800" dirty="0"/>
              <a:t>视图的映象关系。</a:t>
            </a:r>
            <a:endParaRPr lang="zh-CN" altLang="en-US" sz="2800"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标题 544769"/>
          <p:cNvSpPr>
            <a:spLocks noGrp="1"/>
          </p:cNvSpPr>
          <p:nvPr>
            <p:ph type="title"/>
          </p:nvPr>
        </p:nvSpPr>
        <p:spPr/>
        <p:txBody>
          <a:bodyPr anchor="b"/>
          <a:lstStyle/>
          <a:p>
            <a:endParaRPr lang="zh-CN" altLang="en-US" dirty="0"/>
          </a:p>
        </p:txBody>
      </p:sp>
      <p:sp>
        <p:nvSpPr>
          <p:cNvPr id="545794" name="文本占位符 544770"/>
          <p:cNvSpPr>
            <a:spLocks noGrp="1"/>
          </p:cNvSpPr>
          <p:nvPr>
            <p:ph idx="1"/>
          </p:nvPr>
        </p:nvSpPr>
        <p:spPr>
          <a:xfrm>
            <a:off x="0" y="1628775"/>
            <a:ext cx="8964613" cy="5229225"/>
          </a:xfrm>
        </p:spPr>
        <p:txBody>
          <a:bodyPr anchor="t"/>
          <a:lstStyle/>
          <a:p>
            <a:pPr marL="0" indent="0">
              <a:buNone/>
            </a:pPr>
            <a:r>
              <a:rPr lang="en-US" altLang="zh-CN" dirty="0"/>
              <a:t>2.    </a:t>
            </a:r>
            <a:r>
              <a:rPr lang="zh-CN" altLang="en-US" dirty="0"/>
              <a:t>删除视图</a:t>
            </a:r>
            <a:endParaRPr lang="zh-CN" altLang="en-US" dirty="0"/>
          </a:p>
          <a:p>
            <a:pPr marL="0" indent="0">
              <a:buNone/>
            </a:pPr>
            <a:r>
              <a:rPr lang="zh-CN" altLang="en-US" dirty="0" smtClean="0"/>
              <a:t> </a:t>
            </a:r>
            <a:r>
              <a:rPr lang="en-US" altLang="zh-CN" dirty="0"/>
              <a:t>DROP  VIEW  &lt; </a:t>
            </a:r>
            <a:r>
              <a:rPr lang="zh-CN" altLang="en-US" dirty="0"/>
              <a:t>视图名 </a:t>
            </a:r>
            <a:r>
              <a:rPr lang="en-US" altLang="zh-CN" dirty="0"/>
              <a:t>&gt; </a:t>
            </a:r>
            <a:r>
              <a:rPr lang="zh-CN" altLang="en-US" dirty="0"/>
              <a:t>；</a:t>
            </a:r>
            <a:endParaRPr lang="zh-CN" altLang="en-US" dirty="0"/>
          </a:p>
          <a:p>
            <a:r>
              <a:rPr lang="zh-CN" altLang="en-US" dirty="0" smtClean="0"/>
              <a:t>该</a:t>
            </a:r>
            <a:r>
              <a:rPr lang="zh-CN" altLang="en-US" dirty="0"/>
              <a:t>语句从数据字典中删除指定的视图定义</a:t>
            </a:r>
            <a:endParaRPr lang="zh-CN" altLang="en-US" dirty="0"/>
          </a:p>
          <a:p>
            <a:r>
              <a:rPr lang="zh-CN" altLang="en-US" dirty="0" smtClean="0"/>
              <a:t>由</a:t>
            </a:r>
            <a:r>
              <a:rPr lang="zh-CN" altLang="en-US" dirty="0"/>
              <a:t>该视图导出的其他视图定义仍在数据字典</a:t>
            </a:r>
            <a:endParaRPr lang="zh-CN" altLang="en-US" dirty="0"/>
          </a:p>
          <a:p>
            <a:pPr marL="0" indent="0">
              <a:buNone/>
            </a:pPr>
            <a:r>
              <a:rPr lang="zh-CN" altLang="en-US" dirty="0"/>
              <a:t>中，但已不能使用，必须显式删除</a:t>
            </a:r>
            <a:endParaRPr lang="zh-CN" altLang="en-US" dirty="0"/>
          </a:p>
          <a:p>
            <a:r>
              <a:rPr lang="zh-CN" altLang="en-US" dirty="0" smtClean="0"/>
              <a:t>删除</a:t>
            </a:r>
            <a:r>
              <a:rPr lang="zh-CN" altLang="en-US" dirty="0"/>
              <a:t>基表时，由该基表导出的所有视图定义</a:t>
            </a:r>
            <a:endParaRPr lang="zh-CN" altLang="en-US" dirty="0"/>
          </a:p>
          <a:p>
            <a:pPr marL="0" indent="0">
              <a:buNone/>
            </a:pPr>
            <a:r>
              <a:rPr lang="zh-CN" altLang="en-US" dirty="0"/>
              <a:t>都必须显式删除</a:t>
            </a:r>
            <a:endParaRPr lang="zh-CN" alt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7" name="标题 545793"/>
          <p:cNvSpPr>
            <a:spLocks noGrp="1"/>
          </p:cNvSpPr>
          <p:nvPr>
            <p:ph type="title"/>
          </p:nvPr>
        </p:nvSpPr>
        <p:spPr>
          <a:xfrm>
            <a:off x="685800" y="152400"/>
            <a:ext cx="6870700" cy="973138"/>
          </a:xfrm>
        </p:spPr>
        <p:txBody>
          <a:bodyPr anchor="b"/>
          <a:lstStyle/>
          <a:p>
            <a:r>
              <a:rPr lang="en-US" altLang="zh-CN"/>
              <a:t>3.5.2   </a:t>
            </a:r>
            <a:r>
              <a:rPr lang="zh-CN" altLang="en-US"/>
              <a:t>查询视图</a:t>
            </a:r>
            <a:endParaRPr lang="zh-CN" altLang="en-US"/>
          </a:p>
        </p:txBody>
      </p:sp>
      <p:sp>
        <p:nvSpPr>
          <p:cNvPr id="546818" name="文本占位符 545794"/>
          <p:cNvSpPr>
            <a:spLocks noGrp="1"/>
          </p:cNvSpPr>
          <p:nvPr>
            <p:ph idx="1"/>
          </p:nvPr>
        </p:nvSpPr>
        <p:spPr>
          <a:xfrm>
            <a:off x="0" y="1196975"/>
            <a:ext cx="8964613" cy="5661025"/>
          </a:xfrm>
        </p:spPr>
        <p:txBody>
          <a:bodyPr anchor="t"/>
          <a:lstStyle/>
          <a:p>
            <a:pPr marL="0" indent="0">
              <a:lnSpc>
                <a:spcPct val="90000"/>
              </a:lnSpc>
              <a:buNone/>
            </a:pPr>
            <a:r>
              <a:rPr lang="en-US" altLang="zh-CN" dirty="0"/>
              <a:t>3.5.2   </a:t>
            </a:r>
            <a:r>
              <a:rPr lang="zh-CN" altLang="en-US" dirty="0"/>
              <a:t>查询视图</a:t>
            </a:r>
            <a:endParaRPr lang="zh-CN" altLang="en-US" dirty="0"/>
          </a:p>
          <a:p>
            <a:pPr>
              <a:lnSpc>
                <a:spcPct val="90000"/>
              </a:lnSpc>
            </a:pPr>
            <a:r>
              <a:rPr lang="zh-CN" altLang="en-US" dirty="0" smtClean="0"/>
              <a:t>从</a:t>
            </a:r>
            <a:r>
              <a:rPr lang="zh-CN" altLang="en-US" dirty="0"/>
              <a:t>用户角度：查询视图与查询基本表相同</a:t>
            </a:r>
            <a:endParaRPr lang="zh-CN" altLang="en-US" dirty="0"/>
          </a:p>
          <a:p>
            <a:pPr>
              <a:lnSpc>
                <a:spcPct val="90000"/>
              </a:lnSpc>
            </a:pPr>
            <a:r>
              <a:rPr lang="en-US" altLang="zh-CN" dirty="0" smtClean="0"/>
              <a:t>DBMS </a:t>
            </a:r>
            <a:r>
              <a:rPr lang="zh-CN" altLang="en-US" dirty="0"/>
              <a:t>实现 视图查询的方法</a:t>
            </a:r>
            <a:endParaRPr lang="zh-CN" altLang="en-US" dirty="0"/>
          </a:p>
          <a:p>
            <a:pPr marL="0" indent="0">
              <a:lnSpc>
                <a:spcPct val="90000"/>
              </a:lnSpc>
              <a:buNone/>
            </a:pPr>
            <a:r>
              <a:rPr lang="zh-CN" altLang="en-US" dirty="0"/>
              <a:t> </a:t>
            </a:r>
            <a:r>
              <a:rPr lang="zh-CN" altLang="en-US" dirty="0" smtClean="0"/>
              <a:t>  实体</a:t>
            </a:r>
            <a:r>
              <a:rPr lang="zh-CN" altLang="en-US" dirty="0"/>
              <a:t>化视图 （ </a:t>
            </a:r>
            <a:r>
              <a:rPr lang="en-US" altLang="zh-CN" dirty="0"/>
              <a:t>View Materialization </a:t>
            </a:r>
            <a:r>
              <a:rPr lang="zh-CN" altLang="en-US" dirty="0" smtClean="0"/>
              <a:t>）</a:t>
            </a:r>
            <a:endParaRPr lang="en-US" altLang="zh-CN" dirty="0" smtClean="0"/>
          </a:p>
          <a:p>
            <a:pPr marL="0" indent="0">
              <a:lnSpc>
                <a:spcPct val="90000"/>
              </a:lnSpc>
              <a:buNone/>
            </a:pPr>
            <a:r>
              <a:rPr lang="en-US" altLang="zh-CN" dirty="0"/>
              <a:t> </a:t>
            </a:r>
            <a:r>
              <a:rPr lang="en-US" altLang="zh-CN" dirty="0" smtClean="0"/>
              <a:t>  </a:t>
            </a:r>
            <a:r>
              <a:rPr lang="zh-CN" altLang="en-US" dirty="0" smtClean="0"/>
              <a:t>有效性</a:t>
            </a:r>
            <a:r>
              <a:rPr lang="zh-CN" altLang="en-US" dirty="0"/>
              <a:t>检查：检查所查询的视图是否存在</a:t>
            </a:r>
            <a:endParaRPr lang="zh-CN" altLang="en-US" dirty="0"/>
          </a:p>
          <a:p>
            <a:pPr marL="0" indent="0">
              <a:lnSpc>
                <a:spcPct val="90000"/>
              </a:lnSpc>
              <a:buNone/>
            </a:pPr>
            <a:r>
              <a:rPr lang="zh-CN" altLang="en-US" dirty="0"/>
              <a:t> </a:t>
            </a:r>
            <a:r>
              <a:rPr lang="zh-CN" altLang="en-US" dirty="0" smtClean="0"/>
              <a:t>  </a:t>
            </a:r>
            <a:r>
              <a:rPr lang="zh-CN" altLang="en-US" dirty="0"/>
              <a:t>执行视图定义，将视图临时实体化，生成临时表</a:t>
            </a:r>
            <a:endParaRPr lang="zh-CN" altLang="en-US" dirty="0"/>
          </a:p>
          <a:p>
            <a:pPr marL="0" indent="0">
              <a:lnSpc>
                <a:spcPct val="90000"/>
              </a:lnSpc>
              <a:buNone/>
            </a:pPr>
            <a:r>
              <a:rPr lang="zh-CN" altLang="en-US" dirty="0"/>
              <a:t> </a:t>
            </a:r>
            <a:r>
              <a:rPr lang="zh-CN" altLang="en-US" dirty="0" smtClean="0"/>
              <a:t>  查询</a:t>
            </a:r>
            <a:r>
              <a:rPr lang="zh-CN" altLang="en-US" dirty="0"/>
              <a:t>视图转换为查询临时表</a:t>
            </a:r>
            <a:endParaRPr lang="zh-CN" altLang="en-US" dirty="0"/>
          </a:p>
          <a:p>
            <a:pPr marL="0" indent="0">
              <a:lnSpc>
                <a:spcPct val="90000"/>
              </a:lnSpc>
              <a:buNone/>
            </a:pPr>
            <a:r>
              <a:rPr lang="zh-CN" altLang="en-US" dirty="0"/>
              <a:t> </a:t>
            </a:r>
            <a:r>
              <a:rPr lang="zh-CN" altLang="en-US" dirty="0" smtClean="0"/>
              <a:t> 查询</a:t>
            </a:r>
            <a:r>
              <a:rPr lang="zh-CN" altLang="en-US" dirty="0"/>
              <a:t>完毕删除被实体化的视图 </a:t>
            </a:r>
            <a:r>
              <a:rPr lang="en-US" altLang="zh-CN" dirty="0"/>
              <a:t>( </a:t>
            </a:r>
            <a:r>
              <a:rPr lang="zh-CN" altLang="en-US" dirty="0"/>
              <a:t>临时表 </a:t>
            </a:r>
            <a:r>
              <a:rPr lang="en-US" altLang="zh-CN" dirty="0"/>
              <a:t>)</a:t>
            </a:r>
            <a:endParaRPr lang="en-US" altLang="zh-CN" dirty="0"/>
          </a:p>
          <a:p>
            <a:pPr>
              <a:lnSpc>
                <a:spcPct val="90000"/>
              </a:lnSpc>
            </a:pPr>
            <a:r>
              <a:rPr lang="en-US" altLang="zh-CN" dirty="0"/>
              <a:t>new</a:t>
            </a:r>
            <a:endParaRPr lang="en-US" altLang="zh-CN"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标题 546817"/>
          <p:cNvSpPr>
            <a:spLocks noGrp="1"/>
          </p:cNvSpPr>
          <p:nvPr>
            <p:ph type="title"/>
          </p:nvPr>
        </p:nvSpPr>
        <p:spPr>
          <a:xfrm>
            <a:off x="685800" y="152400"/>
            <a:ext cx="6870700" cy="900113"/>
          </a:xfrm>
        </p:spPr>
        <p:txBody>
          <a:bodyPr anchor="b"/>
          <a:lstStyle/>
          <a:p>
            <a:endParaRPr lang="zh-CN" altLang="en-US" dirty="0"/>
          </a:p>
        </p:txBody>
      </p:sp>
      <p:sp>
        <p:nvSpPr>
          <p:cNvPr id="547842" name="文本占位符 546818"/>
          <p:cNvSpPr>
            <a:spLocks noGrp="1"/>
          </p:cNvSpPr>
          <p:nvPr>
            <p:ph idx="1"/>
          </p:nvPr>
        </p:nvSpPr>
        <p:spPr>
          <a:xfrm>
            <a:off x="0" y="1557338"/>
            <a:ext cx="8964613" cy="5300662"/>
          </a:xfrm>
        </p:spPr>
        <p:txBody>
          <a:bodyPr anchor="t"/>
          <a:lstStyle/>
          <a:p>
            <a:pPr marL="0" indent="0">
              <a:buNone/>
            </a:pPr>
            <a:r>
              <a:rPr lang="zh-CN" altLang="en-US" dirty="0"/>
              <a:t>查询视图（续）</a:t>
            </a:r>
            <a:endParaRPr lang="zh-CN" altLang="en-US" dirty="0"/>
          </a:p>
          <a:p>
            <a:r>
              <a:rPr lang="zh-CN" altLang="en-US" dirty="0" smtClean="0"/>
              <a:t> </a:t>
            </a:r>
            <a:r>
              <a:rPr lang="zh-CN" altLang="en-US" dirty="0"/>
              <a:t>视图消解法 （ </a:t>
            </a:r>
            <a:r>
              <a:rPr lang="en-US" altLang="zh-CN" dirty="0"/>
              <a:t>View Resolution </a:t>
            </a:r>
            <a:r>
              <a:rPr lang="zh-CN" altLang="en-US" dirty="0"/>
              <a:t>）</a:t>
            </a:r>
            <a:endParaRPr lang="zh-CN" altLang="en-US" dirty="0"/>
          </a:p>
          <a:p>
            <a:pPr marL="0" indent="0">
              <a:buNone/>
            </a:pPr>
            <a:r>
              <a:rPr lang="zh-CN" altLang="en-US" dirty="0" smtClean="0"/>
              <a:t> </a:t>
            </a:r>
            <a:r>
              <a:rPr lang="zh-CN" altLang="en-US" dirty="0"/>
              <a:t>进行有效性检查，检查查询的表、视图等是否存在。</a:t>
            </a:r>
            <a:endParaRPr lang="zh-CN" altLang="en-US" dirty="0"/>
          </a:p>
          <a:p>
            <a:pPr marL="0" indent="0">
              <a:buNone/>
            </a:pPr>
            <a:r>
              <a:rPr lang="zh-CN" altLang="en-US" dirty="0"/>
              <a:t>如果存在，则从数据字典中取出视图的定义</a:t>
            </a:r>
            <a:endParaRPr lang="zh-CN" altLang="en-US" dirty="0"/>
          </a:p>
          <a:p>
            <a:pPr marL="0" indent="0">
              <a:buNone/>
            </a:pPr>
            <a:r>
              <a:rPr lang="zh-CN" altLang="en-US" dirty="0" smtClean="0"/>
              <a:t>把</a:t>
            </a:r>
            <a:r>
              <a:rPr lang="zh-CN" altLang="en-US" dirty="0"/>
              <a:t>视图定义中的 子查询 与用户的 查询 结合起来，</a:t>
            </a:r>
            <a:r>
              <a:rPr lang="zh-CN" altLang="en-US" dirty="0" smtClean="0"/>
              <a:t>转换</a:t>
            </a:r>
            <a:r>
              <a:rPr lang="zh-CN" altLang="en-US" dirty="0"/>
              <a:t>成等价的对基本表的查询</a:t>
            </a:r>
            <a:endParaRPr lang="zh-CN" altLang="en-US" dirty="0"/>
          </a:p>
          <a:p>
            <a:pPr marL="0" indent="0">
              <a:buNone/>
            </a:pPr>
            <a:r>
              <a:rPr lang="zh-CN" altLang="en-US" dirty="0" smtClean="0"/>
              <a:t> </a:t>
            </a:r>
            <a:r>
              <a:rPr lang="zh-CN" altLang="en-US" dirty="0"/>
              <a:t>对基本表执行 修正 后的查询</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54273"/>
          <p:cNvSpPr>
            <a:spLocks noGrp="1"/>
          </p:cNvSpPr>
          <p:nvPr>
            <p:ph type="title"/>
          </p:nvPr>
        </p:nvSpPr>
        <p:spPr>
          <a:xfrm>
            <a:off x="684213" y="476250"/>
            <a:ext cx="6870700" cy="323850"/>
          </a:xfrm>
        </p:spPr>
        <p:txBody>
          <a:bodyPr anchor="b"/>
          <a:lstStyle/>
          <a:p>
            <a:endParaRPr lang="zh-CN" altLang="en-US" sz="4000" dirty="0"/>
          </a:p>
        </p:txBody>
      </p:sp>
      <p:pic>
        <p:nvPicPr>
          <p:cNvPr id="55298" name="文本占位符 54274"/>
          <p:cNvPicPr>
            <a:picLocks noGrp="1" noChangeAspect="1"/>
          </p:cNvPicPr>
          <p:nvPr>
            <p:ph idx="1"/>
          </p:nvPr>
        </p:nvPicPr>
        <p:blipFill>
          <a:blip r:embed="rId1"/>
          <a:stretch>
            <a:fillRect/>
          </a:stretch>
        </p:blipFill>
        <p:spPr>
          <a:xfrm>
            <a:off x="0" y="1828800"/>
            <a:ext cx="9144000" cy="5029200"/>
          </a:xfrm>
        </p:spPr>
      </p:pic>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标题 547841"/>
          <p:cNvSpPr>
            <a:spLocks noGrp="1"/>
          </p:cNvSpPr>
          <p:nvPr>
            <p:ph type="title"/>
          </p:nvPr>
        </p:nvSpPr>
        <p:spPr/>
        <p:txBody>
          <a:bodyPr anchor="b"/>
          <a:lstStyle/>
          <a:p>
            <a:endParaRPr lang="zh-CN" altLang="en-US" dirty="0"/>
          </a:p>
        </p:txBody>
      </p:sp>
      <p:sp>
        <p:nvSpPr>
          <p:cNvPr id="548866" name="文本占位符 547842"/>
          <p:cNvSpPr>
            <a:spLocks noGrp="1"/>
          </p:cNvSpPr>
          <p:nvPr>
            <p:ph idx="1"/>
          </p:nvPr>
        </p:nvSpPr>
        <p:spPr>
          <a:xfrm>
            <a:off x="323850" y="1828800"/>
            <a:ext cx="8569325" cy="4768850"/>
          </a:xfrm>
        </p:spPr>
        <p:txBody>
          <a:bodyPr anchor="t"/>
          <a:lstStyle/>
          <a:p>
            <a:pPr marL="0" indent="0">
              <a:lnSpc>
                <a:spcPct val="80000"/>
              </a:lnSpc>
              <a:buNone/>
            </a:pPr>
            <a:r>
              <a:rPr lang="en-US" altLang="zh-CN" sz="2800" dirty="0"/>
              <a:t>[ </a:t>
            </a:r>
            <a:r>
              <a:rPr lang="zh-CN" altLang="en-US" sz="2800" dirty="0"/>
              <a:t>例 </a:t>
            </a:r>
            <a:r>
              <a:rPr lang="en-US" altLang="zh-CN" sz="2800" dirty="0"/>
              <a:t>1]   </a:t>
            </a:r>
            <a:r>
              <a:rPr lang="zh-CN" altLang="en-US" sz="2800" dirty="0"/>
              <a:t>在信息系学生的视图中找出年龄小于 </a:t>
            </a:r>
            <a:r>
              <a:rPr lang="en-US" altLang="zh-CN" sz="2800" dirty="0"/>
              <a:t>20 </a:t>
            </a:r>
            <a:r>
              <a:rPr lang="zh-CN" altLang="en-US" sz="2800" dirty="0"/>
              <a:t>岁的学生。</a:t>
            </a:r>
            <a:endParaRPr lang="zh-CN" altLang="en-US" sz="2800" dirty="0"/>
          </a:p>
          <a:p>
            <a:pPr marL="0" indent="0">
              <a:lnSpc>
                <a:spcPct val="80000"/>
              </a:lnSpc>
              <a:buNone/>
            </a:pPr>
            <a:r>
              <a:rPr lang="zh-CN" altLang="en-US" sz="2800" dirty="0" smtClean="0"/>
              <a:t>    </a:t>
            </a:r>
            <a:r>
              <a:rPr lang="en-US" altLang="zh-CN" sz="2800" dirty="0"/>
              <a:t>SELECT   </a:t>
            </a:r>
            <a:r>
              <a:rPr lang="en-US" altLang="zh-CN" sz="2800" dirty="0" err="1"/>
              <a:t>Sno</a:t>
            </a:r>
            <a:r>
              <a:rPr lang="en-US" altLang="zh-CN" sz="2800" dirty="0"/>
              <a:t> </a:t>
            </a:r>
            <a:r>
              <a:rPr lang="zh-CN" altLang="en-US" sz="2800" dirty="0"/>
              <a:t>， </a:t>
            </a:r>
            <a:r>
              <a:rPr lang="en-US" altLang="zh-CN" sz="2800" dirty="0"/>
              <a:t>Sage</a:t>
            </a:r>
            <a:endParaRPr lang="en-US" altLang="zh-CN" sz="2800" dirty="0"/>
          </a:p>
          <a:p>
            <a:pPr marL="0" indent="0">
              <a:lnSpc>
                <a:spcPct val="80000"/>
              </a:lnSpc>
              <a:buNone/>
            </a:pPr>
            <a:r>
              <a:rPr lang="en-US" altLang="zh-CN" sz="2800" dirty="0"/>
              <a:t>        FROM      </a:t>
            </a:r>
            <a:r>
              <a:rPr lang="en-US" altLang="zh-CN" sz="2800" dirty="0" err="1"/>
              <a:t>IS_Student</a:t>
            </a:r>
            <a:endParaRPr lang="en-US" altLang="zh-CN" sz="2800" dirty="0"/>
          </a:p>
          <a:p>
            <a:pPr marL="0" indent="0">
              <a:lnSpc>
                <a:spcPct val="80000"/>
              </a:lnSpc>
              <a:buNone/>
            </a:pPr>
            <a:r>
              <a:rPr lang="en-US" altLang="zh-CN" sz="2800" dirty="0" smtClean="0"/>
              <a:t>      </a:t>
            </a:r>
            <a:r>
              <a:rPr lang="en-US" altLang="zh-CN" sz="2800" dirty="0"/>
              <a:t>WHERE   Sage&lt;20 </a:t>
            </a:r>
            <a:r>
              <a:rPr lang="zh-CN" altLang="en-US" sz="2800" dirty="0"/>
              <a:t>；</a:t>
            </a:r>
            <a:endParaRPr lang="zh-CN" altLang="en-US" sz="2800" dirty="0"/>
          </a:p>
          <a:p>
            <a:pPr>
              <a:lnSpc>
                <a:spcPct val="80000"/>
              </a:lnSpc>
            </a:pPr>
            <a:r>
              <a:rPr lang="en-US" altLang="zh-CN" sz="2800" dirty="0" err="1"/>
              <a:t>IS_Student</a:t>
            </a:r>
            <a:r>
              <a:rPr lang="en-US" altLang="zh-CN" sz="2800" dirty="0"/>
              <a:t> </a:t>
            </a:r>
            <a:r>
              <a:rPr lang="zh-CN" altLang="en-US" sz="2800" dirty="0"/>
              <a:t>视图的定义  </a:t>
            </a:r>
            <a:r>
              <a:rPr lang="en-US" altLang="zh-CN" sz="2800" dirty="0"/>
              <a:t>( </a:t>
            </a:r>
            <a:r>
              <a:rPr lang="zh-CN" altLang="en-US" sz="2800" dirty="0"/>
              <a:t>视图定义例 </a:t>
            </a:r>
            <a:r>
              <a:rPr lang="en-US" altLang="zh-CN" sz="2800" dirty="0"/>
              <a:t>1) </a:t>
            </a:r>
            <a:r>
              <a:rPr lang="zh-CN" altLang="en-US" sz="2800" dirty="0"/>
              <a:t>：</a:t>
            </a:r>
            <a:endParaRPr lang="zh-CN" altLang="en-US" sz="2800" dirty="0"/>
          </a:p>
          <a:p>
            <a:pPr marL="0" indent="0">
              <a:lnSpc>
                <a:spcPct val="80000"/>
              </a:lnSpc>
              <a:buNone/>
            </a:pPr>
            <a:r>
              <a:rPr lang="zh-CN" altLang="en-US" sz="2800" dirty="0" smtClean="0"/>
              <a:t>       </a:t>
            </a:r>
            <a:r>
              <a:rPr lang="en-US" altLang="zh-CN" sz="2800" dirty="0"/>
              <a:t>CREATE VIEW </a:t>
            </a:r>
            <a:r>
              <a:rPr lang="en-US" altLang="zh-CN" sz="2800" dirty="0" err="1"/>
              <a:t>IS_Student</a:t>
            </a:r>
            <a:endParaRPr lang="en-US" altLang="zh-CN" sz="2800" dirty="0"/>
          </a:p>
          <a:p>
            <a:pPr marL="0" indent="0">
              <a:lnSpc>
                <a:spcPct val="80000"/>
              </a:lnSpc>
              <a:buNone/>
            </a:pPr>
            <a:r>
              <a:rPr lang="en-US" altLang="zh-CN" sz="2800" dirty="0" smtClean="0"/>
              <a:t>            </a:t>
            </a:r>
            <a:r>
              <a:rPr lang="en-US" altLang="zh-CN" sz="2800" dirty="0"/>
              <a:t>AS </a:t>
            </a:r>
            <a:endParaRPr lang="en-US" altLang="zh-CN" sz="2800" dirty="0"/>
          </a:p>
          <a:p>
            <a:pPr marL="0" indent="0">
              <a:lnSpc>
                <a:spcPct val="80000"/>
              </a:lnSpc>
              <a:buNone/>
            </a:pPr>
            <a:r>
              <a:rPr lang="en-US" altLang="zh-CN" sz="2800" dirty="0" smtClean="0"/>
              <a:t>            </a:t>
            </a:r>
            <a:r>
              <a:rPr lang="en-US" altLang="zh-CN" sz="2800" dirty="0"/>
              <a:t>SELECT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Sage</a:t>
            </a:r>
            <a:endParaRPr lang="en-US" altLang="zh-CN" sz="2800" dirty="0"/>
          </a:p>
          <a:p>
            <a:pPr marL="0" indent="0">
              <a:lnSpc>
                <a:spcPct val="80000"/>
              </a:lnSpc>
              <a:buNone/>
            </a:pPr>
            <a:r>
              <a:rPr lang="en-US" altLang="zh-CN" sz="2800" dirty="0"/>
              <a:t>               FROM  Student</a:t>
            </a:r>
            <a:endParaRPr lang="en-US" altLang="zh-CN" sz="2800" dirty="0"/>
          </a:p>
          <a:p>
            <a:pPr>
              <a:lnSpc>
                <a:spcPct val="80000"/>
              </a:lnSpc>
            </a:pPr>
            <a:r>
              <a:rPr lang="en-US" altLang="zh-CN" sz="2800" dirty="0"/>
              <a:t>               WHERE  </a:t>
            </a:r>
            <a:r>
              <a:rPr lang="en-US" altLang="zh-CN" sz="2800" dirty="0" err="1"/>
              <a:t>Sdept</a:t>
            </a:r>
            <a:r>
              <a:rPr lang="en-US" altLang="zh-CN" sz="2800" dirty="0"/>
              <a:t>= 'IS ‘ </a:t>
            </a:r>
            <a:r>
              <a:rPr lang="zh-CN" altLang="en-US" sz="2800" dirty="0"/>
              <a:t>；</a:t>
            </a:r>
            <a:endParaRPr lang="zh-CN" altLang="en-US" sz="2800"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标题 548865"/>
          <p:cNvSpPr>
            <a:spLocks noGrp="1"/>
          </p:cNvSpPr>
          <p:nvPr>
            <p:ph type="title"/>
          </p:nvPr>
        </p:nvSpPr>
        <p:spPr/>
        <p:txBody>
          <a:bodyPr anchor="b"/>
          <a:lstStyle/>
          <a:p>
            <a:endParaRPr lang="zh-CN" altLang="en-US" dirty="0"/>
          </a:p>
        </p:txBody>
      </p:sp>
      <p:sp>
        <p:nvSpPr>
          <p:cNvPr id="549890" name="文本占位符 548866"/>
          <p:cNvSpPr>
            <a:spLocks noGrp="1"/>
          </p:cNvSpPr>
          <p:nvPr>
            <p:ph idx="1"/>
          </p:nvPr>
        </p:nvSpPr>
        <p:spPr/>
        <p:txBody>
          <a:bodyPr anchor="t"/>
          <a:lstStyle/>
          <a:p>
            <a:pPr>
              <a:lnSpc>
                <a:spcPct val="90000"/>
              </a:lnSpc>
            </a:pPr>
            <a:r>
              <a:rPr lang="zh-CN" altLang="en-US" dirty="0" smtClean="0"/>
              <a:t>视图</a:t>
            </a:r>
            <a:r>
              <a:rPr lang="zh-CN" altLang="en-US" dirty="0"/>
              <a:t>实体化法</a:t>
            </a:r>
            <a:endParaRPr lang="zh-CN" altLang="en-US" dirty="0"/>
          </a:p>
          <a:p>
            <a:pPr>
              <a:lnSpc>
                <a:spcPct val="90000"/>
              </a:lnSpc>
            </a:pPr>
            <a:r>
              <a:rPr lang="zh-CN" altLang="en-US" dirty="0" smtClean="0"/>
              <a:t>视图</a:t>
            </a:r>
            <a:r>
              <a:rPr lang="zh-CN" altLang="en-US" dirty="0"/>
              <a:t>消解法</a:t>
            </a:r>
            <a:endParaRPr lang="zh-CN" altLang="en-US" dirty="0"/>
          </a:p>
          <a:p>
            <a:pPr>
              <a:lnSpc>
                <a:spcPct val="90000"/>
              </a:lnSpc>
            </a:pPr>
            <a:r>
              <a:rPr lang="zh-CN" altLang="en-US" dirty="0"/>
              <a:t>转换后的查询语句为：</a:t>
            </a:r>
            <a:endParaRPr lang="zh-CN" altLang="en-US" dirty="0"/>
          </a:p>
          <a:p>
            <a:pPr marL="0" indent="0">
              <a:lnSpc>
                <a:spcPct val="90000"/>
              </a:lnSpc>
              <a:buNone/>
            </a:pPr>
            <a:r>
              <a:rPr lang="en-US" altLang="zh-CN" dirty="0"/>
              <a:t>SELECT  </a:t>
            </a:r>
            <a:r>
              <a:rPr lang="en-US" altLang="zh-CN" dirty="0" err="1"/>
              <a:t>Sno</a:t>
            </a:r>
            <a:r>
              <a:rPr lang="en-US" altLang="zh-CN" dirty="0"/>
              <a:t> </a:t>
            </a:r>
            <a:r>
              <a:rPr lang="zh-CN" altLang="en-US" dirty="0"/>
              <a:t>， </a:t>
            </a:r>
            <a:r>
              <a:rPr lang="en-US" altLang="zh-CN" dirty="0"/>
              <a:t>Sage       </a:t>
            </a:r>
            <a:endParaRPr lang="en-US" altLang="zh-CN" dirty="0"/>
          </a:p>
          <a:p>
            <a:pPr marL="0" indent="0">
              <a:lnSpc>
                <a:spcPct val="90000"/>
              </a:lnSpc>
              <a:buNone/>
            </a:pPr>
            <a:r>
              <a:rPr lang="en-US" altLang="zh-CN" dirty="0"/>
              <a:t>FROM  Student</a:t>
            </a:r>
            <a:endParaRPr lang="en-US" altLang="zh-CN" dirty="0"/>
          </a:p>
          <a:p>
            <a:pPr marL="0" indent="0">
              <a:lnSpc>
                <a:spcPct val="90000"/>
              </a:lnSpc>
              <a:buNone/>
            </a:pPr>
            <a:r>
              <a:rPr lang="en-US" altLang="zh-CN" dirty="0"/>
              <a:t>WHERE  </a:t>
            </a:r>
            <a:r>
              <a:rPr lang="en-US" altLang="zh-CN" dirty="0" err="1"/>
              <a:t>Sdept</a:t>
            </a:r>
            <a:r>
              <a:rPr lang="en-US" altLang="zh-CN" dirty="0"/>
              <a:t>= 'IS'  AND  Sage&lt;20 </a:t>
            </a:r>
            <a:r>
              <a:rPr lang="zh-CN" altLang="en-US" dirty="0"/>
              <a:t>；</a:t>
            </a:r>
            <a:endParaRPr lang="zh-CN" altLang="en-US"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3" name="标题 549889"/>
          <p:cNvSpPr>
            <a:spLocks noGrp="1"/>
          </p:cNvSpPr>
          <p:nvPr>
            <p:ph type="title"/>
          </p:nvPr>
        </p:nvSpPr>
        <p:spPr/>
        <p:txBody>
          <a:bodyPr anchor="b"/>
          <a:lstStyle/>
          <a:p>
            <a:endParaRPr lang="zh-CN" altLang="en-US" dirty="0"/>
          </a:p>
        </p:txBody>
      </p:sp>
      <p:sp>
        <p:nvSpPr>
          <p:cNvPr id="550914" name="文本占位符 549890"/>
          <p:cNvSpPr>
            <a:spLocks noGrp="1"/>
          </p:cNvSpPr>
          <p:nvPr>
            <p:ph idx="1"/>
          </p:nvPr>
        </p:nvSpPr>
        <p:spPr/>
        <p:txBody>
          <a:bodyPr anchor="t"/>
          <a:lstStyle/>
          <a:p>
            <a:pPr marL="0" indent="0">
              <a:lnSpc>
                <a:spcPct val="90000"/>
              </a:lnSpc>
              <a:buNone/>
            </a:pPr>
            <a:r>
              <a:rPr lang="en-US" altLang="zh-CN" dirty="0"/>
              <a:t>[ </a:t>
            </a:r>
            <a:r>
              <a:rPr lang="zh-CN" altLang="en-US" dirty="0"/>
              <a:t>例 </a:t>
            </a:r>
            <a:r>
              <a:rPr lang="en-US" altLang="zh-CN" dirty="0"/>
              <a:t>2]   </a:t>
            </a:r>
            <a:r>
              <a:rPr lang="zh-CN" altLang="en-US" dirty="0"/>
              <a:t>查询信息系选修了 </a:t>
            </a:r>
            <a:r>
              <a:rPr lang="en-US" altLang="zh-CN" dirty="0"/>
              <a:t>1 </a:t>
            </a:r>
            <a:r>
              <a:rPr lang="zh-CN" altLang="en-US" dirty="0"/>
              <a:t>号课程的学生</a:t>
            </a:r>
            <a:endParaRPr lang="zh-CN" altLang="en-US" dirty="0"/>
          </a:p>
          <a:p>
            <a:pPr marL="0" indent="0">
              <a:lnSpc>
                <a:spcPct val="90000"/>
              </a:lnSpc>
              <a:buNone/>
            </a:pPr>
            <a:r>
              <a:rPr lang="en-US" altLang="zh-CN" dirty="0"/>
              <a:t>SELECT  </a:t>
            </a:r>
            <a:r>
              <a:rPr lang="en-US" altLang="zh-CN" dirty="0" err="1"/>
              <a:t>Sno</a:t>
            </a:r>
            <a:r>
              <a:rPr lang="en-US" altLang="zh-CN" dirty="0"/>
              <a:t> </a:t>
            </a:r>
            <a:r>
              <a:rPr lang="zh-CN" altLang="en-US" dirty="0"/>
              <a:t>， </a:t>
            </a:r>
            <a:r>
              <a:rPr lang="en-US" altLang="zh-CN" dirty="0" err="1"/>
              <a:t>Sname</a:t>
            </a:r>
            <a:endParaRPr lang="en-US" altLang="zh-CN" dirty="0"/>
          </a:p>
          <a:p>
            <a:pPr marL="0" indent="0">
              <a:lnSpc>
                <a:spcPct val="90000"/>
              </a:lnSpc>
              <a:buNone/>
            </a:pPr>
            <a:r>
              <a:rPr lang="en-US" altLang="zh-CN" dirty="0"/>
              <a:t>FROM      </a:t>
            </a:r>
            <a:r>
              <a:rPr lang="en-US" altLang="zh-CN" dirty="0" err="1"/>
              <a:t>IS_Student</a:t>
            </a:r>
            <a:r>
              <a:rPr lang="en-US" altLang="zh-CN" dirty="0"/>
              <a:t> </a:t>
            </a:r>
            <a:r>
              <a:rPr lang="zh-CN" altLang="en-US" dirty="0"/>
              <a:t>， </a:t>
            </a:r>
            <a:r>
              <a:rPr lang="en-US" altLang="zh-CN" dirty="0"/>
              <a:t>SC</a:t>
            </a:r>
            <a:endParaRPr lang="en-US" altLang="zh-CN" dirty="0"/>
          </a:p>
          <a:p>
            <a:pPr marL="0" indent="0">
              <a:lnSpc>
                <a:spcPct val="90000"/>
              </a:lnSpc>
              <a:buNone/>
            </a:pPr>
            <a:r>
              <a:rPr lang="en-US" altLang="zh-CN" dirty="0"/>
              <a:t>WHERE  </a:t>
            </a:r>
            <a:r>
              <a:rPr lang="en-US" altLang="zh-CN" dirty="0" err="1"/>
              <a:t>IS_Student.Sno</a:t>
            </a:r>
            <a:r>
              <a:rPr lang="en-US" altLang="zh-CN" dirty="0"/>
              <a:t> =</a:t>
            </a:r>
            <a:r>
              <a:rPr lang="en-US" altLang="zh-CN" dirty="0" err="1"/>
              <a:t>SC.Sno</a:t>
            </a:r>
            <a:r>
              <a:rPr lang="en-US" altLang="zh-CN" dirty="0"/>
              <a:t> </a:t>
            </a:r>
            <a:r>
              <a:rPr lang="en-US" altLang="zh-CN" dirty="0" smtClean="0"/>
              <a:t>AND   </a:t>
            </a:r>
            <a:r>
              <a:rPr lang="en-US" altLang="zh-CN" dirty="0" err="1"/>
              <a:t>SC.Cno</a:t>
            </a:r>
            <a:r>
              <a:rPr lang="en-US" altLang="zh-CN" dirty="0"/>
              <a:t>= '1' </a:t>
            </a:r>
            <a:r>
              <a:rPr lang="zh-CN" altLang="en-US" dirty="0"/>
              <a:t>；</a:t>
            </a:r>
            <a:endParaRPr lang="zh-CN" altLang="en-US"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标题 550913"/>
          <p:cNvSpPr>
            <a:spLocks noGrp="1"/>
          </p:cNvSpPr>
          <p:nvPr>
            <p:ph type="title"/>
          </p:nvPr>
        </p:nvSpPr>
        <p:spPr/>
        <p:txBody>
          <a:bodyPr anchor="b"/>
          <a:lstStyle/>
          <a:p>
            <a:endParaRPr lang="zh-CN" altLang="en-US" dirty="0"/>
          </a:p>
        </p:txBody>
      </p:sp>
      <p:sp>
        <p:nvSpPr>
          <p:cNvPr id="551938" name="文本占位符 550914"/>
          <p:cNvSpPr>
            <a:spLocks noGrp="1"/>
          </p:cNvSpPr>
          <p:nvPr>
            <p:ph idx="1"/>
          </p:nvPr>
        </p:nvSpPr>
        <p:spPr/>
        <p:txBody>
          <a:bodyPr anchor="t"/>
          <a:lstStyle/>
          <a:p>
            <a:pPr marL="0" indent="0">
              <a:buNone/>
            </a:pPr>
            <a:r>
              <a:rPr lang="zh-CN" altLang="en-US" dirty="0" smtClean="0"/>
              <a:t> </a:t>
            </a:r>
            <a:r>
              <a:rPr lang="zh-CN" altLang="en-US" dirty="0"/>
              <a:t>视图消解法的局限</a:t>
            </a:r>
            <a:endParaRPr lang="zh-CN" altLang="en-US" dirty="0"/>
          </a:p>
          <a:p>
            <a:r>
              <a:rPr lang="zh-CN" altLang="en-US" dirty="0" smtClean="0"/>
              <a:t>有些</a:t>
            </a:r>
            <a:r>
              <a:rPr lang="zh-CN" altLang="en-US" dirty="0"/>
              <a:t>情况下，视图消解法不能生成正确查询。</a:t>
            </a:r>
            <a:endParaRPr lang="zh-CN" altLang="en-US" dirty="0"/>
          </a:p>
          <a:p>
            <a:r>
              <a:rPr lang="zh-CN" altLang="en-US" dirty="0"/>
              <a:t>采用视图消解法的 </a:t>
            </a:r>
            <a:r>
              <a:rPr lang="en-US" altLang="zh-CN" dirty="0"/>
              <a:t>DBMS </a:t>
            </a:r>
            <a:r>
              <a:rPr lang="zh-CN" altLang="en-US" dirty="0"/>
              <a:t>会限制这类查询。</a:t>
            </a:r>
            <a:endParaRPr lang="zh-CN" altLang="en-US"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标题 551937"/>
          <p:cNvSpPr>
            <a:spLocks noGrp="1"/>
          </p:cNvSpPr>
          <p:nvPr>
            <p:ph type="title"/>
          </p:nvPr>
        </p:nvSpPr>
        <p:spPr>
          <a:xfrm>
            <a:off x="685800" y="152400"/>
            <a:ext cx="6870700" cy="973138"/>
          </a:xfrm>
        </p:spPr>
        <p:txBody>
          <a:bodyPr anchor="b"/>
          <a:lstStyle/>
          <a:p>
            <a:endParaRPr lang="zh-CN" altLang="en-US" dirty="0"/>
          </a:p>
        </p:txBody>
      </p:sp>
      <p:sp>
        <p:nvSpPr>
          <p:cNvPr id="552962" name="文本占位符 551938"/>
          <p:cNvSpPr>
            <a:spLocks noGrp="1"/>
          </p:cNvSpPr>
          <p:nvPr>
            <p:ph idx="1"/>
          </p:nvPr>
        </p:nvSpPr>
        <p:spPr>
          <a:xfrm>
            <a:off x="179388" y="1628775"/>
            <a:ext cx="8713787" cy="4968875"/>
          </a:xfrm>
        </p:spPr>
        <p:txBody>
          <a:bodyPr anchor="t"/>
          <a:lstStyle/>
          <a:p>
            <a:pPr marL="0" indent="0">
              <a:lnSpc>
                <a:spcPct val="90000"/>
              </a:lnSpc>
              <a:buNone/>
            </a:pPr>
            <a:r>
              <a:rPr lang="en-US" altLang="zh-CN" sz="2400" dirty="0"/>
              <a:t>[ </a:t>
            </a:r>
            <a:r>
              <a:rPr lang="zh-CN" altLang="en-US" sz="2400" dirty="0"/>
              <a:t>例 </a:t>
            </a:r>
            <a:r>
              <a:rPr lang="en-US" altLang="zh-CN" sz="2400" dirty="0"/>
              <a:t>3] </a:t>
            </a:r>
            <a:r>
              <a:rPr lang="zh-CN" altLang="en-US" sz="2400" dirty="0"/>
              <a:t>在 </a:t>
            </a:r>
            <a:r>
              <a:rPr lang="en-US" altLang="zh-CN" sz="2400" dirty="0"/>
              <a:t>S_G </a:t>
            </a:r>
            <a:r>
              <a:rPr lang="zh-CN" altLang="en-US" sz="2400" dirty="0"/>
              <a:t>视图中查询平均成绩在 </a:t>
            </a:r>
            <a:r>
              <a:rPr lang="en-US" altLang="zh-CN" sz="2400" dirty="0"/>
              <a:t>90 </a:t>
            </a:r>
            <a:r>
              <a:rPr lang="zh-CN" altLang="en-US" sz="2400" dirty="0"/>
              <a:t>分以上的学生学号</a:t>
            </a:r>
            <a:endParaRPr lang="zh-CN" altLang="en-US" sz="2400" dirty="0"/>
          </a:p>
          <a:p>
            <a:pPr marL="0" indent="0">
              <a:lnSpc>
                <a:spcPct val="90000"/>
              </a:lnSpc>
              <a:buNone/>
            </a:pPr>
            <a:r>
              <a:rPr lang="zh-CN" altLang="en-US" sz="2400" dirty="0"/>
              <a:t>和平均成绩</a:t>
            </a:r>
            <a:endParaRPr lang="zh-CN" altLang="en-US" sz="2400" dirty="0"/>
          </a:p>
          <a:p>
            <a:pPr marL="0" indent="0">
              <a:lnSpc>
                <a:spcPct val="90000"/>
              </a:lnSpc>
              <a:buNone/>
            </a:pPr>
            <a:r>
              <a:rPr lang="en-US" altLang="zh-CN" sz="2400" dirty="0"/>
              <a:t>SELECT  *</a:t>
            </a:r>
            <a:endParaRPr lang="en-US" altLang="zh-CN" sz="2400" dirty="0"/>
          </a:p>
          <a:p>
            <a:pPr marL="0" indent="0">
              <a:lnSpc>
                <a:spcPct val="90000"/>
              </a:lnSpc>
              <a:buNone/>
            </a:pPr>
            <a:r>
              <a:rPr lang="en-US" altLang="zh-CN" sz="2400" dirty="0"/>
              <a:t>FROM    S_G</a:t>
            </a:r>
            <a:endParaRPr lang="en-US" altLang="zh-CN" sz="2400" dirty="0"/>
          </a:p>
          <a:p>
            <a:pPr marL="0" indent="0">
              <a:lnSpc>
                <a:spcPct val="90000"/>
              </a:lnSpc>
              <a:buNone/>
            </a:pPr>
            <a:r>
              <a:rPr lang="en-US" altLang="zh-CN" sz="2400" dirty="0"/>
              <a:t>WHERE  </a:t>
            </a:r>
            <a:r>
              <a:rPr lang="en-US" altLang="zh-CN" sz="2400" dirty="0" err="1"/>
              <a:t>Gavg</a:t>
            </a:r>
            <a:r>
              <a:rPr lang="en-US" altLang="zh-CN" sz="2400" dirty="0"/>
              <a:t>&gt;=90 </a:t>
            </a:r>
            <a:r>
              <a:rPr lang="zh-CN" altLang="en-US" sz="2400" dirty="0"/>
              <a:t>；</a:t>
            </a:r>
            <a:endParaRPr lang="zh-CN" altLang="en-US" sz="2400" dirty="0"/>
          </a:p>
          <a:p>
            <a:pPr>
              <a:lnSpc>
                <a:spcPct val="90000"/>
              </a:lnSpc>
            </a:pPr>
            <a:r>
              <a:rPr lang="en-US" altLang="zh-CN" sz="2400" dirty="0"/>
              <a:t>S_G </a:t>
            </a:r>
            <a:r>
              <a:rPr lang="zh-CN" altLang="en-US" sz="2400" dirty="0"/>
              <a:t>视图定义：  </a:t>
            </a:r>
            <a:endParaRPr lang="zh-CN" altLang="en-US" sz="2400" dirty="0"/>
          </a:p>
          <a:p>
            <a:pPr marL="0" indent="0">
              <a:lnSpc>
                <a:spcPct val="90000"/>
              </a:lnSpc>
              <a:buNone/>
            </a:pPr>
            <a:r>
              <a:rPr lang="zh-CN" altLang="en-US" sz="2400" dirty="0"/>
              <a:t>        </a:t>
            </a:r>
            <a:r>
              <a:rPr lang="en-US" altLang="zh-CN" sz="2400" dirty="0"/>
              <a:t>CREATE VIEW S_G (</a:t>
            </a:r>
            <a:r>
              <a:rPr lang="en-US" altLang="zh-CN" sz="2400" dirty="0" err="1"/>
              <a:t>Sno</a:t>
            </a:r>
            <a:r>
              <a:rPr lang="en-US" altLang="zh-CN" sz="2400" dirty="0"/>
              <a:t> </a:t>
            </a:r>
            <a:r>
              <a:rPr lang="zh-CN" altLang="en-US" sz="2400" dirty="0"/>
              <a:t>， </a:t>
            </a:r>
            <a:r>
              <a:rPr lang="en-US" altLang="zh-CN" sz="2400" dirty="0" err="1"/>
              <a:t>Gavg</a:t>
            </a:r>
            <a:r>
              <a:rPr lang="en-US" altLang="zh-CN" sz="2400" dirty="0"/>
              <a:t>)</a:t>
            </a:r>
            <a:endParaRPr lang="en-US" altLang="zh-CN" sz="2400" dirty="0"/>
          </a:p>
          <a:p>
            <a:pPr marL="0" indent="0">
              <a:lnSpc>
                <a:spcPct val="90000"/>
              </a:lnSpc>
              <a:buNone/>
            </a:pPr>
            <a:r>
              <a:rPr lang="en-US" altLang="zh-CN" sz="2400" dirty="0"/>
              <a:t>         AS </a:t>
            </a:r>
            <a:endParaRPr lang="en-US" altLang="zh-CN" sz="2400" dirty="0"/>
          </a:p>
          <a:p>
            <a:pPr marL="0" indent="0">
              <a:lnSpc>
                <a:spcPct val="90000"/>
              </a:lnSpc>
              <a:buNone/>
            </a:pPr>
            <a:r>
              <a:rPr lang="en-US" altLang="zh-CN" sz="2400" dirty="0"/>
              <a:t>SELECT  </a:t>
            </a:r>
            <a:r>
              <a:rPr lang="en-US" altLang="zh-CN" sz="2400" dirty="0" err="1"/>
              <a:t>Sno</a:t>
            </a:r>
            <a:r>
              <a:rPr lang="en-US" altLang="zh-CN" sz="2400" dirty="0"/>
              <a:t> </a:t>
            </a:r>
            <a:r>
              <a:rPr lang="zh-CN" altLang="en-US" sz="2400" dirty="0"/>
              <a:t>， </a:t>
            </a:r>
            <a:r>
              <a:rPr lang="en-US" altLang="zh-CN" sz="2400" dirty="0"/>
              <a:t>AVG(Grade)</a:t>
            </a:r>
            <a:endParaRPr lang="en-US" altLang="zh-CN" sz="2400" dirty="0"/>
          </a:p>
          <a:p>
            <a:pPr marL="0" indent="0">
              <a:lnSpc>
                <a:spcPct val="90000"/>
              </a:lnSpc>
              <a:buNone/>
            </a:pPr>
            <a:r>
              <a:rPr lang="en-US" altLang="zh-CN" sz="2400" dirty="0"/>
              <a:t>FROM  SC</a:t>
            </a:r>
            <a:endParaRPr lang="en-US" altLang="zh-CN" sz="2400" dirty="0"/>
          </a:p>
          <a:p>
            <a:pPr marL="0" indent="0">
              <a:lnSpc>
                <a:spcPct val="90000"/>
              </a:lnSpc>
              <a:buNone/>
            </a:pPr>
            <a:r>
              <a:rPr lang="en-US" altLang="zh-CN" sz="2400" dirty="0"/>
              <a:t>GROUP BY </a:t>
            </a:r>
            <a:r>
              <a:rPr lang="en-US" altLang="zh-CN" sz="2400" dirty="0" err="1"/>
              <a:t>Sno</a:t>
            </a:r>
            <a:r>
              <a:rPr lang="en-US" altLang="zh-CN" sz="2400" dirty="0"/>
              <a:t> </a:t>
            </a:r>
            <a:r>
              <a:rPr lang="zh-CN" altLang="en-US" sz="2400" dirty="0"/>
              <a:t>；</a:t>
            </a:r>
            <a:endParaRPr lang="zh-CN" altLang="en-US" sz="2400"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标题 552961"/>
          <p:cNvSpPr>
            <a:spLocks noGrp="1"/>
          </p:cNvSpPr>
          <p:nvPr>
            <p:ph type="title"/>
          </p:nvPr>
        </p:nvSpPr>
        <p:spPr/>
        <p:txBody>
          <a:bodyPr anchor="b"/>
          <a:lstStyle/>
          <a:p>
            <a:endParaRPr lang="zh-CN" altLang="en-US" dirty="0"/>
          </a:p>
        </p:txBody>
      </p:sp>
      <p:sp>
        <p:nvSpPr>
          <p:cNvPr id="553986" name="文本占位符 552962"/>
          <p:cNvSpPr>
            <a:spLocks noGrp="1"/>
          </p:cNvSpPr>
          <p:nvPr>
            <p:ph idx="1"/>
          </p:nvPr>
        </p:nvSpPr>
        <p:spPr>
          <a:xfrm>
            <a:off x="179388" y="1341438"/>
            <a:ext cx="8785225" cy="5516562"/>
          </a:xfrm>
        </p:spPr>
        <p:txBody>
          <a:bodyPr anchor="t"/>
          <a:lstStyle/>
          <a:p>
            <a:pPr marL="0" indent="0">
              <a:lnSpc>
                <a:spcPct val="90000"/>
              </a:lnSpc>
              <a:buNone/>
            </a:pPr>
            <a:r>
              <a:rPr lang="zh-CN" altLang="en-US" sz="2800" dirty="0"/>
              <a:t>查询转换</a:t>
            </a:r>
            <a:endParaRPr lang="zh-CN" altLang="en-US" sz="2800" dirty="0"/>
          </a:p>
          <a:p>
            <a:pPr>
              <a:lnSpc>
                <a:spcPct val="90000"/>
              </a:lnSpc>
            </a:pPr>
            <a:r>
              <a:rPr lang="zh-CN" altLang="en-US" sz="2800" dirty="0"/>
              <a:t>错误：</a:t>
            </a:r>
            <a:endParaRPr lang="zh-CN" altLang="en-US" sz="2800" dirty="0"/>
          </a:p>
          <a:p>
            <a:pPr marL="0" indent="0">
              <a:lnSpc>
                <a:spcPct val="90000"/>
              </a:lnSpc>
              <a:buNone/>
            </a:pPr>
            <a:r>
              <a:rPr lang="en-US" altLang="zh-CN" sz="2800" dirty="0"/>
              <a:t>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lnSpc>
                <a:spcPct val="90000"/>
              </a:lnSpc>
              <a:buNone/>
            </a:pPr>
            <a:r>
              <a:rPr lang="en-US" altLang="zh-CN" sz="2800" dirty="0"/>
              <a:t>FROM     SC</a:t>
            </a:r>
            <a:endParaRPr lang="en-US" altLang="zh-CN" sz="2800" dirty="0"/>
          </a:p>
          <a:p>
            <a:pPr marL="0" indent="0">
              <a:lnSpc>
                <a:spcPct val="90000"/>
              </a:lnSpc>
              <a:buNone/>
            </a:pPr>
            <a:r>
              <a:rPr lang="en-US" altLang="zh-CN" sz="2800" dirty="0"/>
              <a:t>WHERE   AVG(Grade)&gt;=90</a:t>
            </a:r>
            <a:endParaRPr lang="en-US" altLang="zh-CN" sz="2800" dirty="0"/>
          </a:p>
          <a:p>
            <a:pPr marL="0" indent="0">
              <a:lnSpc>
                <a:spcPct val="90000"/>
              </a:lnSpc>
              <a:buNone/>
            </a:pPr>
            <a:r>
              <a:rPr lang="en-US" altLang="zh-CN" sz="2800" dirty="0"/>
              <a:t>GROUP BY </a:t>
            </a:r>
            <a:r>
              <a:rPr lang="en-US" altLang="zh-CN" sz="2800" dirty="0" err="1"/>
              <a:t>Sno</a:t>
            </a:r>
            <a:r>
              <a:rPr lang="en-US" altLang="zh-CN" sz="2800" dirty="0"/>
              <a:t> </a:t>
            </a:r>
            <a:r>
              <a:rPr lang="zh-CN" altLang="en-US" sz="2800" dirty="0"/>
              <a:t>；</a:t>
            </a:r>
            <a:endParaRPr lang="zh-CN" altLang="en-US" sz="2800" dirty="0"/>
          </a:p>
          <a:p>
            <a:pPr>
              <a:lnSpc>
                <a:spcPct val="90000"/>
              </a:lnSpc>
            </a:pPr>
            <a:r>
              <a:rPr lang="zh-CN" altLang="en-US" sz="2800" dirty="0"/>
              <a:t>正确：</a:t>
            </a:r>
            <a:endParaRPr lang="zh-CN" altLang="en-US" sz="2800" dirty="0"/>
          </a:p>
          <a:p>
            <a:pPr marL="0" indent="0">
              <a:lnSpc>
                <a:spcPct val="90000"/>
              </a:lnSpc>
              <a:buNone/>
            </a:pPr>
            <a:r>
              <a:rPr lang="en-US" altLang="zh-CN" sz="2800" dirty="0"/>
              <a:t>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lnSpc>
                <a:spcPct val="90000"/>
              </a:lnSpc>
              <a:buNone/>
            </a:pPr>
            <a:r>
              <a:rPr lang="en-US" altLang="zh-CN" sz="2800" dirty="0"/>
              <a:t>FROM  SC</a:t>
            </a:r>
            <a:endParaRPr lang="en-US" altLang="zh-CN" sz="2800" dirty="0"/>
          </a:p>
          <a:p>
            <a:pPr marL="0" indent="0">
              <a:lnSpc>
                <a:spcPct val="90000"/>
              </a:lnSpc>
              <a:buNone/>
            </a:pPr>
            <a:r>
              <a:rPr lang="en-US" altLang="zh-CN" sz="2800" dirty="0"/>
              <a:t>GROUP BY </a:t>
            </a:r>
            <a:r>
              <a:rPr lang="en-US" altLang="zh-CN" sz="2800" dirty="0" err="1"/>
              <a:t>Sno</a:t>
            </a:r>
            <a:endParaRPr lang="en-US" altLang="zh-CN" sz="2800" dirty="0"/>
          </a:p>
          <a:p>
            <a:pPr marL="0" indent="0">
              <a:lnSpc>
                <a:spcPct val="90000"/>
              </a:lnSpc>
              <a:buNone/>
            </a:pPr>
            <a:r>
              <a:rPr lang="en-US" altLang="zh-CN" sz="2800" dirty="0"/>
              <a:t>HAVING AVG(Grade)&gt;=90 </a:t>
            </a:r>
            <a:r>
              <a:rPr lang="zh-CN" altLang="en-US" sz="2800" dirty="0"/>
              <a:t>；</a:t>
            </a:r>
            <a:endParaRPr lang="zh-CN" altLang="en-US" sz="2800"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标题 553985"/>
          <p:cNvSpPr>
            <a:spLocks noGrp="1"/>
          </p:cNvSpPr>
          <p:nvPr>
            <p:ph type="title"/>
          </p:nvPr>
        </p:nvSpPr>
        <p:spPr>
          <a:xfrm>
            <a:off x="685800" y="152400"/>
            <a:ext cx="6870700" cy="684213"/>
          </a:xfrm>
        </p:spPr>
        <p:txBody>
          <a:bodyPr anchor="b"/>
          <a:lstStyle/>
          <a:p>
            <a:endParaRPr lang="zh-CN" altLang="en-US" sz="4000" dirty="0"/>
          </a:p>
        </p:txBody>
      </p:sp>
      <p:sp>
        <p:nvSpPr>
          <p:cNvPr id="555010" name="文本占位符 553986"/>
          <p:cNvSpPr>
            <a:spLocks noGrp="1"/>
          </p:cNvSpPr>
          <p:nvPr>
            <p:ph idx="1"/>
          </p:nvPr>
        </p:nvSpPr>
        <p:spPr>
          <a:xfrm>
            <a:off x="0" y="1484313"/>
            <a:ext cx="9144000" cy="5373687"/>
          </a:xfrm>
        </p:spPr>
        <p:txBody>
          <a:bodyPr anchor="t"/>
          <a:lstStyle/>
          <a:p>
            <a:pPr marL="0" indent="0">
              <a:buNone/>
            </a:pPr>
            <a:r>
              <a:rPr lang="en-US" altLang="zh-CN" dirty="0"/>
              <a:t>3.5.3   </a:t>
            </a:r>
            <a:r>
              <a:rPr lang="zh-CN" altLang="en-US" dirty="0"/>
              <a:t>更新视图</a:t>
            </a:r>
            <a:endParaRPr lang="zh-CN" altLang="en-US" dirty="0"/>
          </a:p>
          <a:p>
            <a:r>
              <a:rPr lang="zh-CN" altLang="en-US" dirty="0" smtClean="0"/>
              <a:t> </a:t>
            </a:r>
            <a:r>
              <a:rPr lang="zh-CN" altLang="en-US" dirty="0"/>
              <a:t>用户角度：更新视图与更新基本表相同</a:t>
            </a:r>
            <a:endParaRPr lang="zh-CN" altLang="en-US" dirty="0"/>
          </a:p>
          <a:p>
            <a:r>
              <a:rPr lang="zh-CN" altLang="en-US" dirty="0" smtClean="0"/>
              <a:t> </a:t>
            </a:r>
            <a:r>
              <a:rPr lang="en-US" altLang="zh-CN" dirty="0"/>
              <a:t>DBMS </a:t>
            </a:r>
            <a:r>
              <a:rPr lang="zh-CN" altLang="en-US" dirty="0"/>
              <a:t>实现视图更新的方法</a:t>
            </a:r>
            <a:endParaRPr lang="zh-CN" altLang="en-US" dirty="0"/>
          </a:p>
          <a:p>
            <a:pPr marL="0" indent="0">
              <a:buNone/>
            </a:pPr>
            <a:r>
              <a:rPr lang="zh-CN" altLang="en-US" dirty="0" smtClean="0"/>
              <a:t> </a:t>
            </a:r>
            <a:r>
              <a:rPr lang="zh-CN" altLang="en-US" dirty="0"/>
              <a:t>视图实体化法（ </a:t>
            </a:r>
            <a:r>
              <a:rPr lang="en-US" altLang="zh-CN" dirty="0"/>
              <a:t>View Materialization </a:t>
            </a:r>
            <a:r>
              <a:rPr lang="zh-CN" altLang="en-US" dirty="0"/>
              <a:t>）</a:t>
            </a:r>
            <a:endParaRPr lang="zh-CN" altLang="en-US" dirty="0"/>
          </a:p>
          <a:p>
            <a:pPr marL="0" indent="0">
              <a:buNone/>
            </a:pPr>
            <a:r>
              <a:rPr lang="zh-CN" altLang="en-US" dirty="0" smtClean="0"/>
              <a:t>视图</a:t>
            </a:r>
            <a:r>
              <a:rPr lang="zh-CN" altLang="en-US" dirty="0"/>
              <a:t>消解法（ </a:t>
            </a:r>
            <a:r>
              <a:rPr lang="en-US" altLang="zh-CN" dirty="0"/>
              <a:t>View Resolution </a:t>
            </a:r>
            <a:r>
              <a:rPr lang="zh-CN" altLang="en-US" dirty="0"/>
              <a:t>）</a:t>
            </a:r>
            <a:endParaRPr lang="zh-CN" altLang="en-US" dirty="0"/>
          </a:p>
          <a:p>
            <a:pPr marL="0" indent="0">
              <a:buNone/>
            </a:pPr>
            <a:r>
              <a:rPr lang="zh-CN" altLang="en-US" dirty="0" smtClean="0"/>
              <a:t>指定 </a:t>
            </a:r>
            <a:r>
              <a:rPr lang="en-US" altLang="zh-CN" dirty="0"/>
              <a:t>WITH CHECK OPTION </a:t>
            </a:r>
            <a:r>
              <a:rPr lang="zh-CN" altLang="en-US" dirty="0"/>
              <a:t>子句后</a:t>
            </a:r>
            <a:endParaRPr lang="zh-CN" altLang="en-US" dirty="0"/>
          </a:p>
          <a:p>
            <a:r>
              <a:rPr lang="zh-CN" altLang="en-US" dirty="0"/>
              <a:t>     </a:t>
            </a:r>
            <a:r>
              <a:rPr lang="en-US" altLang="zh-CN" dirty="0"/>
              <a:t>DBMS </a:t>
            </a:r>
            <a:r>
              <a:rPr lang="zh-CN" altLang="en-US" dirty="0"/>
              <a:t>在更新视图时会进行检查，防止用户通过视图</a:t>
            </a:r>
            <a:endParaRPr lang="zh-CN" altLang="en-US" dirty="0"/>
          </a:p>
          <a:p>
            <a:r>
              <a:rPr lang="zh-CN" altLang="en-US" dirty="0"/>
              <a:t>对 不属于视图范围内 的基本表数据进行更新</a:t>
            </a:r>
            <a:endParaRPr lang="zh-CN" altLang="en-US"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标题 555009"/>
          <p:cNvSpPr>
            <a:spLocks noGrp="1"/>
          </p:cNvSpPr>
          <p:nvPr>
            <p:ph type="title"/>
          </p:nvPr>
        </p:nvSpPr>
        <p:spPr>
          <a:xfrm>
            <a:off x="685800" y="152400"/>
            <a:ext cx="6870700" cy="900113"/>
          </a:xfrm>
        </p:spPr>
        <p:txBody>
          <a:bodyPr anchor="b"/>
          <a:lstStyle/>
          <a:p>
            <a:endParaRPr lang="zh-CN" altLang="en-US" dirty="0"/>
          </a:p>
        </p:txBody>
      </p:sp>
      <p:sp>
        <p:nvSpPr>
          <p:cNvPr id="556034" name="文本占位符 555010"/>
          <p:cNvSpPr>
            <a:spLocks noGrp="1"/>
          </p:cNvSpPr>
          <p:nvPr>
            <p:ph idx="1"/>
          </p:nvPr>
        </p:nvSpPr>
        <p:spPr>
          <a:xfrm>
            <a:off x="0" y="1700213"/>
            <a:ext cx="9144000" cy="4968875"/>
          </a:xfrm>
        </p:spPr>
        <p:txBody>
          <a:bodyPr anchor="t"/>
          <a:lstStyle/>
          <a:p>
            <a:pPr>
              <a:lnSpc>
                <a:spcPct val="80000"/>
              </a:lnSpc>
            </a:pPr>
            <a:r>
              <a:rPr lang="zh-CN" altLang="en-US" sz="2800" dirty="0"/>
              <a:t>更新视图（续）</a:t>
            </a:r>
            <a:endParaRPr lang="zh-CN" altLang="en-US" sz="2800" dirty="0"/>
          </a:p>
          <a:p>
            <a:pPr marL="0" indent="0">
              <a:lnSpc>
                <a:spcPct val="80000"/>
              </a:lnSpc>
              <a:buNone/>
            </a:pPr>
            <a:r>
              <a:rPr lang="en-US" altLang="zh-CN" sz="2800" dirty="0"/>
              <a:t>[ </a:t>
            </a:r>
            <a:r>
              <a:rPr lang="zh-CN" altLang="en-US" sz="2800" dirty="0"/>
              <a:t>例 </a:t>
            </a:r>
            <a:r>
              <a:rPr lang="en-US" altLang="zh-CN" sz="2800" dirty="0"/>
              <a:t>1]   </a:t>
            </a:r>
            <a:r>
              <a:rPr lang="zh-CN" altLang="en-US" sz="2800" dirty="0"/>
              <a:t>将信息系学生视图 </a:t>
            </a:r>
            <a:r>
              <a:rPr lang="en-US" altLang="zh-CN" sz="2800" dirty="0" err="1"/>
              <a:t>IS_Student</a:t>
            </a:r>
            <a:r>
              <a:rPr lang="en-US" altLang="zh-CN" sz="2800" dirty="0"/>
              <a:t> </a:t>
            </a:r>
            <a:r>
              <a:rPr lang="zh-CN" altLang="en-US" sz="2800" dirty="0"/>
              <a:t>中学号 </a:t>
            </a:r>
            <a:r>
              <a:rPr lang="en-US" altLang="zh-CN" sz="2800" dirty="0"/>
              <a:t>95002</a:t>
            </a:r>
            <a:endParaRPr lang="en-US" altLang="zh-CN" sz="2800" dirty="0"/>
          </a:p>
          <a:p>
            <a:pPr marL="0" indent="0">
              <a:lnSpc>
                <a:spcPct val="80000"/>
              </a:lnSpc>
              <a:buNone/>
            </a:pPr>
            <a:r>
              <a:rPr lang="en-US" altLang="zh-CN" sz="2800" dirty="0" smtClean="0"/>
              <a:t>           </a:t>
            </a:r>
            <a:r>
              <a:rPr lang="zh-CN" altLang="en-US" sz="2800" dirty="0"/>
              <a:t>的学生姓名改为 “ 刘辰 ” 。</a:t>
            </a:r>
            <a:endParaRPr lang="zh-CN" altLang="en-US" sz="2800" dirty="0"/>
          </a:p>
          <a:p>
            <a:pPr marL="0" indent="0">
              <a:lnSpc>
                <a:spcPct val="80000"/>
              </a:lnSpc>
              <a:buNone/>
            </a:pPr>
            <a:r>
              <a:rPr lang="en-US" altLang="zh-CN" sz="2800" dirty="0" smtClean="0"/>
              <a:t> UPDATE   </a:t>
            </a:r>
            <a:r>
              <a:rPr lang="en-US" altLang="zh-CN" sz="2800" dirty="0" err="1"/>
              <a:t>IS_Student</a:t>
            </a:r>
            <a:endParaRPr lang="en-US" altLang="zh-CN" sz="2800" dirty="0"/>
          </a:p>
          <a:p>
            <a:pPr marL="0" indent="0">
              <a:lnSpc>
                <a:spcPct val="80000"/>
              </a:lnSpc>
              <a:buNone/>
            </a:pPr>
            <a:r>
              <a:rPr lang="en-US" altLang="zh-CN" sz="2800" dirty="0"/>
              <a:t>SET  </a:t>
            </a:r>
            <a:r>
              <a:rPr lang="en-US" altLang="zh-CN" sz="2800" dirty="0" err="1"/>
              <a:t>Sname</a:t>
            </a:r>
            <a:r>
              <a:rPr lang="en-US" altLang="zh-CN" sz="2800" dirty="0"/>
              <a:t>= ' </a:t>
            </a:r>
            <a:r>
              <a:rPr lang="zh-CN" altLang="en-US" sz="2800" dirty="0"/>
              <a:t>刘辰 </a:t>
            </a:r>
            <a:r>
              <a:rPr lang="en-US" altLang="zh-CN" sz="2800" dirty="0"/>
              <a:t>'</a:t>
            </a:r>
            <a:endParaRPr lang="en-US" altLang="zh-CN" sz="2800" dirty="0"/>
          </a:p>
          <a:p>
            <a:pPr marL="0" indent="0">
              <a:lnSpc>
                <a:spcPct val="80000"/>
              </a:lnSpc>
              <a:buNone/>
            </a:pPr>
            <a:r>
              <a:rPr lang="en-US" altLang="zh-CN" sz="2800" dirty="0"/>
              <a:t>WHERE  </a:t>
            </a:r>
            <a:r>
              <a:rPr lang="en-US" altLang="zh-CN" sz="2800" dirty="0" err="1"/>
              <a:t>Sno</a:t>
            </a:r>
            <a:r>
              <a:rPr lang="en-US" altLang="zh-CN" sz="2800" dirty="0"/>
              <a:t>= '95002' </a:t>
            </a:r>
            <a:r>
              <a:rPr lang="zh-CN" altLang="en-US" sz="2800" dirty="0"/>
              <a:t>；</a:t>
            </a:r>
            <a:endParaRPr lang="zh-CN" altLang="en-US" sz="2800" dirty="0"/>
          </a:p>
          <a:p>
            <a:pPr marL="0" indent="0">
              <a:lnSpc>
                <a:spcPct val="80000"/>
              </a:lnSpc>
              <a:buNone/>
            </a:pPr>
            <a:r>
              <a:rPr lang="zh-CN" altLang="en-US" sz="2800" dirty="0"/>
              <a:t>转换后的语句：</a:t>
            </a:r>
            <a:endParaRPr lang="zh-CN" altLang="en-US" sz="2800" dirty="0"/>
          </a:p>
          <a:p>
            <a:pPr marL="0" indent="0">
              <a:lnSpc>
                <a:spcPct val="80000"/>
              </a:lnSpc>
              <a:buNone/>
            </a:pPr>
            <a:r>
              <a:rPr lang="en-US" altLang="zh-CN" sz="2800" dirty="0"/>
              <a:t>UPDATE   Student</a:t>
            </a:r>
            <a:endParaRPr lang="en-US" altLang="zh-CN" sz="2800" dirty="0"/>
          </a:p>
          <a:p>
            <a:pPr marL="0" indent="0">
              <a:lnSpc>
                <a:spcPct val="80000"/>
              </a:lnSpc>
              <a:buNone/>
            </a:pPr>
            <a:r>
              <a:rPr lang="en-US" altLang="zh-CN" sz="2800" dirty="0"/>
              <a:t>SET </a:t>
            </a:r>
            <a:r>
              <a:rPr lang="en-US" altLang="zh-CN" sz="2800" dirty="0" err="1"/>
              <a:t>Sname</a:t>
            </a:r>
            <a:r>
              <a:rPr lang="en-US" altLang="zh-CN" sz="2800" dirty="0"/>
              <a:t>= ' </a:t>
            </a:r>
            <a:r>
              <a:rPr lang="zh-CN" altLang="en-US" sz="2800" dirty="0"/>
              <a:t>刘辰 </a:t>
            </a:r>
            <a:r>
              <a:rPr lang="en-US" altLang="zh-CN" sz="2800" dirty="0"/>
              <a:t>'</a:t>
            </a:r>
            <a:endParaRPr lang="en-US" altLang="zh-CN" sz="2800" dirty="0"/>
          </a:p>
          <a:p>
            <a:pPr marL="0" indent="0">
              <a:lnSpc>
                <a:spcPct val="80000"/>
              </a:lnSpc>
              <a:buNone/>
            </a:pPr>
            <a:r>
              <a:rPr lang="en-US" altLang="zh-CN" sz="2800" dirty="0"/>
              <a:t>WHERE </a:t>
            </a:r>
            <a:r>
              <a:rPr lang="en-US" altLang="zh-CN" sz="2800" dirty="0" err="1"/>
              <a:t>Sno</a:t>
            </a:r>
            <a:r>
              <a:rPr lang="en-US" altLang="zh-CN" sz="2800" dirty="0"/>
              <a:t>= '95002' AND  </a:t>
            </a:r>
            <a:r>
              <a:rPr lang="en-US" altLang="zh-CN" sz="2800" dirty="0" err="1"/>
              <a:t>Sdept</a:t>
            </a:r>
            <a:r>
              <a:rPr lang="en-US" altLang="zh-CN" sz="2800" dirty="0"/>
              <a:t>= 'IS' </a:t>
            </a:r>
            <a:r>
              <a:rPr lang="zh-CN" altLang="en-US" sz="2800" dirty="0"/>
              <a:t>；</a:t>
            </a:r>
            <a:endParaRPr lang="zh-CN" altLang="en-US" sz="28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7" name="标题 556033"/>
          <p:cNvSpPr>
            <a:spLocks noGrp="1"/>
          </p:cNvSpPr>
          <p:nvPr>
            <p:ph type="title"/>
          </p:nvPr>
        </p:nvSpPr>
        <p:spPr>
          <a:xfrm>
            <a:off x="685800" y="152400"/>
            <a:ext cx="6870700" cy="755650"/>
          </a:xfrm>
        </p:spPr>
        <p:txBody>
          <a:bodyPr anchor="b"/>
          <a:lstStyle/>
          <a:p>
            <a:endParaRPr lang="zh-CN" altLang="en-US" sz="4000" dirty="0"/>
          </a:p>
        </p:txBody>
      </p:sp>
      <p:sp>
        <p:nvSpPr>
          <p:cNvPr id="557058" name="文本占位符 556034"/>
          <p:cNvSpPr>
            <a:spLocks noGrp="1"/>
          </p:cNvSpPr>
          <p:nvPr>
            <p:ph idx="1"/>
          </p:nvPr>
        </p:nvSpPr>
        <p:spPr>
          <a:xfrm>
            <a:off x="0" y="1196975"/>
            <a:ext cx="9144000" cy="5661025"/>
          </a:xfrm>
        </p:spPr>
        <p:txBody>
          <a:bodyPr anchor="t"/>
          <a:lstStyle/>
          <a:p>
            <a:r>
              <a:rPr lang="zh-CN" altLang="en-US" sz="2800" dirty="0"/>
              <a:t>更新视图（续）</a:t>
            </a:r>
            <a:endParaRPr lang="zh-CN" altLang="en-US" sz="2800" dirty="0"/>
          </a:p>
          <a:p>
            <a:pPr marL="0" indent="0">
              <a:buNone/>
            </a:pPr>
            <a:r>
              <a:rPr lang="en-US" altLang="zh-CN" sz="2800" dirty="0"/>
              <a:t>[ </a:t>
            </a:r>
            <a:r>
              <a:rPr lang="zh-CN" altLang="en-US" sz="2800" dirty="0"/>
              <a:t>例 </a:t>
            </a:r>
            <a:r>
              <a:rPr lang="en-US" altLang="zh-CN" sz="2800" dirty="0"/>
              <a:t>2]   </a:t>
            </a:r>
            <a:r>
              <a:rPr lang="zh-CN" altLang="en-US" sz="2800" dirty="0"/>
              <a:t>向信息系学生视图 </a:t>
            </a:r>
            <a:r>
              <a:rPr lang="en-US" altLang="zh-CN" sz="2800" dirty="0"/>
              <a:t>IS_S </a:t>
            </a:r>
            <a:r>
              <a:rPr lang="zh-CN" altLang="en-US" sz="2800" dirty="0"/>
              <a:t>中插入一个新的学</a:t>
            </a:r>
            <a:endParaRPr lang="zh-CN" altLang="en-US" sz="2800" dirty="0"/>
          </a:p>
          <a:p>
            <a:pPr marL="0" indent="0">
              <a:buNone/>
            </a:pPr>
            <a:r>
              <a:rPr lang="zh-CN" altLang="en-US" sz="2800" dirty="0"/>
              <a:t>生记录： </a:t>
            </a:r>
            <a:r>
              <a:rPr lang="en-US" altLang="zh-CN" sz="2800" dirty="0"/>
              <a:t>95029 </a:t>
            </a:r>
            <a:r>
              <a:rPr lang="zh-CN" altLang="en-US" sz="2800" dirty="0"/>
              <a:t>，赵新， </a:t>
            </a:r>
            <a:r>
              <a:rPr lang="en-US" altLang="zh-CN" sz="2800" dirty="0"/>
              <a:t>20 </a:t>
            </a:r>
            <a:r>
              <a:rPr lang="zh-CN" altLang="en-US" sz="2800" dirty="0"/>
              <a:t>岁</a:t>
            </a:r>
            <a:endParaRPr lang="zh-CN" altLang="en-US" sz="2800" dirty="0"/>
          </a:p>
          <a:p>
            <a:pPr marL="0" indent="0">
              <a:buNone/>
            </a:pPr>
            <a:r>
              <a:rPr lang="en-US" altLang="zh-CN" sz="2800" dirty="0"/>
              <a:t>INSERT</a:t>
            </a:r>
            <a:endParaRPr lang="en-US" altLang="zh-CN" sz="2800" dirty="0"/>
          </a:p>
          <a:p>
            <a:pPr marL="0" indent="0">
              <a:buNone/>
            </a:pPr>
            <a:r>
              <a:rPr lang="en-US" altLang="zh-CN" sz="2800" dirty="0"/>
              <a:t>INTO  </a:t>
            </a:r>
            <a:r>
              <a:rPr lang="en-US" altLang="zh-CN" sz="2800" dirty="0" err="1"/>
              <a:t>IS_Student</a:t>
            </a:r>
            <a:endParaRPr lang="en-US" altLang="zh-CN" sz="2800" dirty="0"/>
          </a:p>
          <a:p>
            <a:pPr marL="0" indent="0">
              <a:buNone/>
            </a:pPr>
            <a:r>
              <a:rPr lang="en-US" altLang="zh-CN" sz="2800" dirty="0"/>
              <a:t>VALUES( ‘ 95029 ’ </a:t>
            </a:r>
            <a:r>
              <a:rPr lang="zh-CN" altLang="en-US" sz="2800" dirty="0"/>
              <a:t>， ‘ 赵新 ’ ， </a:t>
            </a:r>
            <a:r>
              <a:rPr lang="en-US" altLang="zh-CN" sz="2800" dirty="0"/>
              <a:t>20) </a:t>
            </a:r>
            <a:r>
              <a:rPr lang="zh-CN" altLang="en-US" sz="2800" dirty="0"/>
              <a:t>；</a:t>
            </a:r>
            <a:endParaRPr lang="zh-CN" altLang="en-US" sz="2800" dirty="0"/>
          </a:p>
          <a:p>
            <a:pPr marL="0" indent="0">
              <a:buNone/>
            </a:pPr>
            <a:r>
              <a:rPr lang="zh-CN" altLang="en-US" sz="2800" dirty="0"/>
              <a:t>转换为对基本表的更新：</a:t>
            </a:r>
            <a:endParaRPr lang="zh-CN" altLang="en-US" sz="2800" dirty="0"/>
          </a:p>
          <a:p>
            <a:pPr marL="0" indent="0">
              <a:buNone/>
            </a:pPr>
            <a:r>
              <a:rPr lang="en-US" altLang="zh-CN" sz="2800" dirty="0"/>
              <a:t>INSERT</a:t>
            </a:r>
            <a:endParaRPr lang="en-US" altLang="zh-CN" sz="2800" dirty="0"/>
          </a:p>
          <a:p>
            <a:pPr marL="0" indent="0">
              <a:buNone/>
            </a:pPr>
            <a:r>
              <a:rPr lang="en-US" altLang="zh-CN" sz="2800" dirty="0"/>
              <a:t>INTO    Student (</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a:t>Sage </a:t>
            </a:r>
            <a:r>
              <a:rPr lang="zh-CN" altLang="en-US" sz="2800" dirty="0"/>
              <a:t>， </a:t>
            </a:r>
            <a:r>
              <a:rPr lang="en-US" altLang="zh-CN" sz="2800" dirty="0" err="1"/>
              <a:t>Sdep</a:t>
            </a:r>
            <a:r>
              <a:rPr lang="en-US" altLang="zh-CN" sz="2800" dirty="0"/>
              <a:t> t)</a:t>
            </a:r>
            <a:endParaRPr lang="en-US" altLang="zh-CN" sz="2800" dirty="0"/>
          </a:p>
          <a:p>
            <a:pPr marL="0" indent="0">
              <a:buNone/>
            </a:pPr>
            <a:r>
              <a:rPr lang="en-US" altLang="zh-CN" sz="2800" dirty="0"/>
              <a:t>VALUES('95029' </a:t>
            </a:r>
            <a:r>
              <a:rPr lang="zh-CN" altLang="en-US" sz="2800" dirty="0"/>
              <a:t>， </a:t>
            </a:r>
            <a:r>
              <a:rPr lang="en-US" altLang="zh-CN" sz="2800" dirty="0"/>
              <a:t>' </a:t>
            </a:r>
            <a:r>
              <a:rPr lang="zh-CN" altLang="en-US" sz="2800" dirty="0"/>
              <a:t>赵新 </a:t>
            </a:r>
            <a:r>
              <a:rPr lang="en-US" altLang="zh-CN" sz="2800" dirty="0"/>
              <a:t>' </a:t>
            </a:r>
            <a:r>
              <a:rPr lang="zh-CN" altLang="en-US" sz="2800" dirty="0"/>
              <a:t>， </a:t>
            </a:r>
            <a:r>
              <a:rPr lang="en-US" altLang="zh-CN" sz="2800" dirty="0"/>
              <a:t>20 </a:t>
            </a:r>
            <a:r>
              <a:rPr lang="zh-CN" altLang="en-US" sz="2800" dirty="0"/>
              <a:t>， </a:t>
            </a:r>
            <a:r>
              <a:rPr lang="en-US" altLang="zh-CN" sz="2800" dirty="0"/>
              <a:t>'IS'  ) </a:t>
            </a:r>
            <a:r>
              <a:rPr lang="zh-CN" altLang="en-US" sz="2800" dirty="0"/>
              <a:t>；</a:t>
            </a:r>
            <a:endParaRPr lang="zh-CN" altLang="en-US" sz="2800"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标题 557057"/>
          <p:cNvSpPr>
            <a:spLocks noGrp="1"/>
          </p:cNvSpPr>
          <p:nvPr>
            <p:ph type="title"/>
          </p:nvPr>
        </p:nvSpPr>
        <p:spPr/>
        <p:txBody>
          <a:bodyPr anchor="b"/>
          <a:lstStyle/>
          <a:p>
            <a:endParaRPr lang="zh-CN" altLang="en-US" dirty="0"/>
          </a:p>
        </p:txBody>
      </p:sp>
      <p:sp>
        <p:nvSpPr>
          <p:cNvPr id="558082" name="文本占位符 557058"/>
          <p:cNvSpPr>
            <a:spLocks noGrp="1"/>
          </p:cNvSpPr>
          <p:nvPr>
            <p:ph idx="1"/>
          </p:nvPr>
        </p:nvSpPr>
        <p:spPr/>
        <p:txBody>
          <a:bodyPr anchor="t"/>
          <a:lstStyle/>
          <a:p>
            <a:pPr>
              <a:lnSpc>
                <a:spcPct val="90000"/>
              </a:lnSpc>
            </a:pPr>
            <a:r>
              <a:rPr lang="zh-CN" altLang="en-US" sz="2400" dirty="0"/>
              <a:t>更新视图（续）</a:t>
            </a:r>
            <a:endParaRPr lang="zh-CN" altLang="en-US" sz="2400" dirty="0"/>
          </a:p>
          <a:p>
            <a:pPr marL="0" indent="0">
              <a:lnSpc>
                <a:spcPct val="90000"/>
              </a:lnSpc>
              <a:buNone/>
            </a:pPr>
            <a:r>
              <a:rPr lang="en-US" altLang="zh-CN" sz="2400" dirty="0"/>
              <a:t>[ </a:t>
            </a:r>
            <a:r>
              <a:rPr lang="zh-CN" altLang="en-US" sz="2400" dirty="0"/>
              <a:t>例 </a:t>
            </a:r>
            <a:r>
              <a:rPr lang="en-US" altLang="zh-CN" sz="2400" dirty="0"/>
              <a:t>3]   </a:t>
            </a:r>
            <a:r>
              <a:rPr lang="zh-CN" altLang="en-US" sz="2400" dirty="0"/>
              <a:t>删除视图 </a:t>
            </a:r>
            <a:r>
              <a:rPr lang="en-US" altLang="zh-CN" sz="2400" dirty="0"/>
              <a:t>CS_S </a:t>
            </a:r>
            <a:r>
              <a:rPr lang="zh-CN" altLang="en-US" sz="2400" dirty="0"/>
              <a:t>中学号为 </a:t>
            </a:r>
            <a:r>
              <a:rPr lang="en-US" altLang="zh-CN" sz="2400" dirty="0"/>
              <a:t>95029 </a:t>
            </a:r>
            <a:r>
              <a:rPr lang="zh-CN" altLang="en-US" sz="2400" dirty="0"/>
              <a:t>的记录</a:t>
            </a:r>
            <a:endParaRPr lang="zh-CN" altLang="en-US" sz="2400" dirty="0"/>
          </a:p>
          <a:p>
            <a:pPr marL="0" indent="0">
              <a:lnSpc>
                <a:spcPct val="90000"/>
              </a:lnSpc>
              <a:buNone/>
            </a:pPr>
            <a:r>
              <a:rPr lang="en-US" altLang="zh-CN" sz="2400" dirty="0"/>
              <a:t>DELETE</a:t>
            </a:r>
            <a:endParaRPr lang="en-US" altLang="zh-CN" sz="2400" dirty="0"/>
          </a:p>
          <a:p>
            <a:pPr marL="0" indent="0">
              <a:lnSpc>
                <a:spcPct val="90000"/>
              </a:lnSpc>
              <a:buNone/>
            </a:pPr>
            <a:r>
              <a:rPr lang="en-US" altLang="zh-CN" sz="2400" dirty="0"/>
              <a:t>FROM  </a:t>
            </a:r>
            <a:r>
              <a:rPr lang="en-US" altLang="zh-CN" sz="2400" dirty="0" err="1"/>
              <a:t>IS_Student</a:t>
            </a:r>
            <a:endParaRPr lang="en-US" altLang="zh-CN" sz="2400" dirty="0"/>
          </a:p>
          <a:p>
            <a:pPr marL="0" indent="0">
              <a:lnSpc>
                <a:spcPct val="90000"/>
              </a:lnSpc>
              <a:buNone/>
            </a:pPr>
            <a:r>
              <a:rPr lang="en-US" altLang="zh-CN" sz="2400" dirty="0"/>
              <a:t>WHERE </a:t>
            </a:r>
            <a:r>
              <a:rPr lang="en-US" altLang="zh-CN" sz="2400" dirty="0" err="1"/>
              <a:t>Sno</a:t>
            </a:r>
            <a:r>
              <a:rPr lang="en-US" altLang="zh-CN" sz="2400" dirty="0"/>
              <a:t>= '95029' </a:t>
            </a:r>
            <a:r>
              <a:rPr lang="zh-CN" altLang="en-US" sz="2400" dirty="0"/>
              <a:t>；</a:t>
            </a:r>
            <a:endParaRPr lang="zh-CN" altLang="en-US" sz="2400" dirty="0"/>
          </a:p>
          <a:p>
            <a:pPr marL="0" indent="0">
              <a:lnSpc>
                <a:spcPct val="90000"/>
              </a:lnSpc>
              <a:buNone/>
            </a:pPr>
            <a:r>
              <a:rPr lang="zh-CN" altLang="en-US" sz="2400" dirty="0"/>
              <a:t>转换为对基本表的更新：</a:t>
            </a:r>
            <a:endParaRPr lang="zh-CN" altLang="en-US" sz="2400" dirty="0"/>
          </a:p>
          <a:p>
            <a:pPr marL="0" indent="0">
              <a:lnSpc>
                <a:spcPct val="90000"/>
              </a:lnSpc>
              <a:buNone/>
            </a:pPr>
            <a:r>
              <a:rPr lang="en-US" altLang="zh-CN" sz="2400" dirty="0"/>
              <a:t>DELETE</a:t>
            </a:r>
            <a:endParaRPr lang="en-US" altLang="zh-CN" sz="2400" dirty="0"/>
          </a:p>
          <a:p>
            <a:pPr marL="0" indent="0">
              <a:lnSpc>
                <a:spcPct val="90000"/>
              </a:lnSpc>
              <a:buNone/>
            </a:pPr>
            <a:r>
              <a:rPr lang="en-US" altLang="zh-CN" sz="2400" dirty="0"/>
              <a:t>FROM  Student</a:t>
            </a:r>
            <a:endParaRPr lang="en-US" altLang="zh-CN" sz="2400" dirty="0"/>
          </a:p>
          <a:p>
            <a:pPr marL="0" indent="0">
              <a:lnSpc>
                <a:spcPct val="90000"/>
              </a:lnSpc>
              <a:buNone/>
            </a:pPr>
            <a:r>
              <a:rPr lang="en-US" altLang="zh-CN" sz="2400" dirty="0"/>
              <a:t>WHERE </a:t>
            </a:r>
            <a:r>
              <a:rPr lang="en-US" altLang="zh-CN" sz="2400" dirty="0" err="1"/>
              <a:t>Sno</a:t>
            </a:r>
            <a:r>
              <a:rPr lang="en-US" altLang="zh-CN" sz="2400" dirty="0"/>
              <a:t>= '95029' AND  </a:t>
            </a:r>
            <a:r>
              <a:rPr lang="en-US" altLang="zh-CN" sz="2400" dirty="0" err="1"/>
              <a:t>Sdept</a:t>
            </a:r>
            <a:r>
              <a:rPr lang="en-US" altLang="zh-CN" sz="2400" dirty="0"/>
              <a:t>= 'IS' </a:t>
            </a:r>
            <a:r>
              <a:rPr lang="zh-CN" altLang="en-US" sz="2400" dirty="0"/>
              <a:t>；</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55297"/>
          <p:cNvSpPr>
            <a:spLocks noGrp="1"/>
          </p:cNvSpPr>
          <p:nvPr>
            <p:ph type="title"/>
          </p:nvPr>
        </p:nvSpPr>
        <p:spPr>
          <a:xfrm>
            <a:off x="685800" y="152400"/>
            <a:ext cx="6870700" cy="612775"/>
          </a:xfrm>
        </p:spPr>
        <p:txBody>
          <a:bodyPr anchor="b"/>
          <a:lstStyle/>
          <a:p>
            <a:r>
              <a:rPr lang="zh-CN" altLang="en-US" sz="4000"/>
              <a:t>两个实体型间的联系 </a:t>
            </a:r>
            <a:endParaRPr lang="zh-CN" altLang="en-US" sz="4000"/>
          </a:p>
        </p:txBody>
      </p:sp>
      <p:sp>
        <p:nvSpPr>
          <p:cNvPr id="56322" name="文本占位符 55298"/>
          <p:cNvSpPr>
            <a:spLocks noGrp="1"/>
          </p:cNvSpPr>
          <p:nvPr>
            <p:ph idx="1"/>
          </p:nvPr>
        </p:nvSpPr>
        <p:spPr>
          <a:xfrm>
            <a:off x="0" y="908050"/>
            <a:ext cx="9144000" cy="5661025"/>
          </a:xfrm>
        </p:spPr>
        <p:txBody>
          <a:bodyPr anchor="t"/>
          <a:lstStyle/>
          <a:p>
            <a:r>
              <a:rPr lang="zh-CN" altLang="en-US"/>
              <a:t> 一对一联系   　  </a:t>
            </a:r>
            <a:endParaRPr lang="zh-CN" altLang="en-US"/>
          </a:p>
          <a:p>
            <a:pPr>
              <a:buNone/>
            </a:pPr>
            <a:r>
              <a:rPr lang="zh-CN" altLang="en-US"/>
              <a:t>   如果对于实体集 </a:t>
            </a:r>
            <a:r>
              <a:rPr lang="en-US" altLang="zh-CN"/>
              <a:t>A</a:t>
            </a:r>
            <a:r>
              <a:rPr lang="zh-CN" altLang="en-US"/>
              <a:t>中的每一个实体，实体集 </a:t>
            </a:r>
            <a:r>
              <a:rPr lang="en-US" altLang="zh-CN"/>
              <a:t>B</a:t>
            </a:r>
            <a:r>
              <a:rPr lang="zh-CN" altLang="en-US"/>
              <a:t>中至多有一个实体与之联系，反之亦然， 则称实体集 </a:t>
            </a:r>
            <a:r>
              <a:rPr lang="en-US" altLang="zh-CN"/>
              <a:t>A  </a:t>
            </a:r>
            <a:r>
              <a:rPr lang="zh-CN" altLang="en-US"/>
              <a:t>与实体集 </a:t>
            </a:r>
            <a:r>
              <a:rPr lang="en-US" altLang="zh-CN"/>
              <a:t>B </a:t>
            </a:r>
            <a:r>
              <a:rPr lang="zh-CN" altLang="en-US"/>
              <a:t>具有一对一联系 。记为 </a:t>
            </a:r>
            <a:r>
              <a:rPr lang="en-US" altLang="zh-CN"/>
              <a:t>1:1 </a:t>
            </a:r>
            <a:r>
              <a:rPr lang="zh-CN" altLang="en-US"/>
              <a:t>。  </a:t>
            </a:r>
            <a:endParaRPr lang="zh-CN" altLang="en-US"/>
          </a:p>
          <a:p>
            <a:r>
              <a:rPr lang="zh-CN" altLang="en-US"/>
              <a:t>   实例</a:t>
            </a:r>
            <a:endParaRPr lang="zh-CN" altLang="en-US"/>
          </a:p>
          <a:p>
            <a:pPr>
              <a:buNone/>
            </a:pPr>
            <a:r>
              <a:rPr lang="zh-CN" altLang="en-US"/>
              <a:t>班级与班长之间的联系：</a:t>
            </a:r>
            <a:endParaRPr lang="zh-CN" altLang="en-US"/>
          </a:p>
          <a:p>
            <a:pPr>
              <a:buNone/>
            </a:pPr>
            <a:r>
              <a:rPr lang="zh-CN" altLang="en-US"/>
              <a:t>一个班级只有一个正班长</a:t>
            </a:r>
            <a:endParaRPr lang="zh-CN" altLang="en-US"/>
          </a:p>
          <a:p>
            <a:pPr>
              <a:buNone/>
            </a:pPr>
            <a:r>
              <a:rPr lang="zh-CN" altLang="en-US"/>
              <a:t>一个班长只在一个班中任职</a:t>
            </a:r>
            <a:endParaRPr lang="zh-CN" altLang="en-US"/>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标题 558081"/>
          <p:cNvSpPr>
            <a:spLocks noGrp="1"/>
          </p:cNvSpPr>
          <p:nvPr>
            <p:ph type="title"/>
          </p:nvPr>
        </p:nvSpPr>
        <p:spPr>
          <a:xfrm>
            <a:off x="685800" y="152400"/>
            <a:ext cx="6870700" cy="973138"/>
          </a:xfrm>
        </p:spPr>
        <p:txBody>
          <a:bodyPr anchor="b"/>
          <a:lstStyle/>
          <a:p>
            <a:endParaRPr lang="zh-CN" altLang="en-US" dirty="0"/>
          </a:p>
        </p:txBody>
      </p:sp>
      <p:sp>
        <p:nvSpPr>
          <p:cNvPr id="559106" name="文本占位符 558082"/>
          <p:cNvSpPr>
            <a:spLocks noGrp="1"/>
          </p:cNvSpPr>
          <p:nvPr>
            <p:ph idx="1"/>
          </p:nvPr>
        </p:nvSpPr>
        <p:spPr>
          <a:xfrm>
            <a:off x="179388" y="1484313"/>
            <a:ext cx="8713787" cy="5373687"/>
          </a:xfrm>
        </p:spPr>
        <p:txBody>
          <a:bodyPr anchor="t"/>
          <a:lstStyle/>
          <a:p>
            <a:pPr marL="0" indent="0">
              <a:buNone/>
            </a:pPr>
            <a:r>
              <a:rPr lang="zh-CN" altLang="en-US" sz="2800" dirty="0"/>
              <a:t>更新视图的限制</a:t>
            </a:r>
            <a:endParaRPr lang="zh-CN" altLang="en-US" sz="2800" dirty="0"/>
          </a:p>
          <a:p>
            <a:r>
              <a:rPr lang="zh-CN" altLang="en-US" sz="2800" dirty="0" smtClean="0"/>
              <a:t>一些</a:t>
            </a:r>
            <a:r>
              <a:rPr lang="zh-CN" altLang="en-US" sz="2800" dirty="0"/>
              <a:t>视图是不可更新的，因为对这些视图的更</a:t>
            </a:r>
            <a:endParaRPr lang="zh-CN" altLang="en-US" sz="2800" dirty="0"/>
          </a:p>
          <a:p>
            <a:pPr marL="0" indent="0">
              <a:buNone/>
            </a:pPr>
            <a:r>
              <a:rPr lang="zh-CN" altLang="en-US" sz="2800" dirty="0"/>
              <a:t>新不能唯一地有意义地转换成对相应基本表的</a:t>
            </a:r>
            <a:endParaRPr lang="zh-CN" altLang="en-US" sz="2800" dirty="0"/>
          </a:p>
          <a:p>
            <a:pPr marL="0" indent="0">
              <a:buNone/>
            </a:pPr>
            <a:r>
              <a:rPr lang="zh-CN" altLang="en-US" sz="2800" dirty="0"/>
              <a:t>更新 </a:t>
            </a:r>
            <a:r>
              <a:rPr lang="en-US" altLang="zh-CN" sz="2800" dirty="0"/>
              <a:t>( </a:t>
            </a:r>
            <a:r>
              <a:rPr lang="zh-CN" altLang="en-US" sz="2800" dirty="0"/>
              <a:t>对两类方法均如此 </a:t>
            </a:r>
            <a:r>
              <a:rPr lang="en-US" altLang="zh-CN" sz="2800" dirty="0"/>
              <a:t>)</a:t>
            </a:r>
            <a:endParaRPr lang="en-US" altLang="zh-CN" sz="2800" dirty="0"/>
          </a:p>
          <a:p>
            <a:pPr marL="0" indent="0">
              <a:buNone/>
            </a:pPr>
            <a:r>
              <a:rPr lang="zh-CN" altLang="en-US" sz="2800" dirty="0"/>
              <a:t>例：视图 </a:t>
            </a:r>
            <a:r>
              <a:rPr lang="en-US" altLang="zh-CN" sz="2800" dirty="0"/>
              <a:t>S_G </a:t>
            </a:r>
            <a:r>
              <a:rPr lang="zh-CN" altLang="en-US" sz="2800" dirty="0"/>
              <a:t>为不可更新视图。</a:t>
            </a:r>
            <a:endParaRPr lang="zh-CN" altLang="en-US" sz="2800" dirty="0"/>
          </a:p>
          <a:p>
            <a:pPr marL="0" indent="0">
              <a:buNone/>
            </a:pPr>
            <a:r>
              <a:rPr lang="zh-CN" altLang="en-US" sz="2800" dirty="0"/>
              <a:t>        </a:t>
            </a:r>
            <a:r>
              <a:rPr lang="en-US" altLang="zh-CN" sz="2800" dirty="0"/>
              <a:t>CREATE VIEW S_G (</a:t>
            </a:r>
            <a:r>
              <a:rPr lang="en-US" altLang="zh-CN" sz="2800" dirty="0" err="1"/>
              <a:t>Sno</a:t>
            </a:r>
            <a:r>
              <a:rPr lang="en-US" altLang="zh-CN" sz="2800" dirty="0"/>
              <a:t> </a:t>
            </a:r>
            <a:r>
              <a:rPr lang="zh-CN" altLang="en-US" sz="2800" dirty="0"/>
              <a:t>， </a:t>
            </a:r>
            <a:r>
              <a:rPr lang="en-US" altLang="zh-CN" sz="2800" dirty="0" err="1"/>
              <a:t>Gavg</a:t>
            </a:r>
            <a:r>
              <a:rPr lang="en-US" altLang="zh-CN" sz="2800" dirty="0"/>
              <a:t>)</a:t>
            </a:r>
            <a:endParaRPr lang="en-US" altLang="zh-CN" sz="2800" dirty="0"/>
          </a:p>
          <a:p>
            <a:pPr marL="0" indent="0">
              <a:buNone/>
            </a:pPr>
            <a:r>
              <a:rPr lang="en-US" altLang="zh-CN" sz="2800" dirty="0" smtClean="0"/>
              <a:t>             </a:t>
            </a:r>
            <a:r>
              <a:rPr lang="en-US" altLang="zh-CN" sz="2800" dirty="0"/>
              <a:t>AS </a:t>
            </a:r>
            <a:endParaRPr lang="en-US" altLang="zh-CN" sz="2800" dirty="0"/>
          </a:p>
          <a:p>
            <a:pPr marL="0" indent="0">
              <a:buNone/>
            </a:pPr>
            <a:r>
              <a:rPr lang="en-US" altLang="zh-CN" sz="2800" dirty="0" smtClean="0"/>
              <a:t>       SELECT  </a:t>
            </a:r>
            <a:r>
              <a:rPr lang="en-US" altLang="zh-CN" sz="2800" dirty="0" err="1"/>
              <a:t>Sno</a:t>
            </a:r>
            <a:r>
              <a:rPr lang="en-US" altLang="zh-CN" sz="2800" dirty="0"/>
              <a:t> </a:t>
            </a:r>
            <a:r>
              <a:rPr lang="zh-CN" altLang="en-US" sz="2800" dirty="0"/>
              <a:t>， </a:t>
            </a:r>
            <a:r>
              <a:rPr lang="en-US" altLang="zh-CN" sz="2800" dirty="0"/>
              <a:t>AVG(Grade)</a:t>
            </a:r>
            <a:endParaRPr lang="en-US" altLang="zh-CN" sz="2800" dirty="0"/>
          </a:p>
          <a:p>
            <a:pPr marL="0" indent="0">
              <a:buNone/>
            </a:pPr>
            <a:r>
              <a:rPr lang="en-US" altLang="zh-CN" sz="2800" dirty="0" smtClean="0"/>
              <a:t>      FROM    </a:t>
            </a:r>
            <a:r>
              <a:rPr lang="en-US" altLang="zh-CN" sz="2800" dirty="0"/>
              <a:t>SC</a:t>
            </a:r>
            <a:endParaRPr lang="en-US" altLang="zh-CN" sz="2800" dirty="0"/>
          </a:p>
          <a:p>
            <a:pPr marL="0" indent="0">
              <a:buNone/>
            </a:pPr>
            <a:r>
              <a:rPr lang="en-US" altLang="zh-CN" sz="2800" dirty="0" smtClean="0"/>
              <a:t>      GROUP </a:t>
            </a:r>
            <a:r>
              <a:rPr lang="en-US" altLang="zh-CN" sz="2800" dirty="0"/>
              <a:t>BY </a:t>
            </a:r>
            <a:r>
              <a:rPr lang="en-US" altLang="zh-CN" sz="2800" dirty="0" err="1"/>
              <a:t>Sno</a:t>
            </a:r>
            <a:r>
              <a:rPr lang="en-US" altLang="zh-CN" sz="2800" dirty="0"/>
              <a:t> </a:t>
            </a:r>
            <a:r>
              <a:rPr lang="zh-CN" altLang="en-US" sz="2800" dirty="0"/>
              <a:t>；</a:t>
            </a:r>
            <a:endParaRPr lang="zh-CN" altLang="en-US" sz="2800"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标题 559105"/>
          <p:cNvSpPr>
            <a:spLocks noGrp="1"/>
          </p:cNvSpPr>
          <p:nvPr>
            <p:ph type="title"/>
          </p:nvPr>
        </p:nvSpPr>
        <p:spPr>
          <a:xfrm>
            <a:off x="685800" y="152400"/>
            <a:ext cx="6870700" cy="612775"/>
          </a:xfrm>
        </p:spPr>
        <p:txBody>
          <a:bodyPr anchor="b"/>
          <a:lstStyle/>
          <a:p>
            <a:endParaRPr lang="zh-CN" altLang="en-US" sz="4000" dirty="0"/>
          </a:p>
        </p:txBody>
      </p:sp>
      <p:sp>
        <p:nvSpPr>
          <p:cNvPr id="560130" name="文本占位符 559106"/>
          <p:cNvSpPr>
            <a:spLocks noGrp="1"/>
          </p:cNvSpPr>
          <p:nvPr>
            <p:ph idx="1"/>
          </p:nvPr>
        </p:nvSpPr>
        <p:spPr>
          <a:xfrm>
            <a:off x="0" y="1628775"/>
            <a:ext cx="9144000" cy="5229225"/>
          </a:xfrm>
        </p:spPr>
        <p:txBody>
          <a:bodyPr anchor="t"/>
          <a:lstStyle/>
          <a:p>
            <a:pPr marL="0" indent="0">
              <a:buNone/>
            </a:pPr>
            <a:r>
              <a:rPr lang="zh-CN" altLang="en-US" dirty="0"/>
              <a:t>对于如下更新语句：</a:t>
            </a:r>
            <a:endParaRPr lang="zh-CN" altLang="en-US" dirty="0"/>
          </a:p>
          <a:p>
            <a:pPr marL="0" indent="0">
              <a:buNone/>
            </a:pPr>
            <a:r>
              <a:rPr lang="en-US" altLang="zh-CN" dirty="0"/>
              <a:t>UPDATE  S_G</a:t>
            </a:r>
            <a:endParaRPr lang="en-US" altLang="zh-CN" dirty="0"/>
          </a:p>
          <a:p>
            <a:pPr marL="0" indent="0">
              <a:buNone/>
            </a:pPr>
            <a:r>
              <a:rPr lang="en-US" altLang="zh-CN" dirty="0"/>
              <a:t>SET           </a:t>
            </a:r>
            <a:r>
              <a:rPr lang="en-US" altLang="zh-CN" dirty="0" err="1"/>
              <a:t>Gavg</a:t>
            </a:r>
            <a:r>
              <a:rPr lang="en-US" altLang="zh-CN" dirty="0"/>
              <a:t>=90</a:t>
            </a:r>
            <a:endParaRPr lang="en-US" altLang="zh-CN" dirty="0"/>
          </a:p>
          <a:p>
            <a:pPr marL="0" indent="0">
              <a:buNone/>
            </a:pPr>
            <a:r>
              <a:rPr lang="en-US" altLang="zh-CN" dirty="0"/>
              <a:t>WHERE  </a:t>
            </a:r>
            <a:r>
              <a:rPr lang="en-US" altLang="zh-CN" dirty="0" err="1"/>
              <a:t>Sno</a:t>
            </a:r>
            <a:r>
              <a:rPr lang="en-US" altLang="zh-CN" dirty="0"/>
              <a:t>= '95001' </a:t>
            </a:r>
            <a:r>
              <a:rPr lang="zh-CN" altLang="en-US" dirty="0"/>
              <a:t>；</a:t>
            </a:r>
            <a:endParaRPr lang="zh-CN" altLang="en-US" dirty="0"/>
          </a:p>
          <a:p>
            <a:pPr marL="0" indent="0">
              <a:buNone/>
            </a:pPr>
            <a:r>
              <a:rPr lang="zh-CN" altLang="en-US" dirty="0"/>
              <a:t>无论实体化法还是消解法都无法将其转换成对</a:t>
            </a:r>
            <a:endParaRPr lang="zh-CN" altLang="en-US" dirty="0"/>
          </a:p>
          <a:p>
            <a:pPr marL="0" indent="0">
              <a:buNone/>
            </a:pPr>
            <a:r>
              <a:rPr lang="zh-CN" altLang="en-US" dirty="0"/>
              <a:t>基本表 </a:t>
            </a:r>
            <a:r>
              <a:rPr lang="en-US" altLang="zh-CN" dirty="0"/>
              <a:t>SC </a:t>
            </a:r>
            <a:r>
              <a:rPr lang="zh-CN" altLang="en-US" dirty="0"/>
              <a:t>的更新</a:t>
            </a:r>
            <a:endParaRPr lang="zh-CN" altLang="en-US"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标题 560129"/>
          <p:cNvSpPr>
            <a:spLocks noGrp="1"/>
          </p:cNvSpPr>
          <p:nvPr>
            <p:ph type="title"/>
          </p:nvPr>
        </p:nvSpPr>
        <p:spPr>
          <a:xfrm>
            <a:off x="685800" y="152400"/>
            <a:ext cx="6870700" cy="539750"/>
          </a:xfrm>
        </p:spPr>
        <p:txBody>
          <a:bodyPr anchor="b"/>
          <a:lstStyle/>
          <a:p>
            <a:r>
              <a:rPr lang="zh-CN" altLang="en-US" sz="3600"/>
              <a:t>实际系统对视图更新的限制</a:t>
            </a:r>
            <a:endParaRPr lang="zh-CN" altLang="en-US" sz="3600"/>
          </a:p>
        </p:txBody>
      </p:sp>
      <p:sp>
        <p:nvSpPr>
          <p:cNvPr id="561154" name="文本占位符 560130"/>
          <p:cNvSpPr>
            <a:spLocks noGrp="1"/>
          </p:cNvSpPr>
          <p:nvPr>
            <p:ph idx="1"/>
          </p:nvPr>
        </p:nvSpPr>
        <p:spPr>
          <a:xfrm>
            <a:off x="0" y="908050"/>
            <a:ext cx="8964613" cy="5949950"/>
          </a:xfrm>
        </p:spPr>
        <p:txBody>
          <a:bodyPr anchor="t"/>
          <a:lstStyle/>
          <a:p>
            <a:r>
              <a:rPr lang="zh-CN" altLang="en-US" dirty="0" smtClean="0"/>
              <a:t> </a:t>
            </a:r>
            <a:r>
              <a:rPr lang="zh-CN" altLang="en-US" dirty="0"/>
              <a:t>允许对行列子集视图进行更新</a:t>
            </a:r>
            <a:endParaRPr lang="zh-CN" altLang="en-US" dirty="0"/>
          </a:p>
          <a:p>
            <a:r>
              <a:rPr lang="zh-CN" altLang="en-US" dirty="0" smtClean="0"/>
              <a:t>对</a:t>
            </a:r>
            <a:r>
              <a:rPr lang="zh-CN" altLang="en-US" dirty="0"/>
              <a:t>其他类型视图的更新不同系统有不同限制</a:t>
            </a:r>
            <a:endParaRPr lang="zh-CN" altLang="en-US"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标题 561153"/>
          <p:cNvSpPr>
            <a:spLocks noGrp="1"/>
          </p:cNvSpPr>
          <p:nvPr>
            <p:ph type="title"/>
          </p:nvPr>
        </p:nvSpPr>
        <p:spPr>
          <a:xfrm>
            <a:off x="685800" y="152400"/>
            <a:ext cx="6870700" cy="1044575"/>
          </a:xfrm>
        </p:spPr>
        <p:txBody>
          <a:bodyPr anchor="b"/>
          <a:lstStyle/>
          <a:p>
            <a:r>
              <a:rPr lang="zh-CN" altLang="en-US" sz="3600"/>
              <a:t>  </a:t>
            </a:r>
            <a:r>
              <a:rPr lang="en-US" altLang="zh-CN" sz="3600"/>
              <a:t>1.  </a:t>
            </a:r>
            <a:r>
              <a:rPr lang="zh-CN" altLang="en-US" sz="3600"/>
              <a:t>视图能够 简化 用户的操作</a:t>
            </a:r>
            <a:endParaRPr lang="zh-CN" altLang="en-US" sz="3600"/>
          </a:p>
        </p:txBody>
      </p:sp>
      <p:sp>
        <p:nvSpPr>
          <p:cNvPr id="562178" name="文本占位符 561154"/>
          <p:cNvSpPr>
            <a:spLocks noGrp="1"/>
          </p:cNvSpPr>
          <p:nvPr>
            <p:ph idx="1"/>
          </p:nvPr>
        </p:nvSpPr>
        <p:spPr>
          <a:xfrm>
            <a:off x="0" y="1341438"/>
            <a:ext cx="9144000" cy="5516562"/>
          </a:xfrm>
        </p:spPr>
        <p:txBody>
          <a:bodyPr anchor="t"/>
          <a:lstStyle/>
          <a:p>
            <a:r>
              <a:rPr lang="zh-CN" altLang="en-US" dirty="0"/>
              <a:t>当视图中数据不是直接来自基本表时，定</a:t>
            </a:r>
            <a:endParaRPr lang="zh-CN" altLang="en-US" dirty="0"/>
          </a:p>
          <a:p>
            <a:pPr marL="0" indent="0">
              <a:buNone/>
            </a:pPr>
            <a:r>
              <a:rPr lang="zh-CN" altLang="en-US" dirty="0"/>
              <a:t>义视图能够简化用户的操作</a:t>
            </a:r>
            <a:endParaRPr lang="zh-CN" altLang="en-US" dirty="0"/>
          </a:p>
          <a:p>
            <a:r>
              <a:rPr lang="zh-CN" altLang="en-US" dirty="0" smtClean="0"/>
              <a:t>基于</a:t>
            </a:r>
            <a:r>
              <a:rPr lang="zh-CN" altLang="en-US" dirty="0"/>
              <a:t>多张表连接形成的视图</a:t>
            </a:r>
            <a:endParaRPr lang="zh-CN" altLang="en-US" dirty="0"/>
          </a:p>
          <a:p>
            <a:r>
              <a:rPr lang="zh-CN" altLang="en-US" dirty="0" smtClean="0"/>
              <a:t> </a:t>
            </a:r>
            <a:r>
              <a:rPr lang="zh-CN" altLang="en-US" dirty="0"/>
              <a:t>基于复杂嵌套查询的视图</a:t>
            </a:r>
            <a:endParaRPr lang="zh-CN" altLang="en-US" dirty="0"/>
          </a:p>
          <a:p>
            <a:r>
              <a:rPr lang="zh-CN" altLang="en-US" dirty="0" smtClean="0"/>
              <a:t> </a:t>
            </a:r>
            <a:r>
              <a:rPr lang="zh-CN" altLang="en-US" dirty="0"/>
              <a:t>含导出属性的视图</a:t>
            </a:r>
            <a:endParaRPr lang="zh-CN" altLang="en-US"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标题 562177"/>
          <p:cNvSpPr>
            <a:spLocks noGrp="1"/>
          </p:cNvSpPr>
          <p:nvPr>
            <p:ph type="title"/>
          </p:nvPr>
        </p:nvSpPr>
        <p:spPr/>
        <p:txBody>
          <a:bodyPr anchor="b"/>
          <a:lstStyle/>
          <a:p>
            <a:r>
              <a:rPr lang="en-US" altLang="zh-CN"/>
              <a:t>2.  </a:t>
            </a:r>
            <a:r>
              <a:rPr lang="zh-CN" altLang="en-US"/>
              <a:t>视图使用户能以 多种角度 看待同一数据</a:t>
            </a:r>
            <a:endParaRPr lang="zh-CN" altLang="en-US"/>
          </a:p>
        </p:txBody>
      </p:sp>
      <p:sp>
        <p:nvSpPr>
          <p:cNvPr id="563202" name="文本占位符 562178"/>
          <p:cNvSpPr>
            <a:spLocks noGrp="1"/>
          </p:cNvSpPr>
          <p:nvPr>
            <p:ph idx="1"/>
          </p:nvPr>
        </p:nvSpPr>
        <p:spPr>
          <a:xfrm>
            <a:off x="0" y="1628775"/>
            <a:ext cx="8964613" cy="5229225"/>
          </a:xfrm>
        </p:spPr>
        <p:txBody>
          <a:bodyPr anchor="t"/>
          <a:lstStyle/>
          <a:p>
            <a:r>
              <a:rPr lang="zh-CN" altLang="en-US" dirty="0" smtClean="0"/>
              <a:t> </a:t>
            </a:r>
            <a:r>
              <a:rPr lang="zh-CN" altLang="en-US" dirty="0"/>
              <a:t>视图机制能使不同用户以不同方式看待</a:t>
            </a:r>
            <a:endParaRPr lang="zh-CN" altLang="en-US" dirty="0"/>
          </a:p>
          <a:p>
            <a:pPr marL="0" indent="0">
              <a:buNone/>
            </a:pPr>
            <a:r>
              <a:rPr lang="zh-CN" altLang="en-US" dirty="0"/>
              <a:t>同一数据，适应数据库共享的需要</a:t>
            </a:r>
            <a:endParaRPr lang="zh-CN" altLang="en-US"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标题 563201"/>
          <p:cNvSpPr>
            <a:spLocks noGrp="1"/>
          </p:cNvSpPr>
          <p:nvPr>
            <p:ph type="title"/>
          </p:nvPr>
        </p:nvSpPr>
        <p:spPr/>
        <p:txBody>
          <a:bodyPr anchor="b"/>
          <a:lstStyle/>
          <a:p>
            <a:r>
              <a:rPr lang="en-US" altLang="zh-CN"/>
              <a:t>3. </a:t>
            </a:r>
            <a:r>
              <a:rPr lang="zh-CN" altLang="en-US"/>
              <a:t>视图对重构数据库提供了一定程度的逻辑独立性</a:t>
            </a:r>
            <a:endParaRPr lang="zh-CN" altLang="en-US"/>
          </a:p>
        </p:txBody>
      </p:sp>
      <p:sp>
        <p:nvSpPr>
          <p:cNvPr id="564226" name="文本占位符 563202"/>
          <p:cNvSpPr>
            <a:spLocks noGrp="1"/>
          </p:cNvSpPr>
          <p:nvPr>
            <p:ph idx="1"/>
          </p:nvPr>
        </p:nvSpPr>
        <p:spPr>
          <a:xfrm>
            <a:off x="0" y="1773238"/>
            <a:ext cx="9144000" cy="5084762"/>
          </a:xfrm>
        </p:spPr>
        <p:txBody>
          <a:bodyPr anchor="t"/>
          <a:lstStyle/>
          <a:p>
            <a:pPr marL="0" indent="0">
              <a:buNone/>
            </a:pPr>
            <a:r>
              <a:rPr lang="zh-CN" altLang="en-US" dirty="0"/>
              <a:t>例：数据库逻辑结构发生改变</a:t>
            </a:r>
            <a:endParaRPr lang="zh-CN" altLang="en-US" dirty="0"/>
          </a:p>
          <a:p>
            <a:pPr marL="0" indent="0">
              <a:buNone/>
            </a:pPr>
            <a:r>
              <a:rPr lang="zh-CN" altLang="en-US" dirty="0"/>
              <a:t>学生关系 </a:t>
            </a:r>
            <a:r>
              <a:rPr lang="en-US" altLang="zh-CN" dirty="0"/>
              <a:t>Student(</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err="1"/>
              <a:t>Ssex</a:t>
            </a:r>
            <a:r>
              <a:rPr lang="en-US" altLang="zh-CN" dirty="0"/>
              <a:t> </a:t>
            </a:r>
            <a:r>
              <a:rPr lang="zh-CN" altLang="en-US" dirty="0"/>
              <a:t>， </a:t>
            </a:r>
            <a:r>
              <a:rPr lang="en-US" altLang="zh-CN" dirty="0"/>
              <a:t>Sage </a:t>
            </a:r>
            <a:r>
              <a:rPr lang="zh-CN" altLang="en-US" dirty="0"/>
              <a:t>， </a:t>
            </a:r>
            <a:r>
              <a:rPr lang="en-US" altLang="zh-CN" dirty="0" err="1"/>
              <a:t>Sdept</a:t>
            </a:r>
            <a:r>
              <a:rPr lang="en-US" altLang="zh-CN" dirty="0"/>
              <a:t>)  </a:t>
            </a:r>
            <a:endParaRPr lang="en-US" altLang="zh-CN" dirty="0"/>
          </a:p>
          <a:p>
            <a:pPr marL="0" indent="0">
              <a:buNone/>
            </a:pPr>
            <a:r>
              <a:rPr lang="en-US" altLang="zh-CN" dirty="0"/>
              <a:t>“ </a:t>
            </a:r>
            <a:r>
              <a:rPr lang="zh-CN" altLang="en-US" dirty="0"/>
              <a:t>垂直 ” 地分成两个基本表：</a:t>
            </a:r>
            <a:endParaRPr lang="zh-CN" altLang="en-US" dirty="0"/>
          </a:p>
          <a:p>
            <a:pPr marL="0" indent="0">
              <a:buNone/>
            </a:pPr>
            <a:r>
              <a:rPr lang="zh-CN" altLang="en-US" dirty="0" smtClean="0"/>
              <a:t>        </a:t>
            </a:r>
            <a:r>
              <a:rPr lang="en-US" altLang="zh-CN" dirty="0"/>
              <a:t>SX(</a:t>
            </a:r>
            <a:r>
              <a:rPr lang="en-US" altLang="zh-CN" dirty="0" err="1"/>
              <a:t>Sno</a:t>
            </a:r>
            <a:r>
              <a:rPr lang="en-US" altLang="zh-CN" dirty="0"/>
              <a:t> </a:t>
            </a:r>
            <a:r>
              <a:rPr lang="zh-CN" altLang="en-US" dirty="0"/>
              <a:t>， </a:t>
            </a:r>
            <a:r>
              <a:rPr lang="en-US" altLang="zh-CN" dirty="0" err="1"/>
              <a:t>Sname</a:t>
            </a:r>
            <a:r>
              <a:rPr lang="en-US" altLang="zh-CN" dirty="0"/>
              <a:t> </a:t>
            </a:r>
            <a:r>
              <a:rPr lang="zh-CN" altLang="en-US" dirty="0"/>
              <a:t>， </a:t>
            </a:r>
            <a:r>
              <a:rPr lang="en-US" altLang="zh-CN" dirty="0"/>
              <a:t>Sage)</a:t>
            </a:r>
            <a:endParaRPr lang="en-US" altLang="zh-CN" dirty="0"/>
          </a:p>
          <a:p>
            <a:pPr marL="0" indent="0">
              <a:buNone/>
            </a:pPr>
            <a:r>
              <a:rPr lang="en-US" altLang="zh-CN" dirty="0" smtClean="0"/>
              <a:t>       </a:t>
            </a:r>
            <a:r>
              <a:rPr lang="en-US" altLang="zh-CN" dirty="0"/>
              <a:t>SY(</a:t>
            </a:r>
            <a:r>
              <a:rPr lang="en-US" altLang="zh-CN" dirty="0" err="1"/>
              <a:t>Sno</a:t>
            </a:r>
            <a:r>
              <a:rPr lang="en-US" altLang="zh-CN" dirty="0"/>
              <a:t> </a:t>
            </a:r>
            <a:r>
              <a:rPr lang="zh-CN" altLang="en-US" dirty="0"/>
              <a:t>， </a:t>
            </a:r>
            <a:r>
              <a:rPr lang="en-US" altLang="zh-CN" dirty="0" err="1"/>
              <a:t>Ssex</a:t>
            </a:r>
            <a:r>
              <a:rPr lang="en-US" altLang="zh-CN" dirty="0"/>
              <a:t> </a:t>
            </a:r>
            <a:r>
              <a:rPr lang="zh-CN" altLang="en-US" dirty="0"/>
              <a:t>， </a:t>
            </a:r>
            <a:r>
              <a:rPr lang="en-US" altLang="zh-CN" dirty="0" err="1"/>
              <a:t>Sdept</a:t>
            </a:r>
            <a:r>
              <a:rPr lang="en-US" altLang="zh-CN" dirty="0"/>
              <a:t>)</a:t>
            </a:r>
            <a:endParaRPr lang="en-US" altLang="zh-CN"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标题 564225"/>
          <p:cNvSpPr>
            <a:spLocks noGrp="1"/>
          </p:cNvSpPr>
          <p:nvPr>
            <p:ph type="title"/>
          </p:nvPr>
        </p:nvSpPr>
        <p:spPr/>
        <p:txBody>
          <a:bodyPr anchor="b"/>
          <a:lstStyle/>
          <a:p>
            <a:endParaRPr lang="zh-CN" altLang="en-US" dirty="0"/>
          </a:p>
        </p:txBody>
      </p:sp>
      <p:sp>
        <p:nvSpPr>
          <p:cNvPr id="565250" name="文本占位符 564226"/>
          <p:cNvSpPr>
            <a:spLocks noGrp="1"/>
          </p:cNvSpPr>
          <p:nvPr>
            <p:ph idx="1"/>
          </p:nvPr>
        </p:nvSpPr>
        <p:spPr>
          <a:xfrm>
            <a:off x="0" y="1341438"/>
            <a:ext cx="8963025" cy="5300662"/>
          </a:xfrm>
        </p:spPr>
        <p:txBody>
          <a:bodyPr anchor="t"/>
          <a:lstStyle/>
          <a:p>
            <a:pPr marL="0" indent="0">
              <a:lnSpc>
                <a:spcPct val="90000"/>
              </a:lnSpc>
              <a:buNone/>
            </a:pPr>
            <a:r>
              <a:rPr lang="zh-CN" altLang="en-US" sz="2800" dirty="0"/>
              <a:t>通过建立一个视图 </a:t>
            </a:r>
            <a:r>
              <a:rPr lang="en-US" altLang="zh-CN" sz="2800" dirty="0"/>
              <a:t>Student </a:t>
            </a:r>
            <a:r>
              <a:rPr lang="zh-CN" altLang="en-US" sz="2800" dirty="0"/>
              <a:t>：</a:t>
            </a:r>
            <a:endParaRPr lang="zh-CN" altLang="en-US" sz="2800" dirty="0"/>
          </a:p>
          <a:p>
            <a:pPr marL="0" indent="0">
              <a:lnSpc>
                <a:spcPct val="90000"/>
              </a:lnSpc>
              <a:buNone/>
            </a:pPr>
            <a:r>
              <a:rPr lang="en-US" altLang="zh-CN" sz="2800" dirty="0"/>
              <a:t>CREATE VIEW  Student(</a:t>
            </a:r>
            <a:r>
              <a:rPr lang="en-US" altLang="zh-CN" sz="2800" dirty="0" err="1"/>
              <a:t>Sno</a:t>
            </a:r>
            <a:r>
              <a:rPr lang="en-US" altLang="zh-CN" sz="2800" dirty="0"/>
              <a:t> </a:t>
            </a:r>
            <a:r>
              <a:rPr lang="zh-CN" altLang="en-US" sz="2800" dirty="0"/>
              <a:t>， </a:t>
            </a:r>
            <a:r>
              <a:rPr lang="en-US" altLang="zh-CN" sz="2800" dirty="0" err="1"/>
              <a:t>Sname</a:t>
            </a:r>
            <a:r>
              <a:rPr lang="en-US" altLang="zh-CN" sz="2800" dirty="0"/>
              <a:t> </a:t>
            </a:r>
            <a:r>
              <a:rPr lang="zh-CN" altLang="en-US" sz="2800" dirty="0"/>
              <a:t>， </a:t>
            </a:r>
            <a:r>
              <a:rPr lang="en-US" altLang="zh-CN" sz="2800" dirty="0" err="1"/>
              <a:t>Ssex</a:t>
            </a:r>
            <a:r>
              <a:rPr lang="en-US" altLang="zh-CN" sz="2800" dirty="0"/>
              <a:t> </a:t>
            </a:r>
            <a:r>
              <a:rPr lang="zh-CN" altLang="en-US" sz="2800" dirty="0"/>
              <a:t>， </a:t>
            </a:r>
            <a:r>
              <a:rPr lang="en-US" altLang="zh-CN" sz="2800" dirty="0"/>
              <a:t>Sage </a:t>
            </a:r>
            <a:r>
              <a:rPr lang="zh-CN" altLang="en-US" sz="2800" dirty="0"/>
              <a:t>， </a:t>
            </a:r>
            <a:r>
              <a:rPr lang="en-US" altLang="zh-CN" sz="2800" dirty="0" err="1"/>
              <a:t>Sdept</a:t>
            </a:r>
            <a:r>
              <a:rPr lang="en-US" altLang="zh-CN" sz="2800" dirty="0"/>
              <a:t>)</a:t>
            </a:r>
            <a:endParaRPr lang="en-US" altLang="zh-CN" sz="2800" dirty="0"/>
          </a:p>
          <a:p>
            <a:pPr marL="0" indent="0">
              <a:lnSpc>
                <a:spcPct val="90000"/>
              </a:lnSpc>
              <a:buNone/>
            </a:pPr>
            <a:r>
              <a:rPr lang="en-US" altLang="zh-CN" sz="2800" dirty="0"/>
              <a:t>AS  </a:t>
            </a:r>
            <a:endParaRPr lang="en-US" altLang="zh-CN" sz="2800" dirty="0"/>
          </a:p>
          <a:p>
            <a:pPr marL="0" indent="0">
              <a:lnSpc>
                <a:spcPct val="90000"/>
              </a:lnSpc>
              <a:buNone/>
            </a:pPr>
            <a:r>
              <a:rPr lang="en-US" altLang="zh-CN" sz="2800" dirty="0"/>
              <a:t>SELECT  </a:t>
            </a:r>
            <a:r>
              <a:rPr lang="en-US" altLang="zh-CN" sz="2800" dirty="0" err="1"/>
              <a:t>SX.Sno</a:t>
            </a:r>
            <a:r>
              <a:rPr lang="en-US" altLang="zh-CN" sz="2800" dirty="0"/>
              <a:t> </a:t>
            </a:r>
            <a:r>
              <a:rPr lang="zh-CN" altLang="en-US" sz="2800" dirty="0"/>
              <a:t>， </a:t>
            </a:r>
            <a:r>
              <a:rPr lang="en-US" altLang="zh-CN" sz="2800" dirty="0" err="1"/>
              <a:t>SX.Sname</a:t>
            </a:r>
            <a:r>
              <a:rPr lang="en-US" altLang="zh-CN" sz="2800" dirty="0"/>
              <a:t> </a:t>
            </a:r>
            <a:r>
              <a:rPr lang="zh-CN" altLang="en-US" sz="2800" dirty="0"/>
              <a:t>， </a:t>
            </a:r>
            <a:r>
              <a:rPr lang="en-US" altLang="zh-CN" sz="2800" dirty="0" err="1"/>
              <a:t>SY.Ssex</a:t>
            </a:r>
            <a:r>
              <a:rPr lang="en-US" altLang="zh-CN" sz="2800" dirty="0"/>
              <a:t> </a:t>
            </a:r>
            <a:r>
              <a:rPr lang="zh-CN" altLang="en-US" sz="2800" dirty="0"/>
              <a:t>， </a:t>
            </a:r>
            <a:r>
              <a:rPr lang="en-US" altLang="zh-CN" sz="2800" dirty="0" err="1"/>
              <a:t>SX.Sage</a:t>
            </a:r>
            <a:r>
              <a:rPr lang="en-US" altLang="zh-CN" sz="2800" dirty="0"/>
              <a:t> </a:t>
            </a:r>
            <a:r>
              <a:rPr lang="zh-CN" altLang="en-US" sz="2800" dirty="0"/>
              <a:t>， </a:t>
            </a:r>
            <a:r>
              <a:rPr lang="en-US" altLang="zh-CN" sz="2800" dirty="0" err="1"/>
              <a:t>SY.Sdept</a:t>
            </a:r>
            <a:endParaRPr lang="en-US" altLang="zh-CN" sz="2800" dirty="0"/>
          </a:p>
          <a:p>
            <a:pPr marL="0" indent="0">
              <a:lnSpc>
                <a:spcPct val="90000"/>
              </a:lnSpc>
              <a:buNone/>
            </a:pPr>
            <a:r>
              <a:rPr lang="en-US" altLang="zh-CN" sz="2800" dirty="0"/>
              <a:t>FROM  SX </a:t>
            </a:r>
            <a:r>
              <a:rPr lang="zh-CN" altLang="en-US" sz="2800" dirty="0"/>
              <a:t>， </a:t>
            </a:r>
            <a:r>
              <a:rPr lang="en-US" altLang="zh-CN" sz="2800" dirty="0"/>
              <a:t>SY</a:t>
            </a:r>
            <a:endParaRPr lang="en-US" altLang="zh-CN" sz="2800" dirty="0"/>
          </a:p>
          <a:p>
            <a:pPr marL="0" indent="0">
              <a:lnSpc>
                <a:spcPct val="90000"/>
              </a:lnSpc>
              <a:buNone/>
            </a:pPr>
            <a:r>
              <a:rPr lang="en-US" altLang="zh-CN" sz="2800" dirty="0"/>
              <a:t>WHERE  </a:t>
            </a:r>
            <a:r>
              <a:rPr lang="en-US" altLang="zh-CN" sz="2800" dirty="0" err="1"/>
              <a:t>SX.Sno</a:t>
            </a:r>
            <a:r>
              <a:rPr lang="en-US" altLang="zh-CN" sz="2800" dirty="0"/>
              <a:t>=</a:t>
            </a:r>
            <a:r>
              <a:rPr lang="en-US" altLang="zh-CN" sz="2800" dirty="0" err="1"/>
              <a:t>SY.Sno</a:t>
            </a:r>
            <a:r>
              <a:rPr lang="en-US" altLang="zh-CN" sz="2800" dirty="0"/>
              <a:t> </a:t>
            </a:r>
            <a:r>
              <a:rPr lang="zh-CN" altLang="en-US" sz="2800" dirty="0"/>
              <a:t>；</a:t>
            </a:r>
            <a:endParaRPr lang="zh-CN" altLang="en-US" sz="2800" dirty="0"/>
          </a:p>
          <a:p>
            <a:pPr marL="0" indent="0">
              <a:lnSpc>
                <a:spcPct val="90000"/>
              </a:lnSpc>
              <a:buNone/>
            </a:pPr>
            <a:r>
              <a:rPr lang="zh-CN" altLang="en-US" sz="2800" dirty="0"/>
              <a:t>使用户的外模式保持不变，从而对原 </a:t>
            </a:r>
            <a:r>
              <a:rPr lang="en-US" altLang="zh-CN" sz="2800" dirty="0"/>
              <a:t>Student </a:t>
            </a:r>
            <a:r>
              <a:rPr lang="zh-CN" altLang="en-US" sz="2800" dirty="0"/>
              <a:t>表</a:t>
            </a:r>
            <a:endParaRPr lang="zh-CN" altLang="en-US" sz="2800" dirty="0"/>
          </a:p>
          <a:p>
            <a:pPr marL="0" indent="0">
              <a:lnSpc>
                <a:spcPct val="90000"/>
              </a:lnSpc>
              <a:buNone/>
            </a:pPr>
            <a:r>
              <a:rPr lang="zh-CN" altLang="en-US" sz="2800" dirty="0" smtClean="0"/>
              <a:t>的查询</a:t>
            </a:r>
            <a:r>
              <a:rPr lang="zh-CN" altLang="en-US" sz="2800" dirty="0"/>
              <a:t>程序不必修改</a:t>
            </a:r>
            <a:endParaRPr lang="zh-CN" altLang="en-US" sz="2800"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标题 565249"/>
          <p:cNvSpPr>
            <a:spLocks noGrp="1"/>
          </p:cNvSpPr>
          <p:nvPr>
            <p:ph type="title"/>
          </p:nvPr>
        </p:nvSpPr>
        <p:spPr/>
        <p:txBody>
          <a:bodyPr anchor="b"/>
          <a:lstStyle/>
          <a:p>
            <a:endParaRPr lang="zh-CN" altLang="en-US" dirty="0"/>
          </a:p>
        </p:txBody>
      </p:sp>
      <p:sp>
        <p:nvSpPr>
          <p:cNvPr id="566274" name="文本占位符 565250"/>
          <p:cNvSpPr>
            <a:spLocks noGrp="1"/>
          </p:cNvSpPr>
          <p:nvPr>
            <p:ph idx="1"/>
          </p:nvPr>
        </p:nvSpPr>
        <p:spPr>
          <a:xfrm>
            <a:off x="0" y="1700213"/>
            <a:ext cx="8964613" cy="5157787"/>
          </a:xfrm>
        </p:spPr>
        <p:txBody>
          <a:bodyPr anchor="t"/>
          <a:lstStyle/>
          <a:p>
            <a:pPr marL="0" indent="0">
              <a:buNone/>
            </a:pPr>
            <a:r>
              <a:rPr lang="zh-CN" altLang="en-US" dirty="0" smtClean="0"/>
              <a:t> </a:t>
            </a:r>
            <a:r>
              <a:rPr lang="zh-CN" altLang="en-US" dirty="0"/>
              <a:t>物理独立性与逻辑独立性的概念</a:t>
            </a:r>
            <a:endParaRPr lang="zh-CN" altLang="en-US" dirty="0"/>
          </a:p>
          <a:p>
            <a:r>
              <a:rPr lang="zh-CN" altLang="en-US" dirty="0" smtClean="0"/>
              <a:t>视图</a:t>
            </a:r>
            <a:r>
              <a:rPr lang="zh-CN" altLang="en-US" dirty="0"/>
              <a:t>在一定程度上保证了数据的逻辑独立性</a:t>
            </a:r>
            <a:endParaRPr lang="zh-CN" altLang="en-US" dirty="0"/>
          </a:p>
          <a:p>
            <a:r>
              <a:rPr lang="zh-CN" altLang="en-US" dirty="0" smtClean="0"/>
              <a:t> </a:t>
            </a:r>
            <a:r>
              <a:rPr lang="zh-CN" altLang="en-US" dirty="0"/>
              <a:t>视图只能在一定程度上提供数据的逻辑独立性</a:t>
            </a:r>
            <a:endParaRPr lang="zh-CN" altLang="en-US" dirty="0"/>
          </a:p>
          <a:p>
            <a:r>
              <a:rPr lang="zh-CN" altLang="en-US" dirty="0" smtClean="0"/>
              <a:t> </a:t>
            </a:r>
            <a:r>
              <a:rPr lang="zh-CN" altLang="en-US" dirty="0"/>
              <a:t>由于对视图的更新是有条件的，因此应用程序中修改数据的语句可能仍会因基本表结构的改变而改变。</a:t>
            </a:r>
            <a:endParaRPr lang="zh-CN" altLang="en-US"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7" name="标题 566273"/>
          <p:cNvSpPr>
            <a:spLocks noGrp="1"/>
          </p:cNvSpPr>
          <p:nvPr>
            <p:ph type="title"/>
          </p:nvPr>
        </p:nvSpPr>
        <p:spPr>
          <a:xfrm>
            <a:off x="611188" y="260350"/>
            <a:ext cx="7632700" cy="865188"/>
          </a:xfrm>
        </p:spPr>
        <p:txBody>
          <a:bodyPr anchor="b"/>
          <a:lstStyle/>
          <a:p>
            <a:r>
              <a:rPr lang="en-US" altLang="zh-CN" sz="3200"/>
              <a:t>4.  </a:t>
            </a:r>
            <a:r>
              <a:rPr lang="zh-CN" altLang="en-US" sz="3200"/>
              <a:t>视图能够对机密数据提供安全保护</a:t>
            </a:r>
            <a:endParaRPr lang="zh-CN" altLang="en-US" sz="3200"/>
          </a:p>
        </p:txBody>
      </p:sp>
      <p:sp>
        <p:nvSpPr>
          <p:cNvPr id="567298" name="文本占位符 566274"/>
          <p:cNvSpPr>
            <a:spLocks noGrp="1"/>
          </p:cNvSpPr>
          <p:nvPr>
            <p:ph idx="1"/>
          </p:nvPr>
        </p:nvSpPr>
        <p:spPr>
          <a:xfrm>
            <a:off x="0" y="1341438"/>
            <a:ext cx="9144000" cy="5256212"/>
          </a:xfrm>
        </p:spPr>
        <p:txBody>
          <a:bodyPr anchor="t"/>
          <a:lstStyle/>
          <a:p>
            <a:r>
              <a:rPr lang="zh-CN" altLang="en-US" dirty="0" smtClean="0"/>
              <a:t> </a:t>
            </a:r>
            <a:r>
              <a:rPr lang="zh-CN" altLang="en-US" dirty="0"/>
              <a:t>对不同用户定义不同视图，使每个用户</a:t>
            </a:r>
            <a:endParaRPr lang="zh-CN" altLang="en-US" dirty="0"/>
          </a:p>
          <a:p>
            <a:pPr marL="0" indent="0">
              <a:buNone/>
            </a:pPr>
            <a:r>
              <a:rPr lang="zh-CN" altLang="en-US" dirty="0"/>
              <a:t>只能看到他有权看到的数据</a:t>
            </a:r>
            <a:endParaRPr lang="zh-CN" altLang="en-US" dirty="0"/>
          </a:p>
          <a:p>
            <a:r>
              <a:rPr lang="zh-CN" altLang="en-US" dirty="0" smtClean="0"/>
              <a:t> </a:t>
            </a:r>
            <a:r>
              <a:rPr lang="zh-CN" altLang="en-US" dirty="0"/>
              <a:t>通过 </a:t>
            </a:r>
            <a:r>
              <a:rPr lang="en-US" altLang="zh-CN" dirty="0"/>
              <a:t>WITH CHECK OPTION </a:t>
            </a:r>
            <a:r>
              <a:rPr lang="zh-CN" altLang="en-US" dirty="0"/>
              <a:t>对关键数据定</a:t>
            </a:r>
            <a:endParaRPr lang="zh-CN" altLang="en-US" dirty="0"/>
          </a:p>
          <a:p>
            <a:pPr marL="0" indent="0">
              <a:buNone/>
            </a:pPr>
            <a:r>
              <a:rPr lang="zh-CN" altLang="en-US" dirty="0"/>
              <a:t>义操作时间限制</a:t>
            </a:r>
            <a:endParaRPr lang="zh-CN" altLang="en-US"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第四章 数据库安全性</a:t>
            </a:r>
            <a:endParaRPr lang="zh-CN" altLang="en-US" dirty="0"/>
          </a:p>
        </p:txBody>
      </p:sp>
      <p:sp>
        <p:nvSpPr>
          <p:cNvPr id="3" name="内容占位符 2"/>
          <p:cNvSpPr>
            <a:spLocks noGrp="1"/>
          </p:cNvSpPr>
          <p:nvPr>
            <p:ph idx="1"/>
          </p:nvPr>
        </p:nvSpPr>
        <p:spPr>
          <a:xfrm>
            <a:off x="685800" y="1828800"/>
            <a:ext cx="8062664" cy="4336504"/>
          </a:xfrm>
        </p:spPr>
        <p:txBody>
          <a:bodyPr/>
          <a:lstStyle/>
          <a:p>
            <a:pPr marL="0" indent="0">
              <a:buNone/>
            </a:pPr>
            <a:r>
              <a:rPr lang="zh-CN" altLang="en-US" dirty="0" smtClean="0"/>
              <a:t>数据库的数据保护主要包括数据的安全性和完整性。</a:t>
            </a:r>
            <a:endParaRPr lang="en-US" altLang="zh-CN" dirty="0" smtClean="0"/>
          </a:p>
          <a:p>
            <a:pPr marL="0" indent="0">
              <a:buNone/>
            </a:pPr>
            <a:r>
              <a:rPr lang="en-US" altLang="zh-CN" dirty="0" smtClean="0"/>
              <a:t>4.1</a:t>
            </a:r>
            <a:r>
              <a:rPr lang="zh-CN" altLang="en-US" dirty="0" smtClean="0"/>
              <a:t>数据库安全性概述</a:t>
            </a:r>
            <a:endParaRPr lang="en-US" altLang="zh-CN" dirty="0" smtClean="0"/>
          </a:p>
          <a:p>
            <a:pPr marL="0" indent="0">
              <a:buNone/>
            </a:pPr>
            <a:r>
              <a:rPr lang="en-US" altLang="zh-CN" dirty="0" smtClean="0"/>
              <a:t>4.1.1</a:t>
            </a:r>
            <a:r>
              <a:rPr lang="zh-CN" altLang="en-US" dirty="0" smtClean="0"/>
              <a:t>数据库的不安全因素</a:t>
            </a:r>
            <a:endParaRPr lang="en-US" altLang="zh-CN" dirty="0" smtClean="0"/>
          </a:p>
          <a:p>
            <a:pPr marL="0" indent="0">
              <a:buNone/>
            </a:pPr>
            <a:r>
              <a:rPr lang="en-US" altLang="zh-CN" dirty="0" smtClean="0"/>
              <a:t>1.</a:t>
            </a:r>
            <a:r>
              <a:rPr lang="zh-CN" altLang="en-US" dirty="0" smtClean="0"/>
              <a:t>非授权用户对数据库的恶意存取和破坏</a:t>
            </a:r>
            <a:endParaRPr lang="en-US" altLang="zh-CN" dirty="0" smtClean="0"/>
          </a:p>
          <a:p>
            <a:pPr marL="0" indent="0">
              <a:buNone/>
            </a:pPr>
            <a:r>
              <a:rPr lang="en-US" altLang="zh-CN" dirty="0" smtClean="0"/>
              <a:t>2.</a:t>
            </a:r>
            <a:r>
              <a:rPr lang="zh-CN" altLang="en-US" dirty="0" smtClean="0"/>
              <a:t>数据库中重要或敏感的数据被泄露</a:t>
            </a:r>
            <a:endParaRPr lang="en-US" altLang="zh-CN" dirty="0" smtClean="0"/>
          </a:p>
          <a:p>
            <a:pPr marL="0" indent="0">
              <a:buNone/>
            </a:pPr>
            <a:r>
              <a:rPr lang="en-US" altLang="zh-CN" dirty="0" smtClean="0"/>
              <a:t>3.</a:t>
            </a:r>
            <a:r>
              <a:rPr lang="zh-CN" altLang="en-US" dirty="0" smtClean="0"/>
              <a:t>安全环境的脆弱性</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56321"/>
          <p:cNvSpPr>
            <a:spLocks noGrp="1"/>
          </p:cNvSpPr>
          <p:nvPr>
            <p:ph type="title"/>
          </p:nvPr>
        </p:nvSpPr>
        <p:spPr>
          <a:xfrm>
            <a:off x="685800" y="152400"/>
            <a:ext cx="6870700" cy="755650"/>
          </a:xfrm>
        </p:spPr>
        <p:txBody>
          <a:bodyPr anchor="b"/>
          <a:lstStyle/>
          <a:p>
            <a:r>
              <a:rPr lang="zh-CN" altLang="en-US" sz="4000"/>
              <a:t>两个实体型间的联系  </a:t>
            </a:r>
            <a:r>
              <a:rPr lang="en-US" altLang="zh-CN" sz="4000"/>
              <a:t>( </a:t>
            </a:r>
            <a:r>
              <a:rPr lang="zh-CN" altLang="en-US" sz="4000"/>
              <a:t>续 </a:t>
            </a:r>
            <a:r>
              <a:rPr lang="en-US" altLang="zh-CN" sz="4000"/>
              <a:t>) </a:t>
            </a:r>
            <a:endParaRPr lang="en-US" altLang="zh-CN" sz="4000"/>
          </a:p>
        </p:txBody>
      </p:sp>
      <p:sp>
        <p:nvSpPr>
          <p:cNvPr id="57346" name="文本占位符 56322"/>
          <p:cNvSpPr>
            <a:spLocks noGrp="1"/>
          </p:cNvSpPr>
          <p:nvPr>
            <p:ph idx="1"/>
          </p:nvPr>
        </p:nvSpPr>
        <p:spPr>
          <a:xfrm>
            <a:off x="0" y="1125538"/>
            <a:ext cx="9144000" cy="5732462"/>
          </a:xfrm>
        </p:spPr>
        <p:txBody>
          <a:bodyPr anchor="t"/>
          <a:lstStyle/>
          <a:p>
            <a:r>
              <a:rPr lang="zh-CN" altLang="en-US" sz="2800" dirty="0" smtClean="0"/>
              <a:t> </a:t>
            </a:r>
            <a:r>
              <a:rPr lang="zh-CN" altLang="en-US" sz="2800" dirty="0"/>
              <a:t>一对多联系</a:t>
            </a:r>
            <a:endParaRPr lang="zh-CN" altLang="en-US" sz="2800" dirty="0"/>
          </a:p>
          <a:p>
            <a:r>
              <a:rPr lang="zh-CN" altLang="en-US" sz="2800" dirty="0"/>
              <a:t> 如果对于实体集 </a:t>
            </a:r>
            <a:r>
              <a:rPr lang="en-US" altLang="zh-CN" sz="2800" dirty="0"/>
              <a:t>A  </a:t>
            </a:r>
            <a:r>
              <a:rPr lang="zh-CN" altLang="en-US" sz="2800" dirty="0"/>
              <a:t>中的每一个实体，实体集 </a:t>
            </a:r>
            <a:r>
              <a:rPr lang="en-US" altLang="zh-CN" sz="2800" dirty="0"/>
              <a:t>B  </a:t>
            </a:r>
            <a:r>
              <a:rPr lang="zh-CN" altLang="en-US" sz="2800" dirty="0"/>
              <a:t>中</a:t>
            </a:r>
            <a:endParaRPr lang="zh-CN" altLang="en-US" sz="2800" dirty="0"/>
          </a:p>
          <a:p>
            <a:pPr>
              <a:buNone/>
            </a:pPr>
            <a:r>
              <a:rPr lang="zh-CN" altLang="en-US" sz="2800" dirty="0"/>
              <a:t>有 </a:t>
            </a:r>
            <a:r>
              <a:rPr lang="en-US" altLang="zh-CN" sz="2800" dirty="0"/>
              <a:t>n  </a:t>
            </a:r>
            <a:r>
              <a:rPr lang="zh-CN" altLang="en-US" sz="2800" dirty="0"/>
              <a:t>个实体（ </a:t>
            </a:r>
            <a:r>
              <a:rPr lang="en-US" altLang="zh-CN" sz="2800" dirty="0"/>
              <a:t>n ≥ 0 </a:t>
            </a:r>
            <a:r>
              <a:rPr lang="zh-CN" altLang="en-US" sz="2800" dirty="0"/>
              <a:t>）与之联系，反之，对于实体</a:t>
            </a:r>
            <a:endParaRPr lang="zh-CN" altLang="en-US" sz="2800" dirty="0"/>
          </a:p>
          <a:p>
            <a:pPr>
              <a:buNone/>
            </a:pPr>
            <a:r>
              <a:rPr lang="zh-CN" altLang="en-US" sz="2800" dirty="0"/>
              <a:t>集 </a:t>
            </a:r>
            <a:r>
              <a:rPr lang="en-US" altLang="zh-CN" sz="2800" dirty="0"/>
              <a:t>B </a:t>
            </a:r>
            <a:r>
              <a:rPr lang="zh-CN" altLang="en-US" sz="2800" dirty="0"/>
              <a:t>中的每一个实体，实体集 </a:t>
            </a:r>
            <a:r>
              <a:rPr lang="en-US" altLang="zh-CN" sz="2800" dirty="0"/>
              <a:t>A  </a:t>
            </a:r>
            <a:r>
              <a:rPr lang="zh-CN" altLang="en-US" sz="2800" dirty="0"/>
              <a:t>中至多只有一个</a:t>
            </a:r>
            <a:endParaRPr lang="zh-CN" altLang="en-US" sz="2800" dirty="0"/>
          </a:p>
          <a:p>
            <a:pPr>
              <a:buNone/>
            </a:pPr>
            <a:r>
              <a:rPr lang="zh-CN" altLang="en-US" sz="2800" dirty="0"/>
              <a:t>实体与之联系，则称 实体集 </a:t>
            </a:r>
            <a:r>
              <a:rPr lang="en-US" altLang="zh-CN" sz="2800" dirty="0"/>
              <a:t>A </a:t>
            </a:r>
            <a:r>
              <a:rPr lang="zh-CN" altLang="en-US" sz="2800" dirty="0"/>
              <a:t>与实体集 </a:t>
            </a:r>
            <a:r>
              <a:rPr lang="en-US" altLang="zh-CN" sz="2800" dirty="0"/>
              <a:t>B  </a:t>
            </a:r>
            <a:r>
              <a:rPr lang="zh-CN" altLang="en-US" sz="2800" dirty="0"/>
              <a:t>有一对多联系</a:t>
            </a:r>
            <a:endParaRPr lang="zh-CN" altLang="en-US" sz="2800" dirty="0"/>
          </a:p>
          <a:p>
            <a:pPr>
              <a:buNone/>
            </a:pPr>
            <a:r>
              <a:rPr lang="zh-CN" altLang="en-US" sz="2800" dirty="0"/>
              <a:t> 记为 </a:t>
            </a:r>
            <a:r>
              <a:rPr lang="en-US" altLang="zh-CN" sz="2800" dirty="0"/>
              <a:t>1:n </a:t>
            </a:r>
            <a:endParaRPr lang="en-US" altLang="zh-CN" sz="2800" dirty="0"/>
          </a:p>
          <a:p>
            <a:r>
              <a:rPr lang="en-US" altLang="zh-CN" sz="2800" dirty="0"/>
              <a:t> </a:t>
            </a:r>
            <a:r>
              <a:rPr lang="zh-CN" altLang="en-US" sz="2800" dirty="0"/>
              <a:t>实例</a:t>
            </a:r>
            <a:endParaRPr lang="zh-CN" altLang="en-US" sz="2800" dirty="0"/>
          </a:p>
          <a:p>
            <a:pPr>
              <a:buNone/>
            </a:pPr>
            <a:r>
              <a:rPr lang="zh-CN" altLang="en-US" sz="2800" dirty="0"/>
              <a:t>班级与学生之间的联系：</a:t>
            </a:r>
            <a:endParaRPr lang="zh-CN" altLang="en-US" sz="2800" dirty="0"/>
          </a:p>
          <a:p>
            <a:pPr>
              <a:buNone/>
            </a:pPr>
            <a:r>
              <a:rPr lang="zh-CN" altLang="en-US" sz="2800" dirty="0"/>
              <a:t>一个班级中有若干名学生，一个学生只能属于一个班级</a:t>
            </a:r>
            <a:endParaRPr lang="zh-CN" altLang="en-US" sz="2800"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4.2 </a:t>
            </a:r>
            <a:r>
              <a:rPr lang="zh-CN" altLang="en-US" dirty="0" smtClean="0"/>
              <a:t>数据库安全性控制</a:t>
            </a:r>
            <a:endParaRPr lang="en-US" altLang="zh-CN" dirty="0" smtClean="0"/>
          </a:p>
          <a:p>
            <a:pPr marL="0" indent="0">
              <a:buNone/>
            </a:pPr>
            <a:r>
              <a:rPr lang="en-US" altLang="zh-CN" dirty="0" smtClean="0"/>
              <a:t>4.2.1 </a:t>
            </a:r>
            <a:r>
              <a:rPr lang="zh-CN" altLang="en-US" dirty="0" smtClean="0"/>
              <a:t>用户身份鉴别</a:t>
            </a:r>
            <a:endParaRPr lang="en-US" altLang="zh-CN" dirty="0" smtClean="0"/>
          </a:p>
          <a:p>
            <a:pPr marL="0" indent="0">
              <a:buNone/>
            </a:pPr>
            <a:r>
              <a:rPr lang="en-US" altLang="zh-CN" dirty="0" smtClean="0"/>
              <a:t>1.</a:t>
            </a:r>
            <a:r>
              <a:rPr lang="zh-CN" altLang="en-US" dirty="0" smtClean="0"/>
              <a:t>静态口令鉴别</a:t>
            </a:r>
            <a:endParaRPr lang="en-US" altLang="zh-CN" dirty="0" smtClean="0"/>
          </a:p>
          <a:p>
            <a:pPr marL="0" indent="0">
              <a:buNone/>
            </a:pPr>
            <a:r>
              <a:rPr lang="en-US" altLang="zh-CN" dirty="0" smtClean="0"/>
              <a:t>2.</a:t>
            </a:r>
            <a:r>
              <a:rPr lang="zh-CN" altLang="en-US" dirty="0" smtClean="0"/>
              <a:t>动态口令鉴别</a:t>
            </a:r>
            <a:endParaRPr lang="en-US" altLang="zh-CN" dirty="0" smtClean="0"/>
          </a:p>
          <a:p>
            <a:pPr marL="0" indent="0">
              <a:buNone/>
            </a:pPr>
            <a:r>
              <a:rPr lang="en-US" altLang="zh-CN" dirty="0" smtClean="0"/>
              <a:t>3.</a:t>
            </a:r>
            <a:r>
              <a:rPr lang="zh-CN" altLang="en-US" dirty="0" smtClean="0"/>
              <a:t>生物特征鉴别</a:t>
            </a:r>
            <a:endParaRPr lang="en-US" altLang="zh-CN" dirty="0" smtClean="0"/>
          </a:p>
          <a:p>
            <a:pPr marL="0" indent="0">
              <a:buNone/>
            </a:pPr>
            <a:r>
              <a:rPr lang="en-US" altLang="zh-CN" dirty="0" smtClean="0"/>
              <a:t>4.</a:t>
            </a:r>
            <a:r>
              <a:rPr lang="zh-CN" altLang="en-US" dirty="0" smtClean="0"/>
              <a:t>智能卡鉴别</a:t>
            </a:r>
            <a:endParaRPr lang="en-US" altLang="zh-CN" dirty="0" smtClean="0"/>
          </a:p>
          <a:p>
            <a:pPr marL="0" indent="0">
              <a:buNone/>
            </a:pPr>
            <a:endParaRPr lang="zh-CN" altLang="en-US"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4.2.2 </a:t>
            </a:r>
            <a:r>
              <a:rPr lang="zh-CN" altLang="en-US" dirty="0" smtClean="0"/>
              <a:t>存取控制</a:t>
            </a:r>
            <a:endParaRPr lang="en-US" altLang="zh-CN" dirty="0" smtClean="0"/>
          </a:p>
          <a:p>
            <a:r>
              <a:rPr lang="en-US" altLang="zh-CN" dirty="0" smtClean="0"/>
              <a:t>4.2.3</a:t>
            </a:r>
            <a:r>
              <a:rPr lang="zh-CN" altLang="en-US" dirty="0" smtClean="0"/>
              <a:t>自主存取控制方法</a:t>
            </a:r>
            <a:endParaRPr lang="zh-CN" altLang="en-US"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标题 576513"/>
          <p:cNvSpPr>
            <a:spLocks noGrp="1"/>
          </p:cNvSpPr>
          <p:nvPr>
            <p:ph type="title"/>
          </p:nvPr>
        </p:nvSpPr>
        <p:spPr>
          <a:xfrm>
            <a:off x="685800" y="152400"/>
            <a:ext cx="6870700" cy="828675"/>
          </a:xfrm>
        </p:spPr>
        <p:txBody>
          <a:bodyPr anchor="b"/>
          <a:lstStyle/>
          <a:p>
            <a:r>
              <a:rPr lang="en-US" altLang="zh-CN"/>
              <a:t>(1)  </a:t>
            </a:r>
            <a:r>
              <a:rPr lang="zh-CN" altLang="en-US"/>
              <a:t>操作权限</a:t>
            </a:r>
            <a:endParaRPr lang="zh-CN" altLang="en-US"/>
          </a:p>
        </p:txBody>
      </p:sp>
      <p:pic>
        <p:nvPicPr>
          <p:cNvPr id="577538" name="文本占位符 576514"/>
          <p:cNvPicPr>
            <a:picLocks noGrp="1" noChangeAspect="1"/>
          </p:cNvPicPr>
          <p:nvPr>
            <p:ph idx="1"/>
          </p:nvPr>
        </p:nvPicPr>
        <p:blipFill>
          <a:blip r:embed="rId1"/>
          <a:stretch>
            <a:fillRect/>
          </a:stretch>
        </p:blipFill>
        <p:spPr>
          <a:xfrm>
            <a:off x="0" y="1268413"/>
            <a:ext cx="8964613" cy="5329237"/>
          </a:xfrm>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标题 573441"/>
          <p:cNvSpPr>
            <a:spLocks noGrp="1"/>
          </p:cNvSpPr>
          <p:nvPr>
            <p:ph type="title"/>
          </p:nvPr>
        </p:nvSpPr>
        <p:spPr/>
        <p:txBody>
          <a:bodyPr anchor="b"/>
          <a:lstStyle/>
          <a:p>
            <a:endParaRPr lang="zh-CN" altLang="en-US" dirty="0"/>
          </a:p>
        </p:txBody>
      </p:sp>
      <p:sp>
        <p:nvSpPr>
          <p:cNvPr id="574466" name="文本占位符 573442"/>
          <p:cNvSpPr>
            <a:spLocks noGrp="1"/>
          </p:cNvSpPr>
          <p:nvPr>
            <p:ph idx="1"/>
          </p:nvPr>
        </p:nvSpPr>
        <p:spPr/>
        <p:txBody>
          <a:bodyPr anchor="t"/>
          <a:lstStyle/>
          <a:p>
            <a:pPr marL="0" indent="0">
              <a:lnSpc>
                <a:spcPct val="90000"/>
              </a:lnSpc>
              <a:buNone/>
            </a:pPr>
            <a:r>
              <a:rPr lang="zh-CN" altLang="en-US" sz="2800" dirty="0" smtClean="0"/>
              <a:t> </a:t>
            </a:r>
            <a:r>
              <a:rPr lang="zh-CN" altLang="en-US" sz="2800" dirty="0"/>
              <a:t>① 数据库元素类型：数据库、表、</a:t>
            </a:r>
            <a:r>
              <a:rPr lang="zh-CN" altLang="en-US" sz="2800" dirty="0" smtClean="0"/>
              <a:t>属性</a:t>
            </a:r>
            <a:endParaRPr lang="en-US" altLang="zh-CN" sz="2800" dirty="0" smtClean="0"/>
          </a:p>
          <a:p>
            <a:pPr marL="0" indent="0">
              <a:lnSpc>
                <a:spcPct val="90000"/>
              </a:lnSpc>
              <a:buNone/>
            </a:pPr>
            <a:r>
              <a:rPr lang="zh-CN" altLang="en-US" sz="2800" dirty="0" smtClean="0"/>
              <a:t>列</a:t>
            </a:r>
            <a:r>
              <a:rPr lang="zh-CN" altLang="en-US" sz="2800" dirty="0"/>
              <a:t>、视图</a:t>
            </a:r>
            <a:endParaRPr lang="zh-CN" altLang="en-US" sz="2800" dirty="0"/>
          </a:p>
          <a:p>
            <a:pPr marL="0" indent="0">
              <a:lnSpc>
                <a:spcPct val="90000"/>
              </a:lnSpc>
              <a:buNone/>
            </a:pPr>
            <a:r>
              <a:rPr lang="zh-CN" altLang="en-US" sz="2800" dirty="0" smtClean="0"/>
              <a:t> </a:t>
            </a:r>
            <a:r>
              <a:rPr lang="zh-CN" altLang="en-US" sz="2800" dirty="0"/>
              <a:t>② 权限： </a:t>
            </a:r>
            <a:r>
              <a:rPr lang="en-US" altLang="zh-CN" sz="2800" dirty="0"/>
              <a:t>SELECT </a:t>
            </a:r>
            <a:r>
              <a:rPr lang="zh-CN" altLang="en-US" sz="2800" dirty="0"/>
              <a:t>、 </a:t>
            </a:r>
            <a:r>
              <a:rPr lang="en-US" altLang="zh-CN" sz="2800" dirty="0"/>
              <a:t>INSERT </a:t>
            </a:r>
            <a:r>
              <a:rPr lang="zh-CN" altLang="en-US" sz="2800" dirty="0"/>
              <a:t>、 </a:t>
            </a:r>
            <a:r>
              <a:rPr lang="en-US" altLang="zh-CN" sz="2800" dirty="0"/>
              <a:t>UPDATE </a:t>
            </a:r>
            <a:r>
              <a:rPr lang="zh-CN" altLang="en-US" sz="2800" dirty="0"/>
              <a:t>、</a:t>
            </a:r>
            <a:endParaRPr lang="zh-CN" altLang="en-US" sz="2800" dirty="0"/>
          </a:p>
          <a:p>
            <a:pPr marL="0" indent="0">
              <a:lnSpc>
                <a:spcPct val="90000"/>
              </a:lnSpc>
              <a:buNone/>
            </a:pPr>
            <a:r>
              <a:rPr lang="en-US" altLang="zh-CN" sz="2800" dirty="0"/>
              <a:t>DELETE </a:t>
            </a:r>
            <a:r>
              <a:rPr lang="zh-CN" altLang="en-US" sz="2800" dirty="0"/>
              <a:t>、 </a:t>
            </a:r>
            <a:r>
              <a:rPr lang="en-US" altLang="zh-CN" sz="2800" dirty="0"/>
              <a:t>ALTER </a:t>
            </a:r>
            <a:r>
              <a:rPr lang="zh-CN" altLang="en-US" sz="2800" dirty="0"/>
              <a:t>、 </a:t>
            </a:r>
            <a:r>
              <a:rPr lang="en-US" altLang="zh-CN" sz="2800" dirty="0"/>
              <a:t>INDEX </a:t>
            </a:r>
            <a:r>
              <a:rPr lang="zh-CN" altLang="en-US" sz="2800" dirty="0"/>
              <a:t>、 </a:t>
            </a:r>
            <a:r>
              <a:rPr lang="en-US" altLang="zh-CN" sz="2800" dirty="0"/>
              <a:t>CREATETAB </a:t>
            </a:r>
            <a:r>
              <a:rPr lang="zh-CN" altLang="en-US" sz="2800" dirty="0"/>
              <a:t>、</a:t>
            </a:r>
            <a:endParaRPr lang="zh-CN" altLang="en-US" sz="2800" dirty="0"/>
          </a:p>
          <a:p>
            <a:pPr marL="0" indent="0">
              <a:lnSpc>
                <a:spcPct val="90000"/>
              </a:lnSpc>
              <a:buNone/>
            </a:pPr>
            <a:r>
              <a:rPr lang="en-US" altLang="zh-CN" sz="2800" dirty="0"/>
              <a:t>ALL </a:t>
            </a:r>
            <a:r>
              <a:rPr lang="zh-CN" altLang="en-US" sz="2800" dirty="0"/>
              <a:t>　 </a:t>
            </a:r>
            <a:r>
              <a:rPr lang="en-US" altLang="zh-CN" sz="2800" dirty="0"/>
              <a:t>PRIVILEGES</a:t>
            </a:r>
            <a:endParaRPr lang="en-US" altLang="zh-CN" sz="2800" dirty="0"/>
          </a:p>
          <a:p>
            <a:pPr marL="0" indent="0">
              <a:lnSpc>
                <a:spcPct val="90000"/>
              </a:lnSpc>
              <a:buNone/>
            </a:pPr>
            <a:r>
              <a:rPr lang="en-US" altLang="zh-CN" sz="2800" dirty="0" smtClean="0"/>
              <a:t> </a:t>
            </a:r>
            <a:r>
              <a:rPr lang="en-US" altLang="zh-CN" sz="2800" dirty="0"/>
              <a:t>③ </a:t>
            </a:r>
            <a:r>
              <a:rPr lang="zh-CN" altLang="en-US" sz="2800" dirty="0"/>
              <a:t>用户类型： </a:t>
            </a:r>
            <a:r>
              <a:rPr lang="en-US" altLang="zh-CN" sz="2800" dirty="0"/>
              <a:t>DBA </a:t>
            </a:r>
            <a:r>
              <a:rPr lang="zh-CN" altLang="en-US" sz="2800" dirty="0"/>
              <a:t>、属主、普通用户</a:t>
            </a:r>
            <a:endParaRPr lang="zh-CN" altLang="en-US" sz="28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标题 574465"/>
          <p:cNvSpPr>
            <a:spLocks noGrp="1"/>
          </p:cNvSpPr>
          <p:nvPr>
            <p:ph type="title"/>
          </p:nvPr>
        </p:nvSpPr>
        <p:spPr>
          <a:xfrm>
            <a:off x="685800" y="152400"/>
            <a:ext cx="6870700" cy="755650"/>
          </a:xfrm>
        </p:spPr>
        <p:txBody>
          <a:bodyPr anchor="b"/>
          <a:lstStyle/>
          <a:p>
            <a:r>
              <a:rPr lang="en-US" altLang="zh-CN" sz="3200"/>
              <a:t>DBMS </a:t>
            </a:r>
            <a:r>
              <a:rPr lang="zh-CN" altLang="en-US" sz="3200"/>
              <a:t>实现数据安全性保护的过程</a:t>
            </a:r>
            <a:endParaRPr lang="zh-CN" altLang="en-US" sz="3200"/>
          </a:p>
        </p:txBody>
      </p:sp>
      <p:sp>
        <p:nvSpPr>
          <p:cNvPr id="575490" name="文本占位符 574466"/>
          <p:cNvSpPr>
            <a:spLocks noGrp="1"/>
          </p:cNvSpPr>
          <p:nvPr>
            <p:ph idx="1"/>
          </p:nvPr>
        </p:nvSpPr>
        <p:spPr>
          <a:xfrm>
            <a:off x="179388" y="981075"/>
            <a:ext cx="8964612" cy="5876925"/>
          </a:xfrm>
        </p:spPr>
        <p:txBody>
          <a:bodyPr anchor="t"/>
          <a:lstStyle/>
          <a:p>
            <a:r>
              <a:rPr lang="zh-CN" altLang="en-US" dirty="0" smtClean="0"/>
              <a:t>用户</a:t>
            </a:r>
            <a:r>
              <a:rPr lang="zh-CN" altLang="en-US" dirty="0"/>
              <a:t>或 </a:t>
            </a:r>
            <a:r>
              <a:rPr lang="en-US" altLang="zh-CN" dirty="0"/>
              <a:t>DBA </a:t>
            </a:r>
            <a:r>
              <a:rPr lang="zh-CN" altLang="en-US" dirty="0"/>
              <a:t>把授权决定告知系统</a:t>
            </a:r>
            <a:endParaRPr lang="zh-CN" altLang="en-US" dirty="0"/>
          </a:p>
          <a:p>
            <a:pPr marL="0" indent="0">
              <a:buNone/>
            </a:pPr>
            <a:r>
              <a:rPr lang="en-US" altLang="zh-CN" dirty="0" smtClean="0"/>
              <a:t>SQL </a:t>
            </a:r>
            <a:r>
              <a:rPr lang="zh-CN" altLang="en-US" dirty="0"/>
              <a:t>的 </a:t>
            </a:r>
            <a:r>
              <a:rPr lang="en-US" altLang="zh-CN" dirty="0"/>
              <a:t>GRANT </a:t>
            </a:r>
            <a:r>
              <a:rPr lang="zh-CN" altLang="en-US" dirty="0"/>
              <a:t>和 </a:t>
            </a:r>
            <a:r>
              <a:rPr lang="en-US" altLang="zh-CN" dirty="0"/>
              <a:t>REVOKE</a:t>
            </a:r>
            <a:endParaRPr lang="en-US" altLang="zh-CN" dirty="0"/>
          </a:p>
          <a:p>
            <a:r>
              <a:rPr lang="en-US" altLang="zh-CN" dirty="0" smtClean="0"/>
              <a:t>DBMS </a:t>
            </a:r>
            <a:r>
              <a:rPr lang="zh-CN" altLang="en-US" dirty="0"/>
              <a:t>把授权的结果存入数据字典</a:t>
            </a:r>
            <a:endParaRPr lang="zh-CN" altLang="en-US" dirty="0"/>
          </a:p>
          <a:p>
            <a:r>
              <a:rPr lang="zh-CN" altLang="en-US" dirty="0" smtClean="0"/>
              <a:t>当</a:t>
            </a:r>
            <a:r>
              <a:rPr lang="zh-CN" altLang="en-US" dirty="0"/>
              <a:t>用户提出操作请求时， </a:t>
            </a:r>
            <a:r>
              <a:rPr lang="en-US" altLang="zh-CN" dirty="0"/>
              <a:t>DBMS </a:t>
            </a:r>
            <a:r>
              <a:rPr lang="zh-CN" altLang="en-US" dirty="0"/>
              <a:t>根据授权</a:t>
            </a:r>
            <a:endParaRPr lang="zh-CN" altLang="en-US" dirty="0"/>
          </a:p>
          <a:p>
            <a:pPr marL="0" indent="0">
              <a:buNone/>
            </a:pPr>
            <a:r>
              <a:rPr lang="zh-CN" altLang="en-US" dirty="0"/>
              <a:t>定义进行检查，以决定是否执行操作</a:t>
            </a:r>
            <a:r>
              <a:rPr lang="zh-CN" altLang="en-US" dirty="0" smtClean="0"/>
              <a:t>请求</a:t>
            </a:r>
            <a:endParaRPr lang="zh-CN" altLang="en-US"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标题 575489"/>
          <p:cNvSpPr>
            <a:spLocks noGrp="1"/>
          </p:cNvSpPr>
          <p:nvPr>
            <p:ph type="title"/>
          </p:nvPr>
        </p:nvSpPr>
        <p:spPr>
          <a:xfrm>
            <a:off x="685800" y="152400"/>
            <a:ext cx="6870700" cy="1044575"/>
          </a:xfrm>
        </p:spPr>
        <p:txBody>
          <a:bodyPr anchor="b"/>
          <a:lstStyle/>
          <a:p>
            <a:r>
              <a:rPr lang="en-US" altLang="zh-CN" dirty="0" smtClean="0"/>
              <a:t>  </a:t>
            </a:r>
            <a:endParaRPr lang="zh-CN" altLang="en-US" dirty="0"/>
          </a:p>
        </p:txBody>
      </p:sp>
      <p:sp>
        <p:nvSpPr>
          <p:cNvPr id="576514" name="文本占位符 575490"/>
          <p:cNvSpPr>
            <a:spLocks noGrp="1"/>
          </p:cNvSpPr>
          <p:nvPr>
            <p:ph idx="1"/>
          </p:nvPr>
        </p:nvSpPr>
        <p:spPr>
          <a:xfrm>
            <a:off x="0" y="1268413"/>
            <a:ext cx="9144000" cy="5589587"/>
          </a:xfrm>
        </p:spPr>
        <p:txBody>
          <a:bodyPr anchor="t"/>
          <a:lstStyle/>
          <a:p>
            <a:pPr marL="0" indent="0">
              <a:buNone/>
            </a:pPr>
            <a:r>
              <a:rPr lang="en-US" altLang="zh-CN" dirty="0" smtClean="0"/>
              <a:t>4.2.4 </a:t>
            </a:r>
            <a:r>
              <a:rPr lang="zh-CN" altLang="en-US" dirty="0" smtClean="0"/>
              <a:t>授权：授予与收回</a:t>
            </a:r>
            <a:endParaRPr lang="zh-CN" altLang="en-US" dirty="0"/>
          </a:p>
          <a:p>
            <a:pPr marL="0" indent="0">
              <a:buNone/>
            </a:pPr>
            <a:r>
              <a:rPr lang="zh-CN" altLang="en-US" dirty="0" smtClean="0"/>
              <a:t> </a:t>
            </a:r>
            <a:r>
              <a:rPr lang="en-US" altLang="zh-CN" dirty="0"/>
              <a:t>GRANT </a:t>
            </a:r>
            <a:r>
              <a:rPr lang="zh-CN" altLang="en-US" dirty="0"/>
              <a:t>语句的一般格式：</a:t>
            </a:r>
            <a:endParaRPr lang="zh-CN" altLang="en-US" dirty="0"/>
          </a:p>
          <a:p>
            <a:pPr marL="0" indent="0">
              <a:buNone/>
            </a:pPr>
            <a:r>
              <a:rPr lang="zh-CN" altLang="en-US" dirty="0" smtClean="0"/>
              <a:t>   </a:t>
            </a:r>
            <a:r>
              <a:rPr lang="en-US" altLang="zh-CN" dirty="0"/>
              <a:t>GRANT &lt; </a:t>
            </a:r>
            <a:r>
              <a:rPr lang="zh-CN" altLang="en-US" dirty="0"/>
              <a:t>权限 </a:t>
            </a:r>
            <a:r>
              <a:rPr lang="en-US" altLang="zh-CN" dirty="0"/>
              <a:t>&gt;[,&lt; </a:t>
            </a:r>
            <a:r>
              <a:rPr lang="zh-CN" altLang="en-US" dirty="0"/>
              <a:t>权限 </a:t>
            </a:r>
            <a:r>
              <a:rPr lang="en-US" altLang="zh-CN" dirty="0"/>
              <a:t>&gt;]... </a:t>
            </a:r>
            <a:endParaRPr lang="en-US" altLang="zh-CN" dirty="0"/>
          </a:p>
          <a:p>
            <a:pPr marL="0" indent="0">
              <a:buNone/>
            </a:pPr>
            <a:r>
              <a:rPr lang="en-US" altLang="zh-CN" dirty="0" smtClean="0"/>
              <a:t>      </a:t>
            </a:r>
            <a:r>
              <a:rPr lang="en-US" altLang="zh-CN" dirty="0"/>
              <a:t>[ON &lt; </a:t>
            </a:r>
            <a:r>
              <a:rPr lang="zh-CN" altLang="en-US" dirty="0"/>
              <a:t>对象类型 </a:t>
            </a:r>
            <a:r>
              <a:rPr lang="en-US" altLang="zh-CN" dirty="0"/>
              <a:t>&gt; &lt; </a:t>
            </a:r>
            <a:r>
              <a:rPr lang="zh-CN" altLang="en-US" dirty="0"/>
              <a:t>对象名 </a:t>
            </a:r>
            <a:r>
              <a:rPr lang="en-US" altLang="zh-CN" dirty="0"/>
              <a:t>&gt;]</a:t>
            </a:r>
            <a:endParaRPr lang="en-US" altLang="zh-CN" dirty="0"/>
          </a:p>
          <a:p>
            <a:pPr marL="0" indent="0">
              <a:buNone/>
            </a:pPr>
            <a:r>
              <a:rPr lang="en-US" altLang="zh-CN" dirty="0" smtClean="0"/>
              <a:t>    </a:t>
            </a:r>
            <a:r>
              <a:rPr lang="en-US" altLang="zh-CN" dirty="0"/>
              <a:t>TO &lt; </a:t>
            </a:r>
            <a:r>
              <a:rPr lang="zh-CN" altLang="en-US" dirty="0"/>
              <a:t>用户 </a:t>
            </a:r>
            <a:r>
              <a:rPr lang="en-US" altLang="zh-CN" dirty="0"/>
              <a:t>&gt;[,&lt; </a:t>
            </a:r>
            <a:r>
              <a:rPr lang="zh-CN" altLang="en-US" dirty="0"/>
              <a:t>用户 </a:t>
            </a:r>
            <a:r>
              <a:rPr lang="en-US" altLang="zh-CN" dirty="0"/>
              <a:t>&gt;]...</a:t>
            </a:r>
            <a:endParaRPr lang="en-US" altLang="zh-CN" dirty="0"/>
          </a:p>
          <a:p>
            <a:pPr marL="0" indent="0">
              <a:buNone/>
            </a:pPr>
            <a:r>
              <a:rPr lang="en-US" altLang="zh-CN" dirty="0" smtClean="0"/>
              <a:t>    </a:t>
            </a:r>
            <a:r>
              <a:rPr lang="en-US" altLang="zh-CN" dirty="0"/>
              <a:t>[WITH GRANT OPTION];</a:t>
            </a:r>
            <a:endParaRPr lang="en-US" altLang="zh-CN" dirty="0"/>
          </a:p>
          <a:p>
            <a:r>
              <a:rPr lang="zh-CN" altLang="en-US" dirty="0" smtClean="0"/>
              <a:t> </a:t>
            </a:r>
            <a:r>
              <a:rPr lang="en-US" altLang="zh-CN" dirty="0"/>
              <a:t>DBA </a:t>
            </a:r>
            <a:r>
              <a:rPr lang="zh-CN" altLang="en-US" dirty="0"/>
              <a:t>和表的建立者（即表的属主）</a:t>
            </a:r>
            <a:endParaRPr lang="zh-CN" altLang="en-US" dirty="0"/>
          </a:p>
          <a:p>
            <a:r>
              <a:rPr lang="zh-CN" altLang="en-US" dirty="0" smtClean="0"/>
              <a:t>ＧＲＡＮＴ</a:t>
            </a:r>
            <a:r>
              <a:rPr lang="zh-CN" altLang="en-US" dirty="0"/>
              <a:t>功能：将对指定操作对象的指定操作权限授予指定的用户 。</a:t>
            </a:r>
            <a:endParaRPr lang="zh-CN" altLang="en-US"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标题 577537"/>
          <p:cNvSpPr>
            <a:spLocks noGrp="1"/>
          </p:cNvSpPr>
          <p:nvPr>
            <p:ph type="title"/>
          </p:nvPr>
        </p:nvSpPr>
        <p:spPr>
          <a:xfrm>
            <a:off x="685800" y="152400"/>
            <a:ext cx="6870700" cy="612775"/>
          </a:xfrm>
        </p:spPr>
        <p:txBody>
          <a:bodyPr anchor="b"/>
          <a:lstStyle/>
          <a:p>
            <a:endParaRPr lang="zh-CN" altLang="en-US" sz="4000" dirty="0"/>
          </a:p>
        </p:txBody>
      </p:sp>
      <p:sp>
        <p:nvSpPr>
          <p:cNvPr id="578562" name="文本占位符 577538"/>
          <p:cNvSpPr>
            <a:spLocks noGrp="1"/>
          </p:cNvSpPr>
          <p:nvPr>
            <p:ph idx="1"/>
          </p:nvPr>
        </p:nvSpPr>
        <p:spPr>
          <a:xfrm>
            <a:off x="0" y="1125538"/>
            <a:ext cx="9144000" cy="5472112"/>
          </a:xfrm>
        </p:spPr>
        <p:txBody>
          <a:bodyPr anchor="t"/>
          <a:lstStyle/>
          <a:p>
            <a:pPr marL="0" indent="0">
              <a:buNone/>
            </a:pPr>
            <a:r>
              <a:rPr lang="zh-CN" altLang="en-US" dirty="0"/>
              <a:t>用户的权限</a:t>
            </a:r>
            <a:endParaRPr lang="zh-CN" altLang="en-US" dirty="0"/>
          </a:p>
          <a:p>
            <a:r>
              <a:rPr lang="zh-CN" altLang="en-US" dirty="0" smtClean="0"/>
              <a:t>建</a:t>
            </a:r>
            <a:r>
              <a:rPr lang="zh-CN" altLang="en-US" dirty="0"/>
              <a:t>表（ </a:t>
            </a:r>
            <a:r>
              <a:rPr lang="en-US" altLang="zh-CN" dirty="0"/>
              <a:t>CREATETAB </a:t>
            </a:r>
            <a:r>
              <a:rPr lang="zh-CN" altLang="en-US" dirty="0"/>
              <a:t>）的权限 </a:t>
            </a:r>
            <a:r>
              <a:rPr lang="en-US" altLang="zh-CN" dirty="0"/>
              <a:t>: </a:t>
            </a:r>
            <a:r>
              <a:rPr lang="zh-CN" altLang="en-US" dirty="0"/>
              <a:t>属于 </a:t>
            </a:r>
            <a:r>
              <a:rPr lang="en-US" altLang="zh-CN" dirty="0"/>
              <a:t>DBA</a:t>
            </a:r>
            <a:endParaRPr lang="en-US" altLang="zh-CN" dirty="0"/>
          </a:p>
          <a:p>
            <a:r>
              <a:rPr lang="en-US" altLang="zh-CN" dirty="0" smtClean="0"/>
              <a:t>DBA </a:t>
            </a:r>
            <a:r>
              <a:rPr lang="zh-CN" altLang="en-US" dirty="0"/>
              <a:t>授予 </a:t>
            </a:r>
            <a:r>
              <a:rPr lang="en-US" altLang="zh-CN" dirty="0"/>
              <a:t>--&gt; </a:t>
            </a:r>
            <a:r>
              <a:rPr lang="zh-CN" altLang="en-US" dirty="0"/>
              <a:t>普通用户</a:t>
            </a:r>
            <a:endParaRPr lang="zh-CN" altLang="en-US" dirty="0"/>
          </a:p>
          <a:p>
            <a:r>
              <a:rPr lang="zh-CN" altLang="en-US" dirty="0" smtClean="0"/>
              <a:t> </a:t>
            </a:r>
            <a:r>
              <a:rPr lang="zh-CN" altLang="en-US" dirty="0"/>
              <a:t>基本表或视图的属主拥有对该表或视图</a:t>
            </a:r>
            <a:endParaRPr lang="zh-CN" altLang="en-US" dirty="0"/>
          </a:p>
          <a:p>
            <a:pPr marL="0" indent="0">
              <a:buNone/>
            </a:pPr>
            <a:r>
              <a:rPr lang="zh-CN" altLang="en-US" dirty="0"/>
              <a:t>的一切操作权限</a:t>
            </a:r>
            <a:endParaRPr lang="zh-CN" altLang="en-US" dirty="0"/>
          </a:p>
          <a:p>
            <a:r>
              <a:rPr lang="zh-CN" altLang="en-US" dirty="0" smtClean="0"/>
              <a:t> </a:t>
            </a:r>
            <a:r>
              <a:rPr lang="zh-CN" altLang="en-US" dirty="0"/>
              <a:t>接受权限的用户 </a:t>
            </a:r>
            <a:r>
              <a:rPr lang="en-US" altLang="zh-CN" dirty="0"/>
              <a:t>:</a:t>
            </a:r>
            <a:endParaRPr lang="en-US" altLang="zh-CN" dirty="0"/>
          </a:p>
          <a:p>
            <a:pPr marL="0" indent="0">
              <a:buNone/>
            </a:pPr>
            <a:r>
              <a:rPr lang="en-US" altLang="zh-CN" dirty="0" smtClean="0"/>
              <a:t> </a:t>
            </a:r>
            <a:r>
              <a:rPr lang="zh-CN" altLang="en-US" dirty="0"/>
              <a:t>一个或多个具体用户</a:t>
            </a:r>
            <a:endParaRPr lang="zh-CN" altLang="en-US" dirty="0"/>
          </a:p>
          <a:p>
            <a:pPr marL="0" indent="0">
              <a:buNone/>
            </a:pPr>
            <a:r>
              <a:rPr lang="zh-CN" altLang="en-US" dirty="0"/>
              <a:t>   </a:t>
            </a:r>
            <a:r>
              <a:rPr lang="en-US" altLang="zh-CN" dirty="0"/>
              <a:t>PUBLIC </a:t>
            </a:r>
            <a:r>
              <a:rPr lang="zh-CN" altLang="en-US" dirty="0"/>
              <a:t>（全体用户）</a:t>
            </a:r>
            <a:endParaRPr lang="zh-CN" altLang="en-US" dirty="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标题 578561"/>
          <p:cNvSpPr>
            <a:spLocks noGrp="1"/>
          </p:cNvSpPr>
          <p:nvPr>
            <p:ph type="title"/>
          </p:nvPr>
        </p:nvSpPr>
        <p:spPr>
          <a:xfrm>
            <a:off x="685800" y="152400"/>
            <a:ext cx="6870700" cy="1260475"/>
          </a:xfrm>
        </p:spPr>
        <p:txBody>
          <a:bodyPr anchor="b"/>
          <a:lstStyle/>
          <a:p>
            <a:endParaRPr lang="zh-CN" altLang="en-US" sz="4000" dirty="0"/>
          </a:p>
        </p:txBody>
      </p:sp>
      <p:sp>
        <p:nvSpPr>
          <p:cNvPr id="579586" name="文本占位符 578562"/>
          <p:cNvSpPr>
            <a:spLocks noGrp="1"/>
          </p:cNvSpPr>
          <p:nvPr>
            <p:ph idx="1"/>
          </p:nvPr>
        </p:nvSpPr>
        <p:spPr>
          <a:xfrm>
            <a:off x="0" y="1484313"/>
            <a:ext cx="9144000" cy="5373687"/>
          </a:xfrm>
        </p:spPr>
        <p:txBody>
          <a:bodyPr anchor="t"/>
          <a:lstStyle/>
          <a:p>
            <a:pPr marL="0" indent="0">
              <a:buNone/>
            </a:pPr>
            <a:r>
              <a:rPr lang="en-US" altLang="zh-CN" dirty="0"/>
              <a:t>( </a:t>
            </a:r>
            <a:r>
              <a:rPr lang="zh-CN" altLang="en-US" dirty="0"/>
              <a:t>３ </a:t>
            </a:r>
            <a:r>
              <a:rPr lang="en-US" altLang="zh-CN" dirty="0"/>
              <a:t>) WITH GRANT OPTION </a:t>
            </a:r>
            <a:r>
              <a:rPr lang="zh-CN" altLang="en-US" dirty="0"/>
              <a:t>子句</a:t>
            </a:r>
            <a:endParaRPr lang="zh-CN" altLang="en-US" dirty="0"/>
          </a:p>
          <a:p>
            <a:r>
              <a:rPr lang="zh-CN" altLang="en-US" dirty="0" smtClean="0"/>
              <a:t>指定</a:t>
            </a:r>
            <a:r>
              <a:rPr lang="zh-CN" altLang="en-US" dirty="0"/>
              <a:t>了 </a:t>
            </a:r>
            <a:r>
              <a:rPr lang="en-US" altLang="zh-CN" dirty="0"/>
              <a:t>WITH GRANT OPTION </a:t>
            </a:r>
            <a:r>
              <a:rPr lang="zh-CN" altLang="en-US" dirty="0"/>
              <a:t>子句 </a:t>
            </a:r>
            <a:r>
              <a:rPr lang="en-US" altLang="zh-CN" dirty="0"/>
              <a:t>:</a:t>
            </a:r>
            <a:endParaRPr lang="en-US" altLang="zh-CN" dirty="0"/>
          </a:p>
          <a:p>
            <a:pPr marL="0" indent="0">
              <a:buNone/>
            </a:pPr>
            <a:r>
              <a:rPr lang="en-US" altLang="zh-CN" dirty="0"/>
              <a:t>   </a:t>
            </a:r>
            <a:r>
              <a:rPr lang="zh-CN" altLang="en-US" dirty="0"/>
              <a:t>获得某种权限的用户还可以把这种权限</a:t>
            </a:r>
            <a:endParaRPr lang="zh-CN" altLang="en-US" dirty="0"/>
          </a:p>
          <a:p>
            <a:pPr marL="0" indent="0">
              <a:buNone/>
            </a:pPr>
            <a:r>
              <a:rPr lang="zh-CN" altLang="en-US" dirty="0"/>
              <a:t>再授予 别的用户。</a:t>
            </a:r>
            <a:endParaRPr lang="zh-CN" altLang="en-US" dirty="0"/>
          </a:p>
          <a:p>
            <a:r>
              <a:rPr lang="zh-CN" altLang="en-US" dirty="0" smtClean="0"/>
              <a:t>没有</a:t>
            </a:r>
            <a:r>
              <a:rPr lang="zh-CN" altLang="en-US" dirty="0"/>
              <a:t>指定 </a:t>
            </a:r>
            <a:r>
              <a:rPr lang="en-US" altLang="zh-CN" dirty="0"/>
              <a:t>WITH GRANT OPTION </a:t>
            </a:r>
            <a:r>
              <a:rPr lang="zh-CN" altLang="en-US" dirty="0"/>
              <a:t>子句 </a:t>
            </a:r>
            <a:r>
              <a:rPr lang="en-US" altLang="zh-CN" dirty="0"/>
              <a:t>:</a:t>
            </a:r>
            <a:endParaRPr lang="en-US" altLang="zh-CN" dirty="0"/>
          </a:p>
          <a:p>
            <a:pPr marL="0" indent="0">
              <a:buNone/>
            </a:pPr>
            <a:r>
              <a:rPr lang="en-US" altLang="zh-CN" dirty="0" smtClean="0"/>
              <a:t> </a:t>
            </a:r>
            <a:r>
              <a:rPr lang="zh-CN" altLang="en-US" dirty="0"/>
              <a:t>获得某种权限的用户只能使用该权限，</a:t>
            </a:r>
            <a:endParaRPr lang="zh-CN" altLang="en-US" dirty="0"/>
          </a:p>
          <a:p>
            <a:pPr marL="0" indent="0">
              <a:buNone/>
            </a:pPr>
            <a:r>
              <a:rPr lang="zh-CN" altLang="en-US" dirty="0"/>
              <a:t>不能传播 该权限</a:t>
            </a:r>
            <a:endParaRPr lang="zh-CN" altLang="en-US"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标题 579585"/>
          <p:cNvSpPr>
            <a:spLocks noGrp="1"/>
          </p:cNvSpPr>
          <p:nvPr>
            <p:ph type="title"/>
          </p:nvPr>
        </p:nvSpPr>
        <p:spPr>
          <a:xfrm>
            <a:off x="685800" y="152400"/>
            <a:ext cx="6870700" cy="828675"/>
          </a:xfrm>
        </p:spPr>
        <p:txBody>
          <a:bodyPr anchor="b"/>
          <a:lstStyle/>
          <a:p>
            <a:r>
              <a:rPr lang="zh-CN" altLang="en-US"/>
              <a:t>例题</a:t>
            </a:r>
            <a:endParaRPr lang="zh-CN" altLang="en-US"/>
          </a:p>
        </p:txBody>
      </p:sp>
      <p:sp>
        <p:nvSpPr>
          <p:cNvPr id="580610" name="文本占位符 579586"/>
          <p:cNvSpPr>
            <a:spLocks noGrp="1"/>
          </p:cNvSpPr>
          <p:nvPr>
            <p:ph idx="1"/>
          </p:nvPr>
        </p:nvSpPr>
        <p:spPr>
          <a:xfrm>
            <a:off x="0" y="1341438"/>
            <a:ext cx="9144000" cy="5516562"/>
          </a:xfrm>
        </p:spPr>
        <p:txBody>
          <a:bodyPr anchor="t"/>
          <a:lstStyle/>
          <a:p>
            <a:pPr marL="0" indent="0">
              <a:buNone/>
            </a:pPr>
            <a:r>
              <a:rPr lang="zh-CN" altLang="en-US" dirty="0"/>
              <a:t> 例 </a:t>
            </a:r>
            <a:r>
              <a:rPr lang="en-US" altLang="zh-CN" dirty="0"/>
              <a:t>1  </a:t>
            </a:r>
            <a:r>
              <a:rPr lang="zh-CN" altLang="en-US" dirty="0"/>
              <a:t>把查询 </a:t>
            </a:r>
            <a:r>
              <a:rPr lang="en-US" altLang="zh-CN" dirty="0"/>
              <a:t>Student </a:t>
            </a:r>
            <a:r>
              <a:rPr lang="zh-CN" altLang="en-US" dirty="0"/>
              <a:t>表权限授给用户 </a:t>
            </a:r>
            <a:r>
              <a:rPr lang="en-US" altLang="zh-CN" dirty="0"/>
              <a:t>U1</a:t>
            </a:r>
            <a:endParaRPr lang="en-US" altLang="zh-CN" dirty="0"/>
          </a:p>
          <a:p>
            <a:pPr marL="0" indent="0">
              <a:buNone/>
            </a:pPr>
            <a:r>
              <a:rPr lang="en-US" altLang="zh-CN" dirty="0" smtClean="0"/>
              <a:t>     </a:t>
            </a:r>
            <a:r>
              <a:rPr lang="en-US" altLang="zh-CN" dirty="0"/>
              <a:t>GRANT   SELECT </a:t>
            </a:r>
            <a:endParaRPr lang="en-US" altLang="zh-CN" dirty="0"/>
          </a:p>
          <a:p>
            <a:pPr marL="0" indent="0">
              <a:buNone/>
            </a:pPr>
            <a:r>
              <a:rPr lang="en-US" altLang="zh-CN" dirty="0" smtClean="0"/>
              <a:t>     </a:t>
            </a:r>
            <a:r>
              <a:rPr lang="en-US" altLang="zh-CN" dirty="0"/>
              <a:t>ON   TABLE   Student </a:t>
            </a:r>
            <a:endParaRPr lang="en-US" altLang="zh-CN" dirty="0"/>
          </a:p>
          <a:p>
            <a:pPr marL="0" indent="0">
              <a:buNone/>
            </a:pPr>
            <a:r>
              <a:rPr lang="en-US" altLang="zh-CN" dirty="0"/>
              <a:t> </a:t>
            </a:r>
            <a:r>
              <a:rPr lang="en-US" altLang="zh-CN" dirty="0" smtClean="0"/>
              <a:t>     </a:t>
            </a:r>
            <a:r>
              <a:rPr lang="en-US" altLang="zh-CN" dirty="0"/>
              <a:t>TO    U1 ;</a:t>
            </a:r>
            <a:endParaRPr lang="en-US" altLang="zh-CN"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标题 580609"/>
          <p:cNvSpPr>
            <a:spLocks noGrp="1"/>
          </p:cNvSpPr>
          <p:nvPr>
            <p:ph type="title"/>
          </p:nvPr>
        </p:nvSpPr>
        <p:spPr>
          <a:xfrm>
            <a:off x="685800" y="152400"/>
            <a:ext cx="6870700" cy="755650"/>
          </a:xfrm>
        </p:spPr>
        <p:txBody>
          <a:bodyPr anchor="b"/>
          <a:lstStyle/>
          <a:p>
            <a:endParaRPr lang="zh-CN" altLang="en-US" sz="4000" dirty="0"/>
          </a:p>
        </p:txBody>
      </p:sp>
      <p:sp>
        <p:nvSpPr>
          <p:cNvPr id="581634" name="文本占位符 580610"/>
          <p:cNvSpPr>
            <a:spLocks noGrp="1"/>
          </p:cNvSpPr>
          <p:nvPr>
            <p:ph idx="1"/>
          </p:nvPr>
        </p:nvSpPr>
        <p:spPr>
          <a:xfrm>
            <a:off x="179388" y="1125538"/>
            <a:ext cx="8785225" cy="5472112"/>
          </a:xfrm>
        </p:spPr>
        <p:txBody>
          <a:bodyPr anchor="t"/>
          <a:lstStyle/>
          <a:p>
            <a:pPr marL="0" indent="0">
              <a:buNone/>
            </a:pPr>
            <a:r>
              <a:rPr lang="zh-CN" altLang="en-US" dirty="0"/>
              <a:t>例 </a:t>
            </a:r>
            <a:r>
              <a:rPr lang="en-US" altLang="zh-CN" dirty="0"/>
              <a:t>2  </a:t>
            </a:r>
            <a:r>
              <a:rPr lang="zh-CN" altLang="en-US" dirty="0"/>
              <a:t>把对 </a:t>
            </a:r>
            <a:r>
              <a:rPr lang="en-US" altLang="zh-CN" dirty="0"/>
              <a:t>Student </a:t>
            </a:r>
            <a:r>
              <a:rPr lang="zh-CN" altLang="en-US" dirty="0"/>
              <a:t>表和 </a:t>
            </a:r>
            <a:r>
              <a:rPr lang="en-US" altLang="zh-CN" dirty="0"/>
              <a:t>Course </a:t>
            </a:r>
            <a:r>
              <a:rPr lang="zh-CN" altLang="en-US" dirty="0"/>
              <a:t>表的全部权限</a:t>
            </a:r>
            <a:endParaRPr lang="zh-CN" altLang="en-US" dirty="0"/>
          </a:p>
          <a:p>
            <a:pPr marL="0" indent="0">
              <a:buNone/>
            </a:pPr>
            <a:r>
              <a:rPr lang="zh-CN" altLang="en-US" dirty="0"/>
              <a:t>授予用户 </a:t>
            </a:r>
            <a:r>
              <a:rPr lang="en-US" altLang="zh-CN" dirty="0"/>
              <a:t>U2 </a:t>
            </a:r>
            <a:r>
              <a:rPr lang="zh-CN" altLang="en-US" dirty="0"/>
              <a:t>和 </a:t>
            </a:r>
            <a:r>
              <a:rPr lang="en-US" altLang="zh-CN" dirty="0"/>
              <a:t>U3</a:t>
            </a:r>
            <a:endParaRPr lang="en-US" altLang="zh-CN" dirty="0"/>
          </a:p>
          <a:p>
            <a:pPr marL="0" indent="0">
              <a:buNone/>
            </a:pPr>
            <a:r>
              <a:rPr lang="en-US" altLang="zh-CN" dirty="0" smtClean="0"/>
              <a:t>     </a:t>
            </a:r>
            <a:r>
              <a:rPr lang="en-US" altLang="zh-CN" dirty="0"/>
              <a:t>GRANT  ALL PRIVILIGES  </a:t>
            </a:r>
            <a:endParaRPr lang="en-US" altLang="zh-CN" dirty="0"/>
          </a:p>
          <a:p>
            <a:pPr marL="0" indent="0">
              <a:buNone/>
            </a:pPr>
            <a:r>
              <a:rPr lang="en-US" altLang="zh-CN" dirty="0" smtClean="0"/>
              <a:t>    </a:t>
            </a:r>
            <a:r>
              <a:rPr lang="en-US" altLang="zh-CN" dirty="0"/>
              <a:t>ON TABLE Student, Course </a:t>
            </a:r>
            <a:endParaRPr lang="en-US" altLang="zh-CN" dirty="0"/>
          </a:p>
          <a:p>
            <a:pPr marL="0" indent="0">
              <a:buNone/>
            </a:pPr>
            <a:r>
              <a:rPr lang="en-US" altLang="zh-CN" dirty="0" smtClean="0"/>
              <a:t>    </a:t>
            </a:r>
            <a:r>
              <a:rPr lang="en-US" altLang="zh-CN" dirty="0"/>
              <a:t>TO </a:t>
            </a:r>
            <a:r>
              <a:rPr lang="en-US" altLang="zh-CN" dirty="0" smtClean="0"/>
              <a:t>  U2</a:t>
            </a:r>
            <a:r>
              <a:rPr lang="en-US" altLang="zh-CN" dirty="0"/>
              <a:t>, U3;</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57345"/>
          <p:cNvSpPr>
            <a:spLocks noGrp="1"/>
          </p:cNvSpPr>
          <p:nvPr>
            <p:ph type="title"/>
          </p:nvPr>
        </p:nvSpPr>
        <p:spPr>
          <a:xfrm>
            <a:off x="685800" y="152400"/>
            <a:ext cx="6870700" cy="684213"/>
          </a:xfrm>
        </p:spPr>
        <p:txBody>
          <a:bodyPr anchor="b"/>
          <a:lstStyle/>
          <a:p>
            <a:r>
              <a:rPr lang="zh-CN" altLang="en-US" sz="4000"/>
              <a:t>两个实体型间的联系    </a:t>
            </a:r>
            <a:r>
              <a:rPr lang="en-US" altLang="zh-CN" sz="4000"/>
              <a:t>( </a:t>
            </a:r>
            <a:r>
              <a:rPr lang="zh-CN" altLang="en-US" sz="4000"/>
              <a:t>续 </a:t>
            </a:r>
            <a:r>
              <a:rPr lang="en-US" altLang="zh-CN" sz="4000"/>
              <a:t>) </a:t>
            </a:r>
            <a:endParaRPr lang="en-US" altLang="zh-CN" sz="4000"/>
          </a:p>
        </p:txBody>
      </p:sp>
      <p:sp>
        <p:nvSpPr>
          <p:cNvPr id="58370" name="文本占位符 57346"/>
          <p:cNvSpPr>
            <a:spLocks noGrp="1"/>
          </p:cNvSpPr>
          <p:nvPr>
            <p:ph idx="1"/>
          </p:nvPr>
        </p:nvSpPr>
        <p:spPr>
          <a:xfrm>
            <a:off x="0" y="1125538"/>
            <a:ext cx="9144000" cy="5732462"/>
          </a:xfrm>
        </p:spPr>
        <p:txBody>
          <a:bodyPr anchor="t"/>
          <a:lstStyle/>
          <a:p>
            <a:pPr>
              <a:lnSpc>
                <a:spcPct val="90000"/>
              </a:lnSpc>
            </a:pPr>
            <a:r>
              <a:rPr lang="zh-CN" altLang="en-US" dirty="0" smtClean="0"/>
              <a:t>多</a:t>
            </a:r>
            <a:r>
              <a:rPr lang="zh-CN" altLang="en-US" dirty="0"/>
              <a:t>对多联系（ </a:t>
            </a:r>
            <a:r>
              <a:rPr lang="en-US" altLang="zh-CN" dirty="0"/>
              <a:t>m:n </a:t>
            </a:r>
            <a:r>
              <a:rPr lang="zh-CN" altLang="en-US" dirty="0"/>
              <a:t>）</a:t>
            </a:r>
            <a:endParaRPr lang="zh-CN" altLang="en-US" dirty="0"/>
          </a:p>
          <a:p>
            <a:pPr>
              <a:lnSpc>
                <a:spcPct val="90000"/>
              </a:lnSpc>
            </a:pPr>
            <a:r>
              <a:rPr lang="zh-CN" altLang="en-US" dirty="0"/>
              <a:t> 如果对于实体集 </a:t>
            </a:r>
            <a:r>
              <a:rPr lang="en-US" altLang="zh-CN" dirty="0"/>
              <a:t>A </a:t>
            </a:r>
            <a:r>
              <a:rPr lang="zh-CN" altLang="en-US" dirty="0"/>
              <a:t>中的每一个实体，实体集 </a:t>
            </a:r>
            <a:r>
              <a:rPr lang="en-US" altLang="zh-CN" dirty="0"/>
              <a:t>B </a:t>
            </a:r>
            <a:r>
              <a:rPr lang="zh-CN" altLang="en-US" dirty="0"/>
              <a:t>中有 </a:t>
            </a:r>
            <a:r>
              <a:rPr lang="en-US" altLang="zh-CN" dirty="0"/>
              <a:t>n  </a:t>
            </a:r>
            <a:r>
              <a:rPr lang="zh-CN" altLang="en-US" dirty="0"/>
              <a:t>个实体（ </a:t>
            </a:r>
            <a:r>
              <a:rPr lang="en-US" altLang="zh-CN" dirty="0"/>
              <a:t>n ≥ 0 </a:t>
            </a:r>
            <a:r>
              <a:rPr lang="zh-CN" altLang="en-US" dirty="0"/>
              <a:t>）与之联系，反之，对于实体集 </a:t>
            </a:r>
            <a:r>
              <a:rPr lang="en-US" altLang="zh-CN" dirty="0"/>
              <a:t>B  </a:t>
            </a:r>
            <a:r>
              <a:rPr lang="zh-CN" altLang="en-US" dirty="0"/>
              <a:t>中的每一个实体，实体集 </a:t>
            </a:r>
            <a:r>
              <a:rPr lang="en-US" altLang="zh-CN" dirty="0"/>
              <a:t>A </a:t>
            </a:r>
            <a:r>
              <a:rPr lang="zh-CN" altLang="en-US" dirty="0"/>
              <a:t>中也有 </a:t>
            </a:r>
            <a:r>
              <a:rPr lang="en-US" altLang="zh-CN" dirty="0"/>
              <a:t>m </a:t>
            </a:r>
            <a:r>
              <a:rPr lang="zh-CN" altLang="en-US" dirty="0"/>
              <a:t>个实体</a:t>
            </a:r>
            <a:endParaRPr lang="zh-CN" altLang="en-US" dirty="0"/>
          </a:p>
          <a:p>
            <a:pPr>
              <a:lnSpc>
                <a:spcPct val="90000"/>
              </a:lnSpc>
              <a:buNone/>
            </a:pPr>
            <a:r>
              <a:rPr lang="zh-CN" altLang="en-US" dirty="0"/>
              <a:t>（ </a:t>
            </a:r>
            <a:r>
              <a:rPr lang="en-US" altLang="zh-CN" dirty="0"/>
              <a:t>m  ≥ 0 </a:t>
            </a:r>
            <a:r>
              <a:rPr lang="zh-CN" altLang="en-US" dirty="0"/>
              <a:t>）与之联系，则称实体集 </a:t>
            </a:r>
            <a:r>
              <a:rPr lang="en-US" altLang="zh-CN" dirty="0"/>
              <a:t>A  </a:t>
            </a:r>
            <a:r>
              <a:rPr lang="zh-CN" altLang="en-US" dirty="0"/>
              <a:t>与实体 </a:t>
            </a:r>
            <a:r>
              <a:rPr lang="en-US" altLang="zh-CN" dirty="0"/>
              <a:t>B  </a:t>
            </a:r>
            <a:r>
              <a:rPr lang="zh-CN" altLang="en-US" dirty="0"/>
              <a:t>具有多对多联系。记为 </a:t>
            </a:r>
            <a:r>
              <a:rPr lang="en-US" altLang="zh-CN" dirty="0"/>
              <a:t>m:n</a:t>
            </a:r>
            <a:endParaRPr lang="en-US" altLang="zh-CN" dirty="0"/>
          </a:p>
          <a:p>
            <a:pPr>
              <a:lnSpc>
                <a:spcPct val="90000"/>
              </a:lnSpc>
            </a:pPr>
            <a:r>
              <a:rPr lang="zh-CN" altLang="en-US" dirty="0"/>
              <a:t>实例</a:t>
            </a:r>
            <a:endParaRPr lang="zh-CN" altLang="en-US" dirty="0"/>
          </a:p>
          <a:p>
            <a:pPr>
              <a:lnSpc>
                <a:spcPct val="90000"/>
              </a:lnSpc>
              <a:buNone/>
            </a:pPr>
            <a:r>
              <a:rPr lang="zh-CN" altLang="en-US" dirty="0"/>
              <a:t>课程与学生之间的联系：</a:t>
            </a:r>
            <a:endParaRPr lang="zh-CN" altLang="en-US" dirty="0"/>
          </a:p>
          <a:p>
            <a:pPr>
              <a:lnSpc>
                <a:spcPct val="90000"/>
              </a:lnSpc>
              <a:buNone/>
            </a:pPr>
            <a:r>
              <a:rPr lang="zh-CN" altLang="en-US" dirty="0"/>
              <a:t>一门课程同时有若干个学生选修</a:t>
            </a:r>
            <a:endParaRPr lang="zh-CN" altLang="en-US" dirty="0"/>
          </a:p>
          <a:p>
            <a:pPr>
              <a:lnSpc>
                <a:spcPct val="90000"/>
              </a:lnSpc>
              <a:buNone/>
            </a:pPr>
            <a:r>
              <a:rPr lang="zh-CN" altLang="en-US" dirty="0"/>
              <a:t>一个学生可以同时选修多门课程</a:t>
            </a:r>
            <a:endParaRPr lang="zh-CN" alt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7" name="标题 581633"/>
          <p:cNvSpPr>
            <a:spLocks noGrp="1"/>
          </p:cNvSpPr>
          <p:nvPr>
            <p:ph type="title"/>
          </p:nvPr>
        </p:nvSpPr>
        <p:spPr>
          <a:xfrm>
            <a:off x="685800" y="152400"/>
            <a:ext cx="6870700" cy="684213"/>
          </a:xfrm>
        </p:spPr>
        <p:txBody>
          <a:bodyPr anchor="b"/>
          <a:lstStyle/>
          <a:p>
            <a:endParaRPr lang="zh-CN" altLang="en-US" sz="4000" dirty="0"/>
          </a:p>
        </p:txBody>
      </p:sp>
      <p:sp>
        <p:nvSpPr>
          <p:cNvPr id="582658" name="文本占位符 581634"/>
          <p:cNvSpPr>
            <a:spLocks noGrp="1"/>
          </p:cNvSpPr>
          <p:nvPr>
            <p:ph idx="1"/>
          </p:nvPr>
        </p:nvSpPr>
        <p:spPr>
          <a:xfrm>
            <a:off x="0" y="1341438"/>
            <a:ext cx="9144000" cy="5327650"/>
          </a:xfrm>
        </p:spPr>
        <p:txBody>
          <a:bodyPr anchor="t"/>
          <a:lstStyle/>
          <a:p>
            <a:pPr marL="0" indent="0">
              <a:buNone/>
            </a:pPr>
            <a:r>
              <a:rPr lang="zh-CN" altLang="en-US" dirty="0"/>
              <a:t>例题（续）</a:t>
            </a:r>
            <a:endParaRPr lang="zh-CN" altLang="en-US" dirty="0"/>
          </a:p>
          <a:p>
            <a:pPr marL="0" indent="0">
              <a:buNone/>
            </a:pPr>
            <a:r>
              <a:rPr lang="zh-CN" altLang="en-US" dirty="0"/>
              <a:t>例 </a:t>
            </a:r>
            <a:r>
              <a:rPr lang="en-US" altLang="zh-CN" dirty="0"/>
              <a:t>3  </a:t>
            </a:r>
            <a:r>
              <a:rPr lang="zh-CN" altLang="en-US" dirty="0"/>
              <a:t>把对表 </a:t>
            </a:r>
            <a:r>
              <a:rPr lang="en-US" altLang="zh-CN" dirty="0"/>
              <a:t>SC </a:t>
            </a:r>
            <a:r>
              <a:rPr lang="zh-CN" altLang="en-US" dirty="0"/>
              <a:t>的查询权限授予所有用户</a:t>
            </a:r>
            <a:endParaRPr lang="zh-CN" altLang="en-US" dirty="0"/>
          </a:p>
          <a:p>
            <a:pPr marL="0" indent="0">
              <a:buNone/>
            </a:pPr>
            <a:r>
              <a:rPr lang="zh-CN" altLang="en-US" dirty="0" smtClean="0"/>
              <a:t>    </a:t>
            </a:r>
            <a:r>
              <a:rPr lang="en-US" altLang="zh-CN" dirty="0"/>
              <a:t>GRANT SELECT </a:t>
            </a:r>
            <a:endParaRPr lang="en-US" altLang="zh-CN" dirty="0"/>
          </a:p>
          <a:p>
            <a:pPr marL="0" indent="0">
              <a:buNone/>
            </a:pPr>
            <a:r>
              <a:rPr lang="en-US" altLang="zh-CN" dirty="0" smtClean="0"/>
              <a:t>     </a:t>
            </a:r>
            <a:r>
              <a:rPr lang="en-US" altLang="zh-CN" dirty="0"/>
              <a:t>ON TABLE SC </a:t>
            </a:r>
            <a:endParaRPr lang="en-US" altLang="zh-CN" dirty="0"/>
          </a:p>
          <a:p>
            <a:pPr marL="0" indent="0">
              <a:buNone/>
            </a:pPr>
            <a:r>
              <a:rPr lang="en-US" altLang="zh-CN" dirty="0" smtClean="0"/>
              <a:t>     </a:t>
            </a:r>
            <a:r>
              <a:rPr lang="en-US" altLang="zh-CN" dirty="0"/>
              <a:t>TO  PUBLIC ;</a:t>
            </a:r>
            <a:endParaRPr lang="en-US" altLang="zh-CN"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标题 582657"/>
          <p:cNvSpPr>
            <a:spLocks noGrp="1"/>
          </p:cNvSpPr>
          <p:nvPr>
            <p:ph type="title"/>
          </p:nvPr>
        </p:nvSpPr>
        <p:spPr>
          <a:xfrm>
            <a:off x="684213" y="-452437"/>
            <a:ext cx="6870700" cy="1593850"/>
          </a:xfrm>
        </p:spPr>
        <p:txBody>
          <a:bodyPr anchor="b"/>
          <a:lstStyle/>
          <a:p>
            <a:endParaRPr lang="zh-CN" altLang="en-US" dirty="0"/>
          </a:p>
        </p:txBody>
      </p:sp>
      <p:sp>
        <p:nvSpPr>
          <p:cNvPr id="583682" name="文本占位符 582658"/>
          <p:cNvSpPr>
            <a:spLocks noGrp="1"/>
          </p:cNvSpPr>
          <p:nvPr>
            <p:ph idx="1"/>
          </p:nvPr>
        </p:nvSpPr>
        <p:spPr>
          <a:xfrm>
            <a:off x="0" y="1341438"/>
            <a:ext cx="9144000" cy="5516562"/>
          </a:xfrm>
        </p:spPr>
        <p:txBody>
          <a:bodyPr anchor="t"/>
          <a:lstStyle/>
          <a:p>
            <a:r>
              <a:rPr lang="zh-CN" altLang="en-US" dirty="0"/>
              <a:t>例题（续）</a:t>
            </a:r>
            <a:endParaRPr lang="zh-CN" altLang="en-US" dirty="0"/>
          </a:p>
          <a:p>
            <a:pPr marL="0" indent="0">
              <a:buNone/>
            </a:pPr>
            <a:r>
              <a:rPr lang="zh-CN" altLang="en-US" dirty="0"/>
              <a:t>例 </a:t>
            </a:r>
            <a:r>
              <a:rPr lang="en-US" altLang="zh-CN" dirty="0"/>
              <a:t>4  </a:t>
            </a:r>
            <a:r>
              <a:rPr lang="zh-CN" altLang="en-US" dirty="0"/>
              <a:t>把查询 </a:t>
            </a:r>
            <a:r>
              <a:rPr lang="en-US" altLang="zh-CN" dirty="0"/>
              <a:t>Student </a:t>
            </a:r>
            <a:r>
              <a:rPr lang="zh-CN" altLang="en-US" dirty="0"/>
              <a:t>表和修改学生学号的</a:t>
            </a:r>
            <a:endParaRPr lang="zh-CN" altLang="en-US" dirty="0"/>
          </a:p>
          <a:p>
            <a:pPr marL="0" indent="0">
              <a:buNone/>
            </a:pPr>
            <a:r>
              <a:rPr lang="zh-CN" altLang="en-US" dirty="0"/>
              <a:t>权限授给用户 </a:t>
            </a:r>
            <a:r>
              <a:rPr lang="en-US" altLang="zh-CN" dirty="0"/>
              <a:t>U4</a:t>
            </a:r>
            <a:endParaRPr lang="en-US" altLang="zh-CN" dirty="0"/>
          </a:p>
          <a:p>
            <a:pPr marL="0" indent="0">
              <a:buNone/>
            </a:pPr>
            <a:r>
              <a:rPr lang="zh-CN" altLang="en-US" dirty="0"/>
              <a:t>　  </a:t>
            </a:r>
            <a:endParaRPr lang="zh-CN" altLang="en-US" dirty="0"/>
          </a:p>
          <a:p>
            <a:pPr marL="0" indent="0">
              <a:buNone/>
            </a:pPr>
            <a:r>
              <a:rPr lang="zh-CN" altLang="en-US" dirty="0"/>
              <a:t>   </a:t>
            </a:r>
            <a:r>
              <a:rPr lang="en-US" altLang="zh-CN" dirty="0"/>
              <a:t>GRANT  UPDATE(</a:t>
            </a:r>
            <a:r>
              <a:rPr lang="en-US" altLang="zh-CN" dirty="0" err="1"/>
              <a:t>Sno</a:t>
            </a:r>
            <a:r>
              <a:rPr lang="en-US" altLang="zh-CN" dirty="0"/>
              <a:t>),  SELECT </a:t>
            </a:r>
            <a:endParaRPr lang="en-US" altLang="zh-CN" dirty="0"/>
          </a:p>
          <a:p>
            <a:pPr marL="0" indent="0">
              <a:buNone/>
            </a:pPr>
            <a:r>
              <a:rPr lang="en-US" altLang="zh-CN" dirty="0" smtClean="0"/>
              <a:t>  ON </a:t>
            </a:r>
            <a:r>
              <a:rPr lang="en-US" altLang="zh-CN" dirty="0"/>
              <a:t>TABLE Student </a:t>
            </a:r>
            <a:endParaRPr lang="en-US" altLang="zh-CN" dirty="0"/>
          </a:p>
          <a:p>
            <a:pPr marL="0" indent="0">
              <a:buNone/>
            </a:pPr>
            <a:r>
              <a:rPr lang="en-US" altLang="zh-CN" dirty="0" smtClean="0"/>
              <a:t>  TO </a:t>
            </a:r>
            <a:r>
              <a:rPr lang="en-US" altLang="zh-CN" dirty="0"/>
              <a:t>U4;</a:t>
            </a:r>
            <a:endParaRPr lang="en-US" altLang="zh-CN"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标题 583681"/>
          <p:cNvSpPr>
            <a:spLocks noGrp="1"/>
          </p:cNvSpPr>
          <p:nvPr>
            <p:ph type="title"/>
          </p:nvPr>
        </p:nvSpPr>
        <p:spPr>
          <a:xfrm>
            <a:off x="685800" y="152400"/>
            <a:ext cx="6870700" cy="900113"/>
          </a:xfrm>
        </p:spPr>
        <p:txBody>
          <a:bodyPr anchor="b"/>
          <a:lstStyle/>
          <a:p>
            <a:endParaRPr lang="zh-CN" altLang="en-US" dirty="0"/>
          </a:p>
        </p:txBody>
      </p:sp>
      <p:sp>
        <p:nvSpPr>
          <p:cNvPr id="584706" name="文本占位符 583682"/>
          <p:cNvSpPr>
            <a:spLocks noGrp="1"/>
          </p:cNvSpPr>
          <p:nvPr>
            <p:ph idx="1"/>
          </p:nvPr>
        </p:nvSpPr>
        <p:spPr>
          <a:xfrm>
            <a:off x="179388" y="1773238"/>
            <a:ext cx="8713787" cy="4895850"/>
          </a:xfrm>
        </p:spPr>
        <p:txBody>
          <a:bodyPr anchor="t"/>
          <a:lstStyle/>
          <a:p>
            <a:pPr marL="0" indent="0">
              <a:buNone/>
            </a:pPr>
            <a:r>
              <a:rPr lang="zh-CN" altLang="en-US" dirty="0" smtClean="0"/>
              <a:t>  </a:t>
            </a:r>
            <a:r>
              <a:rPr lang="zh-CN" altLang="en-US" dirty="0"/>
              <a:t>例 </a:t>
            </a:r>
            <a:r>
              <a:rPr lang="en-US" altLang="zh-CN" dirty="0"/>
              <a:t>5  </a:t>
            </a:r>
            <a:r>
              <a:rPr lang="zh-CN" altLang="en-US" dirty="0"/>
              <a:t>把对表 </a:t>
            </a:r>
            <a:r>
              <a:rPr lang="en-US" altLang="zh-CN" dirty="0"/>
              <a:t>SC </a:t>
            </a:r>
            <a:r>
              <a:rPr lang="zh-CN" altLang="en-US" dirty="0"/>
              <a:t>的 </a:t>
            </a:r>
            <a:r>
              <a:rPr lang="en-US" altLang="zh-CN" dirty="0"/>
              <a:t>INSERT </a:t>
            </a:r>
            <a:r>
              <a:rPr lang="zh-CN" altLang="en-US" dirty="0"/>
              <a:t>权限授予 </a:t>
            </a:r>
            <a:r>
              <a:rPr lang="en-US" altLang="zh-CN" dirty="0"/>
              <a:t>U5 </a:t>
            </a:r>
            <a:r>
              <a:rPr lang="zh-CN" altLang="en-US" dirty="0" smtClean="0"/>
              <a:t>用户</a:t>
            </a:r>
            <a:r>
              <a:rPr lang="zh-CN" altLang="en-US" dirty="0"/>
              <a:t>，</a:t>
            </a:r>
            <a:r>
              <a:rPr lang="zh-CN" altLang="en-US" dirty="0" smtClean="0"/>
              <a:t>并</a:t>
            </a:r>
            <a:r>
              <a:rPr lang="zh-CN" altLang="en-US" dirty="0"/>
              <a:t>允许他再将此权限授予其他用户</a:t>
            </a:r>
            <a:endParaRPr lang="zh-CN" altLang="en-US" dirty="0"/>
          </a:p>
          <a:p>
            <a:pPr marL="0" indent="0">
              <a:buNone/>
            </a:pPr>
            <a:r>
              <a:rPr lang="zh-CN" altLang="en-US" dirty="0"/>
              <a:t>     </a:t>
            </a:r>
            <a:r>
              <a:rPr lang="en-US" altLang="zh-CN" dirty="0"/>
              <a:t>GRANT INSERT </a:t>
            </a:r>
            <a:endParaRPr lang="en-US" altLang="zh-CN" dirty="0"/>
          </a:p>
          <a:p>
            <a:pPr marL="0" indent="0">
              <a:buNone/>
            </a:pPr>
            <a:r>
              <a:rPr lang="en-US" altLang="zh-CN" dirty="0" smtClean="0"/>
              <a:t>    </a:t>
            </a:r>
            <a:r>
              <a:rPr lang="en-US" altLang="zh-CN" dirty="0"/>
              <a:t>ON TABLE SC </a:t>
            </a:r>
            <a:endParaRPr lang="en-US" altLang="zh-CN" dirty="0"/>
          </a:p>
          <a:p>
            <a:pPr marL="0" indent="0">
              <a:buNone/>
            </a:pPr>
            <a:r>
              <a:rPr lang="en-US" altLang="zh-CN" dirty="0"/>
              <a:t>     TO U5</a:t>
            </a:r>
            <a:endParaRPr lang="en-US" altLang="zh-CN" dirty="0"/>
          </a:p>
          <a:p>
            <a:pPr marL="0" indent="0">
              <a:buNone/>
            </a:pPr>
            <a:r>
              <a:rPr lang="en-US" altLang="zh-CN" dirty="0" smtClean="0"/>
              <a:t>   </a:t>
            </a:r>
            <a:r>
              <a:rPr lang="en-US" altLang="zh-CN" dirty="0"/>
              <a:t>WITH GRANT OPTION ;</a:t>
            </a:r>
            <a:endParaRPr lang="en-US" altLang="zh-CN" dirty="0"/>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标题 584705"/>
          <p:cNvSpPr>
            <a:spLocks noGrp="1"/>
          </p:cNvSpPr>
          <p:nvPr>
            <p:ph type="title"/>
          </p:nvPr>
        </p:nvSpPr>
        <p:spPr>
          <a:xfrm>
            <a:off x="685800" y="152400"/>
            <a:ext cx="6870700" cy="973138"/>
          </a:xfrm>
        </p:spPr>
        <p:txBody>
          <a:bodyPr anchor="b"/>
          <a:lstStyle/>
          <a:p>
            <a:endParaRPr lang="zh-CN" altLang="en-US" dirty="0"/>
          </a:p>
        </p:txBody>
      </p:sp>
      <p:sp>
        <p:nvSpPr>
          <p:cNvPr id="585730" name="文本占位符 584706"/>
          <p:cNvSpPr>
            <a:spLocks noGrp="1"/>
          </p:cNvSpPr>
          <p:nvPr>
            <p:ph idx="1"/>
          </p:nvPr>
        </p:nvSpPr>
        <p:spPr>
          <a:xfrm>
            <a:off x="179388" y="1484313"/>
            <a:ext cx="8964612" cy="5373687"/>
          </a:xfrm>
        </p:spPr>
        <p:txBody>
          <a:bodyPr anchor="t"/>
          <a:lstStyle/>
          <a:p>
            <a:pPr marL="0" indent="0">
              <a:lnSpc>
                <a:spcPct val="90000"/>
              </a:lnSpc>
              <a:buNone/>
            </a:pPr>
            <a:r>
              <a:rPr lang="zh-CN" altLang="en-US" dirty="0"/>
              <a:t>传播权限</a:t>
            </a:r>
            <a:endParaRPr lang="zh-CN" altLang="en-US" dirty="0"/>
          </a:p>
          <a:p>
            <a:pPr marL="0" indent="0">
              <a:lnSpc>
                <a:spcPct val="90000"/>
              </a:lnSpc>
              <a:buNone/>
            </a:pPr>
            <a:r>
              <a:rPr lang="zh-CN" altLang="en-US" dirty="0"/>
              <a:t>  执行例 </a:t>
            </a:r>
            <a:r>
              <a:rPr lang="en-US" altLang="zh-CN" dirty="0"/>
              <a:t>5 </a:t>
            </a:r>
            <a:r>
              <a:rPr lang="zh-CN" altLang="en-US" dirty="0"/>
              <a:t>后， </a:t>
            </a:r>
            <a:r>
              <a:rPr lang="en-US" altLang="zh-CN" dirty="0"/>
              <a:t>U5 </a:t>
            </a:r>
            <a:r>
              <a:rPr lang="zh-CN" altLang="en-US" dirty="0"/>
              <a:t>不仅拥有了对表 </a:t>
            </a:r>
            <a:r>
              <a:rPr lang="en-US" altLang="zh-CN" dirty="0"/>
              <a:t>SC </a:t>
            </a:r>
            <a:r>
              <a:rPr lang="zh-CN" altLang="en-US" dirty="0"/>
              <a:t>的 </a:t>
            </a:r>
            <a:r>
              <a:rPr lang="en-US" altLang="zh-CN" dirty="0"/>
              <a:t>INSERT </a:t>
            </a:r>
            <a:r>
              <a:rPr lang="zh-CN" altLang="en-US" dirty="0"/>
              <a:t>权限</a:t>
            </a:r>
            <a:r>
              <a:rPr lang="zh-CN" altLang="en-US" dirty="0" smtClean="0"/>
              <a:t>，  </a:t>
            </a:r>
            <a:r>
              <a:rPr lang="zh-CN" altLang="en-US" dirty="0"/>
              <a:t>还可以传播此权限 ：</a:t>
            </a:r>
            <a:endParaRPr lang="zh-CN" altLang="en-US" dirty="0"/>
          </a:p>
          <a:p>
            <a:pPr marL="0" indent="0">
              <a:lnSpc>
                <a:spcPct val="90000"/>
              </a:lnSpc>
              <a:buNone/>
            </a:pPr>
            <a:r>
              <a:rPr lang="zh-CN" altLang="en-US" dirty="0" smtClean="0"/>
              <a:t>     </a:t>
            </a:r>
            <a:r>
              <a:rPr lang="en-US" altLang="zh-CN" dirty="0"/>
              <a:t>GRANT INSERT ON TABLE SC  TO U6</a:t>
            </a:r>
            <a:endParaRPr lang="en-US" altLang="zh-CN" dirty="0"/>
          </a:p>
          <a:p>
            <a:pPr marL="0" indent="0">
              <a:lnSpc>
                <a:spcPct val="90000"/>
              </a:lnSpc>
              <a:buNone/>
            </a:pPr>
            <a:r>
              <a:rPr lang="en-US" altLang="zh-CN" dirty="0" smtClean="0"/>
              <a:t>     </a:t>
            </a:r>
            <a:r>
              <a:rPr lang="en-US" altLang="zh-CN" dirty="0"/>
              <a:t>WITH GRANT OPTION ;</a:t>
            </a:r>
            <a:endParaRPr lang="en-US" altLang="zh-CN" dirty="0"/>
          </a:p>
          <a:p>
            <a:pPr marL="0" indent="0">
              <a:lnSpc>
                <a:spcPct val="90000"/>
              </a:lnSpc>
              <a:buNone/>
            </a:pPr>
            <a:r>
              <a:rPr lang="en-US" altLang="zh-CN" dirty="0" smtClean="0"/>
              <a:t> </a:t>
            </a:r>
            <a:r>
              <a:rPr lang="zh-CN" altLang="en-US" dirty="0"/>
              <a:t>同样， </a:t>
            </a:r>
            <a:r>
              <a:rPr lang="en-US" altLang="zh-CN" dirty="0"/>
              <a:t>U6 </a:t>
            </a:r>
            <a:r>
              <a:rPr lang="zh-CN" altLang="en-US" dirty="0"/>
              <a:t>还可以将此权限授予 </a:t>
            </a:r>
            <a:r>
              <a:rPr lang="en-US" altLang="zh-CN" dirty="0"/>
              <a:t>U7 </a:t>
            </a:r>
            <a:r>
              <a:rPr lang="zh-CN" altLang="en-US" dirty="0"/>
              <a:t>：</a:t>
            </a:r>
            <a:endParaRPr lang="zh-CN" altLang="en-US" dirty="0"/>
          </a:p>
          <a:p>
            <a:pPr marL="0" indent="0">
              <a:lnSpc>
                <a:spcPct val="90000"/>
              </a:lnSpc>
              <a:buNone/>
            </a:pPr>
            <a:r>
              <a:rPr lang="zh-CN" altLang="en-US" dirty="0"/>
              <a:t>     </a:t>
            </a:r>
            <a:r>
              <a:rPr lang="en-US" altLang="zh-CN" dirty="0"/>
              <a:t>GRANT INSERT ON TABLE SC  TO U7 ;</a:t>
            </a:r>
            <a:endParaRPr lang="en-US" altLang="zh-CN" dirty="0"/>
          </a:p>
          <a:p>
            <a:pPr marL="0" indent="0">
              <a:lnSpc>
                <a:spcPct val="90000"/>
              </a:lnSpc>
              <a:buNone/>
            </a:pPr>
            <a:r>
              <a:rPr lang="en-US" altLang="zh-CN" dirty="0"/>
              <a:t>   </a:t>
            </a:r>
            <a:r>
              <a:rPr lang="zh-CN" altLang="en-US" dirty="0"/>
              <a:t>但 </a:t>
            </a:r>
            <a:r>
              <a:rPr lang="en-US" altLang="zh-CN" dirty="0"/>
              <a:t>U7 </a:t>
            </a:r>
            <a:r>
              <a:rPr lang="zh-CN" altLang="en-US" dirty="0"/>
              <a:t>不能再传播此权限。</a:t>
            </a:r>
            <a:endParaRPr lang="zh-CN" altLang="en-US" dirty="0"/>
          </a:p>
          <a:p>
            <a:pPr marL="0" indent="0">
              <a:lnSpc>
                <a:spcPct val="90000"/>
              </a:lnSpc>
              <a:buNone/>
            </a:pPr>
            <a:r>
              <a:rPr lang="zh-CN" altLang="en-US" dirty="0"/>
              <a:t>  </a:t>
            </a:r>
            <a:r>
              <a:rPr lang="en-US" altLang="zh-CN" dirty="0"/>
              <a:t>U5--&gt; U6--&gt; U7</a:t>
            </a:r>
            <a:endParaRPr lang="en-US" altLang="zh-CN" dirty="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标题 585729"/>
          <p:cNvSpPr>
            <a:spLocks noGrp="1"/>
          </p:cNvSpPr>
          <p:nvPr>
            <p:ph type="title"/>
          </p:nvPr>
        </p:nvSpPr>
        <p:spPr/>
        <p:txBody>
          <a:bodyPr anchor="b"/>
          <a:lstStyle/>
          <a:p>
            <a:endParaRPr lang="zh-CN" altLang="en-US" dirty="0"/>
          </a:p>
        </p:txBody>
      </p:sp>
      <p:sp>
        <p:nvSpPr>
          <p:cNvPr id="586754" name="文本占位符 585730"/>
          <p:cNvSpPr>
            <a:spLocks noGrp="1"/>
          </p:cNvSpPr>
          <p:nvPr>
            <p:ph idx="1"/>
          </p:nvPr>
        </p:nvSpPr>
        <p:spPr>
          <a:xfrm>
            <a:off x="0" y="1484313"/>
            <a:ext cx="9144000" cy="5184775"/>
          </a:xfrm>
        </p:spPr>
        <p:txBody>
          <a:bodyPr anchor="t"/>
          <a:lstStyle/>
          <a:p>
            <a:pPr marL="0" indent="0">
              <a:buNone/>
            </a:pPr>
            <a:r>
              <a:rPr lang="zh-CN" altLang="en-US" dirty="0"/>
              <a:t>例题（续）</a:t>
            </a:r>
            <a:endParaRPr lang="zh-CN" altLang="en-US" dirty="0"/>
          </a:p>
          <a:p>
            <a:pPr marL="0" indent="0">
              <a:buNone/>
            </a:pPr>
            <a:r>
              <a:rPr lang="zh-CN" altLang="en-US" dirty="0"/>
              <a:t>例 </a:t>
            </a:r>
            <a:r>
              <a:rPr lang="en-US" altLang="zh-CN" dirty="0"/>
              <a:t>6 DBA </a:t>
            </a:r>
            <a:r>
              <a:rPr lang="zh-CN" altLang="en-US" dirty="0"/>
              <a:t>把在数据库 </a:t>
            </a:r>
            <a:r>
              <a:rPr lang="en-US" altLang="zh-CN" dirty="0"/>
              <a:t>S_C </a:t>
            </a:r>
            <a:r>
              <a:rPr lang="zh-CN" altLang="en-US" dirty="0"/>
              <a:t>中建立表的权限授</a:t>
            </a:r>
            <a:endParaRPr lang="zh-CN" altLang="en-US" dirty="0"/>
          </a:p>
          <a:p>
            <a:pPr marL="0" indent="0">
              <a:buNone/>
            </a:pPr>
            <a:r>
              <a:rPr lang="zh-CN" altLang="en-US" dirty="0"/>
              <a:t>予用户 </a:t>
            </a:r>
            <a:r>
              <a:rPr lang="en-US" altLang="zh-CN" dirty="0"/>
              <a:t>U8</a:t>
            </a:r>
            <a:endParaRPr lang="en-US" altLang="zh-CN" dirty="0"/>
          </a:p>
          <a:p>
            <a:pPr marL="0" indent="0">
              <a:buNone/>
            </a:pPr>
            <a:r>
              <a:rPr lang="en-US" altLang="zh-CN" dirty="0"/>
              <a:t>GRANT  CREATETAB</a:t>
            </a:r>
            <a:endParaRPr lang="en-US" altLang="zh-CN" dirty="0"/>
          </a:p>
          <a:p>
            <a:pPr marL="0" indent="0">
              <a:buNone/>
            </a:pPr>
            <a:r>
              <a:rPr lang="en-US" altLang="zh-CN" dirty="0"/>
              <a:t>ON  DATABASE  S_C </a:t>
            </a:r>
            <a:endParaRPr lang="en-US" altLang="zh-CN" dirty="0"/>
          </a:p>
          <a:p>
            <a:pPr marL="0" indent="0">
              <a:buNone/>
            </a:pPr>
            <a:r>
              <a:rPr lang="en-US" altLang="zh-CN" dirty="0"/>
              <a:t>TO U8;</a:t>
            </a:r>
            <a:endParaRPr lang="en-US" altLang="zh-CN"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标题 586753"/>
          <p:cNvSpPr>
            <a:spLocks noGrp="1"/>
          </p:cNvSpPr>
          <p:nvPr>
            <p:ph type="title"/>
          </p:nvPr>
        </p:nvSpPr>
        <p:spPr>
          <a:xfrm>
            <a:off x="685800" y="152400"/>
            <a:ext cx="6870700" cy="1260475"/>
          </a:xfrm>
        </p:spPr>
        <p:txBody>
          <a:bodyPr anchor="b"/>
          <a:lstStyle/>
          <a:p>
            <a:r>
              <a:rPr lang="en-US" altLang="zh-CN"/>
              <a:t>SQL </a:t>
            </a:r>
            <a:r>
              <a:rPr lang="zh-CN" altLang="en-US"/>
              <a:t>收回权限的功能</a:t>
            </a:r>
            <a:endParaRPr lang="zh-CN" altLang="en-US"/>
          </a:p>
        </p:txBody>
      </p:sp>
      <p:sp>
        <p:nvSpPr>
          <p:cNvPr id="587778" name="文本占位符 586754"/>
          <p:cNvSpPr>
            <a:spLocks noGrp="1"/>
          </p:cNvSpPr>
          <p:nvPr>
            <p:ph idx="1"/>
          </p:nvPr>
        </p:nvSpPr>
        <p:spPr>
          <a:xfrm>
            <a:off x="179388" y="1557338"/>
            <a:ext cx="8964612" cy="5300662"/>
          </a:xfrm>
        </p:spPr>
        <p:txBody>
          <a:bodyPr anchor="t"/>
          <a:lstStyle/>
          <a:p>
            <a:pPr marL="0" indent="0">
              <a:buNone/>
            </a:pPr>
            <a:r>
              <a:rPr lang="zh-CN" altLang="en-US" dirty="0" smtClean="0"/>
              <a:t> </a:t>
            </a:r>
            <a:r>
              <a:rPr lang="en-US" altLang="zh-CN" dirty="0"/>
              <a:t>REVOKE </a:t>
            </a:r>
            <a:r>
              <a:rPr lang="zh-CN" altLang="en-US" dirty="0"/>
              <a:t>语句的一般格式为：</a:t>
            </a:r>
            <a:endParaRPr lang="zh-CN" altLang="en-US" dirty="0"/>
          </a:p>
          <a:p>
            <a:pPr marL="0" indent="0">
              <a:buNone/>
            </a:pPr>
            <a:r>
              <a:rPr lang="zh-CN" altLang="en-US" dirty="0" smtClean="0"/>
              <a:t>     </a:t>
            </a:r>
            <a:r>
              <a:rPr lang="en-US" altLang="zh-CN" dirty="0"/>
              <a:t>REVOKE &lt; </a:t>
            </a:r>
            <a:r>
              <a:rPr lang="zh-CN" altLang="en-US" dirty="0"/>
              <a:t>权限 </a:t>
            </a:r>
            <a:r>
              <a:rPr lang="en-US" altLang="zh-CN" dirty="0"/>
              <a:t>&gt;[,&lt; </a:t>
            </a:r>
            <a:r>
              <a:rPr lang="zh-CN" altLang="en-US" dirty="0"/>
              <a:t>权限 </a:t>
            </a:r>
            <a:r>
              <a:rPr lang="en-US" altLang="zh-CN" dirty="0"/>
              <a:t>&gt;]... </a:t>
            </a:r>
            <a:endParaRPr lang="en-US" altLang="zh-CN" dirty="0"/>
          </a:p>
          <a:p>
            <a:pPr marL="0" indent="0">
              <a:buNone/>
            </a:pPr>
            <a:r>
              <a:rPr lang="en-US" altLang="zh-CN" dirty="0"/>
              <a:t>      [ON &lt; </a:t>
            </a:r>
            <a:r>
              <a:rPr lang="zh-CN" altLang="en-US" dirty="0"/>
              <a:t>对象类型 </a:t>
            </a:r>
            <a:r>
              <a:rPr lang="en-US" altLang="zh-CN" dirty="0"/>
              <a:t>&gt; &lt; </a:t>
            </a:r>
            <a:r>
              <a:rPr lang="zh-CN" altLang="en-US" dirty="0"/>
              <a:t>对象名 </a:t>
            </a:r>
            <a:r>
              <a:rPr lang="en-US" altLang="zh-CN" dirty="0"/>
              <a:t>&gt;]</a:t>
            </a:r>
            <a:endParaRPr lang="en-US" altLang="zh-CN" dirty="0"/>
          </a:p>
          <a:p>
            <a:pPr marL="0" indent="0">
              <a:buNone/>
            </a:pPr>
            <a:r>
              <a:rPr lang="en-US" altLang="zh-CN" dirty="0" smtClean="0"/>
              <a:t>     </a:t>
            </a:r>
            <a:r>
              <a:rPr lang="en-US" altLang="zh-CN" dirty="0"/>
              <a:t>FROM &lt; </a:t>
            </a:r>
            <a:r>
              <a:rPr lang="zh-CN" altLang="en-US" dirty="0"/>
              <a:t>用户 </a:t>
            </a:r>
            <a:r>
              <a:rPr lang="en-US" altLang="zh-CN" dirty="0"/>
              <a:t>&gt;[,&lt; </a:t>
            </a:r>
            <a:r>
              <a:rPr lang="zh-CN" altLang="en-US" dirty="0"/>
              <a:t>用户 </a:t>
            </a:r>
            <a:r>
              <a:rPr lang="en-US" altLang="zh-CN" dirty="0"/>
              <a:t>&gt;]...;</a:t>
            </a:r>
            <a:endParaRPr lang="en-US" altLang="zh-CN" dirty="0"/>
          </a:p>
          <a:p>
            <a:r>
              <a:rPr lang="zh-CN" altLang="en-US" dirty="0" smtClean="0"/>
              <a:t>功能</a:t>
            </a:r>
            <a:r>
              <a:rPr lang="zh-CN" altLang="en-US" dirty="0"/>
              <a:t>：从指定 用户 那里收回对指定 对象</a:t>
            </a:r>
            <a:endParaRPr lang="zh-CN" altLang="en-US" dirty="0"/>
          </a:p>
          <a:p>
            <a:pPr marL="0" indent="0">
              <a:buNone/>
            </a:pPr>
            <a:r>
              <a:rPr lang="zh-CN" altLang="en-US" dirty="0"/>
              <a:t>的指定 权限</a:t>
            </a:r>
            <a:endParaRPr lang="zh-CN" altLang="en-US"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标题 587777"/>
          <p:cNvSpPr>
            <a:spLocks noGrp="1"/>
          </p:cNvSpPr>
          <p:nvPr>
            <p:ph type="title"/>
          </p:nvPr>
        </p:nvSpPr>
        <p:spPr>
          <a:xfrm>
            <a:off x="685800" y="152400"/>
            <a:ext cx="6870700" cy="755650"/>
          </a:xfrm>
        </p:spPr>
        <p:txBody>
          <a:bodyPr anchor="b"/>
          <a:lstStyle/>
          <a:p>
            <a:endParaRPr lang="zh-CN" altLang="en-US" sz="4000" dirty="0"/>
          </a:p>
        </p:txBody>
      </p:sp>
      <p:sp>
        <p:nvSpPr>
          <p:cNvPr id="588802" name="文本占位符 587778"/>
          <p:cNvSpPr>
            <a:spLocks noGrp="1"/>
          </p:cNvSpPr>
          <p:nvPr>
            <p:ph idx="1"/>
          </p:nvPr>
        </p:nvSpPr>
        <p:spPr>
          <a:xfrm>
            <a:off x="0" y="1773238"/>
            <a:ext cx="8964613" cy="5084762"/>
          </a:xfrm>
        </p:spPr>
        <p:txBody>
          <a:bodyPr anchor="t"/>
          <a:lstStyle/>
          <a:p>
            <a:pPr marL="0" indent="0">
              <a:buNone/>
            </a:pPr>
            <a:r>
              <a:rPr lang="zh-CN" altLang="en-US" dirty="0"/>
              <a:t>例 </a:t>
            </a:r>
            <a:r>
              <a:rPr lang="en-US" altLang="zh-CN" dirty="0"/>
              <a:t>7  </a:t>
            </a:r>
            <a:r>
              <a:rPr lang="zh-CN" altLang="en-US" dirty="0"/>
              <a:t>把用户 </a:t>
            </a:r>
            <a:r>
              <a:rPr lang="en-US" altLang="zh-CN" dirty="0"/>
              <a:t>U4 </a:t>
            </a:r>
            <a:r>
              <a:rPr lang="zh-CN" altLang="en-US" dirty="0"/>
              <a:t>修改学生学号的权限收回</a:t>
            </a:r>
            <a:endParaRPr lang="zh-CN" altLang="en-US" dirty="0"/>
          </a:p>
          <a:p>
            <a:pPr marL="0" indent="0">
              <a:buNone/>
            </a:pPr>
            <a:r>
              <a:rPr lang="en-US" altLang="zh-CN" dirty="0"/>
              <a:t>REVOKE UPDATE(</a:t>
            </a:r>
            <a:r>
              <a:rPr lang="en-US" altLang="zh-CN" dirty="0" err="1"/>
              <a:t>Sno</a:t>
            </a:r>
            <a:r>
              <a:rPr lang="en-US" altLang="zh-CN" dirty="0"/>
              <a:t>)</a:t>
            </a:r>
            <a:endParaRPr lang="en-US" altLang="zh-CN" dirty="0"/>
          </a:p>
          <a:p>
            <a:pPr marL="0" indent="0">
              <a:buNone/>
            </a:pPr>
            <a:r>
              <a:rPr lang="en-US" altLang="zh-CN" dirty="0"/>
              <a:t>ON TABLE Student </a:t>
            </a:r>
            <a:endParaRPr lang="en-US" altLang="zh-CN" dirty="0"/>
          </a:p>
          <a:p>
            <a:pPr marL="0" indent="0">
              <a:buNone/>
            </a:pPr>
            <a:r>
              <a:rPr lang="en-US" altLang="zh-CN" dirty="0"/>
              <a:t>FROM U4;</a:t>
            </a:r>
            <a:endParaRPr lang="en-US" altLang="zh-CN"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标题 588801"/>
          <p:cNvSpPr>
            <a:spLocks noGrp="1"/>
          </p:cNvSpPr>
          <p:nvPr>
            <p:ph type="title"/>
          </p:nvPr>
        </p:nvSpPr>
        <p:spPr/>
        <p:txBody>
          <a:bodyPr anchor="b"/>
          <a:lstStyle/>
          <a:p>
            <a:endParaRPr lang="zh-CN" altLang="en-US" dirty="0"/>
          </a:p>
        </p:txBody>
      </p:sp>
      <p:sp>
        <p:nvSpPr>
          <p:cNvPr id="589826" name="文本占位符 588802"/>
          <p:cNvSpPr>
            <a:spLocks noGrp="1"/>
          </p:cNvSpPr>
          <p:nvPr>
            <p:ph idx="1"/>
          </p:nvPr>
        </p:nvSpPr>
        <p:spPr/>
        <p:txBody>
          <a:bodyPr anchor="t"/>
          <a:lstStyle/>
          <a:p>
            <a:pPr marL="0" indent="0">
              <a:buNone/>
            </a:pPr>
            <a:r>
              <a:rPr lang="zh-CN" altLang="en-US" dirty="0"/>
              <a:t>例 </a:t>
            </a:r>
            <a:r>
              <a:rPr lang="en-US" altLang="zh-CN" dirty="0"/>
              <a:t>8  </a:t>
            </a:r>
            <a:r>
              <a:rPr lang="zh-CN" altLang="en-US" dirty="0"/>
              <a:t>收回所有用户对表 </a:t>
            </a:r>
            <a:r>
              <a:rPr lang="en-US" altLang="zh-CN" dirty="0"/>
              <a:t>SC </a:t>
            </a:r>
            <a:r>
              <a:rPr lang="zh-CN" altLang="en-US" dirty="0"/>
              <a:t>的查询权限</a:t>
            </a:r>
            <a:endParaRPr lang="zh-CN" altLang="en-US" dirty="0"/>
          </a:p>
          <a:p>
            <a:pPr marL="0" indent="0">
              <a:buNone/>
            </a:pPr>
            <a:r>
              <a:rPr lang="en-US" altLang="zh-CN" dirty="0"/>
              <a:t>REVOKE </a:t>
            </a:r>
            <a:r>
              <a:rPr lang="en-US" altLang="zh-CN" dirty="0" smtClean="0"/>
              <a:t> SELECT </a:t>
            </a:r>
            <a:endParaRPr lang="en-US" altLang="zh-CN" dirty="0"/>
          </a:p>
          <a:p>
            <a:pPr marL="0" indent="0">
              <a:buNone/>
            </a:pPr>
            <a:r>
              <a:rPr lang="en-US" altLang="zh-CN" dirty="0"/>
              <a:t>ON TABLE </a:t>
            </a:r>
            <a:r>
              <a:rPr lang="en-US" altLang="zh-CN" dirty="0" smtClean="0"/>
              <a:t> SC </a:t>
            </a:r>
            <a:endParaRPr lang="en-US" altLang="zh-CN" dirty="0"/>
          </a:p>
          <a:p>
            <a:pPr marL="0" indent="0">
              <a:buNone/>
            </a:pPr>
            <a:r>
              <a:rPr lang="en-US" altLang="zh-CN" dirty="0"/>
              <a:t>FROM  PUBLIC ;</a:t>
            </a:r>
            <a:endParaRPr lang="en-US" altLang="zh-CN" dirty="0"/>
          </a:p>
          <a:p>
            <a:pPr marL="0" indent="0">
              <a:buNone/>
            </a:pPr>
            <a:r>
              <a:rPr lang="en-US" altLang="zh-CN" dirty="0"/>
              <a:t> </a:t>
            </a:r>
            <a:endParaRPr lang="en-US" altLang="zh-CN"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标题 589825"/>
          <p:cNvSpPr>
            <a:spLocks noGrp="1"/>
          </p:cNvSpPr>
          <p:nvPr>
            <p:ph type="title"/>
          </p:nvPr>
        </p:nvSpPr>
        <p:spPr/>
        <p:txBody>
          <a:bodyPr anchor="b"/>
          <a:lstStyle/>
          <a:p>
            <a:endParaRPr lang="zh-CN" altLang="en-US" dirty="0"/>
          </a:p>
        </p:txBody>
      </p:sp>
      <p:sp>
        <p:nvSpPr>
          <p:cNvPr id="590850" name="文本占位符 589826"/>
          <p:cNvSpPr>
            <a:spLocks noGrp="1"/>
          </p:cNvSpPr>
          <p:nvPr>
            <p:ph idx="1"/>
          </p:nvPr>
        </p:nvSpPr>
        <p:spPr/>
        <p:txBody>
          <a:bodyPr anchor="t"/>
          <a:lstStyle/>
          <a:p>
            <a:pPr marL="0" indent="0">
              <a:buNone/>
            </a:pPr>
            <a:r>
              <a:rPr lang="zh-CN" altLang="en-US" dirty="0"/>
              <a:t>例 </a:t>
            </a:r>
            <a:r>
              <a:rPr lang="en-US" altLang="zh-CN" dirty="0"/>
              <a:t>9  </a:t>
            </a:r>
            <a:r>
              <a:rPr lang="zh-CN" altLang="en-US" dirty="0"/>
              <a:t>把用户 </a:t>
            </a:r>
            <a:r>
              <a:rPr lang="en-US" altLang="zh-CN" dirty="0"/>
              <a:t>U5 </a:t>
            </a:r>
            <a:r>
              <a:rPr lang="zh-CN" altLang="en-US" dirty="0"/>
              <a:t>对 </a:t>
            </a:r>
            <a:r>
              <a:rPr lang="en-US" altLang="zh-CN" dirty="0"/>
              <a:t>SC </a:t>
            </a:r>
            <a:r>
              <a:rPr lang="zh-CN" altLang="en-US" dirty="0"/>
              <a:t>表的 </a:t>
            </a:r>
            <a:r>
              <a:rPr lang="en-US" altLang="zh-CN" dirty="0"/>
              <a:t>INSERT </a:t>
            </a:r>
            <a:r>
              <a:rPr lang="zh-CN" altLang="en-US" dirty="0"/>
              <a:t>权限收回</a:t>
            </a:r>
            <a:endParaRPr lang="zh-CN" altLang="en-US" dirty="0"/>
          </a:p>
          <a:p>
            <a:pPr marL="0" indent="0">
              <a:buNone/>
            </a:pPr>
            <a:r>
              <a:rPr lang="en-US" altLang="zh-CN" dirty="0"/>
              <a:t>REVOKE </a:t>
            </a:r>
            <a:r>
              <a:rPr lang="en-US" altLang="zh-CN" dirty="0" smtClean="0"/>
              <a:t> INSERT </a:t>
            </a:r>
            <a:endParaRPr lang="en-US" altLang="zh-CN" dirty="0"/>
          </a:p>
          <a:p>
            <a:pPr marL="0" indent="0">
              <a:buNone/>
            </a:pPr>
            <a:r>
              <a:rPr lang="en-US" altLang="zh-CN" dirty="0"/>
              <a:t>ON </a:t>
            </a:r>
            <a:r>
              <a:rPr lang="en-US" altLang="zh-CN" dirty="0" smtClean="0"/>
              <a:t> TABLE  SC </a:t>
            </a:r>
            <a:endParaRPr lang="en-US" altLang="zh-CN" dirty="0"/>
          </a:p>
          <a:p>
            <a:pPr marL="0" indent="0">
              <a:buNone/>
            </a:pPr>
            <a:r>
              <a:rPr lang="en-US" altLang="zh-CN" dirty="0"/>
              <a:t>FROM U5;</a:t>
            </a:r>
            <a:endParaRPr lang="en-US" altLang="zh-CN" dirty="0"/>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标题 590849"/>
          <p:cNvSpPr>
            <a:spLocks noGrp="1"/>
          </p:cNvSpPr>
          <p:nvPr>
            <p:ph type="title"/>
          </p:nvPr>
        </p:nvSpPr>
        <p:spPr>
          <a:xfrm>
            <a:off x="685800" y="152400"/>
            <a:ext cx="6870700" cy="973138"/>
          </a:xfrm>
        </p:spPr>
        <p:txBody>
          <a:bodyPr anchor="b"/>
          <a:lstStyle/>
          <a:p>
            <a:r>
              <a:rPr lang="zh-CN" altLang="en-US">
                <a:latin typeface="宋体" panose="02010600030101010101" pitchFamily="2" charset="-122"/>
              </a:rPr>
              <a:t>数据库角色</a:t>
            </a:r>
            <a:endParaRPr lang="zh-CN" altLang="en-US">
              <a:latin typeface="宋体" panose="02010600030101010101" pitchFamily="2" charset="-122"/>
            </a:endParaRPr>
          </a:p>
        </p:txBody>
      </p:sp>
      <p:sp>
        <p:nvSpPr>
          <p:cNvPr id="591874" name="文本占位符 590850"/>
          <p:cNvSpPr>
            <a:spLocks noGrp="1"/>
          </p:cNvSpPr>
          <p:nvPr>
            <p:ph idx="1"/>
          </p:nvPr>
        </p:nvSpPr>
        <p:spPr>
          <a:xfrm>
            <a:off x="0" y="1700213"/>
            <a:ext cx="9144000" cy="5157787"/>
          </a:xfrm>
        </p:spPr>
        <p:txBody>
          <a:bodyPr anchor="t"/>
          <a:lstStyle/>
          <a:p>
            <a:pPr>
              <a:buNone/>
            </a:pPr>
            <a:endParaRPr lang="zh-CN" altLang="en-US" dirty="0">
              <a:latin typeface="宋体" panose="02010600030101010101" pitchFamily="2" charset="-122"/>
            </a:endParaRPr>
          </a:p>
          <a:p>
            <a:pPr marL="0" indent="0">
              <a:buNone/>
            </a:pPr>
            <a:r>
              <a:rPr lang="zh-CN" altLang="en-US" dirty="0">
                <a:latin typeface="宋体" panose="02010600030101010101" pitchFamily="2" charset="-122"/>
              </a:rPr>
              <a:t>是被命名的一组与数据库操作相关的权限</a:t>
            </a:r>
            <a:r>
              <a:rPr lang="en-US" altLang="zh-CN" dirty="0">
                <a:latin typeface="宋体" panose="02010600030101010101" pitchFamily="2" charset="-122"/>
              </a:rPr>
              <a:t>,</a:t>
            </a:r>
            <a:r>
              <a:rPr lang="zh-CN" altLang="en-US" dirty="0">
                <a:latin typeface="宋体" panose="02010600030101010101" pitchFamily="2" charset="-122"/>
              </a:rPr>
              <a:t>是权限的集合</a:t>
            </a:r>
            <a:r>
              <a:rPr lang="en-US" altLang="zh-CN" dirty="0">
                <a:latin typeface="宋体" panose="02010600030101010101" pitchFamily="2" charset="-122"/>
              </a:rPr>
              <a:t>.</a:t>
            </a:r>
            <a:r>
              <a:rPr lang="zh-CN" altLang="en-US" dirty="0">
                <a:latin typeface="宋体" panose="02010600030101010101" pitchFamily="2" charset="-122"/>
              </a:rPr>
              <a:t>因此可以为一组具有相同权限的用户创建一个角色</a:t>
            </a:r>
            <a:r>
              <a:rPr lang="en-US" altLang="zh-CN" dirty="0">
                <a:latin typeface="宋体" panose="02010600030101010101" pitchFamily="2" charset="-122"/>
              </a:rPr>
              <a:t>.</a:t>
            </a:r>
            <a:r>
              <a:rPr lang="zh-CN" altLang="en-US" dirty="0">
                <a:latin typeface="宋体" panose="02010600030101010101" pitchFamily="2" charset="-122"/>
              </a:rPr>
              <a:t>使用角色来管理数据库的权限可以简化授权的过程</a:t>
            </a:r>
            <a:r>
              <a:rPr lang="en-US" altLang="zh-CN" dirty="0">
                <a:latin typeface="宋体" panose="02010600030101010101" pitchFamily="2" charset="-122"/>
              </a:rPr>
              <a:t>.</a:t>
            </a:r>
            <a:endParaRPr lang="en-US" altLang="zh-CN" dirty="0">
              <a:latin typeface="宋体" panose="02010600030101010101" pitchFamily="2" charset="-122"/>
            </a:endParaRPr>
          </a:p>
          <a:p>
            <a:pPr marL="0" indent="0">
              <a:buNone/>
            </a:pPr>
            <a:r>
              <a:rPr lang="zh-CN" altLang="en-US" dirty="0">
                <a:latin typeface="宋体" panose="02010600030101010101" pitchFamily="2" charset="-122"/>
              </a:rPr>
              <a:t>一、角色的创建</a:t>
            </a:r>
            <a:endParaRPr lang="zh-CN" altLang="en-US" dirty="0">
              <a:latin typeface="宋体" panose="02010600030101010101" pitchFamily="2" charset="-122"/>
            </a:endParaRPr>
          </a:p>
          <a:p>
            <a:r>
              <a:rPr lang="en-US" altLang="zh-CN" dirty="0">
                <a:latin typeface="宋体" panose="02010600030101010101" pitchFamily="2" charset="-122"/>
              </a:rPr>
              <a:t>CREATE ROLE〈</a:t>
            </a:r>
            <a:r>
              <a:rPr lang="zh-CN" altLang="en-US" dirty="0">
                <a:latin typeface="宋体" panose="02010600030101010101" pitchFamily="2" charset="-122"/>
              </a:rPr>
              <a:t>角色名</a:t>
            </a:r>
            <a:r>
              <a:rPr lang="en-US" altLang="zh-CN" dirty="0">
                <a:latin typeface="宋体" panose="02010600030101010101" pitchFamily="2" charset="-122"/>
              </a:rPr>
              <a:t>〉</a:t>
            </a:r>
            <a:endParaRPr lang="en-US" altLang="zh-CN" dirty="0">
              <a:latin typeface="宋体" panose="02010600030101010101" pitchFamily="2" charset="-122"/>
            </a:endParaRPr>
          </a:p>
          <a:p>
            <a:pPr marL="0" indent="0">
              <a:buNone/>
            </a:pPr>
            <a:r>
              <a:rPr lang="zh-CN" altLang="en-US" dirty="0">
                <a:latin typeface="宋体" panose="02010600030101010101" pitchFamily="2" charset="-122"/>
              </a:rPr>
              <a:t>二、给角色授权</a:t>
            </a:r>
            <a:endParaRPr lang="zh-CN" altLang="en-US" dirty="0">
              <a:latin typeface="宋体" panose="02010600030101010101" pitchFamily="2" charset="-122"/>
            </a:endParaRP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58369"/>
          <p:cNvSpPr>
            <a:spLocks noGrp="1"/>
          </p:cNvSpPr>
          <p:nvPr>
            <p:ph type="title"/>
          </p:nvPr>
        </p:nvSpPr>
        <p:spPr>
          <a:xfrm>
            <a:off x="685800" y="152400"/>
            <a:ext cx="6870700" cy="612775"/>
          </a:xfrm>
        </p:spPr>
        <p:txBody>
          <a:bodyPr anchor="b"/>
          <a:lstStyle/>
          <a:p>
            <a:r>
              <a:rPr lang="zh-CN" altLang="en-US" sz="4000"/>
              <a:t>多个实体型间的联系 </a:t>
            </a:r>
            <a:endParaRPr lang="zh-CN" altLang="en-US" sz="4000"/>
          </a:p>
        </p:txBody>
      </p:sp>
      <p:sp>
        <p:nvSpPr>
          <p:cNvPr id="59394" name="文本占位符 58370"/>
          <p:cNvSpPr>
            <a:spLocks noGrp="1"/>
          </p:cNvSpPr>
          <p:nvPr>
            <p:ph idx="1"/>
          </p:nvPr>
        </p:nvSpPr>
        <p:spPr>
          <a:xfrm>
            <a:off x="0" y="981075"/>
            <a:ext cx="9144000" cy="5876925"/>
          </a:xfrm>
        </p:spPr>
        <p:txBody>
          <a:bodyPr anchor="t"/>
          <a:lstStyle/>
          <a:p>
            <a:r>
              <a:rPr lang="zh-CN" altLang="en-US" dirty="0" smtClean="0"/>
              <a:t> </a:t>
            </a:r>
            <a:r>
              <a:rPr lang="zh-CN" altLang="en-US" dirty="0"/>
              <a:t>多个实体型间的一对多联系</a:t>
            </a:r>
            <a:endParaRPr lang="zh-CN" altLang="en-US" dirty="0"/>
          </a:p>
          <a:p>
            <a:r>
              <a:rPr lang="zh-CN" altLang="en-US" dirty="0"/>
              <a:t> 若实体集  </a:t>
            </a:r>
            <a:r>
              <a:rPr lang="en-US" altLang="zh-CN" dirty="0"/>
              <a:t>E 1 </a:t>
            </a:r>
            <a:r>
              <a:rPr lang="zh-CN" altLang="en-US" dirty="0"/>
              <a:t>， </a:t>
            </a:r>
            <a:r>
              <a:rPr lang="en-US" altLang="zh-CN" dirty="0"/>
              <a:t>E 2 </a:t>
            </a:r>
            <a:r>
              <a:rPr lang="zh-CN" altLang="en-US" dirty="0"/>
              <a:t>， </a:t>
            </a:r>
            <a:r>
              <a:rPr lang="en-US" altLang="zh-CN" dirty="0"/>
              <a:t>... ... ... ... </a:t>
            </a:r>
            <a:r>
              <a:rPr lang="zh-CN" altLang="en-US" dirty="0"/>
              <a:t>， </a:t>
            </a:r>
            <a:r>
              <a:rPr lang="en-US" altLang="zh-CN" dirty="0"/>
              <a:t>E n </a:t>
            </a:r>
            <a:r>
              <a:rPr lang="zh-CN" altLang="en-US" dirty="0"/>
              <a:t>存在联系，对于实体集 </a:t>
            </a:r>
            <a:r>
              <a:rPr lang="en-US" altLang="zh-CN" dirty="0"/>
              <a:t>E j </a:t>
            </a:r>
            <a:r>
              <a:rPr lang="zh-CN" altLang="en-US" dirty="0"/>
              <a:t>（ </a:t>
            </a:r>
            <a:r>
              <a:rPr lang="en-US" altLang="zh-CN" dirty="0"/>
              <a:t>j=1 2 </a:t>
            </a:r>
            <a:r>
              <a:rPr lang="zh-CN" altLang="en-US" dirty="0"/>
              <a:t>， </a:t>
            </a:r>
            <a:r>
              <a:rPr lang="en-US" altLang="zh-CN" dirty="0"/>
              <a:t>... ... ... ... </a:t>
            </a:r>
            <a:r>
              <a:rPr lang="zh-CN" altLang="en-US" dirty="0"/>
              <a:t>， </a:t>
            </a:r>
            <a:r>
              <a:rPr lang="en-US" altLang="zh-CN" dirty="0"/>
              <a:t>i-1</a:t>
            </a:r>
            <a:r>
              <a:rPr lang="zh-CN" altLang="en-US" dirty="0"/>
              <a:t>， </a:t>
            </a:r>
            <a:r>
              <a:rPr lang="en-US" altLang="zh-CN" dirty="0"/>
              <a:t>i+1 </a:t>
            </a:r>
            <a:r>
              <a:rPr lang="zh-CN" altLang="en-US" dirty="0"/>
              <a:t>， </a:t>
            </a:r>
            <a:r>
              <a:rPr lang="en-US" altLang="zh-CN" dirty="0"/>
              <a:t>... ... ... ... </a:t>
            </a:r>
            <a:r>
              <a:rPr lang="zh-CN" altLang="en-US" dirty="0"/>
              <a:t>， </a:t>
            </a:r>
            <a:r>
              <a:rPr lang="en-US" altLang="zh-CN" dirty="0"/>
              <a:t>n </a:t>
            </a:r>
            <a:r>
              <a:rPr lang="zh-CN" altLang="en-US" dirty="0"/>
              <a:t>）</a:t>
            </a:r>
            <a:endParaRPr lang="zh-CN" altLang="en-US" dirty="0"/>
          </a:p>
          <a:p>
            <a:pPr>
              <a:buNone/>
            </a:pPr>
            <a:r>
              <a:rPr lang="zh-CN" altLang="en-US" dirty="0"/>
              <a:t>中的给定实体，最多只和 </a:t>
            </a:r>
            <a:r>
              <a:rPr lang="en-US" altLang="zh-CN" dirty="0"/>
              <a:t>E </a:t>
            </a:r>
            <a:r>
              <a:rPr lang="en-US" altLang="zh-CN" dirty="0" err="1"/>
              <a:t>i</a:t>
            </a:r>
            <a:r>
              <a:rPr lang="en-US" altLang="zh-CN" dirty="0"/>
              <a:t> </a:t>
            </a:r>
            <a:r>
              <a:rPr lang="zh-CN" altLang="en-US" dirty="0"/>
              <a:t>中的一个实体相</a:t>
            </a:r>
            <a:endParaRPr lang="zh-CN" altLang="en-US" dirty="0"/>
          </a:p>
          <a:p>
            <a:pPr>
              <a:buNone/>
            </a:pPr>
            <a:r>
              <a:rPr lang="zh-CN" altLang="en-US" dirty="0"/>
              <a:t>联系，则我们说 </a:t>
            </a:r>
            <a:r>
              <a:rPr lang="en-US" altLang="zh-CN" dirty="0"/>
              <a:t>E </a:t>
            </a:r>
            <a:r>
              <a:rPr lang="en-US" altLang="zh-CN" dirty="0" err="1"/>
              <a:t>i</a:t>
            </a:r>
            <a:r>
              <a:rPr lang="en-US" altLang="zh-CN" dirty="0"/>
              <a:t> </a:t>
            </a:r>
            <a:r>
              <a:rPr lang="zh-CN" altLang="en-US" dirty="0"/>
              <a:t>与 </a:t>
            </a:r>
            <a:r>
              <a:rPr lang="en-US" altLang="zh-CN" dirty="0"/>
              <a:t>E 1 </a:t>
            </a:r>
            <a:r>
              <a:rPr lang="zh-CN" altLang="en-US" dirty="0"/>
              <a:t>， </a:t>
            </a:r>
            <a:r>
              <a:rPr lang="en-US" altLang="zh-CN" dirty="0"/>
              <a:t>E 2 </a:t>
            </a:r>
            <a:r>
              <a:rPr lang="zh-CN" altLang="en-US" dirty="0"/>
              <a:t>， </a:t>
            </a:r>
            <a:r>
              <a:rPr lang="en-US" altLang="zh-CN" dirty="0"/>
              <a:t>... ... ... ... </a:t>
            </a:r>
            <a:r>
              <a:rPr lang="zh-CN" altLang="en-US" dirty="0"/>
              <a:t>， </a:t>
            </a:r>
            <a:r>
              <a:rPr lang="en-US" altLang="zh-CN" dirty="0"/>
              <a:t>E i-1</a:t>
            </a:r>
            <a:r>
              <a:rPr lang="zh-CN" altLang="en-US" dirty="0"/>
              <a:t>，</a:t>
            </a:r>
            <a:r>
              <a:rPr lang="en-US" altLang="zh-CN" dirty="0"/>
              <a:t>E i+1 </a:t>
            </a:r>
            <a:r>
              <a:rPr lang="zh-CN" altLang="en-US" dirty="0"/>
              <a:t>， </a:t>
            </a:r>
            <a:r>
              <a:rPr lang="en-US" altLang="zh-CN" dirty="0"/>
              <a:t>... ... ... ... </a:t>
            </a:r>
            <a:r>
              <a:rPr lang="zh-CN" altLang="en-US" dirty="0"/>
              <a:t>， </a:t>
            </a:r>
            <a:r>
              <a:rPr lang="en-US" altLang="zh-CN" dirty="0"/>
              <a:t>E n </a:t>
            </a:r>
            <a:r>
              <a:rPr lang="zh-CN" altLang="en-US" dirty="0"/>
              <a:t>之间的联系是一对多的。</a:t>
            </a:r>
            <a:endParaRPr lang="zh-CN" altLang="en-US"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标题 591873"/>
          <p:cNvSpPr>
            <a:spLocks noGrp="1"/>
          </p:cNvSpPr>
          <p:nvPr>
            <p:ph type="title"/>
          </p:nvPr>
        </p:nvSpPr>
        <p:spPr>
          <a:xfrm>
            <a:off x="685800" y="152400"/>
            <a:ext cx="6870700" cy="180975"/>
          </a:xfrm>
        </p:spPr>
        <p:txBody>
          <a:bodyPr anchor="b"/>
          <a:lstStyle/>
          <a:p>
            <a:endParaRPr lang="zh-CN" altLang="en-US" sz="4000" dirty="0"/>
          </a:p>
        </p:txBody>
      </p:sp>
      <p:sp>
        <p:nvSpPr>
          <p:cNvPr id="592898" name="文本占位符 591874"/>
          <p:cNvSpPr>
            <a:spLocks noGrp="1"/>
          </p:cNvSpPr>
          <p:nvPr>
            <p:ph idx="1"/>
          </p:nvPr>
        </p:nvSpPr>
        <p:spPr>
          <a:xfrm>
            <a:off x="0" y="1125538"/>
            <a:ext cx="9144000" cy="5732462"/>
          </a:xfrm>
        </p:spPr>
        <p:txBody>
          <a:bodyPr anchor="t"/>
          <a:lstStyle/>
          <a:p>
            <a:pPr marL="0" indent="0">
              <a:buNone/>
            </a:pPr>
            <a:r>
              <a:rPr lang="en-US" altLang="zh-CN" sz="2800" dirty="0">
                <a:latin typeface="宋体" panose="02010600030101010101" pitchFamily="2" charset="-122"/>
              </a:rPr>
              <a:t>GRANT 〈</a:t>
            </a:r>
            <a:r>
              <a:rPr lang="zh-CN" altLang="en-US" sz="2800" dirty="0">
                <a:latin typeface="宋体" panose="02010600030101010101" pitchFamily="2" charset="-122"/>
              </a:rPr>
              <a:t>权限</a:t>
            </a:r>
            <a:r>
              <a:rPr lang="en-US" altLang="zh-CN" sz="2800" dirty="0">
                <a:latin typeface="宋体" panose="02010600030101010101" pitchFamily="2" charset="-122"/>
              </a:rPr>
              <a:t>〉[</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权限</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ON &lt;</a:t>
            </a:r>
            <a:r>
              <a:rPr lang="zh-CN" altLang="en-US" sz="2800" dirty="0">
                <a:latin typeface="宋体" panose="02010600030101010101" pitchFamily="2" charset="-122"/>
              </a:rPr>
              <a:t>对象类型</a:t>
            </a:r>
            <a:r>
              <a:rPr lang="en-US" altLang="zh-CN" sz="2800" dirty="0">
                <a:latin typeface="宋体" panose="02010600030101010101" pitchFamily="2" charset="-122"/>
              </a:rPr>
              <a:t>&gt;</a:t>
            </a:r>
            <a:r>
              <a:rPr lang="zh-CN" altLang="en-US" sz="2800" dirty="0">
                <a:latin typeface="宋体" panose="02010600030101010101" pitchFamily="2" charset="-122"/>
              </a:rPr>
              <a:t>对象名</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TO &lt;</a:t>
            </a:r>
            <a:r>
              <a:rPr lang="zh-CN" altLang="en-US" sz="2800" dirty="0">
                <a:latin typeface="宋体" panose="02010600030101010101" pitchFamily="2" charset="-122"/>
              </a:rPr>
              <a:t>角色</a:t>
            </a:r>
            <a:r>
              <a:rPr lang="en-US" altLang="zh-CN" sz="2800" dirty="0">
                <a:latin typeface="宋体" panose="02010600030101010101" pitchFamily="2" charset="-122"/>
              </a:rPr>
              <a:t>&gt;[,&lt;</a:t>
            </a:r>
            <a:r>
              <a:rPr lang="zh-CN" altLang="en-US" sz="2800" dirty="0">
                <a:latin typeface="宋体" panose="02010600030101010101" pitchFamily="2" charset="-122"/>
              </a:rPr>
              <a:t>角色</a:t>
            </a:r>
            <a:r>
              <a:rPr lang="en-US" altLang="zh-CN" sz="2800" dirty="0">
                <a:latin typeface="宋体" panose="02010600030101010101" pitchFamily="2" charset="-122"/>
              </a:rPr>
              <a:t>&gt;]…</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三、将一个角色授予其他的角色和用户</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GRANT〈</a:t>
            </a:r>
            <a:r>
              <a:rPr lang="zh-CN" altLang="en-US" sz="2800" dirty="0">
                <a:latin typeface="宋体" panose="02010600030101010101" pitchFamily="2" charset="-122"/>
              </a:rPr>
              <a:t>角色</a:t>
            </a:r>
            <a:r>
              <a:rPr lang="en-US" altLang="zh-CN" sz="2800" dirty="0">
                <a:latin typeface="宋体" panose="02010600030101010101" pitchFamily="2" charset="-122"/>
              </a:rPr>
              <a:t>1〉[</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角色</a:t>
            </a:r>
            <a:r>
              <a:rPr lang="en-US" altLang="zh-CN" sz="2800" dirty="0">
                <a:latin typeface="宋体" panose="02010600030101010101" pitchFamily="2" charset="-122"/>
              </a:rPr>
              <a:t>2〉]…</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TO &lt;</a:t>
            </a:r>
            <a:r>
              <a:rPr lang="zh-CN" altLang="en-US" sz="2800" dirty="0">
                <a:latin typeface="宋体" panose="02010600030101010101" pitchFamily="2" charset="-122"/>
              </a:rPr>
              <a:t>角色</a:t>
            </a:r>
            <a:r>
              <a:rPr lang="en-US" altLang="zh-CN" sz="2800" dirty="0">
                <a:latin typeface="宋体" panose="02010600030101010101" pitchFamily="2" charset="-122"/>
              </a:rPr>
              <a:t>3&gt;[,</a:t>
            </a:r>
            <a:r>
              <a:rPr lang="zh-CN" altLang="en-US" sz="2800" dirty="0">
                <a:latin typeface="宋体" panose="02010600030101010101" pitchFamily="2" charset="-122"/>
              </a:rPr>
              <a:t>拥护</a:t>
            </a:r>
            <a:r>
              <a:rPr lang="en-US" altLang="zh-CN" sz="2800" dirty="0">
                <a:latin typeface="宋体" panose="02010600030101010101" pitchFamily="2" charset="-122"/>
              </a:rPr>
              <a:t>1]…</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[WITH ADMIN OPTION]</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四、角色权限的收回</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REVOKE〈</a:t>
            </a:r>
            <a:r>
              <a:rPr lang="zh-CN" altLang="en-US" sz="2800" dirty="0">
                <a:latin typeface="宋体" panose="02010600030101010101" pitchFamily="2" charset="-122"/>
              </a:rPr>
              <a:t>权限</a:t>
            </a:r>
            <a:r>
              <a:rPr lang="en-US" altLang="zh-CN" sz="2800" dirty="0">
                <a:latin typeface="宋体" panose="02010600030101010101" pitchFamily="2" charset="-122"/>
              </a:rPr>
              <a:t>〉[</a:t>
            </a:r>
            <a:r>
              <a:rPr lang="zh-CN" altLang="en-US" sz="2800" dirty="0">
                <a:latin typeface="宋体" panose="02010600030101010101" pitchFamily="2" charset="-122"/>
              </a:rPr>
              <a:t>，</a:t>
            </a:r>
            <a:r>
              <a:rPr lang="en-US" altLang="zh-CN" sz="2800" dirty="0">
                <a:latin typeface="宋体" panose="02010600030101010101" pitchFamily="2" charset="-122"/>
              </a:rPr>
              <a:t>〈</a:t>
            </a:r>
            <a:r>
              <a:rPr lang="zh-CN" altLang="en-US" sz="2800" dirty="0">
                <a:latin typeface="宋体" panose="02010600030101010101" pitchFamily="2" charset="-122"/>
              </a:rPr>
              <a:t>权限</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ON &lt;</a:t>
            </a:r>
            <a:r>
              <a:rPr lang="zh-CN" altLang="en-US" sz="2800" dirty="0">
                <a:latin typeface="宋体" panose="02010600030101010101" pitchFamily="2" charset="-122"/>
              </a:rPr>
              <a:t>对象类型</a:t>
            </a:r>
            <a:r>
              <a:rPr lang="en-US" altLang="zh-CN" sz="2800" dirty="0">
                <a:latin typeface="宋体" panose="02010600030101010101" pitchFamily="2" charset="-122"/>
              </a:rPr>
              <a:t>&gt;&lt;</a:t>
            </a:r>
            <a:r>
              <a:rPr lang="zh-CN" altLang="en-US" sz="2800" dirty="0">
                <a:latin typeface="宋体" panose="02010600030101010101" pitchFamily="2" charset="-122"/>
              </a:rPr>
              <a:t>对象名</a:t>
            </a:r>
            <a:r>
              <a:rPr lang="en-US" altLang="zh-CN" sz="2800" dirty="0">
                <a:latin typeface="宋体" panose="02010600030101010101" pitchFamily="2" charset="-122"/>
              </a:rPr>
              <a:t>&gt;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FROM &lt;</a:t>
            </a:r>
            <a:r>
              <a:rPr lang="zh-CN" altLang="en-US" sz="2800" dirty="0">
                <a:latin typeface="宋体" panose="02010600030101010101" pitchFamily="2" charset="-122"/>
              </a:rPr>
              <a:t>角色</a:t>
            </a:r>
            <a:r>
              <a:rPr lang="en-US" altLang="zh-CN" sz="2800" dirty="0">
                <a:latin typeface="宋体" panose="02010600030101010101" pitchFamily="2" charset="-122"/>
              </a:rPr>
              <a:t>&gt;[,&lt;</a:t>
            </a:r>
            <a:r>
              <a:rPr lang="zh-CN" altLang="en-US" sz="2800" dirty="0">
                <a:latin typeface="宋体" panose="02010600030101010101" pitchFamily="2" charset="-122"/>
              </a:rPr>
              <a:t>角色</a:t>
            </a:r>
            <a:r>
              <a:rPr lang="en-US" altLang="zh-CN" sz="2800" dirty="0">
                <a:latin typeface="宋体" panose="02010600030101010101" pitchFamily="2" charset="-122"/>
              </a:rPr>
              <a:t>&gt;]…</a:t>
            </a:r>
            <a:endParaRPr lang="en-US" altLang="zh-CN" sz="2800" dirty="0">
              <a:latin typeface="宋体" panose="02010600030101010101" pitchFamily="2" charset="-122"/>
            </a:endParaRPr>
          </a:p>
          <a:p>
            <a:endParaRPr lang="zh-CN" altLang="en-US" sz="2800"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标题 592897"/>
          <p:cNvSpPr>
            <a:spLocks noGrp="1"/>
          </p:cNvSpPr>
          <p:nvPr>
            <p:ph type="title"/>
          </p:nvPr>
        </p:nvSpPr>
        <p:spPr/>
        <p:txBody>
          <a:bodyPr anchor="b"/>
          <a:lstStyle/>
          <a:p>
            <a:r>
              <a:rPr lang="zh-CN" altLang="en-US" dirty="0" smtClean="0"/>
              <a:t>小结</a:t>
            </a:r>
            <a:r>
              <a:rPr lang="en-US" altLang="zh-CN" dirty="0" smtClean="0"/>
              <a:t> </a:t>
            </a:r>
            <a:r>
              <a:rPr lang="en-US" altLang="zh-CN" dirty="0"/>
              <a:t>SQL </a:t>
            </a:r>
            <a:r>
              <a:rPr lang="zh-CN" altLang="en-US" dirty="0"/>
              <a:t>灵活的授权机制</a:t>
            </a:r>
            <a:endParaRPr lang="zh-CN" altLang="en-US" dirty="0"/>
          </a:p>
        </p:txBody>
      </p:sp>
      <p:sp>
        <p:nvSpPr>
          <p:cNvPr id="593922" name="文本占位符 592898"/>
          <p:cNvSpPr>
            <a:spLocks noGrp="1"/>
          </p:cNvSpPr>
          <p:nvPr>
            <p:ph idx="1"/>
          </p:nvPr>
        </p:nvSpPr>
        <p:spPr>
          <a:xfrm>
            <a:off x="0" y="1628775"/>
            <a:ext cx="9144000" cy="5229225"/>
          </a:xfrm>
        </p:spPr>
        <p:txBody>
          <a:bodyPr anchor="t"/>
          <a:lstStyle/>
          <a:p>
            <a:r>
              <a:rPr lang="en-US" altLang="zh-CN"/>
              <a:t>DBA </a:t>
            </a:r>
            <a:r>
              <a:rPr lang="zh-CN" altLang="en-US"/>
              <a:t>拥有对数据库中所有对象的所有权限，并可以根据应用的需要将不同的权限授予不同的用户。</a:t>
            </a:r>
            <a:endParaRPr lang="zh-CN" altLang="en-US"/>
          </a:p>
          <a:p>
            <a:r>
              <a:rPr lang="zh-CN" altLang="en-US"/>
              <a:t>用户 对自己建立的基本表和视图拥有全部的操作权限，并且可以用 </a:t>
            </a:r>
            <a:r>
              <a:rPr lang="en-US" altLang="zh-CN"/>
              <a:t>GRANT </a:t>
            </a:r>
            <a:r>
              <a:rPr lang="zh-CN" altLang="en-US"/>
              <a:t>语句把其中某些权限授予其他用户。被授权的用户 如果有 “ 继续授权 ” 的许可，还可以把获得的权限再授予其他用户。</a:t>
            </a:r>
            <a:endParaRPr lang="zh-CN" altLang="en-US"/>
          </a:p>
          <a:p>
            <a:r>
              <a:rPr lang="zh-CN" altLang="en-US"/>
              <a:t>所有授予出去的权力在必要时又都可以用 </a:t>
            </a:r>
            <a:r>
              <a:rPr lang="en-US" altLang="zh-CN"/>
              <a:t>REVOKE </a:t>
            </a:r>
            <a:r>
              <a:rPr lang="zh-CN" altLang="en-US"/>
              <a:t>语句 收回 。</a:t>
            </a:r>
            <a:endParaRPr lang="zh-CN" altLang="en-US"/>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标题 593921"/>
          <p:cNvSpPr>
            <a:spLocks noGrp="1"/>
          </p:cNvSpPr>
          <p:nvPr>
            <p:ph type="title"/>
          </p:nvPr>
        </p:nvSpPr>
        <p:spPr>
          <a:xfrm>
            <a:off x="539750" y="0"/>
            <a:ext cx="7772400" cy="9810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4946" name="文本占位符 593922"/>
          <p:cNvSpPr>
            <a:spLocks noGrp="1"/>
          </p:cNvSpPr>
          <p:nvPr>
            <p:ph idx="1"/>
          </p:nvPr>
        </p:nvSpPr>
        <p:spPr>
          <a:xfrm>
            <a:off x="0" y="1268413"/>
            <a:ext cx="9324975" cy="5589587"/>
          </a:xfrm>
        </p:spPr>
        <p:txBody>
          <a:bodyPr anchor="t"/>
          <a:lstStyle/>
          <a:p>
            <a:pPr marL="0" indent="0">
              <a:lnSpc>
                <a:spcPct val="90000"/>
              </a:lnSpc>
              <a:buNone/>
            </a:pPr>
            <a:r>
              <a:rPr lang="zh-CN" altLang="en-US" sz="2800" dirty="0">
                <a:latin typeface="宋体" panose="02010600030101010101" pitchFamily="2" charset="-122"/>
              </a:rPr>
              <a:t>为维护数据库的完整性</a:t>
            </a:r>
            <a:r>
              <a:rPr lang="en-US" altLang="zh-CN" sz="2800" dirty="0">
                <a:latin typeface="宋体" panose="02010600030101010101" pitchFamily="2" charset="-122"/>
              </a:rPr>
              <a:t>,DBMS</a:t>
            </a:r>
            <a:r>
              <a:rPr lang="zh-CN" altLang="en-US" sz="2800" dirty="0">
                <a:latin typeface="宋体" panose="02010600030101010101" pitchFamily="2" charset="-122"/>
              </a:rPr>
              <a:t>必须能够</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1</a:t>
            </a:r>
            <a:r>
              <a:rPr lang="zh-CN" altLang="en-US" sz="2800" dirty="0">
                <a:latin typeface="宋体" panose="02010600030101010101" pitchFamily="2" charset="-122"/>
              </a:rPr>
              <a:t>、提供定义完整性约束条件的机制</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2</a:t>
            </a:r>
            <a:r>
              <a:rPr lang="zh-CN" altLang="en-US" sz="2800" dirty="0">
                <a:latin typeface="宋体" panose="02010600030101010101" pitchFamily="2" charset="-122"/>
              </a:rPr>
              <a:t>、提供完整性检查的方法</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3</a:t>
            </a:r>
            <a:r>
              <a:rPr lang="zh-CN" altLang="en-US" sz="2800" dirty="0">
                <a:latin typeface="宋体" panose="02010600030101010101" pitchFamily="2" charset="-122"/>
              </a:rPr>
              <a:t>、违约处理</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5.1 </a:t>
            </a:r>
            <a:r>
              <a:rPr lang="zh-CN" altLang="en-US" sz="2800" dirty="0">
                <a:latin typeface="宋体" panose="02010600030101010101" pitchFamily="2" charset="-122"/>
              </a:rPr>
              <a:t>实体完整性</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5.1.1 </a:t>
            </a:r>
            <a:r>
              <a:rPr lang="zh-CN" altLang="en-US" sz="2800" dirty="0">
                <a:latin typeface="宋体" panose="02010600030101010101" pitchFamily="2" charset="-122"/>
              </a:rPr>
              <a:t>实体完整性定义</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若属性</a:t>
            </a:r>
            <a:r>
              <a:rPr lang="en-US" altLang="zh-CN" sz="2800" dirty="0">
                <a:latin typeface="宋体" panose="02010600030101010101" pitchFamily="2" charset="-122"/>
              </a:rPr>
              <a:t>A</a:t>
            </a:r>
            <a:r>
              <a:rPr lang="zh-CN" altLang="en-US" sz="2800" dirty="0">
                <a:latin typeface="宋体" panose="02010600030101010101" pitchFamily="2" charset="-122"/>
              </a:rPr>
              <a:t>是基本关系</a:t>
            </a:r>
            <a:r>
              <a:rPr lang="en-US" altLang="zh-CN" sz="2800" dirty="0">
                <a:latin typeface="宋体" panose="02010600030101010101" pitchFamily="2" charset="-122"/>
              </a:rPr>
              <a:t>R</a:t>
            </a:r>
            <a:r>
              <a:rPr lang="zh-CN" altLang="en-US" sz="2800" dirty="0">
                <a:latin typeface="宋体" panose="02010600030101010101" pitchFamily="2" charset="-122"/>
              </a:rPr>
              <a:t>的主属性</a:t>
            </a:r>
            <a:r>
              <a:rPr lang="en-US" altLang="zh-CN" sz="2800" dirty="0">
                <a:latin typeface="宋体" panose="02010600030101010101" pitchFamily="2" charset="-122"/>
              </a:rPr>
              <a:t>,</a:t>
            </a:r>
            <a:r>
              <a:rPr lang="zh-CN" altLang="en-US" sz="2800" dirty="0">
                <a:latin typeface="宋体" panose="02010600030101010101" pitchFamily="2" charset="-122"/>
              </a:rPr>
              <a:t>则</a:t>
            </a:r>
            <a:r>
              <a:rPr lang="en-US" altLang="zh-CN" sz="2800" dirty="0">
                <a:latin typeface="宋体" panose="02010600030101010101" pitchFamily="2" charset="-122"/>
              </a:rPr>
              <a:t>A</a:t>
            </a:r>
            <a:r>
              <a:rPr lang="zh-CN" altLang="en-US" sz="2800" dirty="0">
                <a:latin typeface="宋体" panose="02010600030101010101" pitchFamily="2" charset="-122"/>
              </a:rPr>
              <a:t>不能取空值</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在关系模型的实体完整性在</a:t>
            </a:r>
            <a:r>
              <a:rPr lang="en-US" altLang="zh-CN" sz="2800" dirty="0">
                <a:latin typeface="宋体" panose="02010600030101010101" pitchFamily="2" charset="-122"/>
              </a:rPr>
              <a:t>CREATE TABLE </a:t>
            </a:r>
            <a:r>
              <a:rPr lang="zh-CN" altLang="en-US" sz="2800" dirty="0">
                <a:latin typeface="宋体" panose="02010600030101010101" pitchFamily="2" charset="-122"/>
              </a:rPr>
              <a:t>中用</a:t>
            </a:r>
            <a:r>
              <a:rPr lang="en-US" altLang="zh-CN" sz="2800" dirty="0">
                <a:latin typeface="宋体" panose="02010600030101010101" pitchFamily="2" charset="-122"/>
              </a:rPr>
              <a:t>PRIMARY KEY </a:t>
            </a:r>
            <a:r>
              <a:rPr lang="zh-CN" altLang="en-US" sz="2800" dirty="0">
                <a:latin typeface="宋体" panose="02010600030101010101" pitchFamily="2" charset="-122"/>
              </a:rPr>
              <a:t>定义</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对于单属性构成的码有两种方法</a:t>
            </a:r>
            <a:r>
              <a:rPr lang="en-US" altLang="zh-CN" sz="2800" dirty="0">
                <a:latin typeface="宋体" panose="02010600030101010101" pitchFamily="2" charset="-122"/>
              </a:rPr>
              <a:t>:</a:t>
            </a:r>
            <a:r>
              <a:rPr lang="zh-CN" altLang="en-US" sz="2800" dirty="0">
                <a:latin typeface="宋体" panose="02010600030101010101" pitchFamily="2" charset="-122"/>
              </a:rPr>
              <a:t>一种是定义为列级约束条件</a:t>
            </a:r>
            <a:r>
              <a:rPr lang="en-US" altLang="zh-CN" sz="2800" dirty="0">
                <a:latin typeface="宋体" panose="02010600030101010101" pitchFamily="2" charset="-122"/>
              </a:rPr>
              <a:t>,</a:t>
            </a:r>
            <a:r>
              <a:rPr lang="zh-CN" altLang="en-US" sz="2800" dirty="0">
                <a:latin typeface="宋体" panose="02010600030101010101" pitchFamily="2" charset="-122"/>
              </a:rPr>
              <a:t>另一种是定义为表级约束条件</a:t>
            </a:r>
            <a:r>
              <a:rPr lang="en-US" altLang="zh-CN" sz="2800" dirty="0">
                <a:latin typeface="宋体" panose="02010600030101010101" pitchFamily="2" charset="-122"/>
              </a:rPr>
              <a:t>.</a:t>
            </a:r>
            <a:r>
              <a:rPr lang="zh-CN" altLang="en-US" sz="2800" dirty="0">
                <a:latin typeface="宋体" panose="02010600030101010101" pitchFamily="2" charset="-122"/>
              </a:rPr>
              <a:t>对多个属性构成的码只有一种说明方法</a:t>
            </a:r>
            <a:r>
              <a:rPr lang="en-US" altLang="zh-CN" sz="2800" dirty="0">
                <a:latin typeface="宋体" panose="02010600030101010101" pitchFamily="2" charset="-122"/>
              </a:rPr>
              <a:t>,</a:t>
            </a:r>
            <a:r>
              <a:rPr lang="zh-CN" altLang="en-US" sz="2800" dirty="0">
                <a:latin typeface="宋体" panose="02010600030101010101" pitchFamily="2" charset="-122"/>
              </a:rPr>
              <a:t>即定义为表级约束条件</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标题 594945"/>
          <p:cNvSpPr>
            <a:spLocks noGrp="1"/>
          </p:cNvSpPr>
          <p:nvPr>
            <p:ph type="title"/>
          </p:nvPr>
        </p:nvSpPr>
        <p:spPr>
          <a:xfrm>
            <a:off x="539750" y="0"/>
            <a:ext cx="7772400" cy="8366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5970" name="文本占位符 594946"/>
          <p:cNvSpPr>
            <a:spLocks noGrp="1"/>
          </p:cNvSpPr>
          <p:nvPr>
            <p:ph idx="1"/>
          </p:nvPr>
        </p:nvSpPr>
        <p:spPr>
          <a:xfrm>
            <a:off x="0" y="1196975"/>
            <a:ext cx="9144000" cy="5661025"/>
          </a:xfrm>
        </p:spPr>
        <p:txBody>
          <a:bodyPr anchor="t"/>
          <a:lstStyle/>
          <a:p>
            <a:pPr marL="0" indent="0">
              <a:buNone/>
            </a:pPr>
            <a:r>
              <a:rPr lang="zh-CN" altLang="en-US" sz="2800" dirty="0"/>
              <a:t>例一  将</a:t>
            </a:r>
            <a:r>
              <a:rPr lang="en-US" altLang="zh-CN" sz="2800" dirty="0">
                <a:latin typeface="宋体" panose="02010600030101010101" pitchFamily="2" charset="-122"/>
              </a:rPr>
              <a:t>Student</a:t>
            </a:r>
            <a:r>
              <a:rPr lang="zh-CN" altLang="en-US" sz="2800" dirty="0">
                <a:latin typeface="宋体" panose="02010600030101010101" pitchFamily="2" charset="-122"/>
              </a:rPr>
              <a:t>表中的</a:t>
            </a:r>
            <a:r>
              <a:rPr lang="en-US" altLang="zh-CN" sz="2800" dirty="0" err="1">
                <a:latin typeface="宋体" panose="02010600030101010101" pitchFamily="2" charset="-122"/>
              </a:rPr>
              <a:t>Sno</a:t>
            </a:r>
            <a:r>
              <a:rPr lang="zh-CN" altLang="en-US" sz="2800" dirty="0">
                <a:latin typeface="宋体" panose="02010600030101010101" pitchFamily="2" charset="-122"/>
              </a:rPr>
              <a:t>属性定义为码</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student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a:t>
            </a:r>
            <a:r>
              <a:rPr lang="en-US" altLang="zh-CN" sz="2800" dirty="0" err="1">
                <a:latin typeface="宋体" panose="02010600030101010101" pitchFamily="2" charset="-122"/>
              </a:rPr>
              <a:t>sno</a:t>
            </a:r>
            <a:r>
              <a:rPr lang="en-US" altLang="zh-CN" sz="2800" dirty="0">
                <a:latin typeface="宋体" panose="02010600030101010101" pitchFamily="2" charset="-122"/>
              </a:rPr>
              <a:t> CHAR(9) PRIMARY KEY,</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Sname</a:t>
            </a:r>
            <a:r>
              <a:rPr lang="en-US" altLang="zh-CN" sz="2800" dirty="0">
                <a:latin typeface="宋体" panose="02010600030101010101" pitchFamily="2" charset="-122"/>
              </a:rPr>
              <a:t> CHAR(20) NOT NULL,</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Ssex</a:t>
            </a:r>
            <a:r>
              <a:rPr lang="en-US" altLang="zh-CN" sz="2800" dirty="0">
                <a:latin typeface="宋体" panose="02010600030101010101" pitchFamily="2" charset="-122"/>
              </a:rPr>
              <a:t> CHAR(2),Sage </a:t>
            </a:r>
            <a:r>
              <a:rPr lang="en-US" altLang="zh-CN" sz="2800" dirty="0" err="1">
                <a:latin typeface="宋体" panose="02010600030101010101" pitchFamily="2" charset="-122"/>
              </a:rPr>
              <a:t>SMALLINT,Sdept</a:t>
            </a:r>
            <a:r>
              <a:rPr lang="en-US" altLang="zh-CN" sz="2800" dirty="0">
                <a:latin typeface="宋体" panose="02010600030101010101" pitchFamily="2" charset="-122"/>
              </a:rPr>
              <a:t> CHAR(20));</a:t>
            </a:r>
            <a:endParaRPr lang="en-US" altLang="zh-CN" sz="2800" dirty="0">
              <a:latin typeface="宋体" panose="02010600030101010101" pitchFamily="2" charset="-122"/>
            </a:endParaRPr>
          </a:p>
          <a:p>
            <a:r>
              <a:rPr lang="zh-CN" altLang="en-US" sz="2800" dirty="0">
                <a:latin typeface="宋体" panose="02010600030101010101" pitchFamily="2" charset="-122"/>
              </a:rPr>
              <a:t>或者</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student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Sname</a:t>
            </a:r>
            <a:r>
              <a:rPr lang="en-US" altLang="zh-CN" sz="2800" dirty="0">
                <a:latin typeface="宋体" panose="02010600030101010101" pitchFamily="2" charset="-122"/>
              </a:rPr>
              <a:t> CHAR(20) NOT NULL,</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Ssex</a:t>
            </a:r>
            <a:r>
              <a:rPr lang="en-US" altLang="zh-CN" sz="2800" dirty="0">
                <a:latin typeface="宋体" panose="02010600030101010101" pitchFamily="2" charset="-122"/>
              </a:rPr>
              <a:t> CHAR(2),Sage </a:t>
            </a:r>
            <a:r>
              <a:rPr lang="en-US" altLang="zh-CN" sz="2800" dirty="0" err="1">
                <a:latin typeface="宋体" panose="02010600030101010101" pitchFamily="2" charset="-122"/>
              </a:rPr>
              <a:t>SMALLINT,Sdept</a:t>
            </a:r>
            <a:r>
              <a:rPr lang="en-US" altLang="zh-CN" sz="2800" dirty="0">
                <a:latin typeface="宋体" panose="02010600030101010101" pitchFamily="2" charset="-122"/>
              </a:rPr>
              <a:t> CHAR(20))</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PRIMARY KEY(</a:t>
            </a:r>
            <a:r>
              <a:rPr lang="en-US" altLang="zh-CN" sz="2800" dirty="0" err="1">
                <a:latin typeface="宋体" panose="02010600030101010101" pitchFamily="2" charset="-122"/>
              </a:rPr>
              <a:t>sno</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标题 595969"/>
          <p:cNvSpPr>
            <a:spLocks noGrp="1"/>
          </p:cNvSpPr>
          <p:nvPr>
            <p:ph type="title"/>
          </p:nvPr>
        </p:nvSpPr>
        <p:spPr>
          <a:xfrm>
            <a:off x="250825" y="0"/>
            <a:ext cx="7416800" cy="11969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6994" name="文本占位符 595970"/>
          <p:cNvSpPr>
            <a:spLocks noGrp="1"/>
          </p:cNvSpPr>
          <p:nvPr>
            <p:ph idx="1"/>
          </p:nvPr>
        </p:nvSpPr>
        <p:spPr>
          <a:xfrm>
            <a:off x="0" y="1196975"/>
            <a:ext cx="9144000" cy="5661025"/>
          </a:xfrm>
        </p:spPr>
        <p:txBody>
          <a:bodyPr anchor="t"/>
          <a:lstStyle/>
          <a:p>
            <a:pPr>
              <a:lnSpc>
                <a:spcPct val="90000"/>
              </a:lnSpc>
            </a:pPr>
            <a:r>
              <a:rPr lang="zh-CN" altLang="en-US" dirty="0"/>
              <a:t>例</a:t>
            </a:r>
            <a:r>
              <a:rPr lang="en-US" altLang="zh-CN" dirty="0">
                <a:latin typeface="宋体" panose="02010600030101010101" pitchFamily="2" charset="-122"/>
              </a:rPr>
              <a:t>2 </a:t>
            </a:r>
            <a:r>
              <a:rPr lang="zh-CN" altLang="en-US" dirty="0">
                <a:latin typeface="宋体" panose="02010600030101010101" pitchFamily="2" charset="-122"/>
              </a:rPr>
              <a:t>将</a:t>
            </a:r>
            <a:r>
              <a:rPr lang="en-US" altLang="zh-CN" dirty="0">
                <a:latin typeface="宋体" panose="02010600030101010101" pitchFamily="2" charset="-122"/>
              </a:rPr>
              <a:t>SC</a:t>
            </a:r>
            <a:r>
              <a:rPr lang="zh-CN" altLang="en-US" dirty="0">
                <a:latin typeface="宋体" panose="02010600030101010101" pitchFamily="2" charset="-122"/>
              </a:rPr>
              <a:t>表中的</a:t>
            </a:r>
            <a:r>
              <a:rPr lang="en-US" altLang="zh-CN" sz="2800" dirty="0" err="1">
                <a:latin typeface="宋体" panose="02010600030101010101" pitchFamily="2" charset="-122"/>
              </a:rPr>
              <a:t>Sno,Cno</a:t>
            </a:r>
            <a:r>
              <a:rPr lang="zh-CN" altLang="en-US" sz="2800" dirty="0">
                <a:latin typeface="宋体" panose="02010600030101010101" pitchFamily="2" charset="-122"/>
              </a:rPr>
              <a:t>属性组定义为码</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CREATE TABLE SC</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a:t>
            </a:r>
            <a:r>
              <a:rPr lang="en-US" altLang="zh-CN" sz="2800" dirty="0" err="1">
                <a:latin typeface="宋体" panose="02010600030101010101" pitchFamily="2" charset="-122"/>
              </a:rPr>
              <a:t>NULL,Cno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Grade SMALLINT,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PRIMARY KEY(</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5.1.2 </a:t>
            </a:r>
            <a:r>
              <a:rPr lang="zh-CN" altLang="en-US" sz="2800" dirty="0">
                <a:latin typeface="宋体" panose="02010600030101010101" pitchFamily="2" charset="-122"/>
              </a:rPr>
              <a:t>实体完整性检查和违约处理</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用</a:t>
            </a:r>
            <a:r>
              <a:rPr lang="en-US" altLang="zh-CN" sz="2800" dirty="0">
                <a:latin typeface="宋体" panose="02010600030101010101" pitchFamily="2" charset="-122"/>
              </a:rPr>
              <a:t>PRIMARY KEY</a:t>
            </a:r>
            <a:r>
              <a:rPr lang="zh-CN" altLang="en-US" sz="2800" dirty="0">
                <a:latin typeface="宋体" panose="02010600030101010101" pitchFamily="2" charset="-122"/>
              </a:rPr>
              <a:t>短语定义了关系后的主码后</a:t>
            </a:r>
            <a:r>
              <a:rPr lang="en-US" altLang="zh-CN" sz="2800" dirty="0">
                <a:latin typeface="宋体" panose="02010600030101010101" pitchFamily="2" charset="-122"/>
              </a:rPr>
              <a:t>,</a:t>
            </a:r>
            <a:r>
              <a:rPr lang="zh-CN" altLang="en-US" sz="2800" dirty="0">
                <a:latin typeface="宋体" panose="02010600030101010101" pitchFamily="2" charset="-122"/>
              </a:rPr>
              <a:t>每当用户程序对基本表插入一条记录或者对主码列进行更新操作时</a:t>
            </a:r>
            <a:r>
              <a:rPr lang="en-US" altLang="zh-CN" sz="2800" dirty="0">
                <a:latin typeface="宋体" panose="02010600030101010101" pitchFamily="2" charset="-122"/>
              </a:rPr>
              <a:t>,RDBMS</a:t>
            </a:r>
            <a:r>
              <a:rPr lang="zh-CN" altLang="en-US" sz="2800" dirty="0">
                <a:latin typeface="宋体" panose="02010600030101010101" pitchFamily="2" charset="-122"/>
              </a:rPr>
              <a:t>将按照实体完整性规则进行自动检查</a:t>
            </a:r>
            <a:r>
              <a:rPr lang="en-US" altLang="zh-CN" sz="2800" dirty="0">
                <a:latin typeface="宋体" panose="02010600030101010101" pitchFamily="2" charset="-122"/>
              </a:rPr>
              <a:t>.</a:t>
            </a:r>
            <a:r>
              <a:rPr lang="zh-CN" altLang="en-US" sz="2800" dirty="0">
                <a:latin typeface="宋体" panose="02010600030101010101" pitchFamily="2" charset="-122"/>
              </a:rPr>
              <a:t>包括</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1</a:t>
            </a:r>
            <a:r>
              <a:rPr lang="zh-CN" altLang="en-US" sz="2800" dirty="0">
                <a:latin typeface="宋体" panose="02010600030101010101" pitchFamily="2" charset="-122"/>
              </a:rPr>
              <a:t>、检查主码是否唯一，如果不唯一则拒绝插入或修改</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2</a:t>
            </a:r>
            <a:r>
              <a:rPr lang="zh-CN" altLang="en-US" sz="2800" dirty="0">
                <a:latin typeface="宋体" panose="02010600030101010101" pitchFamily="2" charset="-122"/>
              </a:rPr>
              <a:t>、检查主码的各个属性是否为空，只要有一个为空就拒绝插入或修改。</a:t>
            </a:r>
            <a:endParaRPr lang="zh-CN" altLang="en-US" sz="2800" dirty="0">
              <a:latin typeface="宋体" panose="02010600030101010101" pitchFamily="2" charset="-122"/>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7" name="标题 596993"/>
          <p:cNvSpPr>
            <a:spLocks noGrp="1"/>
          </p:cNvSpPr>
          <p:nvPr>
            <p:ph type="title"/>
          </p:nvPr>
        </p:nvSpPr>
        <p:spPr>
          <a:xfrm>
            <a:off x="0" y="0"/>
            <a:ext cx="7596188"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8018" name="文本占位符 596994"/>
          <p:cNvSpPr>
            <a:spLocks noGrp="1"/>
          </p:cNvSpPr>
          <p:nvPr>
            <p:ph idx="1"/>
          </p:nvPr>
        </p:nvSpPr>
        <p:spPr>
          <a:xfrm>
            <a:off x="0" y="1052513"/>
            <a:ext cx="9144000" cy="5805487"/>
          </a:xfrm>
        </p:spPr>
        <p:txBody>
          <a:bodyPr anchor="t"/>
          <a:lstStyle/>
          <a:p>
            <a:pPr marL="0" indent="0">
              <a:buNone/>
            </a:pPr>
            <a:r>
              <a:rPr lang="en-US" altLang="zh-CN" dirty="0">
                <a:latin typeface="宋体" panose="02010600030101010101" pitchFamily="2" charset="-122"/>
              </a:rPr>
              <a:t>5.2  </a:t>
            </a:r>
            <a:r>
              <a:rPr lang="zh-CN" altLang="en-US" dirty="0">
                <a:latin typeface="宋体" panose="02010600030101010101" pitchFamily="2" charset="-122"/>
              </a:rPr>
              <a:t>参照的完整性</a:t>
            </a:r>
            <a:endParaRPr lang="zh-CN" altLang="en-US" dirty="0">
              <a:latin typeface="宋体" panose="02010600030101010101" pitchFamily="2" charset="-122"/>
            </a:endParaRPr>
          </a:p>
          <a:p>
            <a:r>
              <a:rPr lang="zh-CN" altLang="en-US" dirty="0">
                <a:latin typeface="宋体" panose="02010600030101010101" pitchFamily="2" charset="-122"/>
              </a:rPr>
              <a:t>规则</a:t>
            </a:r>
            <a:r>
              <a:rPr lang="en-US" altLang="zh-CN" dirty="0">
                <a:latin typeface="宋体" panose="02010600030101010101" pitchFamily="2" charset="-122"/>
              </a:rPr>
              <a:t>:</a:t>
            </a:r>
            <a:r>
              <a:rPr lang="zh-CN" altLang="en-US" sz="2800" dirty="0">
                <a:latin typeface="宋体" panose="02010600030101010101" pitchFamily="2" charset="-122"/>
              </a:rPr>
              <a:t>设属性组</a:t>
            </a:r>
            <a:r>
              <a:rPr lang="en-US" altLang="zh-CN" sz="2800" dirty="0">
                <a:latin typeface="宋体" panose="02010600030101010101" pitchFamily="2" charset="-122"/>
              </a:rPr>
              <a:t>A</a:t>
            </a:r>
            <a:r>
              <a:rPr lang="zh-CN" altLang="en-US" sz="2800" dirty="0">
                <a:latin typeface="宋体" panose="02010600030101010101" pitchFamily="2" charset="-122"/>
              </a:rPr>
              <a:t>是关系</a:t>
            </a:r>
            <a:r>
              <a:rPr lang="en-US" altLang="zh-CN" sz="2800" dirty="0">
                <a:latin typeface="宋体" panose="02010600030101010101" pitchFamily="2" charset="-122"/>
              </a:rPr>
              <a:t>R</a:t>
            </a:r>
            <a:r>
              <a:rPr lang="zh-CN" altLang="en-US" sz="2800" dirty="0">
                <a:latin typeface="宋体" panose="02010600030101010101" pitchFamily="2" charset="-122"/>
              </a:rPr>
              <a:t>的外键且</a:t>
            </a:r>
            <a:r>
              <a:rPr lang="en-US" altLang="zh-CN" sz="2800" dirty="0">
                <a:latin typeface="宋体" panose="02010600030101010101" pitchFamily="2" charset="-122"/>
              </a:rPr>
              <a:t>A </a:t>
            </a:r>
            <a:r>
              <a:rPr lang="zh-CN" altLang="en-US" sz="2800" dirty="0">
                <a:latin typeface="宋体" panose="02010600030101010101" pitchFamily="2" charset="-122"/>
              </a:rPr>
              <a:t>与关系</a:t>
            </a:r>
            <a:r>
              <a:rPr lang="en-US" altLang="zh-CN" sz="2800" dirty="0">
                <a:latin typeface="宋体" panose="02010600030101010101" pitchFamily="2" charset="-122"/>
              </a:rPr>
              <a:t>S</a:t>
            </a:r>
            <a:r>
              <a:rPr lang="zh-CN" altLang="en-US" sz="2800" dirty="0">
                <a:latin typeface="宋体" panose="02010600030101010101" pitchFamily="2" charset="-122"/>
              </a:rPr>
              <a:t>的主键对应，则对于</a:t>
            </a:r>
            <a:r>
              <a:rPr lang="en-US" altLang="zh-CN" sz="2800" dirty="0">
                <a:latin typeface="宋体" panose="02010600030101010101" pitchFamily="2" charset="-122"/>
              </a:rPr>
              <a:t>R</a:t>
            </a:r>
            <a:r>
              <a:rPr lang="zh-CN" altLang="en-US" sz="2800" dirty="0">
                <a:latin typeface="宋体" panose="02010600030101010101" pitchFamily="2" charset="-122"/>
              </a:rPr>
              <a:t>中的每一个元组在属性</a:t>
            </a:r>
            <a:r>
              <a:rPr lang="en-US" altLang="zh-CN" sz="2800" dirty="0">
                <a:latin typeface="宋体" panose="02010600030101010101" pitchFamily="2" charset="-122"/>
              </a:rPr>
              <a:t>A</a:t>
            </a:r>
            <a:r>
              <a:rPr lang="zh-CN" altLang="en-US" sz="2800" dirty="0">
                <a:latin typeface="宋体" panose="02010600030101010101" pitchFamily="2" charset="-122"/>
              </a:rPr>
              <a:t>上的值必须为：或者为空（对应于</a:t>
            </a:r>
            <a:r>
              <a:rPr lang="en-US" altLang="zh-CN" sz="2800" dirty="0">
                <a:latin typeface="宋体" panose="02010600030101010101" pitchFamily="2" charset="-122"/>
              </a:rPr>
              <a:t>A</a:t>
            </a:r>
            <a:r>
              <a:rPr lang="zh-CN" altLang="en-US" sz="2800" dirty="0">
                <a:latin typeface="宋体" panose="02010600030101010101" pitchFamily="2" charset="-122"/>
              </a:rPr>
              <a:t>中的每个属性值都为空值），或者等于</a:t>
            </a:r>
            <a:r>
              <a:rPr lang="en-US" altLang="zh-CN" sz="2800" dirty="0">
                <a:latin typeface="宋体" panose="02010600030101010101" pitchFamily="2" charset="-122"/>
              </a:rPr>
              <a:t>S</a:t>
            </a:r>
            <a:r>
              <a:rPr lang="zh-CN" altLang="en-US" sz="2800" dirty="0">
                <a:latin typeface="宋体" panose="02010600030101010101" pitchFamily="2" charset="-122"/>
              </a:rPr>
              <a:t>中某一元组的主键值</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5.2.1 </a:t>
            </a:r>
            <a:r>
              <a:rPr lang="zh-CN" altLang="en-US" sz="2800" dirty="0">
                <a:latin typeface="宋体" panose="02010600030101010101" pitchFamily="2" charset="-122"/>
              </a:rPr>
              <a:t>实体完整性定义</a:t>
            </a:r>
            <a:endParaRPr lang="zh-CN" altLang="en-US" sz="2800" dirty="0">
              <a:latin typeface="宋体" panose="02010600030101010101" pitchFamily="2" charset="-122"/>
            </a:endParaRPr>
          </a:p>
          <a:p>
            <a:r>
              <a:rPr lang="zh-CN" altLang="en-US" sz="2800" dirty="0">
                <a:latin typeface="宋体" panose="02010600030101010101" pitchFamily="2" charset="-122"/>
              </a:rPr>
              <a:t> 关系模型的实体完整性在</a:t>
            </a:r>
            <a:r>
              <a:rPr lang="en-US" altLang="zh-CN" sz="2800" dirty="0">
                <a:latin typeface="宋体" panose="02010600030101010101" pitchFamily="2" charset="-122"/>
              </a:rPr>
              <a:t>CREATE TABLE </a:t>
            </a:r>
            <a:r>
              <a:rPr lang="zh-CN" altLang="en-US" sz="2800" dirty="0">
                <a:latin typeface="宋体" panose="02010600030101010101" pitchFamily="2" charset="-122"/>
              </a:rPr>
              <a:t>中用</a:t>
            </a:r>
            <a:r>
              <a:rPr lang="en-US" altLang="zh-CN" sz="2800" dirty="0">
                <a:latin typeface="宋体" panose="02010600030101010101" pitchFamily="2" charset="-122"/>
              </a:rPr>
              <a:t>FOREIGN</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KEY</a:t>
            </a:r>
            <a:r>
              <a:rPr lang="zh-CN" altLang="en-US" sz="2800" dirty="0">
                <a:latin typeface="宋体" panose="02010600030101010101" pitchFamily="2" charset="-122"/>
              </a:rPr>
              <a:t>短语定义哪些列为外码</a:t>
            </a:r>
            <a:r>
              <a:rPr lang="en-US" altLang="zh-CN" sz="2800" dirty="0">
                <a:latin typeface="宋体" panose="02010600030101010101" pitchFamily="2" charset="-122"/>
              </a:rPr>
              <a:t>,</a:t>
            </a:r>
            <a:r>
              <a:rPr lang="zh-CN" altLang="en-US" sz="2800" dirty="0">
                <a:latin typeface="宋体" panose="02010600030101010101" pitchFamily="2" charset="-122"/>
              </a:rPr>
              <a:t>用</a:t>
            </a:r>
            <a:r>
              <a:rPr lang="en-US" altLang="zh-CN" sz="2800" dirty="0">
                <a:latin typeface="宋体" panose="02010600030101010101" pitchFamily="2" charset="-122"/>
              </a:rPr>
              <a:t>REFERENCES</a:t>
            </a:r>
            <a:r>
              <a:rPr lang="zh-CN" altLang="en-US" sz="2800" dirty="0">
                <a:latin typeface="宋体" panose="02010600030101010101" pitchFamily="2" charset="-122"/>
              </a:rPr>
              <a:t>短语指明这些外码参照哪些表的主码</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例 关系表</a:t>
            </a:r>
            <a:r>
              <a:rPr lang="en-US" altLang="zh-CN" sz="2800" dirty="0">
                <a:latin typeface="宋体" panose="02010600030101010101" pitchFamily="2" charset="-122"/>
              </a:rPr>
              <a:t>SC</a:t>
            </a:r>
            <a:r>
              <a:rPr lang="zh-CN" altLang="en-US" sz="2800" dirty="0">
                <a:latin typeface="宋体" panose="02010600030101010101" pitchFamily="2" charset="-122"/>
              </a:rPr>
              <a:t>中一个元组表示一个学生选修的某门课程的成绩</a:t>
            </a:r>
            <a:r>
              <a:rPr lang="en-US" altLang="zh-CN" sz="2800" dirty="0">
                <a:latin typeface="宋体" panose="02010600030101010101" pitchFamily="2" charset="-122"/>
              </a:rPr>
              <a:t>,(SNO,CNO)</a:t>
            </a:r>
            <a:r>
              <a:rPr lang="zh-CN" altLang="en-US" sz="2800" dirty="0">
                <a:latin typeface="宋体" panose="02010600030101010101" pitchFamily="2" charset="-122"/>
              </a:rPr>
              <a:t>是主码</a:t>
            </a:r>
            <a:r>
              <a:rPr lang="en-US" altLang="zh-CN" sz="2800" dirty="0">
                <a:latin typeface="宋体" panose="02010600030101010101" pitchFamily="2" charset="-122"/>
              </a:rPr>
              <a:t>.SNO CNO</a:t>
            </a:r>
            <a:r>
              <a:rPr lang="zh-CN" altLang="en-US" sz="2800" dirty="0">
                <a:latin typeface="宋体" panose="02010600030101010101" pitchFamily="2" charset="-122"/>
              </a:rPr>
              <a:t>分别参照引用</a:t>
            </a:r>
            <a:r>
              <a:rPr lang="en-US" altLang="zh-CN" sz="2800" dirty="0">
                <a:latin typeface="宋体" panose="02010600030101010101" pitchFamily="2" charset="-122"/>
              </a:rPr>
              <a:t>STUDENT</a:t>
            </a:r>
            <a:r>
              <a:rPr lang="zh-CN" altLang="en-US" sz="2800" dirty="0">
                <a:latin typeface="宋体" panose="02010600030101010101" pitchFamily="2" charset="-122"/>
              </a:rPr>
              <a:t>表的主码和</a:t>
            </a:r>
            <a:r>
              <a:rPr lang="en-US" altLang="zh-CN" sz="2800" dirty="0">
                <a:latin typeface="宋体" panose="02010600030101010101" pitchFamily="2" charset="-122"/>
              </a:rPr>
              <a:t>COURSE</a:t>
            </a:r>
            <a:r>
              <a:rPr lang="zh-CN" altLang="en-US" sz="2800" dirty="0">
                <a:latin typeface="宋体" panose="02010600030101010101" pitchFamily="2" charset="-122"/>
              </a:rPr>
              <a:t>表的主码</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标题 598017"/>
          <p:cNvSpPr>
            <a:spLocks noGrp="1"/>
          </p:cNvSpPr>
          <p:nvPr>
            <p:ph type="title"/>
          </p:nvPr>
        </p:nvSpPr>
        <p:spPr>
          <a:xfrm>
            <a:off x="0" y="0"/>
            <a:ext cx="7524750"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599042" name="文本占位符 598018"/>
          <p:cNvSpPr>
            <a:spLocks noGrp="1"/>
          </p:cNvSpPr>
          <p:nvPr>
            <p:ph idx="1"/>
          </p:nvPr>
        </p:nvSpPr>
        <p:spPr>
          <a:xfrm>
            <a:off x="0" y="1125538"/>
            <a:ext cx="9144000" cy="5732462"/>
          </a:xfrm>
        </p:spPr>
        <p:txBody>
          <a:bodyPr anchor="t"/>
          <a:lstStyle/>
          <a:p>
            <a:pPr marL="0" indent="0">
              <a:lnSpc>
                <a:spcPct val="90000"/>
              </a:lnSpc>
              <a:buNone/>
            </a:pPr>
            <a:r>
              <a:rPr lang="zh-CN" altLang="en-US" sz="2800" dirty="0">
                <a:latin typeface="宋体" panose="02010600030101010101" pitchFamily="2" charset="-122"/>
              </a:rPr>
              <a:t>例</a:t>
            </a:r>
            <a:r>
              <a:rPr lang="en-US" altLang="zh-CN" sz="2800" dirty="0">
                <a:latin typeface="宋体" panose="02010600030101010101" pitchFamily="2" charset="-122"/>
              </a:rPr>
              <a:t>3  </a:t>
            </a:r>
            <a:r>
              <a:rPr lang="zh-CN" altLang="en-US" sz="2800" dirty="0">
                <a:latin typeface="宋体" panose="02010600030101010101" pitchFamily="2" charset="-122"/>
              </a:rPr>
              <a:t>定义</a:t>
            </a:r>
            <a:r>
              <a:rPr lang="en-US" altLang="zh-CN" sz="2800" dirty="0">
                <a:latin typeface="宋体" panose="02010600030101010101" pitchFamily="2" charset="-122"/>
              </a:rPr>
              <a:t>SC</a:t>
            </a:r>
            <a:r>
              <a:rPr lang="zh-CN" altLang="en-US" sz="2800" dirty="0">
                <a:latin typeface="宋体" panose="02010600030101010101" pitchFamily="2" charset="-122"/>
              </a:rPr>
              <a:t>中的参照完整性</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CREATE TABLE </a:t>
            </a:r>
            <a:r>
              <a:rPr lang="en-US" altLang="zh-CN" sz="2800" dirty="0" err="1">
                <a:latin typeface="宋体" panose="02010600030101010101" pitchFamily="2" charset="-122"/>
              </a:rPr>
              <a:t>sc</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NULL,</a:t>
            </a:r>
            <a:endParaRPr lang="en-US" altLang="zh-CN" sz="2800" dirty="0">
              <a:latin typeface="宋体" panose="02010600030101010101" pitchFamily="2" charset="-122"/>
            </a:endParaRPr>
          </a:p>
          <a:p>
            <a:pPr marL="0" indent="0">
              <a:lnSpc>
                <a:spcPct val="90000"/>
              </a:lnSpc>
              <a:buNone/>
            </a:pPr>
            <a:r>
              <a:rPr lang="en-US" altLang="zh-CN" sz="2800" dirty="0" err="1">
                <a:latin typeface="宋体" panose="02010600030101010101" pitchFamily="2" charset="-122"/>
              </a:rPr>
              <a:t>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Grade SMALLINT,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PRIMARY </a:t>
            </a:r>
            <a:r>
              <a:rPr lang="en-US" altLang="zh-CN" sz="2800" dirty="0" err="1">
                <a:latin typeface="宋体" panose="02010600030101010101" pitchFamily="2" charset="-122"/>
              </a:rPr>
              <a:t>kEY</a:t>
            </a:r>
            <a:r>
              <a:rPr lang="en-US" altLang="zh-CN" sz="2800" dirty="0">
                <a:latin typeface="宋体" panose="02010600030101010101" pitchFamily="2" charset="-122"/>
              </a:rPr>
              <a:t> (</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FOREIGN KEY (</a:t>
            </a:r>
            <a:r>
              <a:rPr lang="en-US" altLang="zh-CN" sz="2800" dirty="0" err="1">
                <a:latin typeface="宋体" panose="02010600030101010101" pitchFamily="2" charset="-122"/>
              </a:rPr>
              <a:t>sno</a:t>
            </a:r>
            <a:r>
              <a:rPr lang="en-US" altLang="zh-CN" sz="2800" dirty="0">
                <a:latin typeface="宋体" panose="02010600030101010101" pitchFamily="2" charset="-122"/>
              </a:rPr>
              <a:t>)REFERENCES student(</a:t>
            </a:r>
            <a:r>
              <a:rPr lang="en-US" altLang="zh-CN" sz="2800" dirty="0" err="1">
                <a:latin typeface="宋体" panose="02010600030101010101" pitchFamily="2" charset="-122"/>
              </a:rPr>
              <a:t>sno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FOREIGN KEY (</a:t>
            </a:r>
            <a:r>
              <a:rPr lang="en-US" altLang="zh-CN" sz="2800" dirty="0" err="1">
                <a:latin typeface="宋体" panose="02010600030101010101" pitchFamily="2" charset="-122"/>
              </a:rPr>
              <a:t>cno</a:t>
            </a:r>
            <a:r>
              <a:rPr lang="en-US" altLang="zh-CN" sz="2800" dirty="0">
                <a:latin typeface="宋体" panose="02010600030101010101" pitchFamily="2" charset="-122"/>
              </a:rPr>
              <a:t>)REFERENCES course(</a:t>
            </a:r>
            <a:r>
              <a:rPr lang="en-US" altLang="zh-CN" sz="2800" dirty="0" err="1">
                <a:latin typeface="宋体" panose="02010600030101010101" pitchFamily="2" charset="-122"/>
              </a:rPr>
              <a:t>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5.2.2</a:t>
            </a:r>
            <a:r>
              <a:rPr lang="zh-CN" altLang="en-US" sz="2800" dirty="0">
                <a:latin typeface="宋体" panose="02010600030101010101" pitchFamily="2" charset="-122"/>
              </a:rPr>
              <a:t>参照完整性检查和违约处理</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一个参照完整性将两个表中的相应元组联系起来</a:t>
            </a:r>
            <a:r>
              <a:rPr lang="en-US" altLang="zh-CN" sz="2800" dirty="0">
                <a:latin typeface="宋体" panose="02010600030101010101" pitchFamily="2" charset="-122"/>
              </a:rPr>
              <a:t>.</a:t>
            </a:r>
            <a:r>
              <a:rPr lang="zh-CN" altLang="en-US" sz="2800" dirty="0">
                <a:latin typeface="宋体" panose="02010600030101010101" pitchFamily="2" charset="-122"/>
              </a:rPr>
              <a:t>因此对被参照表和参照表进行增删改操作时有可能破坏参照完整性</a:t>
            </a:r>
            <a:r>
              <a:rPr lang="en-US" altLang="zh-CN" sz="2800" dirty="0">
                <a:latin typeface="宋体" panose="02010600030101010101" pitchFamily="2" charset="-122"/>
              </a:rPr>
              <a:t>,</a:t>
            </a:r>
            <a:r>
              <a:rPr lang="zh-CN" altLang="en-US" sz="2800" dirty="0">
                <a:latin typeface="宋体" panose="02010600030101010101" pitchFamily="2" charset="-122"/>
              </a:rPr>
              <a:t>必须检查</a:t>
            </a:r>
            <a:r>
              <a:rPr lang="en-US" altLang="zh-CN" sz="2800" dirty="0">
                <a:latin typeface="宋体" panose="02010600030101010101" pitchFamily="2" charset="-122"/>
              </a:rPr>
              <a:t>:</a:t>
            </a:r>
            <a:endParaRPr lang="en-US" altLang="zh-CN" sz="2800" dirty="0">
              <a:latin typeface="宋体" panose="02010600030101010101" pitchFamily="2" charset="-122"/>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5" name="标题 599041"/>
          <p:cNvSpPr>
            <a:spLocks noGrp="1"/>
          </p:cNvSpPr>
          <p:nvPr>
            <p:ph type="title"/>
          </p:nvPr>
        </p:nvSpPr>
        <p:spPr>
          <a:xfrm>
            <a:off x="250825" y="0"/>
            <a:ext cx="7561263"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0066" name="文本占位符 599042"/>
          <p:cNvSpPr>
            <a:spLocks noGrp="1"/>
          </p:cNvSpPr>
          <p:nvPr>
            <p:ph idx="1"/>
          </p:nvPr>
        </p:nvSpPr>
        <p:spPr>
          <a:xfrm>
            <a:off x="0" y="1052513"/>
            <a:ext cx="9144000" cy="5805487"/>
          </a:xfrm>
        </p:spPr>
        <p:txBody>
          <a:bodyPr anchor="t"/>
          <a:lstStyle/>
          <a:p>
            <a:pPr marL="0" indent="0">
              <a:buNone/>
            </a:pPr>
            <a:r>
              <a:rPr lang="en-US" altLang="zh-CN" dirty="0">
                <a:latin typeface="宋体" panose="02010600030101010101" pitchFamily="2" charset="-122"/>
              </a:rPr>
              <a:t>1</a:t>
            </a:r>
            <a:r>
              <a:rPr lang="zh-CN" altLang="en-US" dirty="0">
                <a:latin typeface="宋体" panose="02010600030101010101" pitchFamily="2" charset="-122"/>
              </a:rPr>
              <a:t>、</a:t>
            </a:r>
            <a:r>
              <a:rPr lang="en-US" altLang="zh-CN" sz="2800" dirty="0">
                <a:latin typeface="宋体" panose="02010600030101010101" pitchFamily="2" charset="-122"/>
              </a:rPr>
              <a:t>SC</a:t>
            </a:r>
            <a:r>
              <a:rPr lang="zh-CN" altLang="en-US" sz="2800" dirty="0">
                <a:latin typeface="宋体" panose="02010600030101010101" pitchFamily="2" charset="-122"/>
              </a:rPr>
              <a:t>表中增加一个元组，该元组的</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STUDENT</a:t>
            </a:r>
            <a:r>
              <a:rPr lang="zh-CN" altLang="en-US" sz="2800" dirty="0">
                <a:latin typeface="宋体" panose="02010600030101010101" pitchFamily="2" charset="-122"/>
              </a:rPr>
              <a:t>表中找不到一个元组，其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属性的值与之相等</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2</a:t>
            </a:r>
            <a:r>
              <a:rPr lang="zh-CN" altLang="en-US" sz="2800" dirty="0">
                <a:latin typeface="宋体" panose="02010600030101010101" pitchFamily="2" charset="-122"/>
              </a:rPr>
              <a:t>、修改</a:t>
            </a:r>
            <a:r>
              <a:rPr lang="en-US" altLang="zh-CN" sz="2800" dirty="0">
                <a:latin typeface="宋体" panose="02010600030101010101" pitchFamily="2" charset="-122"/>
              </a:rPr>
              <a:t>SC</a:t>
            </a:r>
            <a:r>
              <a:rPr lang="zh-CN" altLang="en-US" sz="2800" dirty="0">
                <a:latin typeface="宋体" panose="02010600030101010101" pitchFamily="2" charset="-122"/>
              </a:rPr>
              <a:t>表中的一个元组，修改后该元组的	</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STUDENGT</a:t>
            </a:r>
            <a:r>
              <a:rPr lang="zh-CN" altLang="en-US" sz="2800" dirty="0">
                <a:latin typeface="宋体" panose="02010600030101010101" pitchFamily="2" charset="-122"/>
              </a:rPr>
              <a:t>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属性的值与之相等。</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3</a:t>
            </a:r>
            <a:r>
              <a:rPr lang="zh-CN" altLang="en-US" sz="2800" dirty="0">
                <a:latin typeface="宋体" panose="02010600030101010101" pitchFamily="2" charset="-122"/>
              </a:rPr>
              <a:t>、从</a:t>
            </a:r>
            <a:r>
              <a:rPr lang="en-US" altLang="zh-CN" sz="2800" dirty="0">
                <a:latin typeface="宋体" panose="02010600030101010101" pitchFamily="2" charset="-122"/>
              </a:rPr>
              <a:t>STUDENGT</a:t>
            </a:r>
            <a:r>
              <a:rPr lang="zh-CN" altLang="en-US" sz="2800" dirty="0">
                <a:latin typeface="宋体" panose="02010600030101010101" pitchFamily="2" charset="-122"/>
              </a:rPr>
              <a:t>表中删除一个元组，造成</a:t>
            </a:r>
            <a:r>
              <a:rPr lang="en-US" altLang="zh-CN" sz="2800" dirty="0">
                <a:latin typeface="宋体" panose="02010600030101010101" pitchFamily="2" charset="-122"/>
              </a:rPr>
              <a:t>SC</a:t>
            </a:r>
            <a:r>
              <a:rPr lang="zh-CN" altLang="en-US" sz="2800" dirty="0">
                <a:latin typeface="宋体" panose="02010600030101010101" pitchFamily="2" charset="-122"/>
              </a:rPr>
              <a:t>表中某些原则元组的</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STUDENGT</a:t>
            </a:r>
            <a:r>
              <a:rPr lang="zh-CN" altLang="en-US" sz="2800" dirty="0">
                <a:latin typeface="宋体" panose="02010600030101010101" pitchFamily="2" charset="-122"/>
              </a:rPr>
              <a:t>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属性值与之相等。</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4</a:t>
            </a:r>
            <a:r>
              <a:rPr lang="zh-CN" altLang="en-US" sz="2800" dirty="0">
                <a:latin typeface="宋体" panose="02010600030101010101" pitchFamily="2" charset="-122"/>
              </a:rPr>
              <a:t>、修改</a:t>
            </a:r>
            <a:r>
              <a:rPr lang="en-US" altLang="zh-CN" sz="2800" dirty="0">
                <a:latin typeface="宋体" panose="02010600030101010101" pitchFamily="2" charset="-122"/>
              </a:rPr>
              <a:t>STUDENT</a:t>
            </a:r>
            <a:r>
              <a:rPr lang="zh-CN" altLang="en-US" sz="2800" dirty="0">
                <a:latin typeface="宋体" panose="02010600030101010101" pitchFamily="2" charset="-122"/>
              </a:rPr>
              <a:t>表中一个元组的</a:t>
            </a:r>
            <a:r>
              <a:rPr lang="en-US" altLang="zh-CN" sz="2800" dirty="0">
                <a:latin typeface="宋体" panose="02010600030101010101" pitchFamily="2" charset="-122"/>
              </a:rPr>
              <a:t>SNO</a:t>
            </a:r>
            <a:r>
              <a:rPr lang="zh-CN" altLang="en-US" sz="2800" dirty="0">
                <a:latin typeface="宋体" panose="02010600030101010101" pitchFamily="2" charset="-122"/>
              </a:rPr>
              <a:t>属性，造成</a:t>
            </a:r>
            <a:r>
              <a:rPr lang="en-US" altLang="zh-CN" sz="2800" dirty="0">
                <a:latin typeface="宋体" panose="02010600030101010101" pitchFamily="2" charset="-122"/>
              </a:rPr>
              <a:t>SC</a:t>
            </a:r>
            <a:r>
              <a:rPr lang="zh-CN" altLang="en-US" sz="2800" dirty="0">
                <a:latin typeface="宋体" panose="02010600030101010101" pitchFamily="2" charset="-122"/>
              </a:rPr>
              <a:t>表中某些元组的</a:t>
            </a:r>
            <a:r>
              <a:rPr lang="en-US" altLang="zh-CN" sz="2800" dirty="0">
                <a:latin typeface="宋体" panose="02010600030101010101" pitchFamily="2" charset="-122"/>
              </a:rPr>
              <a:t>SNO</a:t>
            </a:r>
            <a:r>
              <a:rPr lang="zh-CN" altLang="en-US" sz="2800" dirty="0">
                <a:latin typeface="宋体" panose="02010600030101010101" pitchFamily="2" charset="-122"/>
              </a:rPr>
              <a:t>属性的值在表</a:t>
            </a:r>
            <a:r>
              <a:rPr lang="en-US" altLang="zh-CN" sz="2800" dirty="0">
                <a:latin typeface="宋体" panose="02010600030101010101" pitchFamily="2" charset="-122"/>
              </a:rPr>
              <a:t>STUDENT</a:t>
            </a:r>
            <a:r>
              <a:rPr lang="zh-CN" altLang="en-US" sz="2800" dirty="0">
                <a:latin typeface="宋体" panose="02010600030101010101" pitchFamily="2" charset="-122"/>
              </a:rPr>
              <a:t>中找不到一个元组，其</a:t>
            </a:r>
            <a:r>
              <a:rPr lang="en-US" altLang="zh-CN" sz="2800" dirty="0">
                <a:latin typeface="宋体" panose="02010600030101010101" pitchFamily="2" charset="-122"/>
              </a:rPr>
              <a:t>SNO</a:t>
            </a:r>
            <a:r>
              <a:rPr lang="zh-CN" altLang="en-US" sz="2800" dirty="0">
                <a:latin typeface="宋体" panose="02010600030101010101" pitchFamily="2" charset="-122"/>
              </a:rPr>
              <a:t>属性的值与之相等。</a:t>
            </a:r>
            <a:endParaRPr lang="zh-CN" altLang="en-US" sz="2800" dirty="0">
              <a:latin typeface="宋体" panose="02010600030101010101" pitchFamily="2" charset="-122"/>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89" name="标题 600065"/>
          <p:cNvSpPr>
            <a:spLocks noGrp="1"/>
          </p:cNvSpPr>
          <p:nvPr>
            <p:ph type="title"/>
          </p:nvPr>
        </p:nvSpPr>
        <p:spPr>
          <a:xfrm>
            <a:off x="0" y="0"/>
            <a:ext cx="7667625"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1090" name="文本占位符 600066"/>
          <p:cNvSpPr>
            <a:spLocks noGrp="1"/>
          </p:cNvSpPr>
          <p:nvPr>
            <p:ph idx="1"/>
          </p:nvPr>
        </p:nvSpPr>
        <p:spPr>
          <a:xfrm>
            <a:off x="0" y="1341438"/>
            <a:ext cx="9144000" cy="5516562"/>
          </a:xfrm>
        </p:spPr>
        <p:txBody>
          <a:bodyPr anchor="t"/>
          <a:lstStyle/>
          <a:p>
            <a:pPr marL="0" indent="0">
              <a:buNone/>
            </a:pPr>
            <a:r>
              <a:rPr lang="zh-CN" altLang="en-US" sz="2800" dirty="0"/>
              <a:t>当上述不一致发生时，系统可以采取以下策略处理</a:t>
            </a:r>
            <a:endParaRPr lang="zh-CN" altLang="en-US" sz="2800" dirty="0"/>
          </a:p>
          <a:p>
            <a:pPr marL="0" indent="0">
              <a:buNone/>
            </a:pPr>
            <a:r>
              <a:rPr lang="en-US" altLang="zh-CN" sz="2800" dirty="0">
                <a:latin typeface="宋体" panose="02010600030101010101" pitchFamily="2" charset="-122"/>
              </a:rPr>
              <a:t>1</a:t>
            </a:r>
            <a:r>
              <a:rPr lang="zh-CN" altLang="en-US" sz="2800" dirty="0">
                <a:latin typeface="宋体" panose="02010600030101010101" pitchFamily="2" charset="-122"/>
              </a:rPr>
              <a:t>、拒绝（</a:t>
            </a:r>
            <a:r>
              <a:rPr lang="en-US" altLang="zh-CN" sz="2800" dirty="0">
                <a:latin typeface="宋体" panose="02010600030101010101" pitchFamily="2" charset="-122"/>
              </a:rPr>
              <a:t>NO ACTION</a:t>
            </a:r>
            <a:r>
              <a:rPr lang="zh-CN" altLang="en-US" sz="2800" dirty="0">
                <a:latin typeface="宋体" panose="02010600030101010101" pitchFamily="2" charset="-122"/>
              </a:rPr>
              <a:t>）执行</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2</a:t>
            </a:r>
            <a:r>
              <a:rPr lang="zh-CN" altLang="en-US" sz="2800" dirty="0">
                <a:latin typeface="宋体" panose="02010600030101010101" pitchFamily="2" charset="-122"/>
              </a:rPr>
              <a:t>、级连操作</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3</a:t>
            </a:r>
            <a:r>
              <a:rPr lang="zh-CN" altLang="en-US" sz="2800" dirty="0">
                <a:latin typeface="宋体" panose="02010600030101010101" pitchFamily="2" charset="-122"/>
              </a:rPr>
              <a:t>、设置为空</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5.3 </a:t>
            </a:r>
            <a:r>
              <a:rPr lang="zh-CN" altLang="en-US" sz="2800" dirty="0">
                <a:latin typeface="宋体" panose="02010600030101010101" pitchFamily="2" charset="-122"/>
              </a:rPr>
              <a:t>用户定义的完整性</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5.3.1 </a:t>
            </a:r>
            <a:r>
              <a:rPr lang="zh-CN" altLang="en-US" sz="2800" dirty="0">
                <a:latin typeface="宋体" panose="02010600030101010101" pitchFamily="2" charset="-122"/>
              </a:rPr>
              <a:t>属性上的约束条件的定义</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在</a:t>
            </a:r>
            <a:r>
              <a:rPr lang="en-US" altLang="zh-CN" sz="2800" dirty="0">
                <a:latin typeface="宋体" panose="02010600030101010101" pitchFamily="2" charset="-122"/>
              </a:rPr>
              <a:t>CREATE TABLE</a:t>
            </a:r>
            <a:r>
              <a:rPr lang="zh-CN" altLang="en-US" sz="2800" dirty="0">
                <a:latin typeface="宋体" panose="02010600030101010101" pitchFamily="2" charset="-122"/>
              </a:rPr>
              <a:t>中定义属性的同时可以根据应用要求</a:t>
            </a:r>
            <a:r>
              <a:rPr lang="en-US" altLang="zh-CN" sz="2800" dirty="0">
                <a:latin typeface="宋体" panose="02010600030101010101" pitchFamily="2" charset="-122"/>
              </a:rPr>
              <a:t>,</a:t>
            </a:r>
            <a:r>
              <a:rPr lang="zh-CN" altLang="en-US" sz="2800" dirty="0">
                <a:latin typeface="宋体" panose="02010600030101010101" pitchFamily="2" charset="-122"/>
              </a:rPr>
              <a:t>定义属性上的约束条件</a:t>
            </a:r>
            <a:r>
              <a:rPr lang="en-US" altLang="zh-CN" sz="2800" dirty="0">
                <a:latin typeface="宋体" panose="02010600030101010101" pitchFamily="2" charset="-122"/>
              </a:rPr>
              <a:t>,</a:t>
            </a:r>
            <a:r>
              <a:rPr lang="zh-CN" altLang="en-US" sz="2800" dirty="0">
                <a:latin typeface="宋体" panose="02010600030101010101" pitchFamily="2" charset="-122"/>
              </a:rPr>
              <a:t>即属性值限制</a:t>
            </a:r>
            <a:r>
              <a:rPr lang="en-US" altLang="zh-CN" sz="2800" dirty="0">
                <a:latin typeface="宋体" panose="02010600030101010101" pitchFamily="2" charset="-122"/>
              </a:rPr>
              <a:t>,</a:t>
            </a:r>
            <a:r>
              <a:rPr lang="zh-CN" altLang="en-US" sz="2800" dirty="0">
                <a:latin typeface="宋体" panose="02010600030101010101" pitchFamily="2" charset="-122"/>
              </a:rPr>
              <a:t>包括</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列值非空</a:t>
            </a:r>
            <a:r>
              <a:rPr lang="en-US" altLang="zh-CN" sz="2800" dirty="0">
                <a:latin typeface="宋体" panose="02010600030101010101" pitchFamily="2" charset="-122"/>
              </a:rPr>
              <a:t>(NOT NULL</a:t>
            </a:r>
            <a:r>
              <a:rPr lang="zh-CN" altLang="en-US" sz="2800" dirty="0">
                <a:latin typeface="宋体" panose="02010600030101010101" pitchFamily="2" charset="-122"/>
              </a:rPr>
              <a:t>短语</a:t>
            </a:r>
            <a:r>
              <a:rPr lang="en-US" altLang="zh-CN" sz="2800" dirty="0">
                <a:latin typeface="宋体" panose="02010600030101010101" pitchFamily="2" charset="-122"/>
              </a:rPr>
              <a:t>)</a:t>
            </a:r>
            <a:endParaRPr lang="en-US" altLang="zh-CN" sz="2800" dirty="0">
              <a:latin typeface="宋体" panose="02010600030101010101" pitchFamily="2" charset="-122"/>
            </a:endParaRPr>
          </a:p>
          <a:p>
            <a:r>
              <a:rPr lang="zh-CN" altLang="en-US" sz="2800" dirty="0">
                <a:latin typeface="宋体" panose="02010600030101010101" pitchFamily="2" charset="-122"/>
              </a:rPr>
              <a:t>列值唯一</a:t>
            </a:r>
            <a:r>
              <a:rPr lang="en-US" altLang="zh-CN" sz="2800" dirty="0">
                <a:latin typeface="宋体" panose="02010600030101010101" pitchFamily="2" charset="-122"/>
              </a:rPr>
              <a:t>(UNIQUE </a:t>
            </a:r>
            <a:r>
              <a:rPr lang="zh-CN" altLang="en-US" sz="2800" dirty="0">
                <a:latin typeface="宋体" panose="02010600030101010101" pitchFamily="2" charset="-122"/>
              </a:rPr>
              <a:t>短语</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zh-CN" altLang="en-US" sz="2800" dirty="0">
                <a:latin typeface="宋体" panose="02010600030101010101" pitchFamily="2" charset="-122"/>
              </a:rPr>
              <a:t>检查列值是否满足一个布尔表达式</a:t>
            </a:r>
            <a:r>
              <a:rPr lang="en-US" altLang="zh-CN" sz="2800" dirty="0">
                <a:latin typeface="宋体" panose="02010600030101010101" pitchFamily="2" charset="-122"/>
              </a:rPr>
              <a:t>(CHECK</a:t>
            </a:r>
            <a:r>
              <a:rPr lang="zh-CN" altLang="en-US" sz="2800" dirty="0">
                <a:latin typeface="宋体" panose="02010600030101010101" pitchFamily="2" charset="-122"/>
              </a:rPr>
              <a:t>短语</a:t>
            </a:r>
            <a:r>
              <a:rPr lang="en-US" altLang="zh-CN" sz="2800" dirty="0">
                <a:latin typeface="宋体" panose="02010600030101010101" pitchFamily="2" charset="-122"/>
              </a:rPr>
              <a:t>)</a:t>
            </a:r>
            <a:endParaRPr lang="en-US" altLang="zh-CN" sz="2800" dirty="0">
              <a:latin typeface="宋体" panose="02010600030101010101" pitchFamily="2" charset="-122"/>
            </a:endParaRPr>
          </a:p>
          <a:p>
            <a:endParaRPr lang="zh-CN" altLang="en-US" sz="2800" dirty="0">
              <a:latin typeface="宋体" panose="02010600030101010101" pitchFamily="2" charset="-122"/>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标题 601089"/>
          <p:cNvSpPr>
            <a:spLocks noGrp="1"/>
          </p:cNvSpPr>
          <p:nvPr>
            <p:ph type="title"/>
          </p:nvPr>
        </p:nvSpPr>
        <p:spPr>
          <a:xfrm>
            <a:off x="0" y="0"/>
            <a:ext cx="7092950"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2114" name="文本占位符 601090"/>
          <p:cNvSpPr>
            <a:spLocks noGrp="1"/>
          </p:cNvSpPr>
          <p:nvPr>
            <p:ph idx="1"/>
          </p:nvPr>
        </p:nvSpPr>
        <p:spPr>
          <a:xfrm>
            <a:off x="0" y="908050"/>
            <a:ext cx="9144000" cy="5949950"/>
          </a:xfrm>
        </p:spPr>
        <p:txBody>
          <a:bodyPr anchor="t"/>
          <a:lstStyle/>
          <a:p>
            <a:pPr marL="0" indent="0">
              <a:lnSpc>
                <a:spcPct val="90000"/>
              </a:lnSpc>
              <a:buNone/>
            </a:pPr>
            <a:r>
              <a:rPr lang="zh-CN" altLang="en-US" sz="2800" dirty="0" smtClean="0">
                <a:latin typeface="宋体" panose="02010600030101010101" pitchFamily="2" charset="-122"/>
              </a:rPr>
              <a:t>（</a:t>
            </a:r>
            <a:r>
              <a:rPr lang="en-US" altLang="zh-CN" sz="2800" dirty="0" smtClean="0">
                <a:latin typeface="宋体" panose="02010600030101010101" pitchFamily="2" charset="-122"/>
              </a:rPr>
              <a:t>1</a:t>
            </a:r>
            <a:r>
              <a:rPr lang="zh-CN" altLang="en-US" sz="2800" dirty="0" smtClean="0">
                <a:latin typeface="宋体" panose="02010600030101010101" pitchFamily="2" charset="-122"/>
              </a:rPr>
              <a:t>）、</a:t>
            </a:r>
            <a:r>
              <a:rPr lang="zh-CN" altLang="en-US" sz="2800" dirty="0">
                <a:latin typeface="宋体" panose="02010600030101010101" pitchFamily="2" charset="-122"/>
              </a:rPr>
              <a:t>不允许取空</a:t>
            </a:r>
            <a:endParaRPr lang="zh-CN" altLang="en-US" sz="2800" dirty="0">
              <a:latin typeface="宋体" panose="02010600030101010101" pitchFamily="2" charset="-122"/>
            </a:endParaRPr>
          </a:p>
          <a:p>
            <a:pPr marL="0" indent="0">
              <a:lnSpc>
                <a:spcPct val="90000"/>
              </a:lnSpc>
              <a:buNone/>
            </a:pPr>
            <a:r>
              <a:rPr lang="zh-CN" altLang="en-US" sz="2800" dirty="0">
                <a:latin typeface="宋体" panose="02010600030101010101" pitchFamily="2" charset="-122"/>
              </a:rPr>
              <a:t>例</a:t>
            </a:r>
            <a:r>
              <a:rPr lang="en-US" altLang="zh-CN" sz="2800" dirty="0">
                <a:latin typeface="宋体" panose="02010600030101010101" pitchFamily="2" charset="-122"/>
              </a:rPr>
              <a:t>5 </a:t>
            </a:r>
            <a:r>
              <a:rPr lang="zh-CN" altLang="en-US" sz="2800" dirty="0">
                <a:latin typeface="宋体" panose="02010600030101010101" pitchFamily="2" charset="-122"/>
              </a:rPr>
              <a:t>在定义</a:t>
            </a:r>
            <a:r>
              <a:rPr lang="en-US" altLang="zh-CN" sz="2800" dirty="0">
                <a:latin typeface="宋体" panose="02010600030101010101" pitchFamily="2" charset="-122"/>
              </a:rPr>
              <a:t>SC</a:t>
            </a:r>
            <a:r>
              <a:rPr lang="zh-CN" altLang="en-US" sz="2800" dirty="0">
                <a:latin typeface="宋体" panose="02010600030101010101" pitchFamily="2" charset="-122"/>
              </a:rPr>
              <a:t>表时，说明</a:t>
            </a:r>
            <a:r>
              <a:rPr lang="en-US" altLang="zh-CN" sz="2800" dirty="0">
                <a:latin typeface="宋体" panose="02010600030101010101" pitchFamily="2" charset="-122"/>
              </a:rPr>
              <a:t>SNO</a:t>
            </a:r>
            <a:r>
              <a:rPr lang="zh-CN" altLang="en-US" sz="2800" dirty="0">
                <a:latin typeface="宋体" panose="02010600030101010101" pitchFamily="2" charset="-122"/>
              </a:rPr>
              <a:t>、</a:t>
            </a:r>
            <a:r>
              <a:rPr lang="en-US" altLang="zh-CN" sz="2800" dirty="0">
                <a:latin typeface="宋体" panose="02010600030101010101" pitchFamily="2" charset="-122"/>
              </a:rPr>
              <a:t>CNO</a:t>
            </a:r>
            <a:r>
              <a:rPr lang="zh-CN" altLang="en-US" sz="2800" dirty="0">
                <a:latin typeface="宋体" panose="02010600030101010101" pitchFamily="2" charset="-122"/>
              </a:rPr>
              <a:t>、</a:t>
            </a:r>
            <a:r>
              <a:rPr lang="en-US" altLang="zh-CN" sz="2800" dirty="0">
                <a:latin typeface="宋体" panose="02010600030101010101" pitchFamily="2" charset="-122"/>
              </a:rPr>
              <a:t>GRADE</a:t>
            </a:r>
            <a:r>
              <a:rPr lang="zh-CN" altLang="en-US" sz="2800" dirty="0">
                <a:latin typeface="宋体" panose="02010600030101010101" pitchFamily="2" charset="-122"/>
              </a:rPr>
              <a:t>属性不允许取空值</a:t>
            </a:r>
            <a:endParaRPr lang="zh-CN" altLang="en-US"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CREATE TABLE </a:t>
            </a:r>
            <a:r>
              <a:rPr lang="en-US" altLang="zh-CN" sz="2800" dirty="0" err="1">
                <a:latin typeface="宋体" panose="02010600030101010101" pitchFamily="2" charset="-122"/>
              </a:rPr>
              <a:t>sc</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NULL</a:t>
            </a:r>
            <a:endParaRPr lang="en-US" altLang="zh-CN" sz="2800" dirty="0">
              <a:latin typeface="宋体" panose="02010600030101010101" pitchFamily="2" charset="-122"/>
            </a:endParaRPr>
          </a:p>
          <a:p>
            <a:pPr marL="0" indent="0">
              <a:lnSpc>
                <a:spcPct val="90000"/>
              </a:lnSpc>
              <a:buNone/>
            </a:pPr>
            <a:r>
              <a:rPr lang="en-US" altLang="zh-CN" sz="2800" dirty="0" err="1">
                <a:latin typeface="宋体" panose="02010600030101010101" pitchFamily="2" charset="-122"/>
              </a:rPr>
              <a:t>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Grade SMALLINT NOT NULL,</a:t>
            </a:r>
            <a:endParaRPr lang="en-US" altLang="zh-CN" sz="2800" dirty="0">
              <a:latin typeface="宋体" panose="02010600030101010101" pitchFamily="2" charset="-122"/>
            </a:endParaRPr>
          </a:p>
          <a:p>
            <a:pPr marL="0" indent="0">
              <a:lnSpc>
                <a:spcPct val="90000"/>
              </a:lnSpc>
              <a:buNone/>
            </a:pPr>
            <a:r>
              <a:rPr lang="en-US" altLang="zh-CN" sz="2800" dirty="0">
                <a:latin typeface="宋体" panose="02010600030101010101" pitchFamily="2" charset="-122"/>
              </a:rPr>
              <a:t>PRIMARY KEY(</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a:lnSpc>
                <a:spcPct val="90000"/>
              </a:lnSpc>
            </a:pPr>
            <a:r>
              <a:rPr lang="en-US" altLang="zh-CN" sz="2800" dirty="0">
                <a:latin typeface="宋体" panose="02010600030101010101" pitchFamily="2" charset="-122"/>
              </a:rPr>
              <a:t>…</a:t>
            </a:r>
            <a:endParaRPr lang="en-US" altLang="zh-CN" sz="2800" dirty="0">
              <a:latin typeface="宋体" panose="02010600030101010101" pitchFamily="2" charset="-122"/>
            </a:endParaRPr>
          </a:p>
          <a:p>
            <a:pPr>
              <a:lnSpc>
                <a:spcPct val="90000"/>
              </a:lnSpc>
            </a:pP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lnSpc>
                <a:spcPct val="90000"/>
              </a:lnSpc>
              <a:buNone/>
            </a:pPr>
            <a:r>
              <a:rPr lang="zh-CN" altLang="en-US" sz="2800" dirty="0" smtClean="0">
                <a:latin typeface="宋体" panose="02010600030101010101" pitchFamily="2" charset="-122"/>
              </a:rPr>
              <a:t>（</a:t>
            </a:r>
            <a:r>
              <a:rPr lang="en-US" altLang="zh-CN" sz="2800" dirty="0" smtClean="0">
                <a:latin typeface="宋体" panose="02010600030101010101" pitchFamily="2" charset="-122"/>
              </a:rPr>
              <a:t>2</a:t>
            </a:r>
            <a:r>
              <a:rPr lang="zh-CN" altLang="en-US" sz="2800" dirty="0" smtClean="0">
                <a:latin typeface="宋体" panose="02010600030101010101" pitchFamily="2" charset="-122"/>
              </a:rPr>
              <a:t>）、</a:t>
            </a:r>
            <a:r>
              <a:rPr lang="zh-CN" altLang="en-US" sz="2800" dirty="0">
                <a:latin typeface="宋体" panose="02010600030101010101" pitchFamily="2" charset="-122"/>
              </a:rPr>
              <a:t>列值唯一</a:t>
            </a:r>
            <a:endParaRPr lang="zh-CN" altLang="en-US" sz="2800" dirty="0">
              <a:latin typeface="宋体" panose="02010600030101010101" pitchFamily="2" charset="-122"/>
            </a:endParaRPr>
          </a:p>
          <a:p>
            <a:pPr>
              <a:lnSpc>
                <a:spcPct val="90000"/>
              </a:lnSpc>
            </a:pPr>
            <a:r>
              <a:rPr lang="zh-CN" altLang="en-US" sz="2800" dirty="0">
                <a:latin typeface="宋体" panose="02010600030101010101" pitchFamily="2" charset="-122"/>
              </a:rPr>
              <a:t>例</a:t>
            </a:r>
            <a:r>
              <a:rPr lang="en-US" altLang="zh-CN" sz="2800" dirty="0">
                <a:latin typeface="宋体" panose="02010600030101010101" pitchFamily="2" charset="-122"/>
              </a:rPr>
              <a:t>6 </a:t>
            </a:r>
            <a:r>
              <a:rPr lang="zh-CN" altLang="en-US" sz="2800" dirty="0">
                <a:latin typeface="宋体" panose="02010600030101010101" pitchFamily="2" charset="-122"/>
              </a:rPr>
              <a:t>建立部门表</a:t>
            </a:r>
            <a:r>
              <a:rPr lang="en-US" altLang="zh-CN" sz="2800" dirty="0">
                <a:latin typeface="宋体" panose="02010600030101010101" pitchFamily="2" charset="-122"/>
              </a:rPr>
              <a:t>DEPT</a:t>
            </a:r>
            <a:r>
              <a:rPr lang="zh-CN" altLang="en-US" sz="2800" dirty="0">
                <a:latin typeface="宋体" panose="02010600030101010101" pitchFamily="2" charset="-122"/>
              </a:rPr>
              <a:t>，要求部门名称</a:t>
            </a:r>
            <a:r>
              <a:rPr lang="en-US" altLang="zh-CN" sz="2800" dirty="0" err="1">
                <a:latin typeface="宋体" panose="02010600030101010101" pitchFamily="2" charset="-122"/>
              </a:rPr>
              <a:t>Dname</a:t>
            </a:r>
            <a:r>
              <a:rPr lang="zh-CN" altLang="en-US" sz="2800" dirty="0">
                <a:latin typeface="宋体" panose="02010600030101010101" pitchFamily="2" charset="-122"/>
              </a:rPr>
              <a:t>列取值唯一，部门编号</a:t>
            </a:r>
            <a:r>
              <a:rPr lang="en-US" altLang="zh-CN" sz="2800" dirty="0" err="1">
                <a:latin typeface="宋体" panose="02010600030101010101" pitchFamily="2" charset="-122"/>
              </a:rPr>
              <a:t>Deptno</a:t>
            </a:r>
            <a:r>
              <a:rPr lang="zh-CN" altLang="en-US" sz="2800" dirty="0">
                <a:latin typeface="宋体" panose="02010600030101010101" pitchFamily="2" charset="-122"/>
              </a:rPr>
              <a:t>列为主码。</a:t>
            </a:r>
            <a:endParaRPr lang="zh-CN" altLang="en-US" sz="2800" dirty="0">
              <a:latin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59393"/>
          <p:cNvSpPr>
            <a:spLocks noGrp="1"/>
          </p:cNvSpPr>
          <p:nvPr>
            <p:ph type="title"/>
          </p:nvPr>
        </p:nvSpPr>
        <p:spPr>
          <a:xfrm>
            <a:off x="685800" y="152400"/>
            <a:ext cx="6870700" cy="684213"/>
          </a:xfrm>
        </p:spPr>
        <p:txBody>
          <a:bodyPr anchor="b"/>
          <a:lstStyle/>
          <a:p>
            <a:r>
              <a:rPr lang="zh-CN" altLang="en-US" sz="4000"/>
              <a:t>多个实体型间的联系 </a:t>
            </a:r>
            <a:r>
              <a:rPr lang="en-US" altLang="zh-CN" sz="4000"/>
              <a:t>( </a:t>
            </a:r>
            <a:r>
              <a:rPr lang="zh-CN" altLang="en-US" sz="4000"/>
              <a:t>续 </a:t>
            </a:r>
            <a:r>
              <a:rPr lang="en-US" altLang="zh-CN" sz="4000"/>
              <a:t>)</a:t>
            </a:r>
            <a:endParaRPr lang="en-US" altLang="zh-CN" sz="4000"/>
          </a:p>
        </p:txBody>
      </p:sp>
      <p:sp>
        <p:nvSpPr>
          <p:cNvPr id="60418" name="文本占位符 59394"/>
          <p:cNvSpPr>
            <a:spLocks noGrp="1"/>
          </p:cNvSpPr>
          <p:nvPr>
            <p:ph idx="1"/>
          </p:nvPr>
        </p:nvSpPr>
        <p:spPr>
          <a:xfrm>
            <a:off x="179388" y="908050"/>
            <a:ext cx="8964612" cy="5732463"/>
          </a:xfrm>
        </p:spPr>
        <p:txBody>
          <a:bodyPr anchor="t"/>
          <a:lstStyle/>
          <a:p>
            <a:r>
              <a:rPr lang="zh-CN" altLang="en-US" dirty="0" smtClean="0"/>
              <a:t>实例</a:t>
            </a:r>
            <a:endParaRPr lang="zh-CN" altLang="en-US" dirty="0"/>
          </a:p>
          <a:p>
            <a:pPr>
              <a:buNone/>
            </a:pPr>
            <a:r>
              <a:rPr lang="zh-CN" altLang="en-US" dirty="0"/>
              <a:t>     课程、教师与参考书三个实体型</a:t>
            </a:r>
            <a:endParaRPr lang="zh-CN" altLang="en-US" dirty="0"/>
          </a:p>
          <a:p>
            <a:pPr>
              <a:buNone/>
            </a:pPr>
            <a:r>
              <a:rPr lang="zh-CN" altLang="en-US" dirty="0"/>
              <a:t>如果一门课程可以有若干个教师讲授，使用若干</a:t>
            </a:r>
            <a:endParaRPr lang="zh-CN" altLang="en-US" dirty="0"/>
          </a:p>
          <a:p>
            <a:pPr>
              <a:buNone/>
            </a:pPr>
            <a:r>
              <a:rPr lang="zh-CN" altLang="en-US" dirty="0"/>
              <a:t>本参考书，每一个教师只讲授一门课程，每一本</a:t>
            </a:r>
            <a:endParaRPr lang="zh-CN" altLang="en-US" dirty="0"/>
          </a:p>
          <a:p>
            <a:pPr>
              <a:buNone/>
            </a:pPr>
            <a:r>
              <a:rPr lang="zh-CN" altLang="en-US" dirty="0"/>
              <a:t>参考书只供一门课程使用</a:t>
            </a:r>
            <a:endParaRPr lang="zh-CN" altLang="en-US" dirty="0"/>
          </a:p>
          <a:p>
            <a:pPr>
              <a:buNone/>
            </a:pPr>
            <a:r>
              <a:rPr lang="zh-CN" altLang="en-US" dirty="0"/>
              <a:t>课程与教师、参考书之间的联系是一对多的</a:t>
            </a:r>
            <a:endParaRPr lang="zh-CN" altLang="en-US" dirty="0"/>
          </a:p>
          <a:p>
            <a:r>
              <a:rPr lang="zh-CN" altLang="en-US" dirty="0" smtClean="0"/>
              <a:t> </a:t>
            </a:r>
            <a:r>
              <a:rPr lang="zh-CN" altLang="en-US" dirty="0"/>
              <a:t>多个实体型间的一对一联系</a:t>
            </a:r>
            <a:endParaRPr lang="zh-CN" altLang="en-US" dirty="0"/>
          </a:p>
          <a:p>
            <a:r>
              <a:rPr lang="zh-CN" altLang="en-US" dirty="0" smtClean="0"/>
              <a:t> </a:t>
            </a:r>
            <a:r>
              <a:rPr lang="zh-CN" altLang="en-US" dirty="0"/>
              <a:t>多个实体型间的多对多联系</a:t>
            </a:r>
            <a:endParaRPr lang="zh-CN" altLang="en-US"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标题 602113"/>
          <p:cNvSpPr>
            <a:spLocks noGrp="1"/>
          </p:cNvSpPr>
          <p:nvPr>
            <p:ph type="title"/>
          </p:nvPr>
        </p:nvSpPr>
        <p:spPr>
          <a:xfrm>
            <a:off x="0" y="0"/>
            <a:ext cx="6372225" cy="7651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3138" name="文本占位符 602114"/>
          <p:cNvSpPr>
            <a:spLocks noGrp="1"/>
          </p:cNvSpPr>
          <p:nvPr>
            <p:ph idx="1"/>
          </p:nvPr>
        </p:nvSpPr>
        <p:spPr>
          <a:xfrm>
            <a:off x="0" y="765175"/>
            <a:ext cx="9144000" cy="6092825"/>
          </a:xfrm>
        </p:spPr>
        <p:txBody>
          <a:bodyPr anchor="t"/>
          <a:lstStyle/>
          <a:p>
            <a:pPr marL="0" indent="0">
              <a:buNone/>
            </a:pPr>
            <a:r>
              <a:rPr lang="en-US" altLang="zh-CN" sz="2800" dirty="0">
                <a:solidFill>
                  <a:schemeClr val="tx2"/>
                </a:solidFill>
                <a:latin typeface="宋体" panose="02010600030101010101" pitchFamily="2" charset="-122"/>
              </a:rPr>
              <a:t>CREATE TABLE DEPT</a:t>
            </a:r>
            <a:endParaRPr lang="en-US" altLang="zh-CN" sz="2800" dirty="0">
              <a:solidFill>
                <a:schemeClr val="tx2"/>
              </a:solidFill>
              <a:latin typeface="宋体" panose="02010600030101010101" pitchFamily="2" charset="-122"/>
            </a:endParaRPr>
          </a:p>
          <a:p>
            <a:pPr marL="0" indent="0">
              <a:buNone/>
            </a:pPr>
            <a:r>
              <a:rPr lang="zh-CN" altLang="en-US" sz="2800" dirty="0">
                <a:solidFill>
                  <a:schemeClr val="tx2"/>
                </a:solidFill>
                <a:latin typeface="宋体" panose="02010600030101010101" pitchFamily="2" charset="-122"/>
              </a:rPr>
              <a:t>（</a:t>
            </a:r>
            <a:r>
              <a:rPr lang="en-US" altLang="zh-CN" sz="2800" dirty="0" err="1">
                <a:solidFill>
                  <a:schemeClr val="tx2"/>
                </a:solidFill>
                <a:latin typeface="宋体" panose="02010600030101010101" pitchFamily="2" charset="-122"/>
              </a:rPr>
              <a:t>Deptno</a:t>
            </a:r>
            <a:r>
              <a:rPr lang="en-US" altLang="zh-CN" sz="2800" dirty="0">
                <a:solidFill>
                  <a:schemeClr val="tx2"/>
                </a:solidFill>
                <a:latin typeface="宋体" panose="02010600030101010101" pitchFamily="2" charset="-122"/>
              </a:rPr>
              <a:t> NUMERIC(2),</a:t>
            </a:r>
            <a:r>
              <a:rPr lang="en-US" altLang="zh-CN" sz="2800" dirty="0" err="1">
                <a:solidFill>
                  <a:schemeClr val="tx2"/>
                </a:solidFill>
                <a:latin typeface="宋体" panose="02010600030101010101" pitchFamily="2" charset="-122"/>
              </a:rPr>
              <a:t>Dname</a:t>
            </a:r>
            <a:r>
              <a:rPr lang="en-US" altLang="zh-CN" sz="2800" dirty="0">
                <a:solidFill>
                  <a:schemeClr val="tx2"/>
                </a:solidFill>
                <a:latin typeface="宋体" panose="02010600030101010101" pitchFamily="2" charset="-122"/>
              </a:rPr>
              <a:t> CHAR(9) UNIQUE,</a:t>
            </a:r>
            <a:endParaRPr lang="en-US" altLang="zh-CN"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Location CHAR(10),</a:t>
            </a:r>
            <a:endParaRPr lang="en-US" altLang="zh-CN"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PRIMARY KEY (</a:t>
            </a:r>
            <a:r>
              <a:rPr lang="en-US" altLang="zh-CN" sz="2800" dirty="0" err="1">
                <a:solidFill>
                  <a:schemeClr val="tx2"/>
                </a:solidFill>
                <a:latin typeface="宋体" panose="02010600030101010101" pitchFamily="2" charset="-122"/>
              </a:rPr>
              <a:t>Depton</a:t>
            </a:r>
            <a:r>
              <a:rPr lang="en-US" altLang="zh-CN" sz="2800" dirty="0">
                <a:solidFill>
                  <a:schemeClr val="tx2"/>
                </a:solidFill>
                <a:latin typeface="宋体" panose="02010600030101010101" pitchFamily="2" charset="-122"/>
              </a:rPr>
              <a:t>));</a:t>
            </a:r>
            <a:endParaRPr lang="en-US" altLang="zh-CN" sz="2800" dirty="0">
              <a:solidFill>
                <a:schemeClr val="tx2"/>
              </a:solidFill>
              <a:latin typeface="宋体" panose="02010600030101010101" pitchFamily="2" charset="-122"/>
            </a:endParaRPr>
          </a:p>
          <a:p>
            <a:pPr marL="0" indent="0">
              <a:buNone/>
            </a:pPr>
            <a:r>
              <a:rPr lang="zh-CN" altLang="en-US" sz="2800" dirty="0" smtClean="0">
                <a:solidFill>
                  <a:schemeClr val="tx2"/>
                </a:solidFill>
                <a:latin typeface="宋体" panose="02010600030101010101" pitchFamily="2" charset="-122"/>
              </a:rPr>
              <a:t>（</a:t>
            </a:r>
            <a:r>
              <a:rPr lang="en-US" altLang="zh-CN" sz="2800" dirty="0" smtClean="0">
                <a:solidFill>
                  <a:schemeClr val="tx2"/>
                </a:solidFill>
                <a:latin typeface="宋体" panose="02010600030101010101" pitchFamily="2" charset="-122"/>
              </a:rPr>
              <a:t>3</a:t>
            </a:r>
            <a:r>
              <a:rPr lang="zh-CN" altLang="en-US" sz="2800" dirty="0" smtClean="0">
                <a:solidFill>
                  <a:schemeClr val="tx2"/>
                </a:solidFill>
                <a:latin typeface="宋体" panose="02010600030101010101" pitchFamily="2" charset="-122"/>
              </a:rPr>
              <a:t>）、</a:t>
            </a:r>
            <a:r>
              <a:rPr lang="zh-CN" altLang="en-US" sz="2800" dirty="0">
                <a:solidFill>
                  <a:schemeClr val="tx2"/>
                </a:solidFill>
                <a:latin typeface="宋体" panose="02010600030101010101" pitchFamily="2" charset="-122"/>
              </a:rPr>
              <a:t>用</a:t>
            </a:r>
            <a:r>
              <a:rPr lang="en-US" altLang="zh-CN" sz="2800" dirty="0">
                <a:solidFill>
                  <a:schemeClr val="tx2"/>
                </a:solidFill>
                <a:latin typeface="宋体" panose="02010600030101010101" pitchFamily="2" charset="-122"/>
              </a:rPr>
              <a:t>CHECK</a:t>
            </a:r>
            <a:r>
              <a:rPr lang="zh-CN" altLang="en-US" sz="2800" dirty="0">
                <a:solidFill>
                  <a:schemeClr val="tx2"/>
                </a:solidFill>
                <a:latin typeface="宋体" panose="02010600030101010101" pitchFamily="2" charset="-122"/>
              </a:rPr>
              <a:t>短语指定列值应该满足的条件</a:t>
            </a:r>
            <a:endParaRPr lang="zh-CN" altLang="en-US" sz="2800" dirty="0">
              <a:solidFill>
                <a:schemeClr val="tx2"/>
              </a:solidFill>
              <a:latin typeface="宋体" panose="02010600030101010101" pitchFamily="2" charset="-122"/>
            </a:endParaRPr>
          </a:p>
          <a:p>
            <a:pPr marL="0" indent="0">
              <a:buNone/>
            </a:pPr>
            <a:r>
              <a:rPr lang="zh-CN" altLang="en-US" sz="2800" dirty="0">
                <a:solidFill>
                  <a:schemeClr val="tx2"/>
                </a:solidFill>
                <a:latin typeface="宋体" panose="02010600030101010101" pitchFamily="2" charset="-122"/>
              </a:rPr>
              <a:t>例</a:t>
            </a:r>
            <a:r>
              <a:rPr lang="en-US" altLang="zh-CN" sz="2800" dirty="0">
                <a:solidFill>
                  <a:schemeClr val="tx2"/>
                </a:solidFill>
                <a:latin typeface="宋体" panose="02010600030101010101" pitchFamily="2" charset="-122"/>
              </a:rPr>
              <a:t>7 Student</a:t>
            </a:r>
            <a:r>
              <a:rPr lang="zh-CN" altLang="en-US" sz="2800" dirty="0">
                <a:solidFill>
                  <a:schemeClr val="tx2"/>
                </a:solidFill>
                <a:latin typeface="宋体" panose="02010600030101010101" pitchFamily="2" charset="-122"/>
              </a:rPr>
              <a:t>表的</a:t>
            </a:r>
            <a:r>
              <a:rPr lang="en-US" altLang="zh-CN" sz="2800" dirty="0" err="1">
                <a:solidFill>
                  <a:schemeClr val="tx2"/>
                </a:solidFill>
                <a:latin typeface="宋体" panose="02010600030101010101" pitchFamily="2" charset="-122"/>
              </a:rPr>
              <a:t>Ssex</a:t>
            </a:r>
            <a:r>
              <a:rPr lang="zh-CN" altLang="en-US" sz="2800" dirty="0">
                <a:solidFill>
                  <a:schemeClr val="tx2"/>
                </a:solidFill>
                <a:latin typeface="宋体" panose="02010600030101010101" pitchFamily="2" charset="-122"/>
              </a:rPr>
              <a:t>只允许取“男”或“女”</a:t>
            </a:r>
            <a:endParaRPr lang="zh-CN" altLang="en-US"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CREATE TABLE Student</a:t>
            </a:r>
            <a:endParaRPr lang="en-US" altLang="zh-CN" sz="2800" dirty="0">
              <a:solidFill>
                <a:schemeClr val="tx2"/>
              </a:solidFill>
              <a:latin typeface="宋体" panose="02010600030101010101" pitchFamily="2" charset="-122"/>
            </a:endParaRPr>
          </a:p>
          <a:p>
            <a:pPr marL="0" indent="0">
              <a:buNone/>
            </a:pPr>
            <a:r>
              <a:rPr lang="en-US" altLang="zh-CN" sz="2800" dirty="0">
                <a:solidFill>
                  <a:schemeClr val="tx2"/>
                </a:solidFill>
                <a:latin typeface="宋体" panose="02010600030101010101" pitchFamily="2" charset="-122"/>
              </a:rPr>
              <a:t>(</a:t>
            </a:r>
            <a:r>
              <a:rPr lang="en-US" altLang="zh-CN" sz="2800" dirty="0" err="1">
                <a:solidFill>
                  <a:schemeClr val="tx2"/>
                </a:solidFill>
                <a:latin typeface="宋体" panose="02010600030101010101" pitchFamily="2" charset="-122"/>
              </a:rPr>
              <a:t>Sno</a:t>
            </a:r>
            <a:r>
              <a:rPr lang="en-US" altLang="zh-CN" sz="2800" dirty="0">
                <a:solidFill>
                  <a:schemeClr val="tx2"/>
                </a:solidFill>
                <a:latin typeface="宋体" panose="02010600030101010101" pitchFamily="2" charset="-122"/>
              </a:rPr>
              <a:t> CHAR(9) PRIMARY KEY,</a:t>
            </a:r>
            <a:endParaRPr lang="en-US" altLang="zh-CN" sz="2800" dirty="0">
              <a:solidFill>
                <a:schemeClr val="tx2"/>
              </a:solidFill>
              <a:latin typeface="宋体" panose="02010600030101010101" pitchFamily="2" charset="-122"/>
            </a:endParaRPr>
          </a:p>
          <a:p>
            <a:pPr marL="0" indent="0">
              <a:buNone/>
            </a:pPr>
            <a:r>
              <a:rPr lang="en-US" altLang="zh-CN" sz="2800" dirty="0" err="1">
                <a:solidFill>
                  <a:schemeClr val="tx2"/>
                </a:solidFill>
                <a:latin typeface="宋体" panose="02010600030101010101" pitchFamily="2" charset="-122"/>
              </a:rPr>
              <a:t>Sname</a:t>
            </a:r>
            <a:r>
              <a:rPr lang="en-US" altLang="zh-CN" sz="2800" dirty="0">
                <a:solidFill>
                  <a:schemeClr val="tx2"/>
                </a:solidFill>
                <a:latin typeface="宋体" panose="02010600030101010101" pitchFamily="2" charset="-122"/>
              </a:rPr>
              <a:t> CHAR(8) NOT NULL,</a:t>
            </a:r>
            <a:endParaRPr lang="en-US" altLang="zh-CN" sz="2800" dirty="0">
              <a:solidFill>
                <a:schemeClr val="tx2"/>
              </a:solidFill>
              <a:latin typeface="宋体" panose="02010600030101010101" pitchFamily="2" charset="-122"/>
            </a:endParaRPr>
          </a:p>
          <a:p>
            <a:pPr marL="0" indent="0">
              <a:buNone/>
            </a:pPr>
            <a:r>
              <a:rPr lang="en-US" altLang="zh-CN" sz="2800" dirty="0" err="1">
                <a:solidFill>
                  <a:schemeClr val="tx2"/>
                </a:solidFill>
                <a:latin typeface="宋体" panose="02010600030101010101" pitchFamily="2" charset="-122"/>
              </a:rPr>
              <a:t>Ssex</a:t>
            </a:r>
            <a:r>
              <a:rPr lang="en-US" altLang="zh-CN" sz="2800" dirty="0">
                <a:solidFill>
                  <a:schemeClr val="tx2"/>
                </a:solidFill>
                <a:latin typeface="宋体" panose="02010600030101010101" pitchFamily="2" charset="-122"/>
              </a:rPr>
              <a:t> CHAR(2) CHECK(</a:t>
            </a:r>
            <a:r>
              <a:rPr lang="en-US" altLang="zh-CN" sz="2800" dirty="0" err="1">
                <a:solidFill>
                  <a:schemeClr val="tx2"/>
                </a:solidFill>
                <a:latin typeface="宋体" panose="02010600030101010101" pitchFamily="2" charset="-122"/>
              </a:rPr>
              <a:t>Ssex</a:t>
            </a:r>
            <a:r>
              <a:rPr lang="en-US" altLang="zh-CN" sz="2800" dirty="0">
                <a:solidFill>
                  <a:schemeClr val="tx2"/>
                </a:solidFill>
                <a:latin typeface="宋体" panose="02010600030101010101" pitchFamily="2" charset="-122"/>
              </a:rPr>
              <a:t> IN(‘</a:t>
            </a:r>
            <a:r>
              <a:rPr lang="zh-CN" altLang="en-US" sz="2800" dirty="0">
                <a:solidFill>
                  <a:schemeClr val="tx2"/>
                </a:solidFill>
                <a:latin typeface="宋体" panose="02010600030101010101" pitchFamily="2" charset="-122"/>
              </a:rPr>
              <a:t>男’，‘女’），</a:t>
            </a:r>
            <a:endParaRPr lang="zh-CN" altLang="en-US" sz="2800" dirty="0">
              <a:solidFill>
                <a:schemeClr val="tx2"/>
              </a:solidFill>
              <a:latin typeface="宋体" panose="02010600030101010101" pitchFamily="2" charset="-122"/>
            </a:endParaRPr>
          </a:p>
          <a:p>
            <a:r>
              <a:rPr lang="en-US" altLang="zh-CN" sz="2800" dirty="0">
                <a:solidFill>
                  <a:schemeClr val="tx2"/>
                </a:solidFill>
                <a:latin typeface="宋体" panose="02010600030101010101" pitchFamily="2" charset="-122"/>
              </a:rPr>
              <a:t>Sage </a:t>
            </a:r>
            <a:r>
              <a:rPr lang="en-US" altLang="zh-CN" sz="2800" dirty="0" err="1">
                <a:solidFill>
                  <a:schemeClr val="tx2"/>
                </a:solidFill>
                <a:latin typeface="宋体" panose="02010600030101010101" pitchFamily="2" charset="-122"/>
              </a:rPr>
              <a:t>SMALLINT,Sdept</a:t>
            </a:r>
            <a:r>
              <a:rPr lang="en-US" altLang="zh-CN" sz="2800" dirty="0">
                <a:solidFill>
                  <a:schemeClr val="tx2"/>
                </a:solidFill>
                <a:latin typeface="宋体" panose="02010600030101010101" pitchFamily="2" charset="-122"/>
              </a:rPr>
              <a:t> CHAR(2));</a:t>
            </a:r>
            <a:endParaRPr lang="en-US" altLang="zh-CN" sz="2800" dirty="0">
              <a:solidFill>
                <a:schemeClr val="tx2"/>
              </a:solidFill>
              <a:latin typeface="宋体" panose="02010600030101010101" pitchFamily="2" charset="-122"/>
            </a:endParaRPr>
          </a:p>
          <a:p>
            <a:endParaRPr lang="en-US" altLang="zh-CN" sz="2800" dirty="0">
              <a:solidFill>
                <a:schemeClr val="tx2"/>
              </a:solidFill>
              <a:latin typeface="宋体" panose="02010600030101010101" pitchFamily="2" charset="-122"/>
            </a:endParaRPr>
          </a:p>
          <a:p>
            <a:endParaRPr lang="zh-CN" altLang="en-US" sz="2800" dirty="0">
              <a:solidFill>
                <a:schemeClr val="tx2"/>
              </a:solidFill>
              <a:latin typeface="宋体" panose="02010600030101010101" pitchFamily="2" charset="-122"/>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标题 603137"/>
          <p:cNvSpPr>
            <a:spLocks noGrp="1"/>
          </p:cNvSpPr>
          <p:nvPr>
            <p:ph type="title"/>
          </p:nvPr>
        </p:nvSpPr>
        <p:spPr>
          <a:xfrm>
            <a:off x="0" y="0"/>
            <a:ext cx="6588125" cy="9810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4162" name="文本占位符 603138"/>
          <p:cNvSpPr>
            <a:spLocks noGrp="1"/>
          </p:cNvSpPr>
          <p:nvPr>
            <p:ph idx="1"/>
          </p:nvPr>
        </p:nvSpPr>
        <p:spPr>
          <a:xfrm>
            <a:off x="0" y="1125538"/>
            <a:ext cx="9144000" cy="5732462"/>
          </a:xfrm>
        </p:spPr>
        <p:txBody>
          <a:bodyPr anchor="t"/>
          <a:lstStyle/>
          <a:p>
            <a:pPr marL="0" indent="0">
              <a:buNone/>
            </a:pPr>
            <a:r>
              <a:rPr lang="zh-CN" altLang="en-US" sz="2800" dirty="0">
                <a:latin typeface="宋体" panose="02010600030101010101" pitchFamily="2" charset="-122"/>
              </a:rPr>
              <a:t>例</a:t>
            </a:r>
            <a:r>
              <a:rPr lang="en-US" altLang="zh-CN" sz="2800" dirty="0">
                <a:latin typeface="宋体" panose="02010600030101010101" pitchFamily="2" charset="-122"/>
              </a:rPr>
              <a:t>8 SC</a:t>
            </a:r>
            <a:r>
              <a:rPr lang="zh-CN" altLang="en-US" sz="2800" dirty="0">
                <a:latin typeface="宋体" panose="02010600030101010101" pitchFamily="2" charset="-122"/>
              </a:rPr>
              <a:t>表的</a:t>
            </a:r>
            <a:r>
              <a:rPr lang="en-US" altLang="zh-CN" sz="2800" dirty="0">
                <a:latin typeface="宋体" panose="02010600030101010101" pitchFamily="2" charset="-122"/>
              </a:rPr>
              <a:t>Grade</a:t>
            </a:r>
            <a:r>
              <a:rPr lang="zh-CN" altLang="en-US" sz="2800" dirty="0">
                <a:latin typeface="宋体" panose="02010600030101010101" pitchFamily="2" charset="-122"/>
              </a:rPr>
              <a:t>值应该在</a:t>
            </a:r>
            <a:r>
              <a:rPr lang="en-US" altLang="zh-CN" sz="2800" dirty="0">
                <a:latin typeface="宋体" panose="02010600030101010101" pitchFamily="2" charset="-122"/>
              </a:rPr>
              <a:t>0</a:t>
            </a:r>
            <a:r>
              <a:rPr lang="zh-CN" altLang="en-US" sz="2800" dirty="0">
                <a:latin typeface="宋体" panose="02010600030101010101" pitchFamily="2" charset="-122"/>
              </a:rPr>
              <a:t>和</a:t>
            </a:r>
            <a:r>
              <a:rPr lang="en-US" altLang="zh-CN" sz="2800" dirty="0">
                <a:latin typeface="宋体" panose="02010600030101010101" pitchFamily="2" charset="-122"/>
              </a:rPr>
              <a:t>100</a:t>
            </a:r>
            <a:r>
              <a:rPr lang="zh-CN" altLang="en-US" sz="2800" dirty="0">
                <a:latin typeface="宋体" panose="02010600030101010101" pitchFamily="2" charset="-122"/>
              </a:rPr>
              <a:t>之间</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SC</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 NOT </a:t>
            </a:r>
            <a:r>
              <a:rPr lang="en-US" altLang="zh-CN" sz="2800" dirty="0" err="1">
                <a:latin typeface="宋体" panose="02010600030101010101" pitchFamily="2" charset="-122"/>
              </a:rPr>
              <a:t>NULL,cno</a:t>
            </a:r>
            <a:r>
              <a:rPr lang="en-US" altLang="zh-CN" sz="2800" dirty="0">
                <a:latin typeface="宋体" panose="02010600030101010101" pitchFamily="2" charset="-122"/>
              </a:rPr>
              <a:t> CHAR(4) NOT NULL,</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Grade SMALLINT CHECK (Grade&gt;=0AND Grade&lt;=100),</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PRIMARY KEY (</a:t>
            </a:r>
            <a:r>
              <a:rPr lang="en-US" altLang="zh-CN" sz="2800" dirty="0" err="1">
                <a:latin typeface="宋体" panose="02010600030101010101" pitchFamily="2" charset="-122"/>
              </a:rPr>
              <a:t>Sno,cno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FOREIGN KEY(</a:t>
            </a:r>
            <a:r>
              <a:rPr lang="en-US" altLang="zh-CN" sz="2800" dirty="0" err="1">
                <a:latin typeface="宋体" panose="02010600030101010101" pitchFamily="2" charset="-122"/>
              </a:rPr>
              <a:t>sno</a:t>
            </a:r>
            <a:r>
              <a:rPr lang="en-US" altLang="zh-CN" sz="2800" dirty="0">
                <a:latin typeface="宋体" panose="02010600030101010101" pitchFamily="2" charset="-122"/>
              </a:rPr>
              <a:t>) REFERENCES student(</a:t>
            </a:r>
            <a:r>
              <a:rPr lang="en-US" altLang="zh-CN" sz="2800" dirty="0" err="1">
                <a:latin typeface="宋体" panose="02010600030101010101" pitchFamily="2" charset="-122"/>
              </a:rPr>
              <a:t>sno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FOREIGN KEY(</a:t>
            </a:r>
            <a:r>
              <a:rPr lang="en-US" altLang="zh-CN" sz="2800" dirty="0" err="1">
                <a:latin typeface="宋体" panose="02010600030101010101" pitchFamily="2" charset="-122"/>
              </a:rPr>
              <a:t>cno</a:t>
            </a:r>
            <a:r>
              <a:rPr lang="en-US" altLang="zh-CN" sz="2800" dirty="0">
                <a:latin typeface="宋体" panose="02010600030101010101" pitchFamily="2" charset="-122"/>
              </a:rPr>
              <a:t>) REFERENCES course(</a:t>
            </a:r>
            <a:r>
              <a:rPr lang="en-US" altLang="zh-CN" sz="2800" dirty="0" err="1">
                <a:latin typeface="宋体" panose="02010600030101010101" pitchFamily="2" charset="-122"/>
              </a:rPr>
              <a:t>cno</a:t>
            </a:r>
            <a:r>
              <a:rPr lang="en-US" altLang="zh-CN" sz="2800" dirty="0">
                <a:latin typeface="宋体" panose="02010600030101010101" pitchFamily="2" charset="-122"/>
              </a:rPr>
              <a: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5.3.2 </a:t>
            </a:r>
            <a:r>
              <a:rPr lang="zh-CN" altLang="en-US" sz="2800" dirty="0">
                <a:latin typeface="宋体" panose="02010600030101010101" pitchFamily="2" charset="-122"/>
              </a:rPr>
              <a:t>属性上的约束条件检查和违约处理</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当往表中插入元组或修改属性值时，</a:t>
            </a:r>
            <a:r>
              <a:rPr lang="en-US" altLang="zh-CN" sz="2800" dirty="0">
                <a:latin typeface="宋体" panose="02010600030101010101" pitchFamily="2" charset="-122"/>
              </a:rPr>
              <a:t>RDBMS</a:t>
            </a:r>
            <a:r>
              <a:rPr lang="zh-CN" altLang="en-US" sz="2800" dirty="0">
                <a:latin typeface="宋体" panose="02010600030101010101" pitchFamily="2" charset="-122"/>
              </a:rPr>
              <a:t>就检查属性上的约束条件是否被满足，如果不满足则操作被拒绝执行。</a:t>
            </a:r>
            <a:endParaRPr lang="zh-CN" altLang="en-US" sz="2800" dirty="0">
              <a:latin typeface="宋体" panose="02010600030101010101" pitchFamily="2" charset="-122"/>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标题 604161"/>
          <p:cNvSpPr>
            <a:spLocks noGrp="1"/>
          </p:cNvSpPr>
          <p:nvPr>
            <p:ph type="title"/>
          </p:nvPr>
        </p:nvSpPr>
        <p:spPr>
          <a:xfrm>
            <a:off x="0" y="0"/>
            <a:ext cx="6011863"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5186" name="文本占位符 604162"/>
          <p:cNvSpPr>
            <a:spLocks noGrp="1"/>
          </p:cNvSpPr>
          <p:nvPr>
            <p:ph idx="1"/>
          </p:nvPr>
        </p:nvSpPr>
        <p:spPr>
          <a:xfrm>
            <a:off x="0" y="981075"/>
            <a:ext cx="9144000" cy="5876925"/>
          </a:xfrm>
        </p:spPr>
        <p:txBody>
          <a:bodyPr anchor="t"/>
          <a:lstStyle/>
          <a:p>
            <a:pPr marL="0" indent="0">
              <a:buNone/>
            </a:pPr>
            <a:r>
              <a:rPr lang="en-US" altLang="zh-CN" sz="2800" dirty="0">
                <a:latin typeface="宋体" panose="02010600030101010101" pitchFamily="2" charset="-122"/>
              </a:rPr>
              <a:t>5.3.3 </a:t>
            </a:r>
            <a:r>
              <a:rPr lang="zh-CN" altLang="en-US" sz="2800" dirty="0">
                <a:latin typeface="宋体" panose="02010600030101010101" pitchFamily="2" charset="-122"/>
              </a:rPr>
              <a:t>元组上的约束条件的定义</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 在</a:t>
            </a:r>
            <a:r>
              <a:rPr lang="en-US" altLang="zh-CN" sz="2800" dirty="0">
                <a:latin typeface="宋体" panose="02010600030101010101" pitchFamily="2" charset="-122"/>
              </a:rPr>
              <a:t>CREATE TABLE</a:t>
            </a:r>
            <a:r>
              <a:rPr lang="zh-CN" altLang="en-US" sz="2800" dirty="0">
                <a:latin typeface="宋体" panose="02010600030101010101" pitchFamily="2" charset="-122"/>
              </a:rPr>
              <a:t>语句中可以用</a:t>
            </a:r>
            <a:r>
              <a:rPr lang="en-US" altLang="zh-CN" sz="2800" dirty="0">
                <a:latin typeface="宋体" panose="02010600030101010101" pitchFamily="2" charset="-122"/>
              </a:rPr>
              <a:t>CHECK</a:t>
            </a:r>
            <a:r>
              <a:rPr lang="zh-CN" altLang="en-US" sz="2800" dirty="0">
                <a:latin typeface="宋体" panose="02010600030101010101" pitchFamily="2" charset="-122"/>
              </a:rPr>
              <a:t>短语定义元组上的约束条件</a:t>
            </a:r>
            <a:r>
              <a:rPr lang="en-US" altLang="zh-CN" sz="2800" dirty="0">
                <a:latin typeface="宋体" panose="02010600030101010101" pitchFamily="2" charset="-122"/>
              </a:rPr>
              <a:t>.</a:t>
            </a:r>
            <a:r>
              <a:rPr lang="zh-CN" altLang="en-US" sz="2800" dirty="0">
                <a:latin typeface="宋体" panose="02010600030101010101" pitchFamily="2" charset="-122"/>
              </a:rPr>
              <a:t>同属性值限制相比</a:t>
            </a:r>
            <a:r>
              <a:rPr lang="en-US" altLang="zh-CN" sz="2800" dirty="0">
                <a:latin typeface="宋体" panose="02010600030101010101" pitchFamily="2" charset="-122"/>
              </a:rPr>
              <a:t>,</a:t>
            </a:r>
            <a:r>
              <a:rPr lang="zh-CN" altLang="en-US" sz="2800" dirty="0">
                <a:latin typeface="宋体" panose="02010600030101010101" pitchFamily="2" charset="-122"/>
              </a:rPr>
              <a:t>元组级的限制可以设置不同属性之间的取值的相互约束条件</a:t>
            </a:r>
            <a:endParaRPr lang="zh-CN" altLang="en-US" sz="2800" dirty="0">
              <a:latin typeface="宋体" panose="02010600030101010101" pitchFamily="2" charset="-122"/>
            </a:endParaRPr>
          </a:p>
          <a:p>
            <a:pPr marL="0" indent="0">
              <a:buNone/>
            </a:pPr>
            <a:r>
              <a:rPr lang="zh-CN" altLang="en-US" sz="2800" dirty="0">
                <a:latin typeface="宋体" panose="02010600030101010101" pitchFamily="2" charset="-122"/>
              </a:rPr>
              <a:t>例</a:t>
            </a:r>
            <a:r>
              <a:rPr lang="en-US" altLang="zh-CN" sz="2800" dirty="0">
                <a:latin typeface="宋体" panose="02010600030101010101" pitchFamily="2" charset="-122"/>
              </a:rPr>
              <a:t>9 </a:t>
            </a:r>
            <a:r>
              <a:rPr lang="zh-CN" altLang="en-US" sz="2800" dirty="0">
                <a:latin typeface="宋体" panose="02010600030101010101" pitchFamily="2" charset="-122"/>
              </a:rPr>
              <a:t>当学生的性别是男时</a:t>
            </a:r>
            <a:r>
              <a:rPr lang="en-US" altLang="zh-CN" sz="2800" dirty="0">
                <a:latin typeface="宋体" panose="02010600030101010101" pitchFamily="2" charset="-122"/>
              </a:rPr>
              <a:t>,</a:t>
            </a:r>
            <a:r>
              <a:rPr lang="zh-CN" altLang="en-US" sz="2800" dirty="0">
                <a:latin typeface="宋体" panose="02010600030101010101" pitchFamily="2" charset="-122"/>
              </a:rPr>
              <a:t>其名字不能以</a:t>
            </a:r>
            <a:r>
              <a:rPr lang="en-US" altLang="zh-CN" sz="2800" dirty="0">
                <a:latin typeface="宋体" panose="02010600030101010101" pitchFamily="2" charset="-122"/>
              </a:rPr>
              <a:t>Ms.</a:t>
            </a:r>
            <a:r>
              <a:rPr lang="zh-CN" altLang="en-US" sz="2800" dirty="0">
                <a:latin typeface="宋体" panose="02010600030101010101" pitchFamily="2" charset="-122"/>
              </a:rPr>
              <a:t>打头</a:t>
            </a:r>
            <a:endParaRPr lang="zh-CN" altLang="en-US" sz="2800" dirty="0">
              <a:latin typeface="宋体" panose="02010600030101010101" pitchFamily="2" charset="-122"/>
            </a:endParaRPr>
          </a:p>
          <a:p>
            <a:pPr marL="0" indent="0">
              <a:buNone/>
            </a:pPr>
            <a:r>
              <a:rPr lang="en-US" altLang="zh-CN" sz="2800" dirty="0">
                <a:latin typeface="宋体" panose="02010600030101010101" pitchFamily="2" charset="-122"/>
              </a:rPr>
              <a:t>CREATE TABLE student</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a:t>
            </a:r>
            <a:r>
              <a:rPr lang="en-US" altLang="zh-CN" sz="2800" dirty="0" err="1">
                <a:latin typeface="宋体" panose="02010600030101010101" pitchFamily="2" charset="-122"/>
              </a:rPr>
              <a:t>Sno</a:t>
            </a:r>
            <a:r>
              <a:rPr lang="en-US" altLang="zh-CN" sz="2800" dirty="0">
                <a:latin typeface="宋体" panose="02010600030101010101" pitchFamily="2" charset="-122"/>
              </a:rPr>
              <a:t> CHAR(9),</a:t>
            </a:r>
            <a:r>
              <a:rPr lang="en-US" altLang="zh-CN" sz="2800" dirty="0" err="1">
                <a:latin typeface="宋体" panose="02010600030101010101" pitchFamily="2" charset="-122"/>
              </a:rPr>
              <a:t>Sname</a:t>
            </a:r>
            <a:r>
              <a:rPr lang="en-US" altLang="zh-CN" sz="2800" dirty="0">
                <a:latin typeface="宋体" panose="02010600030101010101" pitchFamily="2" charset="-122"/>
              </a:rPr>
              <a:t> CHAR(8) NOT NULL,</a:t>
            </a:r>
            <a:endParaRPr lang="en-US" altLang="zh-CN" sz="2800" dirty="0">
              <a:latin typeface="宋体" panose="02010600030101010101" pitchFamily="2" charset="-122"/>
            </a:endParaRPr>
          </a:p>
          <a:p>
            <a:pPr marL="0" indent="0">
              <a:buNone/>
            </a:pPr>
            <a:r>
              <a:rPr lang="en-US" altLang="zh-CN" sz="2800" dirty="0" err="1">
                <a:latin typeface="宋体" panose="02010600030101010101" pitchFamily="2" charset="-122"/>
              </a:rPr>
              <a:t>Ssex</a:t>
            </a:r>
            <a:r>
              <a:rPr lang="en-US" altLang="zh-CN" sz="2800" dirty="0">
                <a:latin typeface="宋体" panose="02010600030101010101" pitchFamily="2" charset="-122"/>
              </a:rPr>
              <a:t> CHAR(2),Sage </a:t>
            </a:r>
            <a:r>
              <a:rPr lang="en-US" altLang="zh-CN" sz="2800" dirty="0" err="1">
                <a:latin typeface="宋体" panose="02010600030101010101" pitchFamily="2" charset="-122"/>
              </a:rPr>
              <a:t>SMALLINT,sdept</a:t>
            </a:r>
            <a:r>
              <a:rPr lang="en-US" altLang="zh-CN" sz="2800" dirty="0">
                <a:latin typeface="宋体" panose="02010600030101010101" pitchFamily="2" charset="-122"/>
              </a:rPr>
              <a:t> CHAR(2),PRIMARY</a:t>
            </a:r>
            <a:endParaRPr lang="en-US" altLang="zh-CN" sz="2800" dirty="0">
              <a:latin typeface="宋体" panose="02010600030101010101" pitchFamily="2" charset="-122"/>
            </a:endParaRPr>
          </a:p>
          <a:p>
            <a:pPr marL="0" indent="0">
              <a:buNone/>
            </a:pPr>
            <a:r>
              <a:rPr lang="en-US" altLang="zh-CN" sz="2800" dirty="0">
                <a:latin typeface="宋体" panose="02010600030101010101" pitchFamily="2" charset="-122"/>
              </a:rPr>
              <a:t>KEY(</a:t>
            </a:r>
            <a:r>
              <a:rPr lang="en-US" altLang="zh-CN" sz="2800" dirty="0" err="1">
                <a:latin typeface="宋体" panose="02010600030101010101" pitchFamily="2" charset="-122"/>
              </a:rPr>
              <a:t>sno</a:t>
            </a:r>
            <a:r>
              <a:rPr lang="en-US" altLang="zh-CN" sz="2800" dirty="0">
                <a:latin typeface="宋体" panose="02010600030101010101" pitchFamily="2" charset="-122"/>
              </a:rPr>
              <a:t>),CHECK(</a:t>
            </a:r>
            <a:r>
              <a:rPr lang="en-US" altLang="zh-CN" sz="2800" dirty="0" err="1">
                <a:latin typeface="宋体" panose="02010600030101010101" pitchFamily="2" charset="-122"/>
              </a:rPr>
              <a:t>ssex</a:t>
            </a:r>
            <a:r>
              <a:rPr lang="en-US" altLang="zh-CN" sz="2800" dirty="0">
                <a:latin typeface="宋体" panose="02010600030101010101" pitchFamily="2" charset="-122"/>
              </a:rPr>
              <a:t>=‘</a:t>
            </a:r>
            <a:r>
              <a:rPr lang="zh-CN" altLang="en-US" sz="2800" dirty="0">
                <a:latin typeface="宋体" panose="02010600030101010101" pitchFamily="2" charset="-122"/>
              </a:rPr>
              <a:t>女’</a:t>
            </a:r>
            <a:r>
              <a:rPr lang="en-US" altLang="zh-CN" sz="2800" dirty="0">
                <a:latin typeface="宋体" panose="02010600030101010101" pitchFamily="2" charset="-122"/>
              </a:rPr>
              <a:t>OR </a:t>
            </a:r>
            <a:r>
              <a:rPr lang="en-US" altLang="zh-CN" sz="2800" dirty="0" err="1">
                <a:latin typeface="宋体" panose="02010600030101010101" pitchFamily="2" charset="-122"/>
              </a:rPr>
              <a:t>Sname</a:t>
            </a:r>
            <a:r>
              <a:rPr lang="en-US" altLang="zh-CN" sz="2800" dirty="0">
                <a:latin typeface="宋体" panose="02010600030101010101" pitchFamily="2" charset="-122"/>
              </a:rPr>
              <a:t> NOT LIKE’ Ms.%));</a:t>
            </a:r>
            <a:endParaRPr lang="en-US" altLang="zh-CN" sz="2800" dirty="0">
              <a:latin typeface="宋体" panose="02010600030101010101" pitchFamily="2" charset="-122"/>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标题 605185"/>
          <p:cNvSpPr>
            <a:spLocks noGrp="1"/>
          </p:cNvSpPr>
          <p:nvPr>
            <p:ph type="title"/>
          </p:nvPr>
        </p:nvSpPr>
        <p:spPr>
          <a:xfrm>
            <a:off x="0" y="0"/>
            <a:ext cx="6588125"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606210" name="文本占位符 605186"/>
          <p:cNvSpPr>
            <a:spLocks noGrp="1"/>
          </p:cNvSpPr>
          <p:nvPr>
            <p:ph idx="1"/>
          </p:nvPr>
        </p:nvSpPr>
        <p:spPr>
          <a:xfrm>
            <a:off x="0" y="908050"/>
            <a:ext cx="9144000" cy="5949950"/>
          </a:xfrm>
        </p:spPr>
        <p:txBody>
          <a:bodyPr anchor="t"/>
          <a:lstStyle/>
          <a:p>
            <a:pPr marL="0" indent="0">
              <a:buNone/>
            </a:pPr>
            <a:r>
              <a:rPr lang="en-US" altLang="zh-CN" dirty="0">
                <a:latin typeface="宋体" panose="02010600030101010101" pitchFamily="2" charset="-122"/>
              </a:rPr>
              <a:t>5.4 </a:t>
            </a:r>
            <a:r>
              <a:rPr lang="zh-CN" altLang="en-US" dirty="0">
                <a:latin typeface="宋体" panose="02010600030101010101" pitchFamily="2" charset="-122"/>
              </a:rPr>
              <a:t>完整性约束命名子句</a:t>
            </a:r>
            <a:endParaRPr lang="zh-CN" altLang="en-US" dirty="0">
              <a:latin typeface="宋体" panose="02010600030101010101" pitchFamily="2" charset="-122"/>
            </a:endParaRPr>
          </a:p>
          <a:p>
            <a:pPr marL="0" indent="0">
              <a:buNone/>
            </a:pPr>
            <a:r>
              <a:rPr lang="en-US" altLang="zh-CN" dirty="0">
                <a:latin typeface="宋体" panose="02010600030101010101" pitchFamily="2" charset="-122"/>
              </a:rPr>
              <a:t>1</a:t>
            </a:r>
            <a:r>
              <a:rPr lang="zh-CN" altLang="en-US" dirty="0">
                <a:latin typeface="宋体" panose="02010600030101010101" pitchFamily="2" charset="-122"/>
              </a:rPr>
              <a:t>、完整性约束命名子句</a:t>
            </a:r>
            <a:endParaRPr lang="zh-CN" altLang="en-US" dirty="0">
              <a:latin typeface="宋体" panose="02010600030101010101" pitchFamily="2" charset="-122"/>
            </a:endParaRPr>
          </a:p>
          <a:p>
            <a:pPr marL="0" indent="0">
              <a:buNone/>
            </a:pPr>
            <a:r>
              <a:rPr lang="en-US" altLang="zh-CN" dirty="0">
                <a:latin typeface="宋体" panose="02010600030101010101" pitchFamily="2" charset="-122"/>
              </a:rPr>
              <a:t>CONSTRAINT&lt;</a:t>
            </a:r>
            <a:r>
              <a:rPr lang="zh-CN" altLang="en-US" dirty="0">
                <a:latin typeface="宋体" panose="02010600030101010101" pitchFamily="2" charset="-122"/>
              </a:rPr>
              <a:t>完整性约束条件名</a:t>
            </a:r>
            <a:r>
              <a:rPr lang="en-US" altLang="zh-CN" dirty="0">
                <a:latin typeface="宋体" panose="02010600030101010101" pitchFamily="2" charset="-122"/>
              </a:rPr>
              <a:t>&gt;[PRIMARY KEY</a:t>
            </a:r>
            <a:r>
              <a:rPr lang="zh-CN" altLang="en-US" dirty="0">
                <a:latin typeface="宋体" panose="02010600030101010101" pitchFamily="2" charset="-122"/>
              </a:rPr>
              <a:t>短语</a:t>
            </a:r>
            <a:r>
              <a:rPr lang="en-US" altLang="zh-CN" dirty="0">
                <a:latin typeface="宋体" panose="02010600030101010101" pitchFamily="2" charset="-122"/>
              </a:rPr>
              <a:t>/FOREIGN KEY</a:t>
            </a:r>
            <a:r>
              <a:rPr lang="zh-CN" altLang="en-US" dirty="0">
                <a:latin typeface="宋体" panose="02010600030101010101" pitchFamily="2" charset="-122"/>
              </a:rPr>
              <a:t>短语</a:t>
            </a:r>
            <a:r>
              <a:rPr lang="en-US" altLang="zh-CN" dirty="0">
                <a:latin typeface="宋体" panose="02010600030101010101" pitchFamily="2" charset="-122"/>
              </a:rPr>
              <a:t>/CHECK </a:t>
            </a:r>
            <a:r>
              <a:rPr lang="zh-CN" altLang="en-US" dirty="0">
                <a:latin typeface="宋体" panose="02010600030101010101" pitchFamily="2" charset="-122"/>
              </a:rPr>
              <a:t>短语</a:t>
            </a:r>
            <a:r>
              <a:rPr lang="en-US" altLang="zh-CN" dirty="0">
                <a:latin typeface="宋体" panose="02010600030101010101" pitchFamily="2" charset="-122"/>
              </a:rPr>
              <a:t>]</a:t>
            </a:r>
            <a:endParaRPr lang="en-US" altLang="zh-CN" dirty="0">
              <a:latin typeface="宋体" panose="02010600030101010101" pitchFamily="2" charset="-122"/>
            </a:endParaRPr>
          </a:p>
          <a:p>
            <a:pPr marL="0" indent="0">
              <a:buNone/>
            </a:pPr>
            <a:r>
              <a:rPr lang="en-US" altLang="zh-CN" dirty="0">
                <a:latin typeface="宋体" panose="02010600030101010101" pitchFamily="2" charset="-122"/>
              </a:rPr>
              <a:t>2</a:t>
            </a:r>
            <a:r>
              <a:rPr lang="zh-CN" altLang="en-US" dirty="0">
                <a:latin typeface="宋体" panose="02010600030101010101" pitchFamily="2" charset="-122"/>
              </a:rPr>
              <a:t>、修改表中的完整性限制</a:t>
            </a:r>
            <a:endParaRPr lang="zh-CN" altLang="en-US" dirty="0">
              <a:latin typeface="宋体" panose="02010600030101010101" pitchFamily="2" charset="-122"/>
            </a:endParaRPr>
          </a:p>
          <a:p>
            <a:pPr marL="0" indent="0">
              <a:buNone/>
            </a:pPr>
            <a:r>
              <a:rPr lang="zh-CN" altLang="en-US" dirty="0">
                <a:latin typeface="宋体" panose="02010600030101010101" pitchFamily="2" charset="-122"/>
              </a:rPr>
              <a:t>可以使用</a:t>
            </a:r>
            <a:r>
              <a:rPr lang="en-US" altLang="zh-CN" dirty="0">
                <a:latin typeface="宋体" panose="02010600030101010101" pitchFamily="2" charset="-122"/>
              </a:rPr>
              <a:t>ALTER TABLE</a:t>
            </a:r>
            <a:r>
              <a:rPr lang="zh-CN" altLang="en-US" dirty="0">
                <a:latin typeface="宋体" panose="02010600030101010101" pitchFamily="2" charset="-122"/>
              </a:rPr>
              <a:t>语句修改表中的完整性限制</a:t>
            </a:r>
            <a:endParaRPr lang="zh-CN" altLang="en-US" dirty="0">
              <a:latin typeface="宋体" panose="02010600030101010101" pitchFamily="2" charset="-122"/>
            </a:endParaRPr>
          </a:p>
          <a:p>
            <a:endParaRPr lang="zh-CN" altLang="en-US" dirty="0">
              <a:latin typeface="宋体" panose="02010600030101010101" pitchFamily="2" charset="-122"/>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5.6 </a:t>
            </a:r>
            <a:r>
              <a:rPr lang="zh-CN" altLang="en-US" dirty="0" smtClean="0"/>
              <a:t>断言</a:t>
            </a:r>
            <a:endParaRPr lang="en-US" altLang="zh-CN" dirty="0" smtClean="0"/>
          </a:p>
          <a:p>
            <a:pPr marL="0" indent="0">
              <a:buNone/>
            </a:pPr>
            <a:r>
              <a:rPr lang="en-US" altLang="zh-CN" dirty="0"/>
              <a:t> </a:t>
            </a:r>
            <a:r>
              <a:rPr lang="en-US" altLang="zh-CN" dirty="0" smtClean="0"/>
              <a:t>  </a:t>
            </a:r>
            <a:r>
              <a:rPr lang="zh-CN" altLang="en-US" dirty="0" smtClean="0"/>
              <a:t>在</a:t>
            </a:r>
            <a:r>
              <a:rPr lang="en-US" altLang="zh-CN" dirty="0" smtClean="0"/>
              <a:t>SQL</a:t>
            </a:r>
            <a:r>
              <a:rPr lang="zh-CN" altLang="en-US" dirty="0" smtClean="0"/>
              <a:t>中可以使用数据库定义语言中的</a:t>
            </a:r>
            <a:r>
              <a:rPr lang="en-US" altLang="zh-CN" dirty="0" smtClean="0"/>
              <a:t>CREATE ASSERTION </a:t>
            </a:r>
            <a:r>
              <a:rPr lang="zh-CN" altLang="en-US" dirty="0" smtClean="0"/>
              <a:t>语句，通过声明性断言来指定更具一般性的约束。可以定义涉及多个表或聚集操作的比较复杂的完整性约束。断言创建后，任何对断言中所涉及关系的操作都会触发关系数据库管理系统对断言的检查，任何使断言不为真值的操作都会被拒绝操作执行。</a:t>
            </a:r>
            <a:endParaRPr lang="zh-CN" altLang="en-US"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1.</a:t>
            </a:r>
            <a:r>
              <a:rPr lang="zh-CN" altLang="en-US" dirty="0" smtClean="0"/>
              <a:t>创建断言语句格式</a:t>
            </a:r>
            <a:endParaRPr lang="zh-CN" altLang="en-US" dirty="0" smtClean="0"/>
          </a:p>
          <a:p>
            <a:r>
              <a:rPr lang="en-US" altLang="zh-CN" dirty="0" smtClean="0"/>
              <a:t>CREATE ASSERTOIN&lt;</a:t>
            </a:r>
            <a:r>
              <a:rPr lang="zh-CN" altLang="en-US" dirty="0" smtClean="0"/>
              <a:t>断言名</a:t>
            </a:r>
            <a:r>
              <a:rPr lang="en-US" altLang="zh-CN" dirty="0" smtClean="0"/>
              <a:t>&gt;&lt;CHECK </a:t>
            </a:r>
            <a:r>
              <a:rPr lang="zh-CN" altLang="en-US" dirty="0" smtClean="0"/>
              <a:t>子句</a:t>
            </a:r>
            <a:r>
              <a:rPr lang="en-US" altLang="zh-CN" dirty="0" smtClean="0"/>
              <a:t>&gt;</a:t>
            </a:r>
            <a:endParaRPr lang="en-US" altLang="zh-CN" dirty="0" smtClean="0"/>
          </a:p>
          <a:p>
            <a:pPr marL="0" indent="0">
              <a:buNone/>
            </a:pPr>
            <a:r>
              <a:rPr lang="zh-CN" altLang="en-US" dirty="0" smtClean="0"/>
              <a:t>每个断言都赋予一个名字，</a:t>
            </a:r>
            <a:r>
              <a:rPr lang="en-US" altLang="zh-CN" dirty="0" smtClean="0">
                <a:sym typeface="+mn-ea"/>
              </a:rPr>
              <a:t>&lt;CHECK </a:t>
            </a:r>
            <a:r>
              <a:rPr lang="zh-CN" altLang="en-US" dirty="0" smtClean="0">
                <a:sym typeface="+mn-ea"/>
              </a:rPr>
              <a:t>子句</a:t>
            </a:r>
            <a:r>
              <a:rPr lang="en-US" altLang="zh-CN" dirty="0" smtClean="0">
                <a:sym typeface="+mn-ea"/>
              </a:rPr>
              <a:t>&gt;</a:t>
            </a:r>
            <a:endParaRPr lang="en-US" altLang="zh-CN" dirty="0" smtClean="0"/>
          </a:p>
          <a:p>
            <a:pPr marL="0" indent="0">
              <a:buNone/>
            </a:pPr>
            <a:r>
              <a:rPr lang="zh-CN" altLang="en-US" dirty="0" smtClean="0"/>
              <a:t>中的约束条件与</a:t>
            </a:r>
            <a:r>
              <a:rPr lang="en-US" altLang="zh-CN" dirty="0" smtClean="0"/>
              <a:t>WHERE </a:t>
            </a:r>
            <a:r>
              <a:rPr lang="zh-CN" altLang="en-US" dirty="0" smtClean="0"/>
              <a:t>子句的条件表示式类似</a:t>
            </a:r>
            <a:endParaRPr lang="zh-CN" altLang="en-US" dirty="0" smtClean="0"/>
          </a:p>
          <a:p>
            <a:pPr marL="0" indent="0">
              <a:buNone/>
            </a:pPr>
            <a:endParaRPr lang="zh-CN" altLang="en-US" dirty="0" smtClean="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7953375" cy="4607560"/>
          </a:xfrm>
        </p:spPr>
        <p:txBody>
          <a:bodyPr/>
          <a:p>
            <a:r>
              <a:rPr lang="zh-CN" altLang="en-US"/>
              <a:t>例</a:t>
            </a:r>
            <a:r>
              <a:rPr lang="en-US" altLang="zh-CN"/>
              <a:t>5.18 </a:t>
            </a:r>
            <a:r>
              <a:rPr lang="zh-CN" altLang="en-US"/>
              <a:t>限制数据库课程最多</a:t>
            </a:r>
            <a:r>
              <a:rPr lang="en-US" altLang="zh-CN"/>
              <a:t>60</a:t>
            </a:r>
            <a:r>
              <a:rPr lang="zh-CN" altLang="en-US"/>
              <a:t>名学生选修</a:t>
            </a:r>
            <a:endParaRPr lang="zh-CN" altLang="en-US"/>
          </a:p>
          <a:p>
            <a:r>
              <a:rPr lang="en-US" altLang="zh-CN"/>
              <a:t>CREATE ASSERTION ASSE_DB_NUM  CHECK(60&gt;=</a:t>
            </a:r>
            <a:endParaRPr lang="en-US" altLang="zh-CN"/>
          </a:p>
          <a:p>
            <a:pPr marL="0" indent="0">
              <a:buNone/>
            </a:pPr>
            <a:r>
              <a:rPr lang="en-US" altLang="zh-CN"/>
              <a:t>(SELECT COUNT(*)  FROM COURSE,SC</a:t>
            </a:r>
            <a:endParaRPr lang="en-US" altLang="zh-CN"/>
          </a:p>
          <a:p>
            <a:pPr marL="0" indent="0">
              <a:buNone/>
            </a:pPr>
            <a:r>
              <a:rPr lang="en-US" altLang="zh-CN"/>
              <a:t>WHERE SC.CNO=COURSE.CNO AND COURSE.CNAME=‘</a:t>
            </a:r>
            <a:r>
              <a:rPr lang="zh-CN" altLang="en-US"/>
              <a:t>数据库</a:t>
            </a:r>
            <a:r>
              <a:rPr lang="en-US" altLang="zh-CN"/>
              <a:t>’</a:t>
            </a:r>
            <a:r>
              <a:rPr lang="zh-CN" altLang="en-US"/>
              <a:t>）</a:t>
            </a:r>
            <a:endParaRPr lang="zh-CN" altLang="en-US"/>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每当学生选修课程时，将在</a:t>
            </a:r>
            <a:r>
              <a:rPr lang="en-US" altLang="zh-CN"/>
              <a:t>SC</a:t>
            </a:r>
            <a:r>
              <a:rPr lang="zh-CN" altLang="en-US"/>
              <a:t>表中插入一条元组（</a:t>
            </a:r>
            <a:r>
              <a:rPr lang="en-US" altLang="zh-CN"/>
              <a:t>SNO,CNO,NULL),</a:t>
            </a:r>
            <a:endParaRPr lang="en-US" altLang="zh-CN"/>
          </a:p>
          <a:p>
            <a:pPr marL="0" indent="0">
              <a:buNone/>
            </a:pPr>
            <a:r>
              <a:rPr lang="en-US" altLang="zh-CN">
                <a:sym typeface="+mn-ea"/>
              </a:rPr>
              <a:t>ASSE_DB_NUM</a:t>
            </a:r>
            <a:r>
              <a:rPr lang="zh-CN" altLang="en-US">
                <a:sym typeface="+mn-ea"/>
              </a:rPr>
              <a:t>断言被触发检查。如果选修数据库课程的人数已经超过</a:t>
            </a:r>
            <a:r>
              <a:rPr lang="en-US" altLang="zh-CN">
                <a:sym typeface="+mn-ea"/>
              </a:rPr>
              <a:t>60</a:t>
            </a:r>
            <a:r>
              <a:rPr lang="zh-CN" altLang="en-US">
                <a:sym typeface="+mn-ea"/>
              </a:rPr>
              <a:t>人，</a:t>
            </a:r>
            <a:r>
              <a:rPr lang="en-US" altLang="zh-CN">
                <a:sym typeface="+mn-ea"/>
              </a:rPr>
              <a:t>CHECK</a:t>
            </a:r>
            <a:r>
              <a:rPr lang="zh-CN" altLang="en-US">
                <a:sym typeface="+mn-ea"/>
              </a:rPr>
              <a:t>子句返回值为假，对</a:t>
            </a:r>
            <a:r>
              <a:rPr lang="en-US" altLang="zh-CN">
                <a:sym typeface="+mn-ea"/>
              </a:rPr>
              <a:t>SC</a:t>
            </a:r>
            <a:r>
              <a:rPr lang="zh-CN" altLang="en-US">
                <a:sym typeface="+mn-ea"/>
              </a:rPr>
              <a:t>表的插入操作被拒绝</a:t>
            </a:r>
            <a:endParaRPr lang="zh-CN" altLang="en-US">
              <a:sym typeface="+mn-ea"/>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a:t>
            </a:r>
            <a:r>
              <a:rPr lang="zh-CN" altLang="en-US"/>
              <a:t>例</a:t>
            </a:r>
            <a:r>
              <a:rPr lang="en-US" altLang="zh-CN"/>
              <a:t>5.19] </a:t>
            </a:r>
            <a:r>
              <a:rPr lang="zh-CN" altLang="en-US"/>
              <a:t>限制每门课程最多</a:t>
            </a:r>
            <a:r>
              <a:rPr lang="en-US" altLang="zh-CN"/>
              <a:t>60</a:t>
            </a:r>
            <a:r>
              <a:rPr lang="zh-CN" altLang="en-US"/>
              <a:t>名学生选修</a:t>
            </a:r>
            <a:endParaRPr lang="zh-CN" altLang="en-US"/>
          </a:p>
          <a:p>
            <a:r>
              <a:rPr lang="en-US" altLang="zh-CN"/>
              <a:t>CREATE ASSERTION ASSE_SC_CNUM1</a:t>
            </a:r>
            <a:endParaRPr lang="en-US" altLang="zh-CN"/>
          </a:p>
          <a:p>
            <a:r>
              <a:rPr lang="en-US" altLang="zh-CN"/>
              <a:t>CHECK(60&gt;=ALL(SELECT COUNT(*)</a:t>
            </a:r>
            <a:endParaRPr lang="en-US" altLang="zh-CN"/>
          </a:p>
          <a:p>
            <a:r>
              <a:rPr lang="en-US" altLang="zh-CN"/>
              <a:t>FROM SC GROUP BY CNO))</a:t>
            </a:r>
            <a:endParaRPr lang="en-US" altLang="zh-CN"/>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a:t>
            </a:r>
            <a:r>
              <a:rPr lang="zh-CN" altLang="en-US"/>
              <a:t>例</a:t>
            </a:r>
            <a:r>
              <a:rPr lang="en-US" altLang="zh-CN"/>
              <a:t>5.20] </a:t>
            </a:r>
            <a:r>
              <a:rPr lang="zh-CN" altLang="en-US"/>
              <a:t>限制每个学期每一门课程最多</a:t>
            </a:r>
            <a:r>
              <a:rPr lang="en-US" altLang="zh-CN"/>
              <a:t>60</a:t>
            </a:r>
            <a:r>
              <a:rPr lang="zh-CN" altLang="en-US"/>
              <a:t>名学生选修</a:t>
            </a:r>
            <a:endParaRPr lang="zh-CN" altLang="en-US"/>
          </a:p>
          <a:p>
            <a:r>
              <a:rPr lang="zh-CN" altLang="en-US"/>
              <a:t>首先修改</a:t>
            </a:r>
            <a:r>
              <a:rPr lang="en-US" altLang="zh-CN"/>
              <a:t>SC</a:t>
            </a:r>
            <a:r>
              <a:rPr lang="zh-CN" altLang="en-US"/>
              <a:t>表的模式，增加一个</a:t>
            </a:r>
            <a:r>
              <a:rPr lang="en-US" altLang="zh-CN"/>
              <a:t>“</a:t>
            </a:r>
            <a:r>
              <a:rPr lang="zh-CN" altLang="en-US"/>
              <a:t>学期</a:t>
            </a:r>
            <a:r>
              <a:rPr lang="en-US" altLang="zh-CN"/>
              <a:t>”(TERM)</a:t>
            </a:r>
            <a:r>
              <a:rPr lang="zh-CN" altLang="en-US"/>
              <a:t>的属性</a:t>
            </a:r>
            <a:endParaRPr lang="zh-CN" altLang="en-US"/>
          </a:p>
          <a:p>
            <a:pPr marL="0" indent="0">
              <a:buNone/>
            </a:pPr>
            <a:r>
              <a:rPr lang="en-US" altLang="zh-CN"/>
              <a:t>ALTER TABLE SC ADD TERM DATE</a:t>
            </a:r>
            <a:endParaRPr lang="en-US" altLang="zh-CN"/>
          </a:p>
          <a:p>
            <a:pPr marL="0" indent="0">
              <a:buNone/>
            </a:pPr>
            <a:r>
              <a:rPr lang="en-US" altLang="zh-CN"/>
              <a:t>CREATE ASSERTION  ASSE_sc_cnum2</a:t>
            </a:r>
            <a:endParaRPr lang="en-US" altLang="zh-CN"/>
          </a:p>
          <a:p>
            <a:pPr marL="0" indent="0">
              <a:buNone/>
            </a:pPr>
            <a:r>
              <a:rPr lang="en-US" altLang="zh-CN"/>
              <a:t>CHECK(60&gt;=ALL(SELECT COUNT(*)</a:t>
            </a:r>
            <a:endParaRPr lang="en-US" altLang="zh-CN"/>
          </a:p>
          <a:p>
            <a:pPr marL="0" indent="0">
              <a:buNone/>
            </a:pPr>
            <a:r>
              <a:rPr lang="en-US" altLang="zh-CN"/>
              <a:t>FROM SC GROUP BY CNO,TERM))</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60417"/>
          <p:cNvSpPr>
            <a:spLocks noGrp="1"/>
          </p:cNvSpPr>
          <p:nvPr>
            <p:ph type="title"/>
          </p:nvPr>
        </p:nvSpPr>
        <p:spPr>
          <a:xfrm>
            <a:off x="685800" y="152400"/>
            <a:ext cx="6870700" cy="755650"/>
          </a:xfrm>
        </p:spPr>
        <p:txBody>
          <a:bodyPr anchor="b"/>
          <a:lstStyle/>
          <a:p>
            <a:r>
              <a:rPr lang="zh-CN" altLang="en-US" sz="4000"/>
              <a:t>同一实体集内各实体间的联系</a:t>
            </a:r>
            <a:endParaRPr lang="zh-CN" altLang="en-US" sz="4000"/>
          </a:p>
        </p:txBody>
      </p:sp>
      <p:sp>
        <p:nvSpPr>
          <p:cNvPr id="61442" name="文本占位符 60418"/>
          <p:cNvSpPr>
            <a:spLocks noGrp="1"/>
          </p:cNvSpPr>
          <p:nvPr>
            <p:ph idx="1"/>
          </p:nvPr>
        </p:nvSpPr>
        <p:spPr>
          <a:xfrm>
            <a:off x="0" y="1557338"/>
            <a:ext cx="9144000" cy="5300662"/>
          </a:xfrm>
        </p:spPr>
        <p:txBody>
          <a:bodyPr anchor="t"/>
          <a:lstStyle/>
          <a:p>
            <a:r>
              <a:rPr lang="zh-CN" altLang="en-US"/>
              <a:t>一对多联系</a:t>
            </a:r>
            <a:endParaRPr lang="zh-CN" altLang="en-US"/>
          </a:p>
          <a:p>
            <a:pPr>
              <a:buNone/>
            </a:pPr>
            <a:r>
              <a:rPr lang="zh-CN" altLang="en-US"/>
              <a:t> 实例</a:t>
            </a:r>
            <a:endParaRPr lang="zh-CN" altLang="en-US"/>
          </a:p>
          <a:p>
            <a:pPr>
              <a:buNone/>
            </a:pPr>
            <a:r>
              <a:rPr lang="zh-CN" altLang="en-US"/>
              <a:t>  职工实体集内部具有领导与被领导的联系</a:t>
            </a:r>
            <a:endParaRPr lang="zh-CN" altLang="en-US"/>
          </a:p>
          <a:p>
            <a:pPr>
              <a:buNone/>
            </a:pPr>
            <a:r>
              <a:rPr lang="zh-CN" altLang="en-US"/>
              <a:t>某一职工（干部） “领导 ”  若干名职工</a:t>
            </a:r>
            <a:endParaRPr lang="zh-CN" altLang="en-US"/>
          </a:p>
          <a:p>
            <a:pPr>
              <a:buNone/>
            </a:pPr>
            <a:r>
              <a:rPr lang="zh-CN" altLang="en-US"/>
              <a:t>一个职工仅被另外一个职工直接领导</a:t>
            </a:r>
            <a:endParaRPr lang="zh-CN" altLang="en-US"/>
          </a:p>
          <a:p>
            <a:pPr>
              <a:buNone/>
            </a:pPr>
            <a:r>
              <a:rPr lang="zh-CN" altLang="en-US"/>
              <a:t>这是一对多的联系</a:t>
            </a:r>
            <a:endParaRPr lang="zh-CN" altLang="en-US"/>
          </a:p>
          <a:p>
            <a:r>
              <a:rPr lang="zh-CN" altLang="en-US"/>
              <a:t>� 一对一联系</a:t>
            </a:r>
            <a:endParaRPr lang="zh-CN" altLang="en-US"/>
          </a:p>
          <a:p>
            <a:r>
              <a:rPr lang="zh-CN" altLang="en-US"/>
              <a:t>� 多对多联系</a:t>
            </a:r>
            <a:endParaRPr lang="zh-CN" altLang="en-US"/>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2.</a:t>
            </a:r>
            <a:r>
              <a:rPr lang="zh-CN" altLang="en-US"/>
              <a:t>删除断言</a:t>
            </a:r>
            <a:endParaRPr lang="zh-CN" altLang="en-US"/>
          </a:p>
          <a:p>
            <a:r>
              <a:rPr lang="zh-CN" altLang="en-US"/>
              <a:t> </a:t>
            </a:r>
            <a:r>
              <a:rPr lang="en-US" altLang="zh-CN"/>
              <a:t>DROP ASSERTION&lt;</a:t>
            </a:r>
            <a:r>
              <a:rPr lang="zh-CN" altLang="en-US"/>
              <a:t>断言名</a:t>
            </a:r>
            <a:r>
              <a:rPr lang="en-US" altLang="zh-CN"/>
              <a:t>&gt;</a:t>
            </a:r>
            <a:endParaRPr lang="en-US" altLang="zh-CN"/>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8388350" cy="5121910"/>
          </a:xfrm>
        </p:spPr>
        <p:txBody>
          <a:bodyPr/>
          <a:p>
            <a:r>
              <a:rPr lang="en-US" altLang="zh-CN"/>
              <a:t>5.7  </a:t>
            </a:r>
            <a:r>
              <a:rPr lang="zh-CN" altLang="en-US"/>
              <a:t>触发器</a:t>
            </a:r>
            <a:endParaRPr lang="zh-CN" altLang="en-US"/>
          </a:p>
          <a:p>
            <a:pPr marL="0" indent="0">
              <a:buNone/>
            </a:pPr>
            <a:r>
              <a:rPr lang="zh-CN" altLang="en-US"/>
              <a:t>触发器是用户在关系表上的一类由事件驱动的特色过程。一旦定义，触发器将被保存在数据库服务器中。任何用户对表的增、删、改操作均由服务器自动激活相应的触发器，在关系数据库管理系统核心层进行集中的完整性控制。触发器类似于约束，但比约束更加灵活，可以实施更为复杂的检查和操作，具有更精细和更强大的数据控制能力。</a:t>
            </a:r>
            <a:r>
              <a:rPr lang="en-US" altLang="zh-CN"/>
              <a:t>c</a:t>
            </a:r>
            <a:endParaRPr lang="en-US" altLang="zh-CN"/>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12395" y="1631950"/>
            <a:ext cx="8269605" cy="3854450"/>
          </a:xfrm>
        </p:spPr>
        <p:txBody>
          <a:bodyPr/>
          <a:p>
            <a:r>
              <a:rPr lang="en-US" altLang="zh-CN"/>
              <a:t>5.7.1</a:t>
            </a:r>
            <a:r>
              <a:rPr lang="zh-CN" altLang="en-US"/>
              <a:t>定义触发器</a:t>
            </a:r>
            <a:endParaRPr lang="zh-CN" altLang="en-US"/>
          </a:p>
          <a:p>
            <a:pPr marL="0" indent="0">
              <a:buNone/>
            </a:pPr>
            <a:r>
              <a:rPr lang="zh-CN" altLang="en-US"/>
              <a:t>  触发器又叫事件</a:t>
            </a:r>
            <a:r>
              <a:rPr lang="en-US" altLang="zh-CN"/>
              <a:t>-</a:t>
            </a:r>
            <a:r>
              <a:rPr lang="zh-CN" altLang="en-US"/>
              <a:t>条件</a:t>
            </a:r>
            <a:r>
              <a:rPr lang="en-US" altLang="zh-CN"/>
              <a:t>-</a:t>
            </a:r>
            <a:r>
              <a:rPr lang="zh-CN" altLang="en-US"/>
              <a:t>动作规则。当特点的系统事件发生时，对规则的条件进行检查，如果条件成立则执行规则中的动作，否则不执行该动作。</a:t>
            </a:r>
            <a:endParaRPr lang="zh-CN" altLang="en-US"/>
          </a:p>
          <a:p>
            <a:pPr marL="0" indent="0">
              <a:buNone/>
            </a:pPr>
            <a:r>
              <a:rPr lang="zh-CN" altLang="en-US"/>
              <a:t>规则中的动作体可以很复杂，可以涉及其他表和其他数据库对象，通常是一段</a:t>
            </a:r>
            <a:r>
              <a:rPr lang="en-US" altLang="zh-CN"/>
              <a:t>SQL</a:t>
            </a:r>
            <a:r>
              <a:rPr lang="zh-CN" altLang="en-US"/>
              <a:t>存储过程。</a:t>
            </a:r>
            <a:endParaRPr lang="zh-CN" altLang="en-US"/>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52705" y="1304290"/>
            <a:ext cx="9121140" cy="5537835"/>
          </a:xfrm>
        </p:spPr>
        <p:txBody>
          <a:bodyPr/>
          <a:p>
            <a:r>
              <a:rPr lang="zh-CN" altLang="en-US"/>
              <a:t>其一般格式</a:t>
            </a:r>
            <a:r>
              <a:rPr lang="en-US" altLang="zh-CN"/>
              <a:t>:</a:t>
            </a:r>
            <a:endParaRPr lang="en-US" altLang="zh-CN"/>
          </a:p>
          <a:p>
            <a:r>
              <a:rPr lang="en-US" altLang="zh-CN"/>
              <a:t>CREATE TRIGGER &lt;</a:t>
            </a:r>
            <a:r>
              <a:rPr lang="zh-CN" altLang="en-US"/>
              <a:t>触发器</a:t>
            </a:r>
            <a:r>
              <a:rPr lang="en-US" altLang="zh-CN"/>
              <a:t>&gt;</a:t>
            </a:r>
            <a:endParaRPr lang="en-US" altLang="zh-CN"/>
          </a:p>
          <a:p>
            <a:pPr marL="0" indent="0">
              <a:buNone/>
            </a:pPr>
            <a:r>
              <a:rPr lang="en-US" altLang="zh-CN"/>
              <a:t>{BEFORE/AFTER}&lt;</a:t>
            </a:r>
            <a:r>
              <a:rPr lang="zh-CN" altLang="en-US"/>
              <a:t>触发事件</a:t>
            </a:r>
            <a:r>
              <a:rPr lang="en-US" altLang="zh-CN"/>
              <a:t>&gt; on &lt;</a:t>
            </a:r>
            <a:r>
              <a:rPr lang="zh-CN" altLang="en-US"/>
              <a:t>表名</a:t>
            </a:r>
            <a:r>
              <a:rPr lang="en-US" altLang="zh-CN"/>
              <a:t>&gt;</a:t>
            </a:r>
            <a:endParaRPr lang="en-US" altLang="zh-CN"/>
          </a:p>
          <a:p>
            <a:pPr marL="0" indent="0">
              <a:buNone/>
            </a:pPr>
            <a:r>
              <a:rPr lang="en-US" altLang="zh-CN"/>
              <a:t>REFERENCING NEW/OLD ROW AS&lt;</a:t>
            </a:r>
            <a:r>
              <a:rPr lang="zh-CN" altLang="en-US"/>
              <a:t>变量</a:t>
            </a:r>
            <a:r>
              <a:rPr lang="en-US" altLang="zh-CN"/>
              <a:t>&gt;</a:t>
            </a:r>
            <a:endParaRPr lang="en-US" altLang="zh-CN"/>
          </a:p>
          <a:p>
            <a:pPr marL="0" indent="0">
              <a:buNone/>
            </a:pPr>
            <a:r>
              <a:rPr lang="en-US" altLang="zh-CN"/>
              <a:t>FOR EACH {ROW/STATEMENT}</a:t>
            </a:r>
            <a:endParaRPr lang="en-US" altLang="zh-CN"/>
          </a:p>
          <a:p>
            <a:pPr marL="0" indent="0">
              <a:buNone/>
            </a:pPr>
            <a:r>
              <a:rPr lang="en-US" altLang="zh-CN"/>
              <a:t>[WHEN &lt;</a:t>
            </a:r>
            <a:r>
              <a:rPr lang="zh-CN" altLang="en-US"/>
              <a:t>触发条件</a:t>
            </a:r>
            <a:r>
              <a:rPr lang="en-US" altLang="zh-CN"/>
              <a:t>&gt;]&lt;</a:t>
            </a:r>
            <a:r>
              <a:rPr lang="zh-CN" altLang="en-US"/>
              <a:t>触发动作体</a:t>
            </a:r>
            <a:r>
              <a:rPr lang="en-US" altLang="zh-CN"/>
              <a:t>&gt;</a:t>
            </a:r>
            <a:endParaRPr lang="en-US" altLang="zh-CN"/>
          </a:p>
          <a:p>
            <a:pPr marL="0" indent="0">
              <a:buNone/>
            </a:pPr>
            <a:r>
              <a:rPr lang="zh-CN" altLang="en-US"/>
              <a:t>触发器各部分语法说明</a:t>
            </a:r>
            <a:endParaRPr lang="zh-CN" altLang="en-US"/>
          </a:p>
          <a:p>
            <a:pPr marL="0" indent="0">
              <a:buNone/>
            </a:pPr>
            <a:r>
              <a:rPr lang="en-US" altLang="zh-CN"/>
              <a:t>P169</a:t>
            </a:r>
            <a:endParaRPr lang="en-US" altLang="zh-CN"/>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5.7.2 </a:t>
            </a:r>
            <a:r>
              <a:rPr lang="zh-CN" altLang="en-US"/>
              <a:t>激活触发器</a:t>
            </a:r>
            <a:endParaRPr lang="zh-CN" altLang="en-US"/>
          </a:p>
          <a:p>
            <a:pPr marL="0" indent="0">
              <a:buNone/>
            </a:pPr>
            <a:r>
              <a:rPr lang="en-US" altLang="zh-CN"/>
              <a:t>P171</a:t>
            </a:r>
            <a:endParaRPr lang="en-US" altLang="zh-CN"/>
          </a:p>
          <a:p>
            <a:pPr marL="0" indent="0">
              <a:buNone/>
            </a:pPr>
            <a:r>
              <a:rPr lang="en-US" altLang="zh-CN"/>
              <a:t>.5.7.3 </a:t>
            </a:r>
            <a:r>
              <a:rPr lang="zh-CN" altLang="en-US"/>
              <a:t>删除触发器</a:t>
            </a:r>
            <a:endParaRPr lang="zh-CN" altLang="en-US"/>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标题 606209"/>
          <p:cNvSpPr>
            <a:spLocks noGrp="1"/>
          </p:cNvSpPr>
          <p:nvPr>
            <p:ph type="title"/>
          </p:nvPr>
        </p:nvSpPr>
        <p:spPr>
          <a:xfrm>
            <a:off x="685800" y="152400"/>
            <a:ext cx="6870700" cy="973138"/>
          </a:xfrm>
        </p:spPr>
        <p:txBody>
          <a:bodyPr anchor="b"/>
          <a:lstStyle/>
          <a:p>
            <a:r>
              <a:rPr lang="zh-CN" altLang="en-US" dirty="0" smtClean="0"/>
              <a:t>第六章         </a:t>
            </a:r>
            <a:r>
              <a:rPr lang="zh-CN" altLang="en-US" dirty="0"/>
              <a:t>关系数据理论</a:t>
            </a:r>
            <a:endParaRPr lang="zh-CN" altLang="en-US" dirty="0"/>
          </a:p>
        </p:txBody>
      </p:sp>
      <p:sp>
        <p:nvSpPr>
          <p:cNvPr id="607234" name="文本占位符 606210"/>
          <p:cNvSpPr>
            <a:spLocks noGrp="1"/>
          </p:cNvSpPr>
          <p:nvPr>
            <p:ph idx="1"/>
          </p:nvPr>
        </p:nvSpPr>
        <p:spPr>
          <a:xfrm>
            <a:off x="250825" y="1268413"/>
            <a:ext cx="8278813" cy="5029200"/>
          </a:xfrm>
        </p:spPr>
        <p:txBody>
          <a:bodyPr anchor="t"/>
          <a:lstStyle/>
          <a:p>
            <a:pPr marL="0" indent="0">
              <a:buNone/>
            </a:pPr>
            <a:r>
              <a:rPr lang="en-US" altLang="zh-CN" dirty="0"/>
              <a:t>6</a:t>
            </a:r>
            <a:r>
              <a:rPr lang="en-US" altLang="zh-CN" dirty="0" smtClean="0"/>
              <a:t>.1  </a:t>
            </a:r>
            <a:r>
              <a:rPr lang="zh-CN" altLang="en-US" dirty="0"/>
              <a:t>问题的提出</a:t>
            </a:r>
            <a:endParaRPr lang="zh-CN" altLang="en-US" dirty="0"/>
          </a:p>
          <a:p>
            <a:pPr marL="0" indent="0">
              <a:buNone/>
            </a:pPr>
            <a:r>
              <a:rPr lang="zh-CN" altLang="en-US" dirty="0"/>
              <a:t>关系数据库逻辑设计</a:t>
            </a:r>
            <a:endParaRPr lang="zh-CN" altLang="en-US" dirty="0"/>
          </a:p>
          <a:p>
            <a:r>
              <a:rPr lang="zh-CN" altLang="en-US" dirty="0" smtClean="0"/>
              <a:t>针对</a:t>
            </a:r>
            <a:r>
              <a:rPr lang="zh-CN" altLang="en-US" dirty="0"/>
              <a:t>具体问题，如何构造一个适合于它的数据模式</a:t>
            </a:r>
            <a:endParaRPr lang="zh-CN" altLang="en-US" dirty="0"/>
          </a:p>
          <a:p>
            <a:r>
              <a:rPr lang="zh-CN" altLang="en-US" dirty="0" smtClean="0"/>
              <a:t> </a:t>
            </a:r>
            <a:r>
              <a:rPr lang="zh-CN" altLang="en-US" dirty="0"/>
              <a:t>数据库逻辑设计的工具 ──关系数据库的规范化理论</a:t>
            </a:r>
            <a:endParaRPr lang="zh-CN" altLang="en-US" dirty="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标题 607233"/>
          <p:cNvSpPr>
            <a:spLocks noGrp="1"/>
          </p:cNvSpPr>
          <p:nvPr>
            <p:ph type="title"/>
          </p:nvPr>
        </p:nvSpPr>
        <p:spPr/>
        <p:txBody>
          <a:bodyPr anchor="b"/>
          <a:lstStyle/>
          <a:p>
            <a:endParaRPr lang="zh-CN" altLang="en-US" dirty="0"/>
          </a:p>
        </p:txBody>
      </p:sp>
      <p:sp>
        <p:nvSpPr>
          <p:cNvPr id="608258" name="文本占位符 607234"/>
          <p:cNvSpPr>
            <a:spLocks noGrp="1"/>
          </p:cNvSpPr>
          <p:nvPr>
            <p:ph idx="1"/>
          </p:nvPr>
        </p:nvSpPr>
        <p:spPr/>
        <p:txBody>
          <a:bodyPr anchor="t"/>
          <a:lstStyle/>
          <a:p>
            <a:pPr marL="0" indent="0">
              <a:buNone/>
            </a:pPr>
            <a:r>
              <a:rPr lang="zh-CN" altLang="en-US" dirty="0"/>
              <a:t>一、概念回顾</a:t>
            </a:r>
            <a:endParaRPr lang="zh-CN" altLang="en-US" dirty="0"/>
          </a:p>
          <a:p>
            <a:pPr marL="0" indent="0">
              <a:buNone/>
            </a:pPr>
            <a:r>
              <a:rPr lang="zh-CN" altLang="en-US" dirty="0"/>
              <a:t>二、关系模式的形式化定义</a:t>
            </a:r>
            <a:endParaRPr lang="zh-CN" altLang="en-US" dirty="0"/>
          </a:p>
          <a:p>
            <a:pPr marL="0" indent="0">
              <a:buNone/>
            </a:pPr>
            <a:r>
              <a:rPr lang="zh-CN" altLang="en-US" dirty="0"/>
              <a:t>三、什么是数据依赖</a:t>
            </a:r>
            <a:endParaRPr lang="zh-CN" altLang="en-US" dirty="0"/>
          </a:p>
          <a:p>
            <a:pPr marL="0" indent="0">
              <a:buNone/>
            </a:pPr>
            <a:r>
              <a:rPr lang="zh-CN" altLang="en-US" dirty="0"/>
              <a:t>四、关系模式的简化定义</a:t>
            </a:r>
            <a:endParaRPr lang="zh-CN" altLang="en-US" dirty="0"/>
          </a:p>
          <a:p>
            <a:pPr marL="0" indent="0">
              <a:buNone/>
            </a:pPr>
            <a:r>
              <a:rPr lang="zh-CN" altLang="en-US" dirty="0"/>
              <a:t>五、数据依赖对关系模式影响</a:t>
            </a:r>
            <a:endParaRPr lang="zh-CN" altLang="en-US" dirty="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标题 608257"/>
          <p:cNvSpPr>
            <a:spLocks noGrp="1"/>
          </p:cNvSpPr>
          <p:nvPr>
            <p:ph type="title"/>
          </p:nvPr>
        </p:nvSpPr>
        <p:spPr>
          <a:xfrm>
            <a:off x="685800" y="152400"/>
            <a:ext cx="6870700" cy="973138"/>
          </a:xfrm>
        </p:spPr>
        <p:txBody>
          <a:bodyPr anchor="b"/>
          <a:lstStyle/>
          <a:p>
            <a:r>
              <a:rPr lang="zh-CN" altLang="en-US"/>
              <a:t>一、概念回顾</a:t>
            </a:r>
            <a:endParaRPr lang="zh-CN" altLang="en-US"/>
          </a:p>
        </p:txBody>
      </p:sp>
      <p:sp>
        <p:nvSpPr>
          <p:cNvPr id="609282" name="文本占位符 608258"/>
          <p:cNvSpPr>
            <a:spLocks noGrp="1"/>
          </p:cNvSpPr>
          <p:nvPr>
            <p:ph idx="1"/>
          </p:nvPr>
        </p:nvSpPr>
        <p:spPr>
          <a:xfrm>
            <a:off x="0" y="1268413"/>
            <a:ext cx="8893175" cy="5256212"/>
          </a:xfrm>
        </p:spPr>
        <p:txBody>
          <a:bodyPr anchor="t"/>
          <a:lstStyle/>
          <a:p>
            <a:pPr marL="0" indent="0">
              <a:buNone/>
            </a:pPr>
            <a:r>
              <a:rPr lang="zh-CN" altLang="en-US" sz="2800" dirty="0"/>
              <a:t>一、概念回顾</a:t>
            </a:r>
            <a:endParaRPr lang="zh-CN" altLang="en-US" sz="2800" dirty="0"/>
          </a:p>
          <a:p>
            <a:pPr marL="0" indent="0">
              <a:buNone/>
            </a:pPr>
            <a:r>
              <a:rPr lang="zh-CN" altLang="en-US" sz="2800" dirty="0" smtClean="0"/>
              <a:t>关系 </a:t>
            </a:r>
            <a:r>
              <a:rPr lang="zh-CN" altLang="en-US" sz="2800" dirty="0"/>
              <a:t>：描述实体、属性、实体间的联系。</a:t>
            </a:r>
            <a:endParaRPr lang="zh-CN" altLang="en-US" sz="2800" dirty="0"/>
          </a:p>
          <a:p>
            <a:r>
              <a:rPr lang="zh-CN" altLang="en-US" sz="2800" dirty="0" smtClean="0"/>
              <a:t> </a:t>
            </a:r>
            <a:r>
              <a:rPr lang="zh-CN" altLang="en-US" sz="2800" dirty="0"/>
              <a:t>从形式上看，它是一张二维表，是所涉及属性的笛</a:t>
            </a:r>
            <a:endParaRPr lang="zh-CN" altLang="en-US" sz="2800" dirty="0"/>
          </a:p>
          <a:p>
            <a:pPr marL="0" indent="0">
              <a:buNone/>
            </a:pPr>
            <a:r>
              <a:rPr lang="zh-CN" altLang="en-US" sz="2800" dirty="0"/>
              <a:t>卡尔积的一个子集。</a:t>
            </a:r>
            <a:endParaRPr lang="zh-CN" altLang="en-US" sz="2800" dirty="0"/>
          </a:p>
          <a:p>
            <a:r>
              <a:rPr lang="zh-CN" altLang="en-US" sz="2800" dirty="0" smtClean="0"/>
              <a:t>关系</a:t>
            </a:r>
            <a:r>
              <a:rPr lang="zh-CN" altLang="en-US" sz="2800" dirty="0"/>
              <a:t>模式 ：用来定义关系。</a:t>
            </a:r>
            <a:endParaRPr lang="zh-CN" altLang="en-US" sz="2800" dirty="0"/>
          </a:p>
          <a:p>
            <a:r>
              <a:rPr lang="zh-CN" altLang="en-US" sz="2800" dirty="0" smtClean="0"/>
              <a:t>关系数据库 </a:t>
            </a:r>
            <a:r>
              <a:rPr lang="zh-CN" altLang="en-US" sz="2800" dirty="0"/>
              <a:t>：基于关系模型的数据库，利用关系来描述现实世界。</a:t>
            </a:r>
            <a:endParaRPr lang="zh-CN" altLang="en-US" sz="2800" dirty="0"/>
          </a:p>
          <a:p>
            <a:r>
              <a:rPr lang="zh-CN" altLang="en-US" sz="2800" dirty="0" smtClean="0"/>
              <a:t> </a:t>
            </a:r>
            <a:r>
              <a:rPr lang="zh-CN" altLang="en-US" sz="2800" dirty="0"/>
              <a:t>从形式上看，它由一组关系组成。</a:t>
            </a:r>
            <a:endParaRPr lang="zh-CN" altLang="en-US" sz="2800" dirty="0"/>
          </a:p>
          <a:p>
            <a:r>
              <a:rPr lang="zh-CN" altLang="en-US" sz="2800" dirty="0" smtClean="0"/>
              <a:t> </a:t>
            </a:r>
            <a:r>
              <a:rPr lang="zh-CN" altLang="en-US" sz="2800" dirty="0"/>
              <a:t>关系数据库的模式 ：定义这组关系的关系模式的全体。</a:t>
            </a:r>
            <a:endParaRPr lang="zh-CN" altLang="en-US" sz="2800" dirty="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标题 609281"/>
          <p:cNvSpPr>
            <a:spLocks noGrp="1"/>
          </p:cNvSpPr>
          <p:nvPr>
            <p:ph type="title"/>
          </p:nvPr>
        </p:nvSpPr>
        <p:spPr>
          <a:xfrm>
            <a:off x="685800" y="152400"/>
            <a:ext cx="6870700" cy="1260475"/>
          </a:xfrm>
        </p:spPr>
        <p:txBody>
          <a:bodyPr anchor="b"/>
          <a:lstStyle/>
          <a:p>
            <a:r>
              <a:rPr lang="zh-CN" altLang="en-US" sz="4000"/>
              <a:t>二、关系模式的形式化定义</a:t>
            </a:r>
            <a:endParaRPr lang="zh-CN" altLang="en-US" sz="4000"/>
          </a:p>
        </p:txBody>
      </p:sp>
      <p:sp>
        <p:nvSpPr>
          <p:cNvPr id="610306" name="文本占位符 609282"/>
          <p:cNvSpPr>
            <a:spLocks noGrp="1"/>
          </p:cNvSpPr>
          <p:nvPr>
            <p:ph idx="1"/>
          </p:nvPr>
        </p:nvSpPr>
        <p:spPr>
          <a:xfrm>
            <a:off x="0" y="1484313"/>
            <a:ext cx="9144000" cy="5113337"/>
          </a:xfrm>
        </p:spPr>
        <p:txBody>
          <a:bodyPr anchor="t"/>
          <a:lstStyle/>
          <a:p>
            <a:pPr marL="0" indent="0">
              <a:buNone/>
            </a:pPr>
            <a:r>
              <a:rPr lang="zh-CN" altLang="en-US" dirty="0"/>
              <a:t>关系模式由五部分组成，即它是一个五元组：</a:t>
            </a:r>
            <a:endParaRPr lang="zh-CN" altLang="en-US" dirty="0"/>
          </a:p>
          <a:p>
            <a:pPr marL="0" indent="0">
              <a:buNone/>
            </a:pPr>
            <a:r>
              <a:rPr lang="zh-CN" altLang="en-US" dirty="0"/>
              <a:t>                     </a:t>
            </a:r>
            <a:r>
              <a:rPr lang="en-US" altLang="zh-CN" dirty="0"/>
              <a:t>R(U, D, DOM, F)</a:t>
            </a:r>
            <a:endParaRPr lang="en-US" altLang="zh-CN" dirty="0"/>
          </a:p>
          <a:p>
            <a:pPr marL="0" indent="0">
              <a:buNone/>
            </a:pPr>
            <a:r>
              <a:rPr lang="en-US" altLang="zh-CN" dirty="0"/>
              <a:t>R </a:t>
            </a:r>
            <a:r>
              <a:rPr lang="zh-CN" altLang="en-US" dirty="0"/>
              <a:t>：           关系名</a:t>
            </a:r>
            <a:endParaRPr lang="zh-CN" altLang="en-US" dirty="0"/>
          </a:p>
          <a:p>
            <a:pPr marL="0" indent="0">
              <a:buNone/>
            </a:pPr>
            <a:r>
              <a:rPr lang="en-US" altLang="zh-CN" dirty="0"/>
              <a:t>U </a:t>
            </a:r>
            <a:r>
              <a:rPr lang="zh-CN" altLang="en-US" dirty="0"/>
              <a:t>：         组成该关系的属性名集合</a:t>
            </a:r>
            <a:endParaRPr lang="zh-CN" altLang="en-US" dirty="0"/>
          </a:p>
          <a:p>
            <a:pPr marL="0" indent="0">
              <a:buNone/>
            </a:pPr>
            <a:r>
              <a:rPr lang="en-US" altLang="zh-CN" dirty="0"/>
              <a:t>D </a:t>
            </a:r>
            <a:r>
              <a:rPr lang="zh-CN" altLang="en-US" dirty="0"/>
              <a:t>：         属性组 </a:t>
            </a:r>
            <a:r>
              <a:rPr lang="en-US" altLang="zh-CN" dirty="0"/>
              <a:t>U </a:t>
            </a:r>
            <a:r>
              <a:rPr lang="zh-CN" altLang="en-US" dirty="0"/>
              <a:t>中属性所来自的域</a:t>
            </a:r>
            <a:endParaRPr lang="zh-CN" altLang="en-US" dirty="0"/>
          </a:p>
          <a:p>
            <a:pPr marL="0" indent="0">
              <a:buNone/>
            </a:pPr>
            <a:r>
              <a:rPr lang="en-US" altLang="zh-CN" dirty="0"/>
              <a:t>DOM </a:t>
            </a:r>
            <a:r>
              <a:rPr lang="zh-CN" altLang="en-US" dirty="0"/>
              <a:t>：属性向域的映象集合</a:t>
            </a:r>
            <a:endParaRPr lang="zh-CN" altLang="en-US" dirty="0"/>
          </a:p>
          <a:p>
            <a:pPr marL="0" indent="0">
              <a:buNone/>
            </a:pPr>
            <a:r>
              <a:rPr lang="en-US" altLang="zh-CN" dirty="0"/>
              <a:t>F </a:t>
            </a:r>
            <a:r>
              <a:rPr lang="zh-CN" altLang="en-US" dirty="0"/>
              <a:t>：          属性间数据的依赖关系集合</a:t>
            </a:r>
            <a:endParaRPr lang="zh-CN" altLang="en-US" dirty="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标题 610305"/>
          <p:cNvSpPr>
            <a:spLocks noGrp="1"/>
          </p:cNvSpPr>
          <p:nvPr>
            <p:ph type="title"/>
          </p:nvPr>
        </p:nvSpPr>
        <p:spPr>
          <a:xfrm>
            <a:off x="685800" y="152400"/>
            <a:ext cx="6870700" cy="1116013"/>
          </a:xfrm>
        </p:spPr>
        <p:txBody>
          <a:bodyPr anchor="b"/>
          <a:lstStyle/>
          <a:p>
            <a:r>
              <a:rPr lang="zh-CN" altLang="en-US"/>
              <a:t>三、什么是数据依赖</a:t>
            </a:r>
            <a:endParaRPr lang="zh-CN" altLang="en-US"/>
          </a:p>
        </p:txBody>
      </p:sp>
      <p:sp>
        <p:nvSpPr>
          <p:cNvPr id="611330" name="文本占位符 610306"/>
          <p:cNvSpPr>
            <a:spLocks noGrp="1"/>
          </p:cNvSpPr>
          <p:nvPr>
            <p:ph idx="1"/>
          </p:nvPr>
        </p:nvSpPr>
        <p:spPr>
          <a:xfrm>
            <a:off x="0" y="1341438"/>
            <a:ext cx="9144000" cy="5256212"/>
          </a:xfrm>
        </p:spPr>
        <p:txBody>
          <a:bodyPr anchor="t"/>
          <a:lstStyle/>
          <a:p>
            <a:pPr marL="0" indent="0">
              <a:buNone/>
            </a:pPr>
            <a:r>
              <a:rPr lang="zh-CN" altLang="en-US" dirty="0"/>
              <a:t>三、什么是数据依赖</a:t>
            </a:r>
            <a:endParaRPr lang="zh-CN" altLang="en-US" dirty="0"/>
          </a:p>
          <a:p>
            <a:pPr marL="0" indent="0">
              <a:buNone/>
            </a:pPr>
            <a:r>
              <a:rPr lang="en-US" altLang="zh-CN" dirty="0"/>
              <a:t>1.  </a:t>
            </a:r>
            <a:r>
              <a:rPr lang="zh-CN" altLang="en-US" dirty="0"/>
              <a:t>完整性约束的表现形式</a:t>
            </a:r>
            <a:endParaRPr lang="zh-CN" altLang="en-US" dirty="0"/>
          </a:p>
          <a:p>
            <a:r>
              <a:rPr lang="zh-CN" altLang="en-US" dirty="0" smtClean="0"/>
              <a:t> </a:t>
            </a:r>
            <a:r>
              <a:rPr lang="zh-CN" altLang="en-US" dirty="0"/>
              <a:t>限定属性取值范围：例如学生成绩必须</a:t>
            </a:r>
            <a:endParaRPr lang="zh-CN" altLang="en-US" dirty="0"/>
          </a:p>
          <a:p>
            <a:pPr marL="0" indent="0">
              <a:buNone/>
            </a:pPr>
            <a:r>
              <a:rPr lang="zh-CN" altLang="en-US" dirty="0"/>
              <a:t>在 </a:t>
            </a:r>
            <a:r>
              <a:rPr lang="en-US" altLang="zh-CN" dirty="0"/>
              <a:t>0-100 </a:t>
            </a:r>
            <a:r>
              <a:rPr lang="zh-CN" altLang="en-US" dirty="0"/>
              <a:t>之间</a:t>
            </a:r>
            <a:endParaRPr lang="zh-CN" altLang="en-US" dirty="0"/>
          </a:p>
          <a:p>
            <a:r>
              <a:rPr lang="zh-CN" altLang="en-US" dirty="0" smtClean="0"/>
              <a:t> </a:t>
            </a:r>
            <a:r>
              <a:rPr lang="zh-CN" altLang="en-US" dirty="0"/>
              <a:t>定义属性 值 间的相互关连（主要体现于</a:t>
            </a:r>
            <a:endParaRPr lang="zh-CN" altLang="en-US" dirty="0"/>
          </a:p>
          <a:p>
            <a:pPr marL="0" indent="0">
              <a:buNone/>
            </a:pPr>
            <a:r>
              <a:rPr lang="zh-CN" altLang="en-US" dirty="0"/>
              <a:t>值的 相等与否 ），这就是数据依赖，它</a:t>
            </a:r>
            <a:endParaRPr lang="zh-CN" altLang="en-US" dirty="0"/>
          </a:p>
          <a:p>
            <a:pPr marL="0" indent="0">
              <a:buNone/>
            </a:pPr>
            <a:r>
              <a:rPr lang="zh-CN" altLang="en-US" dirty="0"/>
              <a:t>是数据库模式设计的关键</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p:txBody>
          <a:bodyPr anchor="b"/>
          <a:lstStyle/>
          <a:p>
            <a:endParaRPr lang="zh-CN" altLang="en-US"/>
          </a:p>
        </p:txBody>
      </p:sp>
      <p:sp>
        <p:nvSpPr>
          <p:cNvPr id="7170" name="内容占位符 2"/>
          <p:cNvSpPr>
            <a:spLocks noGrp="1"/>
          </p:cNvSpPr>
          <p:nvPr>
            <p:ph idx="1"/>
          </p:nvPr>
        </p:nvSpPr>
        <p:spPr/>
        <p:txBody>
          <a:bodyPr anchor="t"/>
          <a:lstStyle/>
          <a:p>
            <a:r>
              <a:rPr lang="zh-CN" altLang="en-US"/>
              <a:t>采用数据库技术</a:t>
            </a:r>
            <a:r>
              <a:rPr lang="zh-CN" altLang="en-US" sz="2800"/>
              <a:t>来存储和处理信息资源。特别是随着互联网的发展，用户可以直接访问并使用数据，例如通过网上订购图书、日用品、机票、火车票、通过网上银行转账存款取款、检索和管理账户等。数据库已经成为每个人生活不可缺少的一部分。</a:t>
            </a:r>
            <a:endParaRPr lang="zh-CN" altLang="en-US"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61441"/>
          <p:cNvSpPr>
            <a:spLocks noGrp="1"/>
          </p:cNvSpPr>
          <p:nvPr>
            <p:ph type="title"/>
          </p:nvPr>
        </p:nvSpPr>
        <p:spPr>
          <a:xfrm>
            <a:off x="684213" y="549275"/>
            <a:ext cx="6870700" cy="592138"/>
          </a:xfrm>
        </p:spPr>
        <p:txBody>
          <a:bodyPr anchor="b"/>
          <a:lstStyle/>
          <a:p>
            <a:endParaRPr lang="zh-CN" altLang="en-US" sz="4000" dirty="0"/>
          </a:p>
        </p:txBody>
      </p:sp>
      <p:pic>
        <p:nvPicPr>
          <p:cNvPr id="62466" name="文本占位符 61442"/>
          <p:cNvPicPr>
            <a:picLocks noGrp="1" noChangeAspect="1"/>
          </p:cNvPicPr>
          <p:nvPr>
            <p:ph idx="1"/>
          </p:nvPr>
        </p:nvPicPr>
        <p:blipFill>
          <a:blip r:embed="rId1"/>
          <a:stretch>
            <a:fillRect/>
          </a:stretch>
        </p:blipFill>
        <p:spPr/>
      </p:pic>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标题 611329"/>
          <p:cNvSpPr>
            <a:spLocks noGrp="1"/>
          </p:cNvSpPr>
          <p:nvPr>
            <p:ph type="title"/>
          </p:nvPr>
        </p:nvSpPr>
        <p:spPr/>
        <p:txBody>
          <a:bodyPr anchor="b"/>
          <a:lstStyle/>
          <a:p>
            <a:endParaRPr lang="zh-CN" altLang="en-US" dirty="0"/>
          </a:p>
        </p:txBody>
      </p:sp>
      <p:sp>
        <p:nvSpPr>
          <p:cNvPr id="612354" name="文本占位符 611330"/>
          <p:cNvSpPr>
            <a:spLocks noGrp="1"/>
          </p:cNvSpPr>
          <p:nvPr>
            <p:ph idx="1"/>
          </p:nvPr>
        </p:nvSpPr>
        <p:spPr>
          <a:xfrm>
            <a:off x="0" y="1412875"/>
            <a:ext cx="9144000" cy="5445125"/>
          </a:xfrm>
        </p:spPr>
        <p:txBody>
          <a:bodyPr anchor="t"/>
          <a:lstStyle/>
          <a:p>
            <a:endParaRPr lang="zh-CN" altLang="en-US" dirty="0"/>
          </a:p>
          <a:p>
            <a:pPr marL="0" indent="0">
              <a:buNone/>
            </a:pPr>
            <a:r>
              <a:rPr lang="en-US" altLang="zh-CN" dirty="0"/>
              <a:t>2.  </a:t>
            </a:r>
            <a:r>
              <a:rPr lang="zh-CN" altLang="en-US" dirty="0"/>
              <a:t>数据依赖</a:t>
            </a:r>
            <a:endParaRPr lang="zh-CN" altLang="en-US" dirty="0"/>
          </a:p>
          <a:p>
            <a:r>
              <a:rPr lang="zh-CN" altLang="en-US" dirty="0" smtClean="0"/>
              <a:t> </a:t>
            </a:r>
            <a:r>
              <a:rPr lang="zh-CN" altLang="en-US" dirty="0"/>
              <a:t>是通过一个关系中属性间值的相等与否</a:t>
            </a:r>
            <a:endParaRPr lang="zh-CN" altLang="en-US" dirty="0"/>
          </a:p>
          <a:p>
            <a:pPr marL="0" indent="0">
              <a:buNone/>
            </a:pPr>
            <a:r>
              <a:rPr lang="zh-CN" altLang="en-US" dirty="0"/>
              <a:t>体现出来的数据间的相互关系</a:t>
            </a:r>
            <a:endParaRPr lang="zh-CN" altLang="en-US" dirty="0"/>
          </a:p>
          <a:p>
            <a:r>
              <a:rPr lang="zh-CN" altLang="en-US" dirty="0" smtClean="0"/>
              <a:t>是</a:t>
            </a:r>
            <a:r>
              <a:rPr lang="zh-CN" altLang="en-US" dirty="0"/>
              <a:t>现实世界属性间相互联系的抽象</a:t>
            </a:r>
            <a:endParaRPr lang="zh-CN" altLang="en-US" dirty="0"/>
          </a:p>
          <a:p>
            <a:r>
              <a:rPr lang="zh-CN" altLang="en-US" dirty="0" smtClean="0"/>
              <a:t>是</a:t>
            </a:r>
            <a:r>
              <a:rPr lang="zh-CN" altLang="en-US" dirty="0"/>
              <a:t>数据内在的性质</a:t>
            </a:r>
            <a:endParaRPr lang="zh-CN" altLang="en-US" dirty="0"/>
          </a:p>
          <a:p>
            <a:r>
              <a:rPr lang="zh-CN" altLang="en-US" dirty="0" smtClean="0"/>
              <a:t> </a:t>
            </a:r>
            <a:r>
              <a:rPr lang="zh-CN" altLang="en-US" dirty="0"/>
              <a:t>是 语义 的体现</a:t>
            </a:r>
            <a:endParaRPr lang="zh-CN" altLang="en-US" dirty="0"/>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标题 612353"/>
          <p:cNvSpPr>
            <a:spLocks noGrp="1"/>
          </p:cNvSpPr>
          <p:nvPr>
            <p:ph type="title"/>
          </p:nvPr>
        </p:nvSpPr>
        <p:spPr/>
        <p:txBody>
          <a:bodyPr anchor="b"/>
          <a:lstStyle/>
          <a:p>
            <a:endParaRPr lang="zh-CN" altLang="en-US" dirty="0"/>
          </a:p>
        </p:txBody>
      </p:sp>
      <p:sp>
        <p:nvSpPr>
          <p:cNvPr id="613378" name="文本占位符 612354"/>
          <p:cNvSpPr>
            <a:spLocks noGrp="1"/>
          </p:cNvSpPr>
          <p:nvPr>
            <p:ph idx="1"/>
          </p:nvPr>
        </p:nvSpPr>
        <p:spPr/>
        <p:txBody>
          <a:bodyPr anchor="t"/>
          <a:lstStyle/>
          <a:p>
            <a:pPr marL="0" indent="0">
              <a:buNone/>
            </a:pPr>
            <a:r>
              <a:rPr lang="en-US" altLang="zh-CN" dirty="0" smtClean="0"/>
              <a:t>3</a:t>
            </a:r>
            <a:r>
              <a:rPr lang="en-US" altLang="zh-CN" dirty="0"/>
              <a:t>.  </a:t>
            </a:r>
            <a:r>
              <a:rPr lang="zh-CN" altLang="en-US" dirty="0"/>
              <a:t>数据依赖的类型</a:t>
            </a:r>
            <a:endParaRPr lang="zh-CN" altLang="en-US" dirty="0"/>
          </a:p>
          <a:p>
            <a:r>
              <a:rPr lang="zh-CN" altLang="en-US" dirty="0" smtClean="0"/>
              <a:t>函数依赖</a:t>
            </a:r>
            <a:r>
              <a:rPr lang="zh-CN" altLang="en-US" dirty="0"/>
              <a:t>（ </a:t>
            </a:r>
            <a:r>
              <a:rPr lang="en-US" altLang="zh-CN" dirty="0"/>
              <a:t>Functional Dependency </a:t>
            </a:r>
            <a:r>
              <a:rPr lang="zh-CN" altLang="en-US" dirty="0"/>
              <a:t>，简记为 </a:t>
            </a:r>
            <a:r>
              <a:rPr lang="en-US" altLang="zh-CN" dirty="0"/>
              <a:t>FD </a:t>
            </a:r>
            <a:r>
              <a:rPr lang="zh-CN" altLang="en-US" dirty="0"/>
              <a:t>）</a:t>
            </a:r>
            <a:endParaRPr lang="zh-CN" altLang="en-US" dirty="0"/>
          </a:p>
          <a:p>
            <a:r>
              <a:rPr lang="zh-CN" altLang="en-US" dirty="0" smtClean="0"/>
              <a:t>多值依赖</a:t>
            </a:r>
            <a:r>
              <a:rPr lang="zh-CN" altLang="en-US" dirty="0"/>
              <a:t>（ </a:t>
            </a:r>
            <a:r>
              <a:rPr lang="en-US" altLang="zh-CN" dirty="0"/>
              <a:t>Multivalued Dependency </a:t>
            </a:r>
            <a:r>
              <a:rPr lang="zh-CN" altLang="en-US" dirty="0"/>
              <a:t>，简记为 </a:t>
            </a:r>
            <a:r>
              <a:rPr lang="en-US" altLang="zh-CN" dirty="0"/>
              <a:t>MVD </a:t>
            </a:r>
            <a:r>
              <a:rPr lang="zh-CN" altLang="en-US" dirty="0"/>
              <a:t>）</a:t>
            </a:r>
            <a:endParaRPr lang="zh-CN" altLang="en-US" dirty="0"/>
          </a:p>
          <a:p>
            <a:r>
              <a:rPr lang="zh-CN" altLang="en-US" dirty="0" smtClean="0"/>
              <a:t> </a:t>
            </a:r>
            <a:r>
              <a:rPr lang="zh-CN" altLang="en-US" dirty="0"/>
              <a:t>其他</a:t>
            </a:r>
            <a:endParaRPr lang="zh-CN" altLang="en-US"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标题 613377"/>
          <p:cNvSpPr>
            <a:spLocks noGrp="1"/>
          </p:cNvSpPr>
          <p:nvPr>
            <p:ph type="title"/>
          </p:nvPr>
        </p:nvSpPr>
        <p:spPr>
          <a:xfrm>
            <a:off x="685800" y="152400"/>
            <a:ext cx="6870700" cy="1044575"/>
          </a:xfrm>
        </p:spPr>
        <p:txBody>
          <a:bodyPr anchor="b"/>
          <a:lstStyle/>
          <a:p>
            <a:r>
              <a:rPr lang="zh-CN" altLang="en-US"/>
              <a:t>四、关系模式的简化表示</a:t>
            </a:r>
            <a:endParaRPr lang="zh-CN" altLang="en-US"/>
          </a:p>
        </p:txBody>
      </p:sp>
      <p:sp>
        <p:nvSpPr>
          <p:cNvPr id="614402" name="文本占位符 613378"/>
          <p:cNvSpPr>
            <a:spLocks noGrp="1"/>
          </p:cNvSpPr>
          <p:nvPr>
            <p:ph idx="1"/>
          </p:nvPr>
        </p:nvSpPr>
        <p:spPr>
          <a:xfrm>
            <a:off x="0" y="1341438"/>
            <a:ext cx="9144000" cy="5256212"/>
          </a:xfrm>
        </p:spPr>
        <p:txBody>
          <a:bodyPr anchor="t"/>
          <a:lstStyle/>
          <a:p>
            <a:pPr marL="0" indent="0">
              <a:buNone/>
            </a:pPr>
            <a:r>
              <a:rPr lang="zh-CN" altLang="en-US" dirty="0" smtClean="0"/>
              <a:t>关系</a:t>
            </a:r>
            <a:r>
              <a:rPr lang="zh-CN" altLang="en-US" dirty="0"/>
              <a:t>模式 </a:t>
            </a:r>
            <a:r>
              <a:rPr lang="en-US" altLang="zh-CN" dirty="0"/>
              <a:t>R </a:t>
            </a:r>
            <a:r>
              <a:rPr lang="zh-CN" altLang="en-US" dirty="0"/>
              <a:t>（ </a:t>
            </a:r>
            <a:r>
              <a:rPr lang="en-US" altLang="zh-CN" dirty="0"/>
              <a:t>U, D, DOM, F </a:t>
            </a:r>
            <a:r>
              <a:rPr lang="zh-CN" altLang="en-US" dirty="0"/>
              <a:t>）</a:t>
            </a:r>
            <a:endParaRPr lang="zh-CN" altLang="en-US" dirty="0"/>
          </a:p>
          <a:p>
            <a:pPr marL="0" indent="0">
              <a:buNone/>
            </a:pPr>
            <a:r>
              <a:rPr lang="zh-CN" altLang="en-US" dirty="0" smtClean="0"/>
              <a:t>  </a:t>
            </a:r>
            <a:r>
              <a:rPr lang="zh-CN" altLang="en-US" dirty="0"/>
              <a:t>简化为一个三元组：</a:t>
            </a:r>
            <a:endParaRPr lang="zh-CN" altLang="en-US" dirty="0"/>
          </a:p>
          <a:p>
            <a:pPr marL="0" indent="0">
              <a:buNone/>
            </a:pPr>
            <a:r>
              <a:rPr lang="zh-CN" altLang="en-US" dirty="0"/>
              <a:t>    </a:t>
            </a:r>
            <a:r>
              <a:rPr lang="zh-CN" altLang="en-US" dirty="0" smtClean="0"/>
              <a:t>        </a:t>
            </a:r>
            <a:r>
              <a:rPr lang="en-US" altLang="zh-CN" dirty="0"/>
              <a:t>R </a:t>
            </a:r>
            <a:r>
              <a:rPr lang="zh-CN" altLang="en-US" dirty="0"/>
              <a:t>（ </a:t>
            </a:r>
            <a:r>
              <a:rPr lang="en-US" altLang="zh-CN" dirty="0"/>
              <a:t>U, F </a:t>
            </a:r>
            <a:r>
              <a:rPr lang="zh-CN" altLang="en-US" dirty="0"/>
              <a:t>）</a:t>
            </a:r>
            <a:endParaRPr lang="zh-CN" altLang="en-US" dirty="0"/>
          </a:p>
          <a:p>
            <a:pPr marL="0" indent="0">
              <a:buNone/>
            </a:pPr>
            <a:r>
              <a:rPr lang="zh-CN" altLang="en-US" dirty="0" smtClean="0"/>
              <a:t> </a:t>
            </a:r>
            <a:r>
              <a:rPr lang="zh-CN" altLang="en-US" dirty="0"/>
              <a:t>当且仅当 </a:t>
            </a:r>
            <a:r>
              <a:rPr lang="en-US" altLang="zh-CN" dirty="0"/>
              <a:t>U </a:t>
            </a:r>
            <a:r>
              <a:rPr lang="zh-CN" altLang="en-US" dirty="0"/>
              <a:t>上的一个关系 </a:t>
            </a:r>
            <a:r>
              <a:rPr lang="en-US" altLang="zh-CN" dirty="0"/>
              <a:t>r  </a:t>
            </a:r>
            <a:r>
              <a:rPr lang="zh-CN" altLang="en-US" dirty="0"/>
              <a:t>满足 </a:t>
            </a:r>
            <a:r>
              <a:rPr lang="en-US" altLang="zh-CN" dirty="0"/>
              <a:t>F </a:t>
            </a:r>
            <a:r>
              <a:rPr lang="zh-CN" altLang="en-US" dirty="0"/>
              <a:t>时， </a:t>
            </a:r>
            <a:r>
              <a:rPr lang="en-US" altLang="zh-CN" dirty="0"/>
              <a:t>r </a:t>
            </a:r>
            <a:r>
              <a:rPr lang="zh-CN" altLang="en-US" dirty="0"/>
              <a:t>称为</a:t>
            </a:r>
            <a:r>
              <a:rPr lang="zh-CN" altLang="en-US" dirty="0" smtClean="0"/>
              <a:t>关</a:t>
            </a:r>
            <a:r>
              <a:rPr lang="en-US" altLang="zh-CN" smtClean="0"/>
              <a:t>0</a:t>
            </a:r>
            <a:r>
              <a:rPr lang="zh-CN" altLang="en-US" smtClean="0"/>
              <a:t>系 </a:t>
            </a:r>
            <a:r>
              <a:rPr lang="zh-CN" altLang="en-US" dirty="0"/>
              <a:t>模式   </a:t>
            </a:r>
            <a:r>
              <a:rPr lang="en-US" altLang="zh-CN" dirty="0"/>
              <a:t>R </a:t>
            </a:r>
            <a:r>
              <a:rPr lang="zh-CN" altLang="en-US" dirty="0"/>
              <a:t>（ </a:t>
            </a:r>
            <a:r>
              <a:rPr lang="en-US" altLang="zh-CN" dirty="0"/>
              <a:t>U, F </a:t>
            </a:r>
            <a:r>
              <a:rPr lang="zh-CN" altLang="en-US" dirty="0"/>
              <a:t>）的一个 关系</a:t>
            </a:r>
            <a:endParaRPr lang="zh-CN" altLang="en-US"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5" name="标题 614401"/>
          <p:cNvSpPr>
            <a:spLocks noGrp="1"/>
          </p:cNvSpPr>
          <p:nvPr>
            <p:ph type="title"/>
          </p:nvPr>
        </p:nvSpPr>
        <p:spPr>
          <a:xfrm>
            <a:off x="685800" y="152400"/>
            <a:ext cx="6870700" cy="1116013"/>
          </a:xfrm>
        </p:spPr>
        <p:txBody>
          <a:bodyPr anchor="b"/>
          <a:lstStyle/>
          <a:p>
            <a:r>
              <a:rPr lang="zh-CN" altLang="en-US" sz="4000"/>
              <a:t>五、 数据依赖对关系模式的影响</a:t>
            </a:r>
            <a:endParaRPr lang="zh-CN" altLang="en-US" sz="4000"/>
          </a:p>
        </p:txBody>
      </p:sp>
      <p:sp>
        <p:nvSpPr>
          <p:cNvPr id="615426" name="文本占位符 614402"/>
          <p:cNvSpPr>
            <a:spLocks noGrp="1"/>
          </p:cNvSpPr>
          <p:nvPr>
            <p:ph idx="1"/>
          </p:nvPr>
        </p:nvSpPr>
        <p:spPr>
          <a:xfrm>
            <a:off x="0" y="1196975"/>
            <a:ext cx="8964613" cy="5472113"/>
          </a:xfrm>
        </p:spPr>
        <p:txBody>
          <a:bodyPr anchor="t"/>
          <a:lstStyle/>
          <a:p>
            <a:r>
              <a:rPr lang="zh-CN" altLang="en-US" dirty="0"/>
              <a:t>例：描述学校的数据库：</a:t>
            </a:r>
            <a:endParaRPr lang="zh-CN" altLang="en-US" dirty="0"/>
          </a:p>
          <a:p>
            <a:pPr marL="0" indent="0">
              <a:buNone/>
            </a:pPr>
            <a:r>
              <a:rPr lang="zh-CN" altLang="en-US" dirty="0"/>
              <a:t>学生的学号（ </a:t>
            </a:r>
            <a:r>
              <a:rPr lang="en-US" altLang="zh-CN" dirty="0" err="1"/>
              <a:t>Sno</a:t>
            </a:r>
            <a:r>
              <a:rPr lang="en-US" altLang="zh-CN" dirty="0"/>
              <a:t> </a:t>
            </a:r>
            <a:r>
              <a:rPr lang="zh-CN" altLang="en-US" dirty="0"/>
              <a:t>）、所在系（ </a:t>
            </a:r>
            <a:r>
              <a:rPr lang="en-US" altLang="zh-CN" dirty="0" err="1"/>
              <a:t>Sdept</a:t>
            </a:r>
            <a:r>
              <a:rPr lang="en-US" altLang="zh-CN" dirty="0"/>
              <a:t> </a:t>
            </a:r>
            <a:r>
              <a:rPr lang="zh-CN" altLang="en-US" dirty="0"/>
              <a:t>）</a:t>
            </a:r>
            <a:endParaRPr lang="zh-CN" altLang="en-US" dirty="0"/>
          </a:p>
          <a:p>
            <a:pPr marL="0" indent="0">
              <a:buNone/>
            </a:pPr>
            <a:r>
              <a:rPr lang="zh-CN" altLang="en-US" dirty="0"/>
              <a:t>系主任姓名（ </a:t>
            </a:r>
            <a:r>
              <a:rPr lang="en-US" altLang="zh-CN" dirty="0" err="1"/>
              <a:t>Mname</a:t>
            </a:r>
            <a:r>
              <a:rPr lang="en-US" altLang="zh-CN" dirty="0"/>
              <a:t> </a:t>
            </a:r>
            <a:r>
              <a:rPr lang="zh-CN" altLang="en-US" dirty="0"/>
              <a:t>）、课程名（ </a:t>
            </a:r>
            <a:r>
              <a:rPr lang="en-US" altLang="zh-CN" dirty="0" err="1"/>
              <a:t>Cname</a:t>
            </a:r>
            <a:r>
              <a:rPr lang="en-US" altLang="zh-CN" dirty="0"/>
              <a:t> </a:t>
            </a:r>
            <a:r>
              <a:rPr lang="zh-CN" altLang="en-US" dirty="0"/>
              <a:t>）</a:t>
            </a:r>
            <a:endParaRPr lang="zh-CN" altLang="en-US" dirty="0"/>
          </a:p>
          <a:p>
            <a:pPr marL="0" indent="0">
              <a:buNone/>
            </a:pPr>
            <a:r>
              <a:rPr lang="zh-CN" altLang="en-US" dirty="0"/>
              <a:t>成绩（ </a:t>
            </a:r>
            <a:r>
              <a:rPr lang="en-US" altLang="zh-CN" dirty="0"/>
              <a:t>Grade </a:t>
            </a:r>
            <a:r>
              <a:rPr lang="zh-CN" altLang="en-US" dirty="0"/>
              <a:t>）</a:t>
            </a:r>
            <a:endParaRPr lang="zh-CN" altLang="en-US" dirty="0"/>
          </a:p>
          <a:p>
            <a:pPr marL="0" indent="0">
              <a:buNone/>
            </a:pPr>
            <a:r>
              <a:rPr lang="zh-CN" altLang="en-US" dirty="0"/>
              <a:t>单一 的关系模式   ：    </a:t>
            </a:r>
            <a:r>
              <a:rPr lang="en-US" altLang="zh-CN" dirty="0"/>
              <a:t>Student &lt;U </a:t>
            </a:r>
            <a:r>
              <a:rPr lang="zh-CN" altLang="en-US" dirty="0"/>
              <a:t>、 </a:t>
            </a:r>
            <a:r>
              <a:rPr lang="en-US" altLang="zh-CN" dirty="0"/>
              <a:t>F&gt;</a:t>
            </a:r>
            <a:endParaRPr lang="en-US" altLang="zh-CN" dirty="0"/>
          </a:p>
          <a:p>
            <a:pPr marL="0" indent="0">
              <a:buNone/>
            </a:pPr>
            <a:r>
              <a:rPr lang="en-US" altLang="zh-CN" dirty="0"/>
              <a:t>U  </a:t>
            </a:r>
            <a:r>
              <a:rPr lang="zh-CN" altLang="en-US" dirty="0"/>
              <a:t>＝｛  </a:t>
            </a:r>
            <a:r>
              <a:rPr lang="en-US" altLang="zh-CN" dirty="0" err="1"/>
              <a:t>Sno</a:t>
            </a:r>
            <a:r>
              <a:rPr lang="en-US" altLang="zh-CN" dirty="0"/>
              <a:t>, </a:t>
            </a:r>
            <a:r>
              <a:rPr lang="en-US" altLang="zh-CN" dirty="0" err="1"/>
              <a:t>Sdept</a:t>
            </a:r>
            <a:r>
              <a:rPr lang="en-US" altLang="zh-CN" dirty="0"/>
              <a:t>, </a:t>
            </a:r>
            <a:r>
              <a:rPr lang="en-US" altLang="zh-CN" dirty="0" err="1"/>
              <a:t>Mname</a:t>
            </a:r>
            <a:r>
              <a:rPr lang="en-US" altLang="zh-CN" dirty="0"/>
              <a:t>, </a:t>
            </a:r>
            <a:r>
              <a:rPr lang="en-US" altLang="zh-CN" dirty="0" err="1"/>
              <a:t>Cname</a:t>
            </a:r>
            <a:r>
              <a:rPr lang="en-US" altLang="zh-CN" dirty="0"/>
              <a:t>, Grade  </a:t>
            </a:r>
            <a:r>
              <a:rPr lang="zh-CN" altLang="en-US" dirty="0"/>
              <a:t>｝</a:t>
            </a:r>
            <a:endParaRPr lang="zh-CN" alt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标题 615425"/>
          <p:cNvSpPr>
            <a:spLocks noGrp="1"/>
          </p:cNvSpPr>
          <p:nvPr>
            <p:ph type="title"/>
          </p:nvPr>
        </p:nvSpPr>
        <p:spPr/>
        <p:txBody>
          <a:bodyPr anchor="b"/>
          <a:lstStyle/>
          <a:p>
            <a:endParaRPr lang="zh-CN" altLang="en-US" dirty="0"/>
          </a:p>
        </p:txBody>
      </p:sp>
      <p:sp>
        <p:nvSpPr>
          <p:cNvPr id="616450" name="文本占位符 615426"/>
          <p:cNvSpPr>
            <a:spLocks noGrp="1"/>
          </p:cNvSpPr>
          <p:nvPr>
            <p:ph idx="1"/>
          </p:nvPr>
        </p:nvSpPr>
        <p:spPr/>
        <p:txBody>
          <a:bodyPr anchor="t"/>
          <a:lstStyle/>
          <a:p>
            <a:pPr marL="0" indent="0">
              <a:lnSpc>
                <a:spcPct val="80000"/>
              </a:lnSpc>
              <a:buNone/>
            </a:pPr>
            <a:r>
              <a:rPr lang="zh-CN" altLang="en-US" sz="2800" dirty="0"/>
              <a:t>学校数据库的语义：</a:t>
            </a:r>
            <a:endParaRPr lang="zh-CN" altLang="en-US" sz="2800" dirty="0"/>
          </a:p>
          <a:p>
            <a:pPr marL="0" indent="0">
              <a:lnSpc>
                <a:spcPct val="80000"/>
              </a:lnSpc>
              <a:buNone/>
            </a:pPr>
            <a:r>
              <a:rPr lang="zh-CN" altLang="en-US" sz="2800" dirty="0"/>
              <a:t>     ⒈     一个系有若干学生，   一个学生只属于一个系；</a:t>
            </a:r>
            <a:endParaRPr lang="zh-CN" altLang="en-US" sz="2800" dirty="0"/>
          </a:p>
          <a:p>
            <a:pPr marL="0" indent="0">
              <a:lnSpc>
                <a:spcPct val="80000"/>
              </a:lnSpc>
              <a:buNone/>
            </a:pPr>
            <a:r>
              <a:rPr lang="zh-CN" altLang="en-US" sz="2800" dirty="0"/>
              <a:t>     ⒉     一个系只有一名主任；</a:t>
            </a:r>
            <a:endParaRPr lang="zh-CN" altLang="en-US" sz="2800" dirty="0"/>
          </a:p>
          <a:p>
            <a:pPr marL="0" indent="0">
              <a:lnSpc>
                <a:spcPct val="80000"/>
              </a:lnSpc>
              <a:buNone/>
            </a:pPr>
            <a:r>
              <a:rPr lang="zh-CN" altLang="en-US" sz="2800" dirty="0"/>
              <a:t>     ⒊     一个学生可以选修多门课程，   每门课程有若干学生选修；</a:t>
            </a:r>
            <a:endParaRPr lang="zh-CN" altLang="en-US" sz="2800" dirty="0"/>
          </a:p>
          <a:p>
            <a:pPr marL="0" indent="0">
              <a:lnSpc>
                <a:spcPct val="80000"/>
              </a:lnSpc>
              <a:buNone/>
            </a:pPr>
            <a:r>
              <a:rPr lang="zh-CN" altLang="en-US" sz="2800" dirty="0"/>
              <a:t>     ⒋     每个学生所学的每门课程都有一个成绩。</a:t>
            </a:r>
            <a:endParaRPr lang="zh-CN" altLang="en-US" sz="2800" dirty="0"/>
          </a:p>
          <a:p>
            <a:pPr marL="0" indent="0">
              <a:lnSpc>
                <a:spcPct val="80000"/>
              </a:lnSpc>
              <a:buNone/>
            </a:pPr>
            <a:r>
              <a:rPr lang="zh-CN" altLang="en-US" sz="2800" dirty="0"/>
              <a:t> </a:t>
            </a:r>
            <a:endParaRPr lang="zh-CN" altLang="en-US" sz="2800" dirty="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标题 616449"/>
          <p:cNvSpPr>
            <a:spLocks noGrp="1"/>
          </p:cNvSpPr>
          <p:nvPr>
            <p:ph type="title"/>
          </p:nvPr>
        </p:nvSpPr>
        <p:spPr/>
        <p:txBody>
          <a:bodyPr anchor="b"/>
          <a:lstStyle/>
          <a:p>
            <a:endParaRPr lang="zh-CN" altLang="en-US" dirty="0"/>
          </a:p>
        </p:txBody>
      </p:sp>
      <p:pic>
        <p:nvPicPr>
          <p:cNvPr id="617474" name="文本占位符 616450"/>
          <p:cNvPicPr>
            <a:picLocks noGrp="1" noChangeAspect="1"/>
          </p:cNvPicPr>
          <p:nvPr>
            <p:ph idx="1"/>
          </p:nvPr>
        </p:nvPicPr>
        <p:blipFill>
          <a:blip r:embed="rId1"/>
          <a:stretch>
            <a:fillRect/>
          </a:stretch>
        </p:blipFill>
        <p:spPr>
          <a:xfrm>
            <a:off x="685800" y="1828800"/>
            <a:ext cx="8278813" cy="5029200"/>
          </a:xfrm>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标题 617473"/>
          <p:cNvSpPr>
            <a:spLocks noGrp="1"/>
          </p:cNvSpPr>
          <p:nvPr>
            <p:ph type="title"/>
          </p:nvPr>
        </p:nvSpPr>
        <p:spPr/>
        <p:txBody>
          <a:bodyPr anchor="b"/>
          <a:lstStyle/>
          <a:p>
            <a:r>
              <a:rPr lang="zh-CN" altLang="en-US"/>
              <a:t>关系模式 </a:t>
            </a:r>
            <a:r>
              <a:rPr lang="en-US" altLang="zh-CN"/>
              <a:t>Student&lt;U, F&gt; </a:t>
            </a:r>
            <a:r>
              <a:rPr lang="zh-CN" altLang="en-US"/>
              <a:t>中存在的问题</a:t>
            </a:r>
            <a:endParaRPr lang="zh-CN" altLang="en-US"/>
          </a:p>
        </p:txBody>
      </p:sp>
      <p:sp>
        <p:nvSpPr>
          <p:cNvPr id="618498" name="文本占位符 617474"/>
          <p:cNvSpPr>
            <a:spLocks noGrp="1"/>
          </p:cNvSpPr>
          <p:nvPr>
            <p:ph idx="1"/>
          </p:nvPr>
        </p:nvSpPr>
        <p:spPr>
          <a:xfrm>
            <a:off x="0" y="1844675"/>
            <a:ext cx="9144000" cy="4824413"/>
          </a:xfrm>
        </p:spPr>
        <p:txBody>
          <a:bodyPr anchor="t"/>
          <a:lstStyle/>
          <a:p>
            <a:pPr marL="0" indent="0">
              <a:buNone/>
            </a:pPr>
            <a:r>
              <a:rPr lang="zh-CN" altLang="en-US" sz="2800" dirty="0"/>
              <a:t>关系模式 中存在的问题</a:t>
            </a:r>
            <a:endParaRPr lang="zh-CN" altLang="en-US" sz="2800" dirty="0"/>
          </a:p>
          <a:p>
            <a:pPr marL="0" indent="0">
              <a:buNone/>
            </a:pPr>
            <a:r>
              <a:rPr lang="zh-CN" altLang="en-US" sz="2800" dirty="0"/>
              <a:t>⒈   数据冗余太大</a:t>
            </a:r>
            <a:endParaRPr lang="zh-CN" altLang="en-US" sz="2800" dirty="0"/>
          </a:p>
          <a:p>
            <a:pPr marL="0" indent="0">
              <a:buNone/>
            </a:pPr>
            <a:r>
              <a:rPr lang="zh-CN" altLang="en-US" sz="2800" dirty="0" smtClean="0"/>
              <a:t> </a:t>
            </a:r>
            <a:r>
              <a:rPr lang="zh-CN" altLang="en-US" sz="2800" dirty="0"/>
              <a:t>浪费大量的存储空间</a:t>
            </a:r>
            <a:endParaRPr lang="zh-CN" altLang="en-US" sz="2800" dirty="0"/>
          </a:p>
          <a:p>
            <a:pPr marL="0" indent="0">
              <a:buNone/>
            </a:pPr>
            <a:r>
              <a:rPr lang="zh-CN" altLang="en-US" sz="2800" dirty="0"/>
              <a:t>      例：每一个系主任的姓名重复出现</a:t>
            </a:r>
            <a:endParaRPr lang="zh-CN" altLang="en-US" sz="2800" dirty="0"/>
          </a:p>
          <a:p>
            <a:pPr marL="0" indent="0">
              <a:buNone/>
            </a:pPr>
            <a:r>
              <a:rPr lang="zh-CN" altLang="en-US" sz="2800" dirty="0"/>
              <a:t>⒉   更新异常（ </a:t>
            </a:r>
            <a:r>
              <a:rPr lang="en-US" altLang="zh-CN" sz="2800" dirty="0"/>
              <a:t>Update Anomalies </a:t>
            </a:r>
            <a:r>
              <a:rPr lang="zh-CN" altLang="en-US" sz="2800" dirty="0"/>
              <a:t>）</a:t>
            </a:r>
            <a:endParaRPr lang="zh-CN" altLang="en-US" sz="2800" dirty="0"/>
          </a:p>
          <a:p>
            <a:pPr marL="0" indent="0">
              <a:buNone/>
            </a:pPr>
            <a:r>
              <a:rPr lang="zh-CN" altLang="en-US" sz="2800" dirty="0" smtClean="0"/>
              <a:t>数据冗余   </a:t>
            </a:r>
            <a:r>
              <a:rPr lang="zh-CN" altLang="en-US" sz="2800" dirty="0"/>
              <a:t>， 更新数据时，维护数据完整性代价大。</a:t>
            </a:r>
            <a:endParaRPr lang="zh-CN" altLang="en-US" sz="2800" dirty="0"/>
          </a:p>
          <a:p>
            <a:pPr marL="0" indent="0">
              <a:buNone/>
            </a:pPr>
            <a:r>
              <a:rPr lang="zh-CN" altLang="en-US" sz="2800" dirty="0"/>
              <a:t>例：某系更换系主任后，系统必须修改与该系学生有</a:t>
            </a:r>
            <a:endParaRPr lang="zh-CN" altLang="en-US" sz="2800" dirty="0"/>
          </a:p>
          <a:p>
            <a:pPr marL="0" indent="0">
              <a:buNone/>
            </a:pPr>
            <a:r>
              <a:rPr lang="zh-CN" altLang="en-US" sz="2800" dirty="0"/>
              <a:t>关的每一个元组</a:t>
            </a:r>
            <a:endParaRPr lang="zh-CN" altLang="en-US" sz="2800" dirty="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标题 618497"/>
          <p:cNvSpPr>
            <a:spLocks noGrp="1"/>
          </p:cNvSpPr>
          <p:nvPr>
            <p:ph type="title"/>
          </p:nvPr>
        </p:nvSpPr>
        <p:spPr>
          <a:xfrm>
            <a:off x="685800" y="152400"/>
            <a:ext cx="6870700" cy="684213"/>
          </a:xfrm>
        </p:spPr>
        <p:txBody>
          <a:bodyPr anchor="b"/>
          <a:lstStyle/>
          <a:p>
            <a:endParaRPr lang="zh-CN" altLang="en-US" sz="4000" dirty="0"/>
          </a:p>
        </p:txBody>
      </p:sp>
      <p:sp>
        <p:nvSpPr>
          <p:cNvPr id="619522" name="文本占位符 618498"/>
          <p:cNvSpPr>
            <a:spLocks noGrp="1"/>
          </p:cNvSpPr>
          <p:nvPr>
            <p:ph idx="1"/>
          </p:nvPr>
        </p:nvSpPr>
        <p:spPr>
          <a:xfrm>
            <a:off x="0" y="1341438"/>
            <a:ext cx="9144000" cy="5516562"/>
          </a:xfrm>
        </p:spPr>
        <p:txBody>
          <a:bodyPr anchor="t"/>
          <a:lstStyle/>
          <a:p>
            <a:pPr marL="0" indent="0">
              <a:buNone/>
            </a:pPr>
            <a:r>
              <a:rPr lang="zh-CN" altLang="en-US" sz="2800" dirty="0"/>
              <a:t>⒊   插入异常（ </a:t>
            </a:r>
            <a:r>
              <a:rPr lang="en-US" altLang="zh-CN" sz="2800" dirty="0"/>
              <a:t>Insertion Anomalies </a:t>
            </a:r>
            <a:r>
              <a:rPr lang="zh-CN" altLang="en-US" sz="2800" dirty="0"/>
              <a:t>）</a:t>
            </a:r>
            <a:endParaRPr lang="zh-CN" altLang="en-US" sz="2800" dirty="0"/>
          </a:p>
          <a:p>
            <a:pPr marL="0" indent="0">
              <a:buNone/>
            </a:pPr>
            <a:r>
              <a:rPr lang="zh-CN" altLang="en-US" sz="2800" dirty="0" smtClean="0"/>
              <a:t> </a:t>
            </a:r>
            <a:r>
              <a:rPr lang="zh-CN" altLang="en-US" sz="2800" dirty="0"/>
              <a:t>该插的数据插不进去</a:t>
            </a:r>
            <a:endParaRPr lang="zh-CN" altLang="en-US" sz="2800" dirty="0"/>
          </a:p>
          <a:p>
            <a:pPr marL="0" indent="0">
              <a:buNone/>
            </a:pPr>
            <a:r>
              <a:rPr lang="zh-CN" altLang="en-US" sz="2800" dirty="0"/>
              <a:t>     例，如果一个系刚成立，尚无学生，我们就无法把这个系及其系主任的信息存入数据库。</a:t>
            </a:r>
            <a:endParaRPr lang="zh-CN" altLang="en-US" sz="2800" dirty="0"/>
          </a:p>
          <a:p>
            <a:pPr marL="0" indent="0">
              <a:buNone/>
            </a:pPr>
            <a:r>
              <a:rPr lang="zh-CN" altLang="en-US" sz="2800" dirty="0"/>
              <a:t>⒋   删除异常（ </a:t>
            </a:r>
            <a:r>
              <a:rPr lang="en-US" altLang="zh-CN" sz="2800" dirty="0"/>
              <a:t>Deletion Anomalies </a:t>
            </a:r>
            <a:r>
              <a:rPr lang="zh-CN" altLang="en-US" sz="2800" dirty="0"/>
              <a:t>）</a:t>
            </a:r>
            <a:endParaRPr lang="zh-CN" altLang="en-US" sz="2800" dirty="0"/>
          </a:p>
          <a:p>
            <a:pPr marL="0" indent="0">
              <a:buNone/>
            </a:pPr>
            <a:r>
              <a:rPr lang="zh-CN" altLang="en-US" sz="2800" dirty="0" smtClean="0"/>
              <a:t> </a:t>
            </a:r>
            <a:r>
              <a:rPr lang="zh-CN" altLang="en-US" sz="2800" dirty="0"/>
              <a:t>不该删除的数据不得不删</a:t>
            </a:r>
            <a:endParaRPr lang="zh-CN" altLang="en-US" sz="2800" dirty="0"/>
          </a:p>
          <a:p>
            <a:pPr marL="0" indent="0">
              <a:buNone/>
            </a:pPr>
            <a:r>
              <a:rPr lang="zh-CN" altLang="en-US" sz="2800" dirty="0"/>
              <a:t>例，如果某个系的学生全部毕业了，   我们在删除该系</a:t>
            </a:r>
            <a:endParaRPr lang="zh-CN" altLang="en-US" sz="2800" dirty="0"/>
          </a:p>
          <a:p>
            <a:pPr marL="0" indent="0">
              <a:buNone/>
            </a:pPr>
            <a:r>
              <a:rPr lang="zh-CN" altLang="en-US" sz="2800" dirty="0"/>
              <a:t>学生信息的同时，把这个系及其系主任的信息也丢掉</a:t>
            </a:r>
            <a:endParaRPr lang="zh-CN" altLang="en-US" sz="2800" dirty="0"/>
          </a:p>
          <a:p>
            <a:pPr marL="0" indent="0">
              <a:buNone/>
            </a:pPr>
            <a:r>
              <a:rPr lang="zh-CN" altLang="en-US" sz="2800" dirty="0"/>
              <a:t>了。</a:t>
            </a:r>
            <a:endParaRPr lang="zh-CN" altLang="en-US" sz="2800"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标题 619521"/>
          <p:cNvSpPr>
            <a:spLocks noGrp="1"/>
          </p:cNvSpPr>
          <p:nvPr>
            <p:ph type="title"/>
          </p:nvPr>
        </p:nvSpPr>
        <p:spPr/>
        <p:txBody>
          <a:bodyPr anchor="b"/>
          <a:lstStyle/>
          <a:p>
            <a:endParaRPr lang="zh-CN" altLang="en-US" dirty="0"/>
          </a:p>
        </p:txBody>
      </p:sp>
      <p:sp>
        <p:nvSpPr>
          <p:cNvPr id="620546" name="文本占位符 619522"/>
          <p:cNvSpPr>
            <a:spLocks noGrp="1"/>
          </p:cNvSpPr>
          <p:nvPr>
            <p:ph idx="1"/>
          </p:nvPr>
        </p:nvSpPr>
        <p:spPr>
          <a:xfrm>
            <a:off x="0" y="1773238"/>
            <a:ext cx="8964613" cy="4895850"/>
          </a:xfrm>
        </p:spPr>
        <p:txBody>
          <a:bodyPr anchor="t"/>
          <a:lstStyle/>
          <a:p>
            <a:pPr marL="0" indent="0">
              <a:buNone/>
            </a:pPr>
            <a:r>
              <a:rPr lang="zh-CN" altLang="en-US" sz="2800" dirty="0"/>
              <a:t>数据依赖对关系模式的影响（续）</a:t>
            </a:r>
            <a:endParaRPr lang="zh-CN" altLang="en-US" sz="2800" dirty="0"/>
          </a:p>
          <a:p>
            <a:pPr marL="0" indent="0">
              <a:buNone/>
            </a:pPr>
            <a:r>
              <a:rPr lang="zh-CN" altLang="en-US" sz="2800" dirty="0"/>
              <a:t>结论：</a:t>
            </a:r>
            <a:endParaRPr lang="zh-CN" altLang="en-US" sz="2800" dirty="0"/>
          </a:p>
          <a:p>
            <a:pPr marL="0" indent="0">
              <a:buNone/>
            </a:pPr>
            <a:r>
              <a:rPr lang="en-US" altLang="zh-CN" sz="2800" dirty="0">
                <a:latin typeface="Arial" panose="020B0604020202020204" pitchFamily="34" charset="0"/>
              </a:rPr>
              <a:t>•</a:t>
            </a:r>
            <a:r>
              <a:rPr lang="en-US" altLang="zh-CN" sz="2800" dirty="0"/>
              <a:t> Student </a:t>
            </a:r>
            <a:r>
              <a:rPr lang="zh-CN" altLang="en-US" sz="2800" dirty="0"/>
              <a:t>关系模式不是一个好的模式。</a:t>
            </a:r>
            <a:endParaRPr lang="zh-CN" altLang="en-US" sz="2800" dirty="0"/>
          </a:p>
          <a:p>
            <a:r>
              <a:rPr lang="en-US" altLang="zh-CN" sz="2800" dirty="0" smtClean="0"/>
              <a:t>“ </a:t>
            </a:r>
            <a:r>
              <a:rPr lang="zh-CN" altLang="en-US" sz="2800" dirty="0"/>
              <a:t>好 ” 的模式：</a:t>
            </a:r>
            <a:endParaRPr lang="zh-CN" altLang="en-US" sz="2800" dirty="0"/>
          </a:p>
          <a:p>
            <a:pPr marL="0" indent="0">
              <a:buNone/>
            </a:pPr>
            <a:r>
              <a:rPr lang="zh-CN" altLang="en-US" sz="2800" dirty="0"/>
              <a:t>不会发生插入异常、删除异常、更新异常，</a:t>
            </a:r>
            <a:endParaRPr lang="zh-CN" altLang="en-US" sz="2800" dirty="0"/>
          </a:p>
          <a:p>
            <a:pPr marL="0" indent="0">
              <a:buNone/>
            </a:pPr>
            <a:r>
              <a:rPr lang="zh-CN" altLang="en-US" sz="2800" dirty="0"/>
              <a:t>数据冗余应尽可能少。</a:t>
            </a:r>
            <a:endParaRPr lang="zh-CN" altLang="en-US" sz="2800" dirty="0"/>
          </a:p>
          <a:p>
            <a:r>
              <a:rPr lang="zh-CN" altLang="en-US" sz="2800" dirty="0"/>
              <a:t>原因： 由存在于模式中的 某些数据依赖 引起的</a:t>
            </a:r>
            <a:endParaRPr lang="zh-CN" altLang="en-US" sz="2800" dirty="0"/>
          </a:p>
          <a:p>
            <a:r>
              <a:rPr lang="zh-CN" altLang="en-US" sz="2800" dirty="0"/>
              <a:t>解决方法： 通过 分解 关系模式来消除其中不合适</a:t>
            </a:r>
            <a:endParaRPr lang="zh-CN" altLang="en-US" sz="2800" dirty="0"/>
          </a:p>
          <a:p>
            <a:r>
              <a:rPr lang="zh-CN" altLang="en-US" sz="2800" dirty="0"/>
              <a:t>                     的数据依赖。</a:t>
            </a:r>
            <a:endParaRPr lang="zh-CN" altLang="en-US" sz="2800" dirty="0"/>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标题 620545"/>
          <p:cNvSpPr>
            <a:spLocks noGrp="1"/>
          </p:cNvSpPr>
          <p:nvPr>
            <p:ph type="title"/>
          </p:nvPr>
        </p:nvSpPr>
        <p:spPr>
          <a:xfrm>
            <a:off x="685800" y="152400"/>
            <a:ext cx="6870700" cy="1116013"/>
          </a:xfrm>
        </p:spPr>
        <p:txBody>
          <a:bodyPr anchor="b"/>
          <a:lstStyle/>
          <a:p>
            <a:r>
              <a:rPr lang="en-US" altLang="zh-CN" dirty="0"/>
              <a:t>6</a:t>
            </a:r>
            <a:r>
              <a:rPr lang="en-US" altLang="zh-CN" dirty="0" smtClean="0"/>
              <a:t>.2   </a:t>
            </a:r>
            <a:r>
              <a:rPr lang="zh-CN" altLang="en-US" dirty="0"/>
              <a:t>规范化</a:t>
            </a:r>
            <a:endParaRPr lang="zh-CN" altLang="en-US" dirty="0"/>
          </a:p>
        </p:txBody>
      </p:sp>
      <p:sp>
        <p:nvSpPr>
          <p:cNvPr id="621570" name="文本占位符 620546"/>
          <p:cNvSpPr>
            <a:spLocks noGrp="1"/>
          </p:cNvSpPr>
          <p:nvPr>
            <p:ph idx="1"/>
          </p:nvPr>
        </p:nvSpPr>
        <p:spPr>
          <a:xfrm>
            <a:off x="0" y="1125538"/>
            <a:ext cx="9144000" cy="5732462"/>
          </a:xfrm>
        </p:spPr>
        <p:txBody>
          <a:bodyPr anchor="t"/>
          <a:lstStyle/>
          <a:p>
            <a:r>
              <a:rPr lang="zh-CN" altLang="en-US" dirty="0"/>
              <a:t> 规范化理论 正是用来改造关系模式，通</a:t>
            </a:r>
            <a:endParaRPr lang="zh-CN" altLang="en-US" dirty="0"/>
          </a:p>
          <a:p>
            <a:pPr marL="0" indent="0">
              <a:buNone/>
            </a:pPr>
            <a:r>
              <a:rPr lang="zh-CN" altLang="en-US" dirty="0"/>
              <a:t>过分解关系模式来消除其中不合适的数</a:t>
            </a:r>
            <a:endParaRPr lang="zh-CN" altLang="en-US" dirty="0"/>
          </a:p>
          <a:p>
            <a:pPr marL="0" indent="0">
              <a:buNone/>
            </a:pPr>
            <a:r>
              <a:rPr lang="zh-CN" altLang="en-US" dirty="0"/>
              <a:t>据依赖，以解决插入异常、删除异常、</a:t>
            </a:r>
            <a:endParaRPr lang="zh-CN" altLang="en-US" dirty="0"/>
          </a:p>
          <a:p>
            <a:pPr marL="0" indent="0">
              <a:buNone/>
            </a:pPr>
            <a:r>
              <a:rPr lang="zh-CN" altLang="en-US" dirty="0"/>
              <a:t>更新异常和数据冗余问题。</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62465"/>
          <p:cNvSpPr>
            <a:spLocks noGrp="1"/>
          </p:cNvSpPr>
          <p:nvPr>
            <p:ph type="title"/>
          </p:nvPr>
        </p:nvSpPr>
        <p:spPr>
          <a:xfrm>
            <a:off x="685800" y="152400"/>
            <a:ext cx="6870700" cy="684213"/>
          </a:xfrm>
        </p:spPr>
        <p:txBody>
          <a:bodyPr anchor="b"/>
          <a:lstStyle/>
          <a:p>
            <a:r>
              <a:rPr lang="zh-CN" altLang="en-US" sz="4000"/>
              <a:t> </a:t>
            </a:r>
            <a:r>
              <a:rPr lang="en-US" altLang="zh-CN" sz="4000"/>
              <a:t>3.  </a:t>
            </a:r>
            <a:r>
              <a:rPr lang="zh-CN" altLang="en-US" sz="4000"/>
              <a:t>概念模型的表示方法</a:t>
            </a:r>
            <a:endParaRPr lang="zh-CN" altLang="en-US" sz="4000"/>
          </a:p>
        </p:txBody>
      </p:sp>
      <p:sp>
        <p:nvSpPr>
          <p:cNvPr id="63490" name="文本占位符 62466"/>
          <p:cNvSpPr>
            <a:spLocks noGrp="1"/>
          </p:cNvSpPr>
          <p:nvPr>
            <p:ph idx="1"/>
          </p:nvPr>
        </p:nvSpPr>
        <p:spPr>
          <a:xfrm>
            <a:off x="0" y="1268413"/>
            <a:ext cx="9144000" cy="5589587"/>
          </a:xfrm>
        </p:spPr>
        <p:txBody>
          <a:bodyPr anchor="t"/>
          <a:lstStyle/>
          <a:p>
            <a:r>
              <a:rPr lang="zh-CN" altLang="en-US" dirty="0" smtClean="0"/>
              <a:t>概念</a:t>
            </a:r>
            <a:r>
              <a:rPr lang="zh-CN" altLang="en-US" dirty="0"/>
              <a:t>模型的表示方法很多</a:t>
            </a:r>
            <a:endParaRPr lang="zh-CN" altLang="en-US" dirty="0"/>
          </a:p>
          <a:p>
            <a:r>
              <a:rPr lang="zh-CN" altLang="en-US" dirty="0" smtClean="0"/>
              <a:t>实体</a:t>
            </a:r>
            <a:r>
              <a:rPr lang="zh-CN" altLang="en-US" dirty="0"/>
              <a:t>－联系方法 </a:t>
            </a:r>
            <a:r>
              <a:rPr lang="en-US" altLang="zh-CN" dirty="0"/>
              <a:t>(E-R </a:t>
            </a:r>
            <a:r>
              <a:rPr lang="zh-CN" altLang="en-US" dirty="0"/>
              <a:t>方法 </a:t>
            </a:r>
            <a:r>
              <a:rPr lang="en-US" altLang="zh-CN" dirty="0"/>
              <a:t>)</a:t>
            </a:r>
            <a:endParaRPr lang="en-US" altLang="zh-CN" dirty="0"/>
          </a:p>
          <a:p>
            <a:pPr>
              <a:buNone/>
            </a:pPr>
            <a:r>
              <a:rPr lang="en-US" altLang="zh-CN" dirty="0"/>
              <a:t> </a:t>
            </a:r>
            <a:r>
              <a:rPr lang="zh-CN" altLang="en-US" dirty="0"/>
              <a:t>用 </a:t>
            </a:r>
            <a:r>
              <a:rPr lang="en-US" altLang="zh-CN" dirty="0"/>
              <a:t>E-R </a:t>
            </a:r>
            <a:r>
              <a:rPr lang="zh-CN" altLang="en-US" dirty="0"/>
              <a:t>图来描述现实世界的概念模型</a:t>
            </a:r>
            <a:endParaRPr lang="zh-CN" altLang="en-US" dirty="0"/>
          </a:p>
          <a:p>
            <a:pPr>
              <a:buNone/>
            </a:pPr>
            <a:r>
              <a:rPr lang="zh-CN" altLang="en-US" dirty="0"/>
              <a:t> </a:t>
            </a:r>
            <a:r>
              <a:rPr lang="en-US" altLang="zh-CN" dirty="0"/>
              <a:t>E-R </a:t>
            </a:r>
            <a:r>
              <a:rPr lang="zh-CN" altLang="en-US" dirty="0"/>
              <a:t>方法也称为 </a:t>
            </a:r>
            <a:r>
              <a:rPr lang="en-US" altLang="zh-CN" dirty="0"/>
              <a:t>E-R </a:t>
            </a:r>
            <a:r>
              <a:rPr lang="zh-CN" altLang="en-US" dirty="0"/>
              <a:t>模型</a:t>
            </a:r>
            <a:endParaRPr lang="zh-CN" alt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标题 621569"/>
          <p:cNvSpPr>
            <a:spLocks noGrp="1"/>
          </p:cNvSpPr>
          <p:nvPr>
            <p:ph type="title"/>
          </p:nvPr>
        </p:nvSpPr>
        <p:spPr>
          <a:xfrm>
            <a:off x="685800" y="152400"/>
            <a:ext cx="6870700" cy="1044575"/>
          </a:xfrm>
        </p:spPr>
        <p:txBody>
          <a:bodyPr anchor="b"/>
          <a:lstStyle/>
          <a:p>
            <a:r>
              <a:rPr lang="en-US" altLang="zh-CN" dirty="0"/>
              <a:t>6</a:t>
            </a:r>
            <a:r>
              <a:rPr lang="en-US" altLang="zh-CN" dirty="0" smtClean="0"/>
              <a:t>.2.1  </a:t>
            </a:r>
            <a:r>
              <a:rPr lang="zh-CN" altLang="en-US" dirty="0"/>
              <a:t>函数依赖</a:t>
            </a:r>
            <a:endParaRPr lang="zh-CN" altLang="en-US" dirty="0"/>
          </a:p>
        </p:txBody>
      </p:sp>
      <p:sp>
        <p:nvSpPr>
          <p:cNvPr id="622594" name="文本占位符 621570"/>
          <p:cNvSpPr>
            <a:spLocks noGrp="1"/>
          </p:cNvSpPr>
          <p:nvPr>
            <p:ph idx="1"/>
          </p:nvPr>
        </p:nvSpPr>
        <p:spPr>
          <a:xfrm>
            <a:off x="0" y="1268413"/>
            <a:ext cx="8964613" cy="5589587"/>
          </a:xfrm>
        </p:spPr>
        <p:txBody>
          <a:bodyPr anchor="t"/>
          <a:lstStyle/>
          <a:p>
            <a:pPr marL="0" indent="0">
              <a:buNone/>
            </a:pPr>
            <a:r>
              <a:rPr lang="zh-CN" altLang="en-US" dirty="0"/>
              <a:t>一、函数依赖</a:t>
            </a:r>
            <a:endParaRPr lang="zh-CN" altLang="en-US" dirty="0"/>
          </a:p>
          <a:p>
            <a:pPr marL="0" indent="0">
              <a:buNone/>
            </a:pPr>
            <a:r>
              <a:rPr lang="zh-CN" altLang="en-US" dirty="0"/>
              <a:t>二、平凡函数依赖与非平凡函数依赖</a:t>
            </a:r>
            <a:endParaRPr lang="zh-CN" altLang="en-US" dirty="0"/>
          </a:p>
          <a:p>
            <a:pPr marL="0" indent="0">
              <a:buNone/>
            </a:pPr>
            <a:r>
              <a:rPr lang="zh-CN" altLang="en-US" dirty="0"/>
              <a:t>三、完全函数依赖与部分函数依赖</a:t>
            </a:r>
            <a:endParaRPr lang="zh-CN" altLang="en-US" dirty="0"/>
          </a:p>
          <a:p>
            <a:pPr marL="0" indent="0">
              <a:buNone/>
            </a:pPr>
            <a:r>
              <a:rPr lang="zh-CN" altLang="en-US" dirty="0"/>
              <a:t>四、传递函数依赖</a:t>
            </a:r>
            <a:endParaRPr lang="zh-CN" altLang="en-US" dirty="0"/>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标题 622593"/>
          <p:cNvSpPr>
            <a:spLocks noGrp="1"/>
          </p:cNvSpPr>
          <p:nvPr>
            <p:ph type="title"/>
          </p:nvPr>
        </p:nvSpPr>
        <p:spPr>
          <a:xfrm>
            <a:off x="685800" y="152400"/>
            <a:ext cx="6870700" cy="1044575"/>
          </a:xfrm>
        </p:spPr>
        <p:txBody>
          <a:bodyPr anchor="b"/>
          <a:lstStyle/>
          <a:p>
            <a:r>
              <a:rPr lang="zh-CN" altLang="en-US"/>
              <a:t>一、函数依赖</a:t>
            </a:r>
            <a:endParaRPr lang="zh-CN" altLang="en-US"/>
          </a:p>
        </p:txBody>
      </p:sp>
      <p:sp>
        <p:nvSpPr>
          <p:cNvPr id="623618" name="文本占位符 622594"/>
          <p:cNvSpPr>
            <a:spLocks noGrp="1"/>
          </p:cNvSpPr>
          <p:nvPr>
            <p:ph idx="1"/>
          </p:nvPr>
        </p:nvSpPr>
        <p:spPr>
          <a:xfrm>
            <a:off x="0" y="1268413"/>
            <a:ext cx="9144000" cy="5589587"/>
          </a:xfrm>
        </p:spPr>
        <p:txBody>
          <a:bodyPr anchor="t"/>
          <a:lstStyle/>
          <a:p>
            <a:r>
              <a:rPr lang="zh-CN" altLang="en-US" sz="2800" dirty="0"/>
              <a:t>一、函数依赖</a:t>
            </a:r>
            <a:endParaRPr lang="zh-CN" altLang="en-US" sz="2800" dirty="0"/>
          </a:p>
          <a:p>
            <a:r>
              <a:rPr lang="zh-CN" altLang="en-US" sz="2800" dirty="0"/>
              <a:t>定义 </a:t>
            </a:r>
            <a:r>
              <a:rPr lang="en-US" altLang="zh-CN" sz="2800" dirty="0"/>
              <a:t>5.1    </a:t>
            </a:r>
            <a:r>
              <a:rPr lang="zh-CN" altLang="en-US" sz="2800" dirty="0"/>
              <a:t>设 </a:t>
            </a:r>
            <a:r>
              <a:rPr lang="en-US" altLang="zh-CN" sz="2800" dirty="0"/>
              <a:t>R(U) </a:t>
            </a:r>
            <a:r>
              <a:rPr lang="zh-CN" altLang="en-US" sz="2800" dirty="0"/>
              <a:t>是一个属性集 </a:t>
            </a:r>
            <a:r>
              <a:rPr lang="en-US" altLang="zh-CN" sz="2800" dirty="0"/>
              <a:t>U </a:t>
            </a:r>
            <a:r>
              <a:rPr lang="zh-CN" altLang="en-US" sz="2800" dirty="0"/>
              <a:t>上的关系模式， </a:t>
            </a:r>
            <a:r>
              <a:rPr lang="en-US" altLang="zh-CN" sz="2800" dirty="0"/>
              <a:t>X </a:t>
            </a:r>
            <a:r>
              <a:rPr lang="zh-CN" altLang="en-US" sz="2800" dirty="0"/>
              <a:t>和 </a:t>
            </a:r>
            <a:r>
              <a:rPr lang="en-US" altLang="zh-CN" sz="2800" dirty="0"/>
              <a:t>Y</a:t>
            </a:r>
            <a:r>
              <a:rPr lang="zh-CN" altLang="en-US" sz="2800" dirty="0"/>
              <a:t>是 </a:t>
            </a:r>
            <a:r>
              <a:rPr lang="en-US" altLang="zh-CN" sz="2800" dirty="0"/>
              <a:t>U </a:t>
            </a:r>
            <a:r>
              <a:rPr lang="zh-CN" altLang="en-US" sz="2800" dirty="0"/>
              <a:t>的子集。</a:t>
            </a:r>
            <a:endParaRPr lang="zh-CN" altLang="en-US" sz="2800" dirty="0"/>
          </a:p>
          <a:p>
            <a:r>
              <a:rPr lang="zh-CN" altLang="en-US" sz="2800" dirty="0"/>
              <a:t>     若对于 </a:t>
            </a:r>
            <a:r>
              <a:rPr lang="en-US" altLang="zh-CN" sz="2800" dirty="0"/>
              <a:t>R(U) </a:t>
            </a:r>
            <a:r>
              <a:rPr lang="zh-CN" altLang="en-US" sz="2800" dirty="0"/>
              <a:t>的 任意 一个可能的关系 </a:t>
            </a:r>
            <a:r>
              <a:rPr lang="en-US" altLang="zh-CN" sz="2800" dirty="0"/>
              <a:t>r </a:t>
            </a:r>
            <a:r>
              <a:rPr lang="zh-CN" altLang="en-US" sz="2800" dirty="0"/>
              <a:t>， </a:t>
            </a:r>
            <a:r>
              <a:rPr lang="en-US" altLang="zh-CN" sz="2800" dirty="0"/>
              <a:t>r </a:t>
            </a:r>
            <a:r>
              <a:rPr lang="zh-CN" altLang="en-US" sz="2800" dirty="0"/>
              <a:t>中不可能存在两个元组在 </a:t>
            </a:r>
            <a:r>
              <a:rPr lang="en-US" altLang="zh-CN" sz="2800" dirty="0"/>
              <a:t>X </a:t>
            </a:r>
            <a:r>
              <a:rPr lang="zh-CN" altLang="en-US" sz="2800" dirty="0"/>
              <a:t>上的属性值相等，   而在 </a:t>
            </a:r>
            <a:r>
              <a:rPr lang="en-US" altLang="zh-CN" sz="2800" dirty="0"/>
              <a:t>Y </a:t>
            </a:r>
            <a:r>
              <a:rPr lang="zh-CN" altLang="en-US" sz="2800" dirty="0"/>
              <a:t>上的属性值不等，   则称   “ </a:t>
            </a:r>
            <a:r>
              <a:rPr lang="en-US" altLang="zh-CN" sz="2800" dirty="0"/>
              <a:t>X </a:t>
            </a:r>
            <a:r>
              <a:rPr lang="zh-CN" altLang="en-US" sz="2800" dirty="0"/>
              <a:t>函数确定 </a:t>
            </a:r>
            <a:r>
              <a:rPr lang="en-US" altLang="zh-CN" sz="2800" dirty="0"/>
              <a:t>Y ”   </a:t>
            </a:r>
            <a:r>
              <a:rPr lang="zh-CN" altLang="en-US" sz="2800" dirty="0"/>
              <a:t>或    “ </a:t>
            </a:r>
            <a:r>
              <a:rPr lang="en-US" altLang="zh-CN" sz="2800" dirty="0"/>
              <a:t>Y </a:t>
            </a:r>
            <a:r>
              <a:rPr lang="zh-CN" altLang="en-US" sz="2800" dirty="0"/>
              <a:t>函数依赖于 </a:t>
            </a:r>
            <a:r>
              <a:rPr lang="en-US" altLang="zh-CN" sz="2800" dirty="0"/>
              <a:t>X ” </a:t>
            </a:r>
            <a:r>
              <a:rPr lang="zh-CN" altLang="en-US" sz="2800" dirty="0"/>
              <a:t>，记作</a:t>
            </a:r>
            <a:endParaRPr lang="zh-CN" altLang="en-US" sz="2800" dirty="0"/>
          </a:p>
          <a:p>
            <a:r>
              <a:rPr lang="en-US" altLang="zh-CN" sz="2800" dirty="0"/>
              <a:t>X → Y </a:t>
            </a:r>
            <a:r>
              <a:rPr lang="zh-CN" altLang="en-US" sz="2800" dirty="0"/>
              <a:t>。  </a:t>
            </a:r>
            <a:endParaRPr lang="zh-CN" altLang="en-US" sz="2800" dirty="0"/>
          </a:p>
          <a:p>
            <a:r>
              <a:rPr lang="zh-CN" altLang="en-US" sz="2800" dirty="0"/>
              <a:t>    </a:t>
            </a:r>
            <a:r>
              <a:rPr lang="en-US" altLang="zh-CN" sz="2800" dirty="0"/>
              <a:t>X </a:t>
            </a:r>
            <a:r>
              <a:rPr lang="zh-CN" altLang="en-US" sz="2800" dirty="0"/>
              <a:t>称为这个函数依赖的 决定属性集 </a:t>
            </a:r>
            <a:r>
              <a:rPr lang="en-US" altLang="zh-CN" sz="2800" dirty="0"/>
              <a:t>(Determinant) </a:t>
            </a:r>
            <a:r>
              <a:rPr lang="zh-CN" altLang="en-US" sz="2800" dirty="0"/>
              <a:t>。</a:t>
            </a:r>
            <a:endParaRPr lang="zh-CN" altLang="en-US" sz="2800" dirty="0"/>
          </a:p>
          <a:p>
            <a:r>
              <a:rPr lang="zh-CN" altLang="en-US" sz="2800" dirty="0"/>
              <a:t>     </a:t>
            </a:r>
            <a:r>
              <a:rPr lang="en-US" altLang="zh-CN" sz="2800" dirty="0"/>
              <a:t>Y=f(x)</a:t>
            </a:r>
            <a:endParaRPr lang="en-US" altLang="zh-CN" sz="2800" dirty="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1" name="标题 623617"/>
          <p:cNvSpPr>
            <a:spLocks noGrp="1"/>
          </p:cNvSpPr>
          <p:nvPr>
            <p:ph type="title"/>
          </p:nvPr>
        </p:nvSpPr>
        <p:spPr>
          <a:xfrm>
            <a:off x="685800" y="152400"/>
            <a:ext cx="6870700" cy="468313"/>
          </a:xfrm>
        </p:spPr>
        <p:txBody>
          <a:bodyPr anchor="b"/>
          <a:lstStyle/>
          <a:p>
            <a:endParaRPr lang="zh-CN" altLang="en-US" sz="4000" dirty="0"/>
          </a:p>
        </p:txBody>
      </p:sp>
      <p:sp>
        <p:nvSpPr>
          <p:cNvPr id="624642" name="文本占位符 623618"/>
          <p:cNvSpPr>
            <a:spLocks noGrp="1"/>
          </p:cNvSpPr>
          <p:nvPr>
            <p:ph idx="1"/>
          </p:nvPr>
        </p:nvSpPr>
        <p:spPr>
          <a:xfrm>
            <a:off x="0" y="1412875"/>
            <a:ext cx="9144000" cy="5445125"/>
          </a:xfrm>
        </p:spPr>
        <p:txBody>
          <a:bodyPr anchor="t"/>
          <a:lstStyle/>
          <a:p>
            <a:pPr marL="0" indent="0">
              <a:lnSpc>
                <a:spcPct val="90000"/>
              </a:lnSpc>
              <a:buNone/>
            </a:pPr>
            <a:r>
              <a:rPr lang="en-US" altLang="zh-CN" sz="2400" dirty="0"/>
              <a:t>1.  </a:t>
            </a:r>
            <a:r>
              <a:rPr lang="zh-CN" altLang="en-US" sz="2400" dirty="0"/>
              <a:t>函数依赖不是指关系模式 </a:t>
            </a:r>
            <a:r>
              <a:rPr lang="en-US" altLang="zh-CN" sz="2400" dirty="0"/>
              <a:t>R </a:t>
            </a:r>
            <a:r>
              <a:rPr lang="zh-CN" altLang="en-US" sz="2400" dirty="0"/>
              <a:t>的某个或某些关系实例满足的</a:t>
            </a:r>
            <a:endParaRPr lang="zh-CN" altLang="en-US" sz="2400" dirty="0"/>
          </a:p>
          <a:p>
            <a:pPr marL="0" indent="0">
              <a:lnSpc>
                <a:spcPct val="90000"/>
              </a:lnSpc>
              <a:buNone/>
            </a:pPr>
            <a:r>
              <a:rPr lang="zh-CN" altLang="en-US" sz="2400" dirty="0"/>
              <a:t>约束条件，而是指 </a:t>
            </a:r>
            <a:r>
              <a:rPr lang="en-US" altLang="zh-CN" sz="2400" dirty="0"/>
              <a:t>R </a:t>
            </a:r>
            <a:r>
              <a:rPr lang="zh-CN" altLang="en-US" sz="2400" dirty="0"/>
              <a:t>的 所有关系实例 均要满足的约束条件。</a:t>
            </a:r>
            <a:endParaRPr lang="zh-CN" altLang="en-US" sz="2400" dirty="0"/>
          </a:p>
          <a:p>
            <a:pPr marL="0" indent="0">
              <a:lnSpc>
                <a:spcPct val="90000"/>
              </a:lnSpc>
              <a:buNone/>
            </a:pPr>
            <a:r>
              <a:rPr lang="en-US" altLang="zh-CN" sz="2400" dirty="0"/>
              <a:t>2.  </a:t>
            </a:r>
            <a:r>
              <a:rPr lang="zh-CN" altLang="en-US" sz="2400" dirty="0"/>
              <a:t>函数依赖是 语义范畴 的概念。只能根据数据的语义来确定</a:t>
            </a:r>
            <a:endParaRPr lang="zh-CN" altLang="en-US" sz="2400" dirty="0"/>
          </a:p>
          <a:p>
            <a:pPr marL="0" indent="0">
              <a:lnSpc>
                <a:spcPct val="90000"/>
              </a:lnSpc>
              <a:buNone/>
            </a:pPr>
            <a:r>
              <a:rPr lang="zh-CN" altLang="en-US" sz="2400" dirty="0"/>
              <a:t>函数依赖。</a:t>
            </a:r>
            <a:endParaRPr lang="zh-CN" altLang="en-US" sz="2400" dirty="0"/>
          </a:p>
          <a:p>
            <a:pPr marL="0" indent="0">
              <a:lnSpc>
                <a:spcPct val="90000"/>
              </a:lnSpc>
              <a:buNone/>
            </a:pPr>
            <a:r>
              <a:rPr lang="zh-CN" altLang="en-US" sz="2400" dirty="0"/>
              <a:t>     例如 “ 姓名 → 年龄 ” 这个函数依赖只有在不允许有同名人的</a:t>
            </a:r>
            <a:endParaRPr lang="zh-CN" altLang="en-US" sz="2400" dirty="0"/>
          </a:p>
          <a:p>
            <a:pPr marL="0" indent="0">
              <a:lnSpc>
                <a:spcPct val="90000"/>
              </a:lnSpc>
              <a:buNone/>
            </a:pPr>
            <a:r>
              <a:rPr lang="zh-CN" altLang="en-US" sz="2400" dirty="0"/>
              <a:t>条件下成立</a:t>
            </a:r>
            <a:endParaRPr lang="zh-CN" altLang="en-US" sz="2400" dirty="0"/>
          </a:p>
          <a:p>
            <a:pPr marL="0" indent="0">
              <a:lnSpc>
                <a:spcPct val="90000"/>
              </a:lnSpc>
              <a:buNone/>
            </a:pPr>
            <a:r>
              <a:rPr lang="en-US" altLang="zh-CN" sz="2400" dirty="0"/>
              <a:t>3.  </a:t>
            </a:r>
            <a:r>
              <a:rPr lang="zh-CN" altLang="en-US" sz="2400" dirty="0"/>
              <a:t>数据库设计者可以对现实世界作强制的规定。例如规定不</a:t>
            </a:r>
            <a:endParaRPr lang="zh-CN" altLang="en-US" sz="2400" dirty="0"/>
          </a:p>
          <a:p>
            <a:pPr marL="0" indent="0">
              <a:lnSpc>
                <a:spcPct val="90000"/>
              </a:lnSpc>
              <a:buNone/>
            </a:pPr>
            <a:r>
              <a:rPr lang="zh-CN" altLang="en-US" sz="2400" dirty="0"/>
              <a:t>允许同名人出现，函数依赖 “ 姓名 → 年龄 ” 成立。所插入的</a:t>
            </a:r>
            <a:endParaRPr lang="zh-CN" altLang="en-US" sz="2400" dirty="0"/>
          </a:p>
          <a:p>
            <a:pPr marL="0" indent="0">
              <a:lnSpc>
                <a:spcPct val="90000"/>
              </a:lnSpc>
              <a:buNone/>
            </a:pPr>
            <a:r>
              <a:rPr lang="zh-CN" altLang="en-US" sz="2400" dirty="0"/>
              <a:t>元组必须满足规定的函数依赖，若发现有同名人存在，   则</a:t>
            </a:r>
            <a:endParaRPr lang="zh-CN" altLang="en-US" sz="2400" dirty="0"/>
          </a:p>
          <a:p>
            <a:pPr marL="0" indent="0">
              <a:lnSpc>
                <a:spcPct val="90000"/>
              </a:lnSpc>
              <a:buNone/>
            </a:pPr>
            <a:r>
              <a:rPr lang="zh-CN" altLang="en-US" sz="2400" dirty="0"/>
              <a:t>拒绝装入该元组。</a:t>
            </a:r>
            <a:endParaRPr lang="zh-CN" altLang="en-US" sz="2400" dirty="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标题 624641"/>
          <p:cNvSpPr>
            <a:spLocks noGrp="1"/>
          </p:cNvSpPr>
          <p:nvPr>
            <p:ph type="title"/>
          </p:nvPr>
        </p:nvSpPr>
        <p:spPr>
          <a:xfrm>
            <a:off x="685800" y="152400"/>
            <a:ext cx="6870700" cy="684213"/>
          </a:xfrm>
        </p:spPr>
        <p:txBody>
          <a:bodyPr anchor="b"/>
          <a:lstStyle/>
          <a:p>
            <a:endParaRPr lang="zh-CN" altLang="en-US" sz="4000" dirty="0"/>
          </a:p>
        </p:txBody>
      </p:sp>
      <p:sp>
        <p:nvSpPr>
          <p:cNvPr id="625666" name="文本占位符 624642"/>
          <p:cNvSpPr>
            <a:spLocks noGrp="1"/>
          </p:cNvSpPr>
          <p:nvPr>
            <p:ph idx="1"/>
          </p:nvPr>
        </p:nvSpPr>
        <p:spPr>
          <a:xfrm>
            <a:off x="0" y="1557338"/>
            <a:ext cx="8964613" cy="5300662"/>
          </a:xfrm>
        </p:spPr>
        <p:txBody>
          <a:bodyPr anchor="t"/>
          <a:lstStyle/>
          <a:p>
            <a:pPr marL="0" indent="0">
              <a:lnSpc>
                <a:spcPct val="90000"/>
              </a:lnSpc>
              <a:buNone/>
            </a:pPr>
            <a:r>
              <a:rPr lang="zh-CN" altLang="en-US" dirty="0"/>
              <a:t>例 </a:t>
            </a:r>
            <a:r>
              <a:rPr lang="en-US" altLang="zh-CN" dirty="0"/>
              <a:t>: Student(</a:t>
            </a:r>
            <a:r>
              <a:rPr lang="en-US" altLang="zh-CN" dirty="0" err="1"/>
              <a:t>Sno</a:t>
            </a:r>
            <a:r>
              <a:rPr lang="en-US" altLang="zh-CN" dirty="0"/>
              <a:t>, </a:t>
            </a:r>
            <a:r>
              <a:rPr lang="en-US" altLang="zh-CN" dirty="0" err="1"/>
              <a:t>Sname</a:t>
            </a:r>
            <a:r>
              <a:rPr lang="en-US" altLang="zh-CN" dirty="0"/>
              <a:t>, </a:t>
            </a:r>
            <a:r>
              <a:rPr lang="en-US" altLang="zh-CN" dirty="0" err="1"/>
              <a:t>Ssex</a:t>
            </a:r>
            <a:r>
              <a:rPr lang="en-US" altLang="zh-CN" dirty="0"/>
              <a:t>, Sage, </a:t>
            </a:r>
            <a:r>
              <a:rPr lang="en-US" altLang="zh-CN" dirty="0" err="1"/>
              <a:t>Sdept</a:t>
            </a:r>
            <a:r>
              <a:rPr lang="en-US" altLang="zh-CN" dirty="0"/>
              <a:t>)</a:t>
            </a:r>
            <a:endParaRPr lang="en-US" altLang="zh-CN" dirty="0"/>
          </a:p>
          <a:p>
            <a:pPr marL="0" indent="0">
              <a:lnSpc>
                <a:spcPct val="90000"/>
              </a:lnSpc>
              <a:buNone/>
            </a:pPr>
            <a:r>
              <a:rPr lang="en-US" altLang="zh-CN" dirty="0"/>
              <a:t>     </a:t>
            </a:r>
            <a:r>
              <a:rPr lang="zh-CN" altLang="en-US" dirty="0"/>
              <a:t>假设不允许重名，则有 </a:t>
            </a:r>
            <a:r>
              <a:rPr lang="en-US" altLang="zh-CN" dirty="0"/>
              <a:t>:</a:t>
            </a:r>
            <a:endParaRPr lang="en-US" altLang="zh-CN" dirty="0"/>
          </a:p>
          <a:p>
            <a:pPr>
              <a:lnSpc>
                <a:spcPct val="90000"/>
              </a:lnSpc>
            </a:pPr>
            <a:r>
              <a:rPr lang="en-US" altLang="zh-CN" dirty="0" err="1"/>
              <a:t>Sno</a:t>
            </a:r>
            <a:r>
              <a:rPr lang="en-US" altLang="zh-CN" dirty="0"/>
              <a:t>  →  </a:t>
            </a:r>
            <a:r>
              <a:rPr lang="en-US" altLang="zh-CN" dirty="0" err="1"/>
              <a:t>Ssex</a:t>
            </a:r>
            <a:r>
              <a:rPr lang="en-US" altLang="zh-CN" dirty="0"/>
              <a:t> </a:t>
            </a:r>
            <a:r>
              <a:rPr lang="zh-CN" altLang="en-US" dirty="0"/>
              <a:t>，       </a:t>
            </a:r>
            <a:r>
              <a:rPr lang="en-US" altLang="zh-CN" dirty="0" err="1"/>
              <a:t>Sno</a:t>
            </a:r>
            <a:r>
              <a:rPr lang="en-US" altLang="zh-CN" dirty="0"/>
              <a:t>  →  Sage , </a:t>
            </a:r>
            <a:r>
              <a:rPr lang="en-US" altLang="zh-CN" dirty="0" err="1"/>
              <a:t>Sno</a:t>
            </a:r>
            <a:r>
              <a:rPr lang="en-US" altLang="zh-CN" dirty="0"/>
              <a:t>  →  </a:t>
            </a:r>
            <a:r>
              <a:rPr lang="en-US" altLang="zh-CN" dirty="0" err="1"/>
              <a:t>Sdept</a:t>
            </a:r>
            <a:r>
              <a:rPr lang="en-US" altLang="zh-CN" dirty="0"/>
              <a:t> </a:t>
            </a:r>
            <a:r>
              <a:rPr lang="zh-CN" altLang="en-US" dirty="0"/>
              <a:t>，  </a:t>
            </a:r>
            <a:endParaRPr lang="zh-CN" altLang="en-US" dirty="0"/>
          </a:p>
          <a:p>
            <a:pPr>
              <a:lnSpc>
                <a:spcPct val="90000"/>
              </a:lnSpc>
            </a:pPr>
            <a:r>
              <a:rPr lang="en-US" altLang="zh-CN" dirty="0" err="1"/>
              <a:t>Sno</a:t>
            </a:r>
            <a:r>
              <a:rPr lang="en-US" altLang="zh-CN" dirty="0"/>
              <a:t>  ←→  </a:t>
            </a:r>
            <a:r>
              <a:rPr lang="en-US" altLang="zh-CN" dirty="0" err="1"/>
              <a:t>Sname</a:t>
            </a:r>
            <a:r>
              <a:rPr lang="en-US" altLang="zh-CN" dirty="0"/>
              <a:t>,  </a:t>
            </a:r>
            <a:r>
              <a:rPr lang="en-US" altLang="zh-CN" dirty="0" err="1"/>
              <a:t>Sname</a:t>
            </a:r>
            <a:r>
              <a:rPr lang="en-US" altLang="zh-CN" dirty="0"/>
              <a:t>  →  </a:t>
            </a:r>
            <a:r>
              <a:rPr lang="en-US" altLang="zh-CN" dirty="0" err="1"/>
              <a:t>Ssex</a:t>
            </a:r>
            <a:r>
              <a:rPr lang="en-US" altLang="zh-CN" dirty="0"/>
              <a:t> </a:t>
            </a:r>
            <a:r>
              <a:rPr lang="zh-CN" altLang="en-US" dirty="0"/>
              <a:t>，  </a:t>
            </a:r>
            <a:r>
              <a:rPr lang="en-US" altLang="zh-CN" dirty="0" err="1"/>
              <a:t>Sname</a:t>
            </a:r>
            <a:r>
              <a:rPr lang="en-US" altLang="zh-CN" dirty="0"/>
              <a:t>  →  Sage</a:t>
            </a:r>
            <a:endParaRPr lang="en-US" altLang="zh-CN" dirty="0"/>
          </a:p>
          <a:p>
            <a:pPr>
              <a:lnSpc>
                <a:spcPct val="90000"/>
              </a:lnSpc>
            </a:pPr>
            <a:r>
              <a:rPr lang="en-US" altLang="zh-CN" dirty="0" err="1"/>
              <a:t>Sname</a:t>
            </a:r>
            <a:r>
              <a:rPr lang="en-US" altLang="zh-CN" dirty="0"/>
              <a:t>  →  </a:t>
            </a:r>
            <a:r>
              <a:rPr lang="en-US" altLang="zh-CN" dirty="0" err="1"/>
              <a:t>Sdept</a:t>
            </a:r>
            <a:endParaRPr lang="en-US" altLang="zh-CN" dirty="0"/>
          </a:p>
          <a:p>
            <a:pPr>
              <a:lnSpc>
                <a:spcPct val="90000"/>
              </a:lnSpc>
            </a:pPr>
            <a:r>
              <a:rPr lang="zh-CN" altLang="en-US" dirty="0"/>
              <a:t>但 </a:t>
            </a:r>
            <a:r>
              <a:rPr lang="en-US" altLang="zh-CN" dirty="0" err="1"/>
              <a:t>Ssex</a:t>
            </a:r>
            <a:r>
              <a:rPr lang="en-US" altLang="zh-CN" dirty="0"/>
              <a:t>  → Sage</a:t>
            </a:r>
            <a:endParaRPr lang="en-US" altLang="zh-CN" dirty="0"/>
          </a:p>
          <a:p>
            <a:pPr>
              <a:lnSpc>
                <a:spcPct val="90000"/>
              </a:lnSpc>
            </a:pPr>
            <a:r>
              <a:rPr lang="zh-CN" altLang="en-US" dirty="0"/>
              <a:t>若 </a:t>
            </a:r>
            <a:r>
              <a:rPr lang="en-US" altLang="zh-CN" dirty="0"/>
              <a:t>X → Y </a:t>
            </a:r>
            <a:r>
              <a:rPr lang="zh-CN" altLang="en-US" dirty="0"/>
              <a:t>，并且 </a:t>
            </a:r>
            <a:r>
              <a:rPr lang="en-US" altLang="zh-CN" dirty="0"/>
              <a:t>Y → X,   </a:t>
            </a:r>
            <a:r>
              <a:rPr lang="zh-CN" altLang="en-US" dirty="0"/>
              <a:t>则记为 </a:t>
            </a:r>
            <a:r>
              <a:rPr lang="en-US" altLang="zh-CN" dirty="0"/>
              <a:t>X ←→ Y </a:t>
            </a:r>
            <a:r>
              <a:rPr lang="zh-CN" altLang="en-US" dirty="0"/>
              <a:t>。</a:t>
            </a:r>
            <a:endParaRPr lang="zh-CN" altLang="en-US" dirty="0"/>
          </a:p>
          <a:p>
            <a:pPr>
              <a:lnSpc>
                <a:spcPct val="90000"/>
              </a:lnSpc>
            </a:pPr>
            <a:r>
              <a:rPr lang="zh-CN" altLang="en-US" dirty="0"/>
              <a:t>  若 </a:t>
            </a:r>
            <a:r>
              <a:rPr lang="en-US" altLang="zh-CN" dirty="0"/>
              <a:t>Y </a:t>
            </a:r>
            <a:r>
              <a:rPr lang="zh-CN" altLang="en-US" dirty="0"/>
              <a:t>不函数依赖于 </a:t>
            </a:r>
            <a:r>
              <a:rPr lang="en-US" altLang="zh-CN" dirty="0"/>
              <a:t>X,    </a:t>
            </a:r>
            <a:r>
              <a:rPr lang="zh-CN" altLang="en-US" dirty="0"/>
              <a:t>则记为 </a:t>
            </a:r>
            <a:r>
              <a:rPr lang="en-US" altLang="zh-CN" dirty="0"/>
              <a:t>X ─ → Y </a:t>
            </a:r>
            <a:r>
              <a:rPr lang="zh-CN" altLang="en-US" dirty="0"/>
              <a:t>。</a:t>
            </a:r>
            <a:endParaRPr lang="zh-CN" altLang="en-US"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89" name="标题 625665"/>
          <p:cNvSpPr>
            <a:spLocks noGrp="1"/>
          </p:cNvSpPr>
          <p:nvPr>
            <p:ph type="title"/>
          </p:nvPr>
        </p:nvSpPr>
        <p:spPr>
          <a:xfrm>
            <a:off x="685800" y="152400"/>
            <a:ext cx="6870700" cy="684213"/>
          </a:xfrm>
        </p:spPr>
        <p:txBody>
          <a:bodyPr anchor="b"/>
          <a:lstStyle/>
          <a:p>
            <a:endParaRPr lang="zh-CN" altLang="en-US" sz="4000" dirty="0"/>
          </a:p>
        </p:txBody>
      </p:sp>
      <p:sp>
        <p:nvSpPr>
          <p:cNvPr id="626690" name="文本占位符 625666"/>
          <p:cNvSpPr>
            <a:spLocks noGrp="1"/>
          </p:cNvSpPr>
          <p:nvPr>
            <p:ph idx="1"/>
          </p:nvPr>
        </p:nvSpPr>
        <p:spPr>
          <a:xfrm>
            <a:off x="250825" y="1484313"/>
            <a:ext cx="8713788" cy="5373687"/>
          </a:xfrm>
        </p:spPr>
        <p:txBody>
          <a:bodyPr anchor="t"/>
          <a:lstStyle/>
          <a:p>
            <a:pPr marL="0" indent="0">
              <a:buNone/>
            </a:pPr>
            <a:r>
              <a:rPr lang="zh-CN" altLang="en-US" sz="2800" dirty="0"/>
              <a:t>二、平凡函数依赖与非平凡函数依赖</a:t>
            </a:r>
            <a:endParaRPr lang="zh-CN" altLang="en-US" sz="2800" dirty="0"/>
          </a:p>
          <a:p>
            <a:pPr marL="0" indent="0">
              <a:buNone/>
            </a:pPr>
            <a:r>
              <a:rPr lang="zh-CN" altLang="en-US" sz="2800" dirty="0"/>
              <a:t>在关系模式 </a:t>
            </a:r>
            <a:r>
              <a:rPr lang="en-US" altLang="zh-CN" sz="2800" dirty="0"/>
              <a:t>R(U) </a:t>
            </a:r>
            <a:r>
              <a:rPr lang="zh-CN" altLang="en-US" sz="2800" dirty="0"/>
              <a:t>中，对于 </a:t>
            </a:r>
            <a:r>
              <a:rPr lang="en-US" altLang="zh-CN" sz="2800" dirty="0"/>
              <a:t>U </a:t>
            </a:r>
            <a:r>
              <a:rPr lang="zh-CN" altLang="en-US" sz="2800" dirty="0"/>
              <a:t>的子集 </a:t>
            </a:r>
            <a:r>
              <a:rPr lang="en-US" altLang="zh-CN" sz="2800" dirty="0"/>
              <a:t>X </a:t>
            </a:r>
            <a:r>
              <a:rPr lang="zh-CN" altLang="en-US" sz="2800" dirty="0"/>
              <a:t>和 </a:t>
            </a:r>
            <a:r>
              <a:rPr lang="en-US" altLang="zh-CN" sz="2800" dirty="0"/>
              <a:t>Y </a:t>
            </a:r>
            <a:r>
              <a:rPr lang="zh-CN" altLang="en-US" sz="2800" dirty="0"/>
              <a:t>，</a:t>
            </a:r>
            <a:endParaRPr lang="zh-CN" altLang="en-US" sz="2800" dirty="0"/>
          </a:p>
          <a:p>
            <a:pPr marL="0" indent="0">
              <a:buNone/>
            </a:pPr>
            <a:r>
              <a:rPr lang="zh-CN" altLang="en-US" sz="2800" dirty="0"/>
              <a:t>如果 </a:t>
            </a:r>
            <a:r>
              <a:rPr lang="en-US" altLang="zh-CN" sz="2800" dirty="0"/>
              <a:t>X → Y </a:t>
            </a:r>
            <a:r>
              <a:rPr lang="zh-CN" altLang="en-US" sz="2800" dirty="0"/>
              <a:t>，但 </a:t>
            </a:r>
            <a:r>
              <a:rPr lang="en-US" altLang="zh-CN" sz="2800" dirty="0"/>
              <a:t>Y  ⊆  X </a:t>
            </a:r>
            <a:r>
              <a:rPr lang="zh-CN" altLang="en-US" sz="2800" dirty="0"/>
              <a:t>，（</a:t>
            </a:r>
            <a:r>
              <a:rPr lang="en-US" altLang="zh-CN" sz="2800" dirty="0"/>
              <a:t>x</a:t>
            </a:r>
            <a:r>
              <a:rPr lang="zh-CN" altLang="en-US" sz="2800" dirty="0"/>
              <a:t>不是</a:t>
            </a:r>
            <a:r>
              <a:rPr lang="en-US" altLang="zh-CN" sz="2800" dirty="0"/>
              <a:t>y</a:t>
            </a:r>
            <a:r>
              <a:rPr lang="zh-CN" altLang="en-US" sz="2800" dirty="0"/>
              <a:t>的真子集）则称 </a:t>
            </a:r>
            <a:r>
              <a:rPr lang="en-US" altLang="zh-CN" sz="2800" dirty="0"/>
              <a:t>X → Y </a:t>
            </a:r>
            <a:r>
              <a:rPr lang="zh-CN" altLang="en-US" sz="2800" dirty="0"/>
              <a:t>是 非平凡的函数依赖</a:t>
            </a:r>
            <a:endParaRPr lang="zh-CN" altLang="en-US" sz="2800" dirty="0"/>
          </a:p>
          <a:p>
            <a:pPr marL="0" indent="0">
              <a:buNone/>
            </a:pPr>
            <a:r>
              <a:rPr lang="zh-CN" altLang="en-US" sz="2800" dirty="0"/>
              <a:t>若 </a:t>
            </a:r>
            <a:r>
              <a:rPr lang="en-US" altLang="zh-CN" sz="2800" dirty="0"/>
              <a:t>X → Y </a:t>
            </a:r>
            <a:r>
              <a:rPr lang="zh-CN" altLang="en-US" sz="2800" dirty="0"/>
              <a:t>，但 </a:t>
            </a:r>
            <a:r>
              <a:rPr lang="en-US" altLang="zh-CN" sz="2800" dirty="0"/>
              <a:t>Y  ⊆  X</a:t>
            </a:r>
            <a:r>
              <a:rPr lang="zh-CN" altLang="en-US" sz="2800" dirty="0"/>
              <a:t>（</a:t>
            </a:r>
            <a:r>
              <a:rPr lang="en-US" altLang="zh-CN" sz="2800" dirty="0">
                <a:sym typeface="+mn-ea"/>
              </a:rPr>
              <a:t>x</a:t>
            </a:r>
            <a:r>
              <a:rPr lang="zh-CN" altLang="en-US" sz="2800" dirty="0">
                <a:sym typeface="+mn-ea"/>
              </a:rPr>
              <a:t>是</a:t>
            </a:r>
            <a:r>
              <a:rPr lang="en-US" altLang="zh-CN" sz="2800" dirty="0">
                <a:sym typeface="+mn-ea"/>
              </a:rPr>
              <a:t>y</a:t>
            </a:r>
            <a:r>
              <a:rPr lang="zh-CN" altLang="en-US" sz="2800" dirty="0">
                <a:sym typeface="+mn-ea"/>
              </a:rPr>
              <a:t>的真子集）</a:t>
            </a:r>
            <a:r>
              <a:rPr lang="en-US" altLang="zh-CN" sz="2800" dirty="0"/>
              <a:t>,    </a:t>
            </a:r>
            <a:r>
              <a:rPr lang="zh-CN" altLang="en-US" sz="2800" dirty="0"/>
              <a:t>则称 </a:t>
            </a:r>
            <a:r>
              <a:rPr lang="en-US" altLang="zh-CN" sz="2800" dirty="0"/>
              <a:t>X → Y </a:t>
            </a:r>
            <a:r>
              <a:rPr lang="zh-CN" altLang="en-US" sz="2800" dirty="0"/>
              <a:t>是 平凡的函数依赖</a:t>
            </a:r>
            <a:endParaRPr lang="zh-CN" altLang="en-US" sz="2800" dirty="0"/>
          </a:p>
          <a:p>
            <a:pPr marL="0" indent="0">
              <a:buNone/>
            </a:pPr>
            <a:r>
              <a:rPr lang="zh-CN" altLang="en-US" sz="2800" dirty="0"/>
              <a:t>例：在关系 </a:t>
            </a:r>
            <a:r>
              <a:rPr lang="en-US" altLang="zh-CN" sz="2800" dirty="0"/>
              <a:t>SC(</a:t>
            </a:r>
            <a:r>
              <a:rPr lang="en-US" altLang="zh-CN" sz="2800" dirty="0" err="1"/>
              <a:t>Sno</a:t>
            </a:r>
            <a:r>
              <a:rPr lang="en-US" altLang="zh-CN" sz="2800" dirty="0"/>
              <a:t>, </a:t>
            </a:r>
            <a:r>
              <a:rPr lang="en-US" altLang="zh-CN" sz="2800" dirty="0" err="1"/>
              <a:t>Cno</a:t>
            </a:r>
            <a:r>
              <a:rPr lang="en-US" altLang="zh-CN" sz="2800" dirty="0"/>
              <a:t>, Grade) </a:t>
            </a:r>
            <a:r>
              <a:rPr lang="zh-CN" altLang="en-US" sz="2800" dirty="0"/>
              <a:t>中，</a:t>
            </a:r>
            <a:endParaRPr lang="zh-CN" altLang="en-US" sz="2800" dirty="0"/>
          </a:p>
          <a:p>
            <a:pPr marL="0" indent="0">
              <a:buNone/>
            </a:pPr>
            <a:r>
              <a:rPr lang="zh-CN" altLang="en-US" sz="2800" dirty="0"/>
              <a:t>       非平凡函数依赖：  </a:t>
            </a:r>
            <a:r>
              <a:rPr lang="en-US" altLang="zh-CN" sz="2800" dirty="0"/>
              <a:t>(</a:t>
            </a:r>
            <a:r>
              <a:rPr lang="en-US" altLang="zh-CN" sz="2800" dirty="0" err="1"/>
              <a:t>Sno</a:t>
            </a:r>
            <a:r>
              <a:rPr lang="en-US" altLang="zh-CN" sz="2800" dirty="0"/>
              <a:t>, </a:t>
            </a:r>
            <a:r>
              <a:rPr lang="en-US" altLang="zh-CN" sz="2800" dirty="0" err="1"/>
              <a:t>Cno</a:t>
            </a:r>
            <a:r>
              <a:rPr lang="en-US" altLang="zh-CN" sz="2800" dirty="0"/>
              <a:t>)  →  Grade</a:t>
            </a:r>
            <a:endParaRPr lang="en-US" altLang="zh-CN" sz="2800" dirty="0"/>
          </a:p>
          <a:p>
            <a:pPr marL="0" indent="0">
              <a:buNone/>
            </a:pPr>
            <a:r>
              <a:rPr lang="en-US" altLang="zh-CN" sz="2800" dirty="0"/>
              <a:t>       </a:t>
            </a:r>
            <a:r>
              <a:rPr lang="zh-CN" altLang="en-US" sz="2800" dirty="0"/>
              <a:t>平凡函数依赖：      </a:t>
            </a:r>
            <a:r>
              <a:rPr lang="en-US" altLang="zh-CN" sz="2800" dirty="0"/>
              <a:t>(</a:t>
            </a:r>
            <a:r>
              <a:rPr lang="en-US" altLang="zh-CN" sz="2800" dirty="0" err="1"/>
              <a:t>Sno</a:t>
            </a:r>
            <a:r>
              <a:rPr lang="en-US" altLang="zh-CN" sz="2800" dirty="0"/>
              <a:t>, </a:t>
            </a:r>
            <a:r>
              <a:rPr lang="en-US" altLang="zh-CN" sz="2800" dirty="0" err="1"/>
              <a:t>Cno</a:t>
            </a:r>
            <a:r>
              <a:rPr lang="en-US" altLang="zh-CN" sz="2800" dirty="0"/>
              <a:t>)  →  </a:t>
            </a:r>
            <a:r>
              <a:rPr lang="en-US" altLang="zh-CN" sz="2800" dirty="0" err="1"/>
              <a:t>Sno</a:t>
            </a:r>
            <a:r>
              <a:rPr lang="en-US" altLang="zh-CN" sz="2800" dirty="0"/>
              <a:t> </a:t>
            </a:r>
            <a:endParaRPr lang="en-US" altLang="zh-CN" sz="2800" dirty="0"/>
          </a:p>
          <a:p>
            <a:r>
              <a:rPr lang="en-US" altLang="zh-CN" sz="2800" dirty="0"/>
              <a:t>                                       (</a:t>
            </a:r>
            <a:r>
              <a:rPr lang="en-US" altLang="zh-CN" sz="2800" dirty="0" err="1"/>
              <a:t>Sno</a:t>
            </a:r>
            <a:r>
              <a:rPr lang="en-US" altLang="zh-CN" sz="2800" dirty="0"/>
              <a:t>, </a:t>
            </a:r>
            <a:r>
              <a:rPr lang="en-US" altLang="zh-CN" sz="2800" dirty="0" err="1"/>
              <a:t>Cno</a:t>
            </a:r>
            <a:r>
              <a:rPr lang="en-US" altLang="zh-CN" sz="2800" dirty="0"/>
              <a:t>)  →  </a:t>
            </a:r>
            <a:r>
              <a:rPr lang="en-US" altLang="zh-CN" sz="2800" dirty="0" err="1"/>
              <a:t>Cno</a:t>
            </a:r>
            <a:endParaRPr lang="en-US" altLang="zh-CN" sz="2800" dirty="0"/>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标题 626689"/>
          <p:cNvSpPr>
            <a:spLocks noGrp="1"/>
          </p:cNvSpPr>
          <p:nvPr>
            <p:ph type="title"/>
          </p:nvPr>
        </p:nvSpPr>
        <p:spPr/>
        <p:txBody>
          <a:bodyPr anchor="b"/>
          <a:lstStyle/>
          <a:p>
            <a:endParaRPr lang="zh-CN" altLang="en-US" dirty="0"/>
          </a:p>
        </p:txBody>
      </p:sp>
      <p:sp>
        <p:nvSpPr>
          <p:cNvPr id="627714" name="文本占位符 626690"/>
          <p:cNvSpPr>
            <a:spLocks noGrp="1"/>
          </p:cNvSpPr>
          <p:nvPr>
            <p:ph idx="1"/>
          </p:nvPr>
        </p:nvSpPr>
        <p:spPr/>
        <p:txBody>
          <a:bodyPr anchor="t"/>
          <a:lstStyle/>
          <a:p>
            <a:pPr marL="0" indent="0">
              <a:buNone/>
            </a:pPr>
            <a:r>
              <a:rPr lang="zh-CN" altLang="en-US" dirty="0"/>
              <a:t>于任一关系模式，平凡函数依赖都是</a:t>
            </a:r>
            <a:endParaRPr lang="zh-CN" altLang="en-US" dirty="0"/>
          </a:p>
          <a:p>
            <a:pPr marL="0" indent="0">
              <a:buNone/>
            </a:pPr>
            <a:r>
              <a:rPr lang="zh-CN" altLang="en-US" dirty="0"/>
              <a:t>必然成立的，它不反映新的语义，因</a:t>
            </a:r>
            <a:endParaRPr lang="zh-CN" altLang="en-US" dirty="0"/>
          </a:p>
          <a:p>
            <a:pPr marL="0" indent="0">
              <a:buNone/>
            </a:pPr>
            <a:r>
              <a:rPr lang="zh-CN" altLang="en-US" dirty="0"/>
              <a:t>此若不特别声明，   我们总是讨论非平</a:t>
            </a:r>
            <a:endParaRPr lang="zh-CN" altLang="en-US" dirty="0"/>
          </a:p>
          <a:p>
            <a:pPr marL="0" indent="0">
              <a:buNone/>
            </a:pPr>
            <a:r>
              <a:rPr lang="zh-CN" altLang="en-US" dirty="0"/>
              <a:t>凡函数依赖 。</a:t>
            </a:r>
            <a:endParaRPr lang="zh-CN" altLang="en-US" dirty="0"/>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7" name="标题 627713"/>
          <p:cNvSpPr>
            <a:spLocks noGrp="1"/>
          </p:cNvSpPr>
          <p:nvPr>
            <p:ph type="title"/>
          </p:nvPr>
        </p:nvSpPr>
        <p:spPr/>
        <p:txBody>
          <a:bodyPr anchor="b"/>
          <a:lstStyle/>
          <a:p>
            <a:endParaRPr lang="zh-CN" altLang="en-US" dirty="0"/>
          </a:p>
        </p:txBody>
      </p:sp>
      <p:pic>
        <p:nvPicPr>
          <p:cNvPr id="628738" name="文本占位符 627714"/>
          <p:cNvPicPr>
            <a:picLocks noGrp="1" noChangeAspect="1"/>
          </p:cNvPicPr>
          <p:nvPr>
            <p:ph idx="1"/>
          </p:nvPr>
        </p:nvPicPr>
        <p:blipFill>
          <a:blip r:embed="rId1"/>
          <a:stretch>
            <a:fillRect/>
          </a:stretch>
        </p:blipFill>
        <p:spPr>
          <a:xfrm>
            <a:off x="685800" y="1828800"/>
            <a:ext cx="8278813" cy="5029200"/>
          </a:xfrm>
        </p:spPr>
      </p:pic>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1" name="标题 628737"/>
          <p:cNvSpPr>
            <a:spLocks noGrp="1"/>
          </p:cNvSpPr>
          <p:nvPr>
            <p:ph type="title"/>
          </p:nvPr>
        </p:nvSpPr>
        <p:spPr/>
        <p:txBody>
          <a:bodyPr anchor="b"/>
          <a:lstStyle/>
          <a:p>
            <a:endParaRPr lang="zh-CN" altLang="en-US" dirty="0"/>
          </a:p>
        </p:txBody>
      </p:sp>
      <p:pic>
        <p:nvPicPr>
          <p:cNvPr id="629762" name="文本占位符 628738"/>
          <p:cNvPicPr>
            <a:picLocks noGrp="1" noChangeAspect="1"/>
          </p:cNvPicPr>
          <p:nvPr>
            <p:ph idx="1"/>
          </p:nvPr>
        </p:nvPicPr>
        <p:blipFill>
          <a:blip r:embed="rId1"/>
          <a:stretch>
            <a:fillRect/>
          </a:stretch>
        </p:blipFill>
        <p:spPr>
          <a:xfrm>
            <a:off x="250825" y="1989138"/>
            <a:ext cx="8893175" cy="4665662"/>
          </a:xfrm>
        </p:spPr>
      </p:pic>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标题 629761"/>
          <p:cNvSpPr>
            <a:spLocks noGrp="1"/>
          </p:cNvSpPr>
          <p:nvPr>
            <p:ph type="title"/>
          </p:nvPr>
        </p:nvSpPr>
        <p:spPr>
          <a:xfrm>
            <a:off x="685800" y="152400"/>
            <a:ext cx="6870700" cy="828675"/>
          </a:xfrm>
        </p:spPr>
        <p:txBody>
          <a:bodyPr anchor="b"/>
          <a:lstStyle/>
          <a:p>
            <a:r>
              <a:rPr lang="zh-CN" altLang="en-US"/>
              <a:t>四、传递函数依赖</a:t>
            </a:r>
            <a:endParaRPr lang="zh-CN" altLang="en-US"/>
          </a:p>
        </p:txBody>
      </p:sp>
      <p:pic>
        <p:nvPicPr>
          <p:cNvPr id="630786" name="文本占位符 629762"/>
          <p:cNvPicPr>
            <a:picLocks noGrp="1" noChangeAspect="1"/>
          </p:cNvPicPr>
          <p:nvPr>
            <p:ph idx="1"/>
          </p:nvPr>
        </p:nvPicPr>
        <p:blipFill>
          <a:blip r:embed="rId1"/>
          <a:stretch>
            <a:fillRect/>
          </a:stretch>
        </p:blipFill>
        <p:spPr>
          <a:xfrm>
            <a:off x="0" y="1196975"/>
            <a:ext cx="8964613" cy="5400675"/>
          </a:xfrm>
        </p:spPr>
      </p:pic>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809" name="文本占位符 630785"/>
          <p:cNvPicPr>
            <a:picLocks noGrp="1" noChangeAspect="1"/>
          </p:cNvPicPr>
          <p:nvPr>
            <p:ph idx="1"/>
          </p:nvPr>
        </p:nvPicPr>
        <p:blipFill>
          <a:blip r:embed="rId1"/>
          <a:stretch>
            <a:fillRect/>
          </a:stretch>
        </p:blipFill>
        <p:spPr>
          <a:xfrm>
            <a:off x="0" y="1268413"/>
            <a:ext cx="9144000" cy="5329237"/>
          </a:xfrm>
        </p:spPr>
      </p:pic>
      <p:sp>
        <p:nvSpPr>
          <p:cNvPr id="631810" name="标题 630786"/>
          <p:cNvSpPr>
            <a:spLocks noGrp="1"/>
          </p:cNvSpPr>
          <p:nvPr>
            <p:ph type="title"/>
          </p:nvPr>
        </p:nvSpPr>
        <p:spPr>
          <a:xfrm>
            <a:off x="685800" y="152400"/>
            <a:ext cx="6870700" cy="900113"/>
          </a:xfrm>
        </p:spPr>
        <p:txBody>
          <a:bodyPr anchor="b"/>
          <a:lstStyle/>
          <a:p>
            <a:r>
              <a:rPr lang="en-US" altLang="zh-CN"/>
              <a:t>5.2.2  </a:t>
            </a:r>
            <a:r>
              <a:rPr lang="zh-CN" altLang="en-US"/>
              <a:t>码</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63489"/>
          <p:cNvSpPr>
            <a:spLocks noGrp="1"/>
          </p:cNvSpPr>
          <p:nvPr>
            <p:ph type="title"/>
          </p:nvPr>
        </p:nvSpPr>
        <p:spPr>
          <a:xfrm>
            <a:off x="685800" y="152400"/>
            <a:ext cx="6870700" cy="900113"/>
          </a:xfrm>
        </p:spPr>
        <p:txBody>
          <a:bodyPr anchor="b"/>
          <a:lstStyle/>
          <a:p>
            <a:r>
              <a:rPr lang="en-US" altLang="zh-CN"/>
              <a:t>E-R </a:t>
            </a:r>
            <a:r>
              <a:rPr lang="zh-CN" altLang="en-US"/>
              <a:t>图</a:t>
            </a:r>
            <a:endParaRPr lang="zh-CN" altLang="en-US"/>
          </a:p>
        </p:txBody>
      </p:sp>
      <p:sp>
        <p:nvSpPr>
          <p:cNvPr id="64514" name="文本占位符 63490"/>
          <p:cNvSpPr>
            <a:spLocks noGrp="1"/>
          </p:cNvSpPr>
          <p:nvPr>
            <p:ph idx="1"/>
          </p:nvPr>
        </p:nvSpPr>
        <p:spPr>
          <a:xfrm>
            <a:off x="0" y="1341438"/>
            <a:ext cx="9144000" cy="5516562"/>
          </a:xfrm>
        </p:spPr>
        <p:txBody>
          <a:bodyPr anchor="t"/>
          <a:lstStyle/>
          <a:p>
            <a:r>
              <a:rPr lang="zh-CN" altLang="en-US" dirty="0" smtClean="0"/>
              <a:t>实体</a:t>
            </a:r>
            <a:r>
              <a:rPr lang="zh-CN" altLang="en-US" dirty="0"/>
              <a:t>型</a:t>
            </a:r>
            <a:endParaRPr lang="zh-CN" altLang="en-US" dirty="0"/>
          </a:p>
          <a:p>
            <a:pPr>
              <a:buNone/>
            </a:pPr>
            <a:r>
              <a:rPr lang="zh-CN" altLang="en-US" dirty="0"/>
              <a:t>用矩形表示，矩形框内写明实体名。</a:t>
            </a:r>
            <a:endParaRPr lang="zh-CN" altLang="en-US" dirty="0"/>
          </a:p>
          <a:p>
            <a:pPr>
              <a:buNone/>
            </a:pPr>
            <a:endParaRPr lang="zh-CN" altLang="en-US" dirty="0"/>
          </a:p>
        </p:txBody>
      </p:sp>
      <p:pic>
        <p:nvPicPr>
          <p:cNvPr id="64515" name="图片 63491"/>
          <p:cNvPicPr>
            <a:picLocks noChangeAspect="1"/>
          </p:cNvPicPr>
          <p:nvPr/>
        </p:nvPicPr>
        <p:blipFill>
          <a:blip r:embed="rId1"/>
          <a:stretch>
            <a:fillRect/>
          </a:stretch>
        </p:blipFill>
        <p:spPr>
          <a:xfrm>
            <a:off x="1835150" y="3429000"/>
            <a:ext cx="5410200" cy="1038225"/>
          </a:xfrm>
          <a:prstGeom prst="rect">
            <a:avLst/>
          </a:prstGeom>
          <a:noFill/>
          <a:ln w="9525">
            <a:noFill/>
          </a:ln>
        </p:spPr>
      </p:pic>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标题 631809"/>
          <p:cNvSpPr>
            <a:spLocks noGrp="1"/>
          </p:cNvSpPr>
          <p:nvPr>
            <p:ph type="title"/>
          </p:nvPr>
        </p:nvSpPr>
        <p:spPr>
          <a:xfrm>
            <a:off x="685800" y="152400"/>
            <a:ext cx="6870700" cy="755650"/>
          </a:xfrm>
        </p:spPr>
        <p:txBody>
          <a:bodyPr anchor="b"/>
          <a:lstStyle/>
          <a:p>
            <a:r>
              <a:rPr lang="zh-CN" altLang="en-US" sz="4000"/>
              <a:t>外部码</a:t>
            </a:r>
            <a:endParaRPr lang="zh-CN" altLang="en-US" sz="4000"/>
          </a:p>
        </p:txBody>
      </p:sp>
      <p:sp>
        <p:nvSpPr>
          <p:cNvPr id="632834" name="文本占位符 631810"/>
          <p:cNvSpPr>
            <a:spLocks noGrp="1"/>
          </p:cNvSpPr>
          <p:nvPr>
            <p:ph idx="1"/>
          </p:nvPr>
        </p:nvSpPr>
        <p:spPr>
          <a:xfrm>
            <a:off x="0" y="1125538"/>
            <a:ext cx="9144000" cy="5543550"/>
          </a:xfrm>
        </p:spPr>
        <p:txBody>
          <a:bodyPr anchor="t"/>
          <a:lstStyle/>
          <a:p>
            <a:r>
              <a:rPr lang="zh-CN" altLang="en-US" dirty="0"/>
              <a:t>定义 </a:t>
            </a:r>
            <a:r>
              <a:rPr lang="en-US" altLang="zh-CN" dirty="0"/>
              <a:t>5.5   </a:t>
            </a:r>
            <a:r>
              <a:rPr lang="zh-CN" altLang="en-US" dirty="0"/>
              <a:t>关系模式   </a:t>
            </a:r>
            <a:r>
              <a:rPr lang="en-US" altLang="zh-CN" dirty="0"/>
              <a:t>R  </a:t>
            </a:r>
            <a:r>
              <a:rPr lang="zh-CN" altLang="en-US" dirty="0"/>
              <a:t>中属性或属性组 </a:t>
            </a:r>
            <a:r>
              <a:rPr lang="en-US" altLang="zh-CN" dirty="0"/>
              <a:t>X </a:t>
            </a:r>
            <a:endParaRPr lang="en-US" altLang="zh-CN" dirty="0"/>
          </a:p>
          <a:p>
            <a:pPr marL="0" indent="0">
              <a:buNone/>
            </a:pPr>
            <a:r>
              <a:rPr lang="zh-CN" altLang="en-US" dirty="0"/>
              <a:t>并非   </a:t>
            </a:r>
            <a:r>
              <a:rPr lang="en-US" altLang="zh-CN" dirty="0"/>
              <a:t>R </a:t>
            </a:r>
            <a:r>
              <a:rPr lang="zh-CN" altLang="en-US" dirty="0"/>
              <a:t>的码，但   </a:t>
            </a:r>
            <a:r>
              <a:rPr lang="en-US" altLang="zh-CN" dirty="0"/>
              <a:t>X  </a:t>
            </a:r>
            <a:r>
              <a:rPr lang="zh-CN" altLang="en-US" dirty="0"/>
              <a:t>是另一个关系模式的</a:t>
            </a:r>
            <a:endParaRPr lang="zh-CN" altLang="en-US" dirty="0"/>
          </a:p>
          <a:p>
            <a:pPr marL="0" indent="0">
              <a:buNone/>
            </a:pPr>
            <a:r>
              <a:rPr lang="zh-CN" altLang="en-US" dirty="0"/>
              <a:t>码，则称   </a:t>
            </a:r>
            <a:r>
              <a:rPr lang="en-US" altLang="zh-CN" dirty="0"/>
              <a:t>X  </a:t>
            </a:r>
            <a:r>
              <a:rPr lang="zh-CN" altLang="en-US" dirty="0"/>
              <a:t>是 </a:t>
            </a:r>
            <a:r>
              <a:rPr lang="en-US" altLang="zh-CN" dirty="0"/>
              <a:t>R  </a:t>
            </a:r>
            <a:r>
              <a:rPr lang="zh-CN" altLang="en-US" dirty="0"/>
              <a:t>的 外部码（ </a:t>
            </a:r>
            <a:r>
              <a:rPr lang="en-US" altLang="zh-CN" dirty="0"/>
              <a:t>Foreign </a:t>
            </a:r>
            <a:endParaRPr lang="en-US" altLang="zh-CN" dirty="0"/>
          </a:p>
          <a:p>
            <a:pPr marL="0" indent="0">
              <a:buNone/>
            </a:pPr>
            <a:r>
              <a:rPr lang="en-US" altLang="zh-CN" dirty="0"/>
              <a:t>key </a:t>
            </a:r>
            <a:r>
              <a:rPr lang="zh-CN" altLang="en-US" dirty="0"/>
              <a:t>） 也称外码</a:t>
            </a:r>
            <a:endParaRPr lang="zh-CN" altLang="en-US" dirty="0"/>
          </a:p>
          <a:p>
            <a:r>
              <a:rPr lang="zh-CN" altLang="en-US" dirty="0" smtClean="0"/>
              <a:t> </a:t>
            </a:r>
            <a:r>
              <a:rPr lang="zh-CN" altLang="en-US" dirty="0"/>
              <a:t>主码又和外部码一起提供了表示关系间联系的</a:t>
            </a:r>
            <a:endParaRPr lang="zh-CN" altLang="en-US" dirty="0"/>
          </a:p>
          <a:p>
            <a:pPr marL="0" indent="0">
              <a:buNone/>
            </a:pPr>
            <a:r>
              <a:rPr lang="zh-CN" altLang="en-US" dirty="0"/>
              <a:t>手段 。</a:t>
            </a:r>
            <a:endParaRPr lang="zh-CN" altLang="en-US" dirty="0"/>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7" name="标题 632833"/>
          <p:cNvSpPr>
            <a:spLocks noGrp="1"/>
          </p:cNvSpPr>
          <p:nvPr>
            <p:ph type="title"/>
          </p:nvPr>
        </p:nvSpPr>
        <p:spPr>
          <a:xfrm>
            <a:off x="685800" y="152400"/>
            <a:ext cx="6870700" cy="900113"/>
          </a:xfrm>
        </p:spPr>
        <p:txBody>
          <a:bodyPr anchor="b"/>
          <a:lstStyle/>
          <a:p>
            <a:r>
              <a:rPr lang="en-US" altLang="zh-CN" dirty="0"/>
              <a:t>6</a:t>
            </a:r>
            <a:r>
              <a:rPr lang="en-US" altLang="zh-CN" dirty="0" smtClean="0"/>
              <a:t>.2.3  </a:t>
            </a:r>
            <a:r>
              <a:rPr lang="zh-CN" altLang="en-US" dirty="0"/>
              <a:t>范式</a:t>
            </a:r>
            <a:endParaRPr lang="zh-CN" altLang="en-US" dirty="0"/>
          </a:p>
        </p:txBody>
      </p:sp>
      <p:sp>
        <p:nvSpPr>
          <p:cNvPr id="633858" name="文本占位符 632834"/>
          <p:cNvSpPr>
            <a:spLocks noGrp="1"/>
          </p:cNvSpPr>
          <p:nvPr>
            <p:ph idx="1"/>
          </p:nvPr>
        </p:nvSpPr>
        <p:spPr>
          <a:xfrm>
            <a:off x="0" y="1196975"/>
            <a:ext cx="8964613" cy="5400675"/>
          </a:xfrm>
        </p:spPr>
        <p:txBody>
          <a:bodyPr anchor="t"/>
          <a:lstStyle/>
          <a:p>
            <a:r>
              <a:rPr lang="zh-CN" altLang="en-US" sz="2800" dirty="0" smtClean="0"/>
              <a:t> </a:t>
            </a:r>
            <a:r>
              <a:rPr lang="zh-CN" altLang="en-US" sz="2800" dirty="0"/>
              <a:t>范式是符合某一种级别的关系模式的集合。</a:t>
            </a:r>
            <a:endParaRPr lang="zh-CN" altLang="en-US" sz="2800" dirty="0"/>
          </a:p>
          <a:p>
            <a:r>
              <a:rPr lang="zh-CN" altLang="en-US" sz="2800" dirty="0" smtClean="0"/>
              <a:t>关系数据库</a:t>
            </a:r>
            <a:r>
              <a:rPr lang="zh-CN" altLang="en-US" sz="2800" dirty="0"/>
              <a:t>中的关系必须满足一定的要求。满</a:t>
            </a:r>
            <a:endParaRPr lang="zh-CN" altLang="en-US" sz="2800" dirty="0"/>
          </a:p>
          <a:p>
            <a:pPr marL="0" indent="0">
              <a:buNone/>
            </a:pPr>
            <a:r>
              <a:rPr lang="zh-CN" altLang="en-US" sz="2800" dirty="0"/>
              <a:t>足不同程度要求的为不同范式。</a:t>
            </a:r>
            <a:endParaRPr lang="zh-CN" altLang="en-US" sz="2800" dirty="0"/>
          </a:p>
          <a:p>
            <a:r>
              <a:rPr lang="zh-CN" altLang="en-US" sz="2800" dirty="0" smtClean="0"/>
              <a:t> </a:t>
            </a:r>
            <a:r>
              <a:rPr lang="zh-CN" altLang="en-US" sz="2800" dirty="0"/>
              <a:t>范式的种类：</a:t>
            </a:r>
            <a:endParaRPr lang="zh-CN" altLang="en-US" sz="2800" dirty="0"/>
          </a:p>
          <a:p>
            <a:pPr marL="0" indent="0">
              <a:buNone/>
            </a:pPr>
            <a:r>
              <a:rPr lang="zh-CN" altLang="en-US" sz="2800" dirty="0"/>
              <a:t>第一范式 </a:t>
            </a:r>
            <a:r>
              <a:rPr lang="en-US" altLang="zh-CN" sz="2800" dirty="0"/>
              <a:t>(1NF)</a:t>
            </a:r>
            <a:endParaRPr lang="en-US" altLang="zh-CN" sz="2800" dirty="0"/>
          </a:p>
          <a:p>
            <a:pPr marL="0" indent="0">
              <a:buNone/>
            </a:pPr>
            <a:r>
              <a:rPr lang="zh-CN" altLang="en-US" sz="2800" dirty="0"/>
              <a:t>第二范式 </a:t>
            </a:r>
            <a:r>
              <a:rPr lang="en-US" altLang="zh-CN" sz="2800" dirty="0"/>
              <a:t>(2NF)</a:t>
            </a:r>
            <a:endParaRPr lang="en-US" altLang="zh-CN" sz="2800" dirty="0"/>
          </a:p>
          <a:p>
            <a:pPr marL="0" indent="0">
              <a:buNone/>
            </a:pPr>
            <a:r>
              <a:rPr lang="zh-CN" altLang="en-US" sz="2800" dirty="0"/>
              <a:t>第三范式 </a:t>
            </a:r>
            <a:r>
              <a:rPr lang="en-US" altLang="zh-CN" sz="2800" dirty="0"/>
              <a:t>(3NF)</a:t>
            </a:r>
            <a:endParaRPr lang="en-US" altLang="zh-CN" sz="2800" dirty="0"/>
          </a:p>
          <a:p>
            <a:pPr marL="0" indent="0">
              <a:buNone/>
            </a:pPr>
            <a:r>
              <a:rPr lang="en-US" altLang="zh-CN" sz="2800" dirty="0"/>
              <a:t>BC </a:t>
            </a:r>
            <a:r>
              <a:rPr lang="zh-CN" altLang="en-US" sz="2800" dirty="0"/>
              <a:t>范式 </a:t>
            </a:r>
            <a:r>
              <a:rPr lang="en-US" altLang="zh-CN" sz="2800" dirty="0"/>
              <a:t>(BCNF)</a:t>
            </a:r>
            <a:endParaRPr lang="en-US" altLang="zh-CN" sz="2800" dirty="0"/>
          </a:p>
          <a:p>
            <a:pPr marL="0" indent="0">
              <a:buNone/>
            </a:pPr>
            <a:r>
              <a:rPr lang="zh-CN" altLang="en-US" sz="2800" dirty="0"/>
              <a:t>第四范式 </a:t>
            </a:r>
            <a:r>
              <a:rPr lang="en-US" altLang="zh-CN" sz="2800" dirty="0"/>
              <a:t>(4NF)</a:t>
            </a:r>
            <a:endParaRPr lang="en-US" altLang="zh-CN" sz="2800" dirty="0"/>
          </a:p>
          <a:p>
            <a:r>
              <a:rPr lang="zh-CN" altLang="en-US" sz="2800" dirty="0"/>
              <a:t>第五范式 </a:t>
            </a:r>
            <a:r>
              <a:rPr lang="en-US" altLang="zh-CN" sz="2800" dirty="0"/>
              <a:t>(5NF)</a:t>
            </a:r>
            <a:endParaRPr lang="en-US" altLang="zh-CN" sz="2800"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标题 633857"/>
          <p:cNvSpPr>
            <a:spLocks noGrp="1"/>
          </p:cNvSpPr>
          <p:nvPr>
            <p:ph type="title"/>
          </p:nvPr>
        </p:nvSpPr>
        <p:spPr>
          <a:xfrm>
            <a:off x="685800" y="152400"/>
            <a:ext cx="6870700" cy="1044575"/>
          </a:xfrm>
        </p:spPr>
        <p:txBody>
          <a:bodyPr anchor="b"/>
          <a:lstStyle/>
          <a:p>
            <a:r>
              <a:rPr lang="en-US" altLang="zh-CN" dirty="0"/>
              <a:t>6</a:t>
            </a:r>
            <a:r>
              <a:rPr lang="en-US" altLang="zh-CN" dirty="0" smtClean="0"/>
              <a:t>.2.3  </a:t>
            </a:r>
            <a:r>
              <a:rPr lang="zh-CN" altLang="en-US" dirty="0"/>
              <a:t>范式</a:t>
            </a:r>
            <a:endParaRPr lang="zh-CN" altLang="en-US" dirty="0"/>
          </a:p>
        </p:txBody>
      </p:sp>
      <p:pic>
        <p:nvPicPr>
          <p:cNvPr id="634882" name="文本占位符 633858"/>
          <p:cNvPicPr>
            <a:picLocks noGrp="1" noChangeAspect="1"/>
          </p:cNvPicPr>
          <p:nvPr>
            <p:ph idx="1"/>
          </p:nvPr>
        </p:nvPicPr>
        <p:blipFill>
          <a:blip r:embed="rId1"/>
          <a:stretch>
            <a:fillRect/>
          </a:stretch>
        </p:blipFill>
        <p:spPr>
          <a:xfrm>
            <a:off x="-174625" y="1268413"/>
            <a:ext cx="8958263" cy="5256212"/>
          </a:xfrm>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5" name="标题 634881"/>
          <p:cNvSpPr>
            <a:spLocks noGrp="1"/>
          </p:cNvSpPr>
          <p:nvPr>
            <p:ph type="title"/>
          </p:nvPr>
        </p:nvSpPr>
        <p:spPr>
          <a:xfrm>
            <a:off x="685800" y="152400"/>
            <a:ext cx="6870700" cy="828675"/>
          </a:xfrm>
        </p:spPr>
        <p:txBody>
          <a:bodyPr anchor="b"/>
          <a:lstStyle/>
          <a:p>
            <a:r>
              <a:rPr lang="en-US" altLang="zh-CN" dirty="0"/>
              <a:t>6</a:t>
            </a:r>
            <a:r>
              <a:rPr lang="en-US" altLang="zh-CN" dirty="0" smtClean="0"/>
              <a:t>.2.4  </a:t>
            </a:r>
            <a:r>
              <a:rPr lang="en-US" altLang="zh-CN" dirty="0"/>
              <a:t>2NF</a:t>
            </a:r>
            <a:endParaRPr lang="en-US" altLang="zh-CN" dirty="0"/>
          </a:p>
        </p:txBody>
      </p:sp>
      <p:sp>
        <p:nvSpPr>
          <p:cNvPr id="635906" name="文本占位符 634882"/>
          <p:cNvSpPr>
            <a:spLocks noGrp="1"/>
          </p:cNvSpPr>
          <p:nvPr>
            <p:ph idx="1"/>
          </p:nvPr>
        </p:nvSpPr>
        <p:spPr>
          <a:xfrm>
            <a:off x="0" y="1052513"/>
            <a:ext cx="9144000" cy="5545137"/>
          </a:xfrm>
        </p:spPr>
        <p:txBody>
          <a:bodyPr anchor="t"/>
          <a:lstStyle/>
          <a:p>
            <a:r>
              <a:rPr lang="en-US" altLang="zh-CN" dirty="0" smtClean="0"/>
              <a:t>1NF </a:t>
            </a:r>
            <a:r>
              <a:rPr lang="zh-CN" altLang="en-US" dirty="0"/>
              <a:t>的定义</a:t>
            </a:r>
            <a:endParaRPr lang="zh-CN" altLang="en-US" dirty="0"/>
          </a:p>
          <a:p>
            <a:pPr marL="0" indent="0">
              <a:buNone/>
            </a:pPr>
            <a:r>
              <a:rPr lang="zh-CN" altLang="en-US" dirty="0"/>
              <a:t>如果一个关系模式 </a:t>
            </a:r>
            <a:r>
              <a:rPr lang="en-US" altLang="zh-CN" dirty="0"/>
              <a:t>R </a:t>
            </a:r>
            <a:r>
              <a:rPr lang="zh-CN" altLang="en-US" dirty="0"/>
              <a:t>的所有属性都是 不可分的</a:t>
            </a:r>
            <a:endParaRPr lang="zh-CN" altLang="en-US" dirty="0"/>
          </a:p>
          <a:p>
            <a:pPr marL="0" indent="0">
              <a:buNone/>
            </a:pPr>
            <a:r>
              <a:rPr lang="zh-CN" altLang="en-US" dirty="0"/>
              <a:t>基本数据项 ，则 </a:t>
            </a:r>
            <a:r>
              <a:rPr lang="en-US" altLang="zh-CN" dirty="0"/>
              <a:t>R ∈ 1NF </a:t>
            </a:r>
            <a:r>
              <a:rPr lang="zh-CN" altLang="en-US" dirty="0"/>
              <a:t>。</a:t>
            </a:r>
            <a:endParaRPr lang="zh-CN" altLang="en-US" dirty="0"/>
          </a:p>
          <a:p>
            <a:r>
              <a:rPr lang="zh-CN" altLang="en-US" dirty="0" smtClean="0"/>
              <a:t> </a:t>
            </a:r>
            <a:r>
              <a:rPr lang="zh-CN" altLang="en-US" dirty="0"/>
              <a:t>第一范式是对关系模式的最起码的要求。不满足第一范式的数据库模式不能称为关系数据库。</a:t>
            </a:r>
            <a:endParaRPr lang="zh-CN" altLang="en-US" dirty="0"/>
          </a:p>
          <a:p>
            <a:r>
              <a:rPr lang="zh-CN" altLang="en-US" dirty="0" smtClean="0"/>
              <a:t>但是</a:t>
            </a:r>
            <a:r>
              <a:rPr lang="zh-CN" altLang="en-US" dirty="0"/>
              <a:t>满足第一范式的关系模式并不一定是一个好的关系模式。</a:t>
            </a:r>
            <a:endParaRPr lang="zh-CN" altLang="en-US" dirty="0"/>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标题 635905"/>
          <p:cNvSpPr>
            <a:spLocks noGrp="1"/>
          </p:cNvSpPr>
          <p:nvPr>
            <p:ph type="title"/>
          </p:nvPr>
        </p:nvSpPr>
        <p:spPr/>
        <p:txBody>
          <a:bodyPr anchor="b"/>
          <a:lstStyle/>
          <a:p>
            <a:endParaRPr lang="zh-CN" altLang="en-US" dirty="0"/>
          </a:p>
        </p:txBody>
      </p:sp>
      <p:pic>
        <p:nvPicPr>
          <p:cNvPr id="636930" name="文本占位符 635906"/>
          <p:cNvPicPr>
            <a:picLocks noGrp="1" noChangeAspect="1"/>
          </p:cNvPicPr>
          <p:nvPr>
            <p:ph idx="1"/>
          </p:nvPr>
        </p:nvPicPr>
        <p:blipFill>
          <a:blip r:embed="rId1"/>
          <a:stretch>
            <a:fillRect/>
          </a:stretch>
        </p:blipFill>
        <p:spPr>
          <a:xfrm>
            <a:off x="0" y="1503363"/>
            <a:ext cx="9144000" cy="4805362"/>
          </a:xfrm>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3" name="标题 636929"/>
          <p:cNvSpPr>
            <a:spLocks noGrp="1"/>
          </p:cNvSpPr>
          <p:nvPr>
            <p:ph type="title"/>
          </p:nvPr>
        </p:nvSpPr>
        <p:spPr/>
        <p:txBody>
          <a:bodyPr anchor="b"/>
          <a:lstStyle/>
          <a:p>
            <a:endParaRPr lang="zh-CN" altLang="en-US" dirty="0"/>
          </a:p>
        </p:txBody>
      </p:sp>
      <p:pic>
        <p:nvPicPr>
          <p:cNvPr id="637954" name="文本占位符 636930"/>
          <p:cNvPicPr>
            <a:picLocks noGrp="1" noChangeAspect="1"/>
          </p:cNvPicPr>
          <p:nvPr>
            <p:ph idx="1"/>
          </p:nvPr>
        </p:nvPicPr>
        <p:blipFill>
          <a:blip r:embed="rId1"/>
          <a:stretch>
            <a:fillRect/>
          </a:stretch>
        </p:blipFill>
        <p:spPr>
          <a:xfrm>
            <a:off x="0" y="1700213"/>
            <a:ext cx="8883650" cy="4954587"/>
          </a:xfrm>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标题 637953"/>
          <p:cNvSpPr>
            <a:spLocks noGrp="1"/>
          </p:cNvSpPr>
          <p:nvPr>
            <p:ph type="title"/>
          </p:nvPr>
        </p:nvSpPr>
        <p:spPr>
          <a:xfrm>
            <a:off x="685800" y="152400"/>
            <a:ext cx="6870700" cy="1044575"/>
          </a:xfrm>
        </p:spPr>
        <p:txBody>
          <a:bodyPr anchor="b"/>
          <a:lstStyle/>
          <a:p>
            <a:r>
              <a:rPr lang="en-US" altLang="zh-CN" sz="4000"/>
              <a:t>SLC </a:t>
            </a:r>
            <a:r>
              <a:rPr lang="zh-CN" altLang="en-US" sz="4000"/>
              <a:t>不是一个好的关系模式</a:t>
            </a:r>
            <a:endParaRPr lang="zh-CN" altLang="en-US" sz="4000"/>
          </a:p>
        </p:txBody>
      </p:sp>
      <p:sp>
        <p:nvSpPr>
          <p:cNvPr id="638978" name="文本占位符 637954"/>
          <p:cNvSpPr>
            <a:spLocks noGrp="1"/>
          </p:cNvSpPr>
          <p:nvPr>
            <p:ph idx="1"/>
          </p:nvPr>
        </p:nvSpPr>
        <p:spPr>
          <a:xfrm>
            <a:off x="0" y="1268413"/>
            <a:ext cx="8964613" cy="5329237"/>
          </a:xfrm>
        </p:spPr>
        <p:txBody>
          <a:bodyPr anchor="t"/>
          <a:lstStyle/>
          <a:p>
            <a:r>
              <a:rPr lang="zh-CN" altLang="en-US" sz="2800" dirty="0"/>
              <a:t>不是一个好的关系模式</a:t>
            </a:r>
            <a:endParaRPr lang="zh-CN" altLang="en-US" sz="2800" dirty="0"/>
          </a:p>
          <a:p>
            <a:pPr marL="0" indent="0">
              <a:buNone/>
            </a:pPr>
            <a:r>
              <a:rPr lang="en-US" altLang="zh-CN" sz="2800" dirty="0"/>
              <a:t>(1)  </a:t>
            </a:r>
            <a:r>
              <a:rPr lang="zh-CN" altLang="en-US" sz="2800" dirty="0"/>
              <a:t>插入异常</a:t>
            </a:r>
            <a:endParaRPr lang="zh-CN" altLang="en-US" sz="2800" dirty="0"/>
          </a:p>
          <a:p>
            <a:pPr marL="0" indent="0">
              <a:buNone/>
            </a:pPr>
            <a:r>
              <a:rPr lang="zh-CN" altLang="en-US" sz="2800" dirty="0"/>
              <a:t>假设 </a:t>
            </a:r>
            <a:r>
              <a:rPr lang="en-US" altLang="zh-CN" sz="2800" dirty="0" err="1"/>
              <a:t>Sno</a:t>
            </a:r>
            <a:r>
              <a:rPr lang="en-US" altLang="zh-CN" sz="2800" dirty="0"/>
              <a:t> </a:t>
            </a:r>
            <a:r>
              <a:rPr lang="zh-CN" altLang="en-US" sz="2800" dirty="0"/>
              <a:t>＝ </a:t>
            </a:r>
            <a:r>
              <a:rPr lang="en-US" altLang="zh-CN" sz="2800" dirty="0"/>
              <a:t>95102 </a:t>
            </a:r>
            <a:r>
              <a:rPr lang="zh-CN" altLang="en-US" sz="2800" dirty="0"/>
              <a:t>， </a:t>
            </a:r>
            <a:r>
              <a:rPr lang="en-US" altLang="zh-CN" sz="2800" dirty="0" err="1"/>
              <a:t>Sdept</a:t>
            </a:r>
            <a:r>
              <a:rPr lang="en-US" altLang="zh-CN" sz="2800" dirty="0"/>
              <a:t> </a:t>
            </a:r>
            <a:r>
              <a:rPr lang="zh-CN" altLang="en-US" sz="2800" dirty="0"/>
              <a:t>＝ </a:t>
            </a:r>
            <a:r>
              <a:rPr lang="en-US" altLang="zh-CN" sz="2800" dirty="0"/>
              <a:t>IS </a:t>
            </a:r>
            <a:r>
              <a:rPr lang="zh-CN" altLang="en-US" sz="2800" dirty="0"/>
              <a:t>， </a:t>
            </a:r>
            <a:r>
              <a:rPr lang="en-US" altLang="zh-CN" sz="2800" dirty="0" err="1"/>
              <a:t>Sloc</a:t>
            </a:r>
            <a:r>
              <a:rPr lang="en-US" altLang="zh-CN" sz="2800" dirty="0"/>
              <a:t> </a:t>
            </a:r>
            <a:r>
              <a:rPr lang="zh-CN" altLang="en-US" sz="2800" dirty="0"/>
              <a:t>＝ </a:t>
            </a:r>
            <a:r>
              <a:rPr lang="en-US" altLang="zh-CN" sz="2800" dirty="0"/>
              <a:t>N </a:t>
            </a:r>
            <a:r>
              <a:rPr lang="zh-CN" altLang="en-US" sz="2800" dirty="0"/>
              <a:t>的学生还未选课，因课程号是主属性，因此该学生的信息无法插入 </a:t>
            </a:r>
            <a:r>
              <a:rPr lang="en-US" altLang="zh-CN" sz="2800" dirty="0"/>
              <a:t>SLC </a:t>
            </a:r>
            <a:r>
              <a:rPr lang="zh-CN" altLang="en-US" sz="2800" dirty="0"/>
              <a:t>。</a:t>
            </a:r>
            <a:endParaRPr lang="zh-CN" altLang="en-US" sz="2800" dirty="0"/>
          </a:p>
          <a:p>
            <a:pPr marL="0" indent="0">
              <a:buNone/>
            </a:pPr>
            <a:r>
              <a:rPr lang="en-US" altLang="zh-CN" sz="2800" dirty="0"/>
              <a:t>(2)  </a:t>
            </a:r>
            <a:r>
              <a:rPr lang="zh-CN" altLang="en-US" sz="2800" dirty="0"/>
              <a:t>删除异常</a:t>
            </a:r>
            <a:endParaRPr lang="zh-CN" altLang="en-US" sz="2800" dirty="0"/>
          </a:p>
          <a:p>
            <a:pPr marL="0" indent="0">
              <a:buNone/>
            </a:pPr>
            <a:r>
              <a:rPr lang="zh-CN" altLang="en-US" sz="2800" dirty="0"/>
              <a:t>    假定某个学生本来只选修了 </a:t>
            </a:r>
            <a:r>
              <a:rPr lang="en-US" altLang="zh-CN" sz="2800" dirty="0"/>
              <a:t>3 </a:t>
            </a:r>
            <a:r>
              <a:rPr lang="zh-CN" altLang="en-US" sz="2800" dirty="0"/>
              <a:t>号课程这一门课。现</a:t>
            </a:r>
            <a:endParaRPr lang="zh-CN" altLang="en-US" sz="2800" dirty="0"/>
          </a:p>
          <a:p>
            <a:pPr marL="0" indent="0">
              <a:buNone/>
            </a:pPr>
            <a:r>
              <a:rPr lang="zh-CN" altLang="en-US" sz="2800" dirty="0"/>
              <a:t>在因身体不适，他连 </a:t>
            </a:r>
            <a:r>
              <a:rPr lang="en-US" altLang="zh-CN" sz="2800" dirty="0"/>
              <a:t>3 </a:t>
            </a:r>
            <a:r>
              <a:rPr lang="zh-CN" altLang="en-US" sz="2800" dirty="0"/>
              <a:t>号课程也不选修了。因课程</a:t>
            </a:r>
            <a:endParaRPr lang="zh-CN" altLang="en-US" sz="2800" dirty="0"/>
          </a:p>
          <a:p>
            <a:pPr marL="0" indent="0">
              <a:buNone/>
            </a:pPr>
            <a:r>
              <a:rPr lang="zh-CN" altLang="en-US" sz="2800" dirty="0"/>
              <a:t>号是主属性，此操作将导致该学生信息的整个元组</a:t>
            </a:r>
            <a:endParaRPr lang="zh-CN" altLang="en-US" sz="2800" dirty="0"/>
          </a:p>
          <a:p>
            <a:r>
              <a:rPr lang="zh-CN" altLang="en-US" sz="2800" dirty="0"/>
              <a:t>都要删除。</a:t>
            </a:r>
            <a:endParaRPr lang="zh-CN" altLang="en-US" sz="2800" dirty="0"/>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标题 638977"/>
          <p:cNvSpPr>
            <a:spLocks noGrp="1"/>
          </p:cNvSpPr>
          <p:nvPr>
            <p:ph type="title"/>
          </p:nvPr>
        </p:nvSpPr>
        <p:spPr>
          <a:xfrm>
            <a:off x="685800" y="152400"/>
            <a:ext cx="6870700" cy="973138"/>
          </a:xfrm>
        </p:spPr>
        <p:txBody>
          <a:bodyPr anchor="b"/>
          <a:lstStyle/>
          <a:p>
            <a:r>
              <a:rPr lang="en-US" altLang="zh-CN" sz="4000"/>
              <a:t>SLC </a:t>
            </a:r>
            <a:r>
              <a:rPr lang="zh-CN" altLang="en-US" sz="4000"/>
              <a:t>不是一个好的关系模式</a:t>
            </a:r>
            <a:endParaRPr lang="zh-CN" altLang="en-US" sz="4000"/>
          </a:p>
        </p:txBody>
      </p:sp>
      <p:sp>
        <p:nvSpPr>
          <p:cNvPr id="640002" name="文本占位符 638978"/>
          <p:cNvSpPr>
            <a:spLocks noGrp="1"/>
          </p:cNvSpPr>
          <p:nvPr>
            <p:ph idx="1"/>
          </p:nvPr>
        </p:nvSpPr>
        <p:spPr>
          <a:xfrm>
            <a:off x="0" y="1196975"/>
            <a:ext cx="9144000" cy="5661025"/>
          </a:xfrm>
        </p:spPr>
        <p:txBody>
          <a:bodyPr anchor="t"/>
          <a:lstStyle/>
          <a:p>
            <a:pPr marL="0" indent="0">
              <a:buNone/>
            </a:pPr>
            <a:r>
              <a:rPr lang="en-US" altLang="zh-CN" sz="2800" dirty="0"/>
              <a:t>SLC </a:t>
            </a:r>
            <a:r>
              <a:rPr lang="zh-CN" altLang="en-US" sz="2800" dirty="0"/>
              <a:t>不是一个好的关系模式</a:t>
            </a:r>
            <a:endParaRPr lang="zh-CN" altLang="en-US" sz="2800" dirty="0"/>
          </a:p>
          <a:p>
            <a:pPr marL="0" indent="0">
              <a:buNone/>
            </a:pPr>
            <a:r>
              <a:rPr lang="zh-CN" altLang="en-US" sz="2800" dirty="0"/>
              <a:t> </a:t>
            </a:r>
            <a:r>
              <a:rPr lang="en-US" altLang="zh-CN" sz="2800" dirty="0"/>
              <a:t>(3)  </a:t>
            </a:r>
            <a:r>
              <a:rPr lang="zh-CN" altLang="en-US" sz="2800" dirty="0"/>
              <a:t>数据冗余度大</a:t>
            </a:r>
            <a:endParaRPr lang="zh-CN" altLang="en-US" sz="2800" dirty="0"/>
          </a:p>
          <a:p>
            <a:pPr marL="0" indent="0">
              <a:buNone/>
            </a:pPr>
            <a:r>
              <a:rPr lang="zh-CN" altLang="en-US" sz="2800" dirty="0"/>
              <a:t>    如果一个学生选修了 </a:t>
            </a:r>
            <a:r>
              <a:rPr lang="en-US" altLang="zh-CN" sz="2800" dirty="0"/>
              <a:t>10 </a:t>
            </a:r>
            <a:r>
              <a:rPr lang="zh-CN" altLang="en-US" sz="2800" dirty="0"/>
              <a:t>门课程，那么他的 </a:t>
            </a:r>
            <a:r>
              <a:rPr lang="en-US" altLang="zh-CN" sz="2800" dirty="0" err="1"/>
              <a:t>Sdept</a:t>
            </a:r>
            <a:r>
              <a:rPr lang="en-US" altLang="zh-CN" sz="2800" dirty="0"/>
              <a:t> </a:t>
            </a:r>
            <a:r>
              <a:rPr lang="zh-CN" altLang="en-US" sz="2800" dirty="0"/>
              <a:t>和</a:t>
            </a:r>
            <a:r>
              <a:rPr lang="en-US" altLang="zh-CN" sz="2800" dirty="0" err="1"/>
              <a:t>Sloc</a:t>
            </a:r>
            <a:r>
              <a:rPr lang="en-US" altLang="zh-CN" sz="2800" dirty="0"/>
              <a:t> </a:t>
            </a:r>
            <a:r>
              <a:rPr lang="zh-CN" altLang="en-US" sz="2800" dirty="0"/>
              <a:t>值就要重复存储了 </a:t>
            </a:r>
            <a:r>
              <a:rPr lang="en-US" altLang="zh-CN" sz="2800" dirty="0"/>
              <a:t>10 </a:t>
            </a:r>
            <a:r>
              <a:rPr lang="zh-CN" altLang="en-US" sz="2800" dirty="0"/>
              <a:t>次。</a:t>
            </a:r>
            <a:endParaRPr lang="zh-CN" altLang="en-US" sz="2800" dirty="0"/>
          </a:p>
          <a:p>
            <a:pPr marL="0" indent="0">
              <a:buNone/>
            </a:pPr>
            <a:r>
              <a:rPr lang="en-US" altLang="zh-CN" sz="2800" dirty="0"/>
              <a:t>(4)  </a:t>
            </a:r>
            <a:r>
              <a:rPr lang="zh-CN" altLang="en-US" sz="2800" dirty="0"/>
              <a:t>修改复杂</a:t>
            </a:r>
            <a:endParaRPr lang="zh-CN" altLang="en-US" sz="2800" dirty="0"/>
          </a:p>
          <a:p>
            <a:pPr marL="0" indent="0">
              <a:buNone/>
            </a:pPr>
            <a:r>
              <a:rPr lang="zh-CN" altLang="en-US" sz="2800" dirty="0"/>
              <a:t>    例如学生转系，在修改此学生元组的 </a:t>
            </a:r>
            <a:r>
              <a:rPr lang="en-US" altLang="zh-CN" sz="2800" dirty="0" err="1"/>
              <a:t>Sdept</a:t>
            </a:r>
            <a:r>
              <a:rPr lang="en-US" altLang="zh-CN" sz="2800" dirty="0"/>
              <a:t> </a:t>
            </a:r>
            <a:r>
              <a:rPr lang="zh-CN" altLang="en-US" sz="2800" dirty="0"/>
              <a:t>值的同</a:t>
            </a:r>
            <a:endParaRPr lang="zh-CN" altLang="en-US" sz="2800" dirty="0"/>
          </a:p>
          <a:p>
            <a:pPr marL="0" indent="0">
              <a:buNone/>
            </a:pPr>
            <a:r>
              <a:rPr lang="zh-CN" altLang="en-US" sz="2800" dirty="0"/>
              <a:t>时，还可能需要修改住处（ </a:t>
            </a:r>
            <a:r>
              <a:rPr lang="en-US" altLang="zh-CN" sz="2800" dirty="0" err="1"/>
              <a:t>Sloc</a:t>
            </a:r>
            <a:r>
              <a:rPr lang="en-US" altLang="zh-CN" sz="2800" dirty="0"/>
              <a:t> </a:t>
            </a:r>
            <a:r>
              <a:rPr lang="zh-CN" altLang="en-US" sz="2800" dirty="0"/>
              <a:t>）。如果这个学生</a:t>
            </a:r>
            <a:endParaRPr lang="zh-CN" altLang="en-US" sz="2800" dirty="0"/>
          </a:p>
          <a:p>
            <a:pPr marL="0" indent="0">
              <a:buNone/>
            </a:pPr>
            <a:r>
              <a:rPr lang="zh-CN" altLang="en-US" sz="2800" dirty="0"/>
              <a:t>选修了 </a:t>
            </a:r>
            <a:r>
              <a:rPr lang="en-US" altLang="zh-CN" sz="2800" dirty="0"/>
              <a:t>K </a:t>
            </a:r>
            <a:r>
              <a:rPr lang="zh-CN" altLang="en-US" sz="2800" dirty="0"/>
              <a:t>门课，则必须无遗漏地修改 </a:t>
            </a:r>
            <a:r>
              <a:rPr lang="en-US" altLang="zh-CN" sz="2800" dirty="0"/>
              <a:t>K </a:t>
            </a:r>
            <a:r>
              <a:rPr lang="zh-CN" altLang="en-US" sz="2800" dirty="0"/>
              <a:t>个元组中全部</a:t>
            </a:r>
            <a:endParaRPr lang="zh-CN" altLang="en-US" sz="2800" dirty="0"/>
          </a:p>
          <a:p>
            <a:pPr marL="0" indent="0">
              <a:buNone/>
            </a:pPr>
            <a:r>
              <a:rPr lang="en-US" altLang="zh-CN" sz="2800" dirty="0" err="1"/>
              <a:t>Sdept</a:t>
            </a:r>
            <a:r>
              <a:rPr lang="en-US" altLang="zh-CN" sz="2800" dirty="0"/>
              <a:t> </a:t>
            </a:r>
            <a:r>
              <a:rPr lang="zh-CN" altLang="en-US" sz="2800" dirty="0"/>
              <a:t>、 </a:t>
            </a:r>
            <a:r>
              <a:rPr lang="en-US" altLang="zh-CN" sz="2800" dirty="0" err="1"/>
              <a:t>Sloc</a:t>
            </a:r>
            <a:r>
              <a:rPr lang="en-US" altLang="zh-CN" sz="2800" dirty="0"/>
              <a:t> </a:t>
            </a:r>
            <a:r>
              <a:rPr lang="zh-CN" altLang="en-US" sz="2800" dirty="0"/>
              <a:t>信息。</a:t>
            </a:r>
            <a:endParaRPr lang="zh-CN" altLang="en-US" sz="2800"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标题 640001"/>
          <p:cNvSpPr>
            <a:spLocks noGrp="1"/>
          </p:cNvSpPr>
          <p:nvPr>
            <p:ph type="title"/>
          </p:nvPr>
        </p:nvSpPr>
        <p:spPr/>
        <p:txBody>
          <a:bodyPr anchor="b"/>
          <a:lstStyle/>
          <a:p>
            <a:endParaRPr lang="zh-CN" altLang="en-US" dirty="0"/>
          </a:p>
        </p:txBody>
      </p:sp>
      <p:sp>
        <p:nvSpPr>
          <p:cNvPr id="641026" name="文本占位符 640002"/>
          <p:cNvSpPr>
            <a:spLocks noGrp="1"/>
          </p:cNvSpPr>
          <p:nvPr>
            <p:ph idx="1"/>
          </p:nvPr>
        </p:nvSpPr>
        <p:spPr/>
        <p:txBody>
          <a:bodyPr anchor="t"/>
          <a:lstStyle/>
          <a:p>
            <a:pPr marL="0" indent="0">
              <a:buNone/>
            </a:pPr>
            <a:r>
              <a:rPr lang="zh-CN" altLang="en-US" sz="2800" dirty="0" smtClean="0"/>
              <a:t> </a:t>
            </a:r>
            <a:r>
              <a:rPr lang="zh-CN" altLang="en-US" sz="2800" dirty="0"/>
              <a:t>原因</a:t>
            </a:r>
            <a:endParaRPr lang="zh-CN" altLang="en-US" sz="2800" dirty="0"/>
          </a:p>
          <a:p>
            <a:r>
              <a:rPr lang="zh-CN" altLang="en-US" sz="2800" dirty="0"/>
              <a:t>      </a:t>
            </a:r>
            <a:r>
              <a:rPr lang="en-US" altLang="zh-CN" sz="2800" dirty="0" err="1"/>
              <a:t>Sdept</a:t>
            </a:r>
            <a:r>
              <a:rPr lang="en-US" altLang="zh-CN" sz="2800" dirty="0"/>
              <a:t> </a:t>
            </a:r>
            <a:r>
              <a:rPr lang="zh-CN" altLang="en-US" sz="2800" dirty="0"/>
              <a:t>、  </a:t>
            </a:r>
            <a:r>
              <a:rPr lang="en-US" altLang="zh-CN" sz="2800" dirty="0" err="1"/>
              <a:t>Sloc</a:t>
            </a:r>
            <a:r>
              <a:rPr lang="en-US" altLang="zh-CN" sz="2800" dirty="0"/>
              <a:t> </a:t>
            </a:r>
            <a:r>
              <a:rPr lang="zh-CN" altLang="en-US" sz="2800" dirty="0"/>
              <a:t>部分函数依赖于码。</a:t>
            </a:r>
            <a:endParaRPr lang="zh-CN" altLang="en-US" sz="2800" dirty="0"/>
          </a:p>
          <a:p>
            <a:pPr marL="0" indent="0">
              <a:buNone/>
            </a:pPr>
            <a:r>
              <a:rPr lang="zh-CN" altLang="en-US" sz="2800" dirty="0" smtClean="0"/>
              <a:t> </a:t>
            </a:r>
            <a:r>
              <a:rPr lang="zh-CN" altLang="en-US" sz="2800" dirty="0"/>
              <a:t>解决方法</a:t>
            </a:r>
            <a:endParaRPr lang="zh-CN" altLang="en-US" sz="2800" dirty="0"/>
          </a:p>
          <a:p>
            <a:r>
              <a:rPr lang="zh-CN" altLang="en-US" sz="2800" dirty="0"/>
              <a:t>    </a:t>
            </a:r>
            <a:r>
              <a:rPr lang="en-US" altLang="zh-CN" sz="2800" dirty="0"/>
              <a:t>SLC </a:t>
            </a:r>
            <a:r>
              <a:rPr lang="zh-CN" altLang="en-US" sz="2800" dirty="0"/>
              <a:t>分解为两个关系模式，以消除这些部分函数依赖  </a:t>
            </a:r>
            <a:endParaRPr lang="zh-CN" altLang="en-US" sz="2800" dirty="0"/>
          </a:p>
          <a:p>
            <a:r>
              <a:rPr lang="zh-CN" altLang="en-US" sz="2800" dirty="0"/>
              <a:t>                 </a:t>
            </a:r>
            <a:r>
              <a:rPr lang="en-US" altLang="zh-CN" sz="2800" dirty="0"/>
              <a:t>SC </a:t>
            </a:r>
            <a:r>
              <a:rPr lang="zh-CN" altLang="en-US" sz="2800" dirty="0"/>
              <a:t>（ </a:t>
            </a:r>
            <a:r>
              <a:rPr lang="en-US" altLang="zh-CN" sz="2800" dirty="0" err="1"/>
              <a:t>Sno</a:t>
            </a:r>
            <a:r>
              <a:rPr lang="en-US" altLang="zh-CN" sz="2800" dirty="0"/>
              <a:t> </a:t>
            </a:r>
            <a:r>
              <a:rPr lang="zh-CN" altLang="en-US" sz="2800" dirty="0"/>
              <a:t>，  </a:t>
            </a:r>
            <a:r>
              <a:rPr lang="en-US" altLang="zh-CN" sz="2800" dirty="0" err="1"/>
              <a:t>Cno</a:t>
            </a:r>
            <a:r>
              <a:rPr lang="en-US" altLang="zh-CN" sz="2800" dirty="0"/>
              <a:t> </a:t>
            </a:r>
            <a:r>
              <a:rPr lang="zh-CN" altLang="en-US" sz="2800" dirty="0"/>
              <a:t>，  </a:t>
            </a:r>
            <a:r>
              <a:rPr lang="en-US" altLang="zh-CN" sz="2800" dirty="0"/>
              <a:t>Grade </a:t>
            </a:r>
            <a:r>
              <a:rPr lang="zh-CN" altLang="en-US" sz="2800" dirty="0"/>
              <a:t>）</a:t>
            </a:r>
            <a:endParaRPr lang="zh-CN" altLang="en-US" sz="2800" dirty="0"/>
          </a:p>
          <a:p>
            <a:r>
              <a:rPr lang="zh-CN" altLang="en-US" sz="2800" dirty="0"/>
              <a:t>                    </a:t>
            </a:r>
            <a:r>
              <a:rPr lang="en-US" altLang="zh-CN" sz="2800" dirty="0"/>
              <a:t>SL </a:t>
            </a:r>
            <a:r>
              <a:rPr lang="zh-CN" altLang="en-US" sz="2800" dirty="0"/>
              <a:t>（ </a:t>
            </a:r>
            <a:r>
              <a:rPr lang="en-US" altLang="zh-CN" sz="2800" dirty="0" err="1"/>
              <a:t>Sno</a:t>
            </a:r>
            <a:r>
              <a:rPr lang="en-US" altLang="zh-CN" sz="2800" dirty="0"/>
              <a:t> </a:t>
            </a:r>
            <a:r>
              <a:rPr lang="zh-CN" altLang="en-US" sz="2800" dirty="0"/>
              <a:t>，  </a:t>
            </a:r>
            <a:r>
              <a:rPr lang="en-US" altLang="zh-CN" sz="2800" dirty="0" err="1"/>
              <a:t>Sdept</a:t>
            </a:r>
            <a:r>
              <a:rPr lang="en-US" altLang="zh-CN" sz="2800" dirty="0"/>
              <a:t> </a:t>
            </a:r>
            <a:r>
              <a:rPr lang="zh-CN" altLang="en-US" sz="2800" dirty="0"/>
              <a:t>，  </a:t>
            </a:r>
            <a:r>
              <a:rPr lang="en-US" altLang="zh-CN" sz="2800" dirty="0" err="1"/>
              <a:t>Sloc</a:t>
            </a:r>
            <a:r>
              <a:rPr lang="en-US" altLang="zh-CN" sz="2800" dirty="0"/>
              <a:t> </a:t>
            </a:r>
            <a:r>
              <a:rPr lang="zh-CN" altLang="en-US" sz="2800" dirty="0"/>
              <a:t>）</a:t>
            </a:r>
            <a:endParaRPr lang="zh-CN" altLang="en-US" sz="2800" dirty="0"/>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49" name="标题 641025"/>
          <p:cNvSpPr>
            <a:spLocks noGrp="1"/>
          </p:cNvSpPr>
          <p:nvPr>
            <p:ph type="title"/>
          </p:nvPr>
        </p:nvSpPr>
        <p:spPr/>
        <p:txBody>
          <a:bodyPr anchor="b"/>
          <a:lstStyle/>
          <a:p>
            <a:endParaRPr lang="zh-CN" altLang="en-US" dirty="0"/>
          </a:p>
        </p:txBody>
      </p:sp>
      <p:pic>
        <p:nvPicPr>
          <p:cNvPr id="642050" name="文本占位符 641026"/>
          <p:cNvPicPr>
            <a:picLocks noGrp="1" noChangeAspect="1"/>
          </p:cNvPicPr>
          <p:nvPr>
            <p:ph idx="1"/>
          </p:nvPr>
        </p:nvPicPr>
        <p:blipFill>
          <a:blip r:embed="rId1"/>
          <a:stretch>
            <a:fillRect/>
          </a:stretch>
        </p:blip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64513"/>
          <p:cNvSpPr>
            <a:spLocks noGrp="1"/>
          </p:cNvSpPr>
          <p:nvPr>
            <p:ph type="title"/>
          </p:nvPr>
        </p:nvSpPr>
        <p:spPr>
          <a:xfrm>
            <a:off x="685800" y="152400"/>
            <a:ext cx="6870700" cy="612775"/>
          </a:xfrm>
        </p:spPr>
        <p:txBody>
          <a:bodyPr anchor="b"/>
          <a:lstStyle/>
          <a:p>
            <a:r>
              <a:rPr lang="en-US" altLang="zh-CN" sz="4000"/>
              <a:t>E-R </a:t>
            </a:r>
            <a:r>
              <a:rPr lang="zh-CN" altLang="en-US" sz="4000"/>
              <a:t>图 </a:t>
            </a:r>
            <a:r>
              <a:rPr lang="en-US" altLang="zh-CN" sz="4000"/>
              <a:t>( </a:t>
            </a:r>
            <a:r>
              <a:rPr lang="zh-CN" altLang="en-US" sz="4000"/>
              <a:t>续 </a:t>
            </a:r>
            <a:r>
              <a:rPr lang="en-US" altLang="zh-CN" sz="4000"/>
              <a:t>) </a:t>
            </a:r>
            <a:endParaRPr lang="en-US" altLang="zh-CN" sz="4000"/>
          </a:p>
        </p:txBody>
      </p:sp>
      <p:sp>
        <p:nvSpPr>
          <p:cNvPr id="65538" name="文本占位符 64514"/>
          <p:cNvSpPr>
            <a:spLocks noGrp="1"/>
          </p:cNvSpPr>
          <p:nvPr>
            <p:ph idx="1"/>
          </p:nvPr>
        </p:nvSpPr>
        <p:spPr>
          <a:xfrm>
            <a:off x="0" y="1125538"/>
            <a:ext cx="9144000" cy="5732462"/>
          </a:xfrm>
        </p:spPr>
        <p:txBody>
          <a:bodyPr anchor="t"/>
          <a:lstStyle/>
          <a:p>
            <a:pPr>
              <a:buNone/>
            </a:pPr>
            <a:r>
              <a:rPr lang="zh-CN" altLang="en-US" dirty="0" smtClean="0"/>
              <a:t>属性</a:t>
            </a:r>
            <a:endParaRPr lang="zh-CN" altLang="en-US" dirty="0"/>
          </a:p>
          <a:p>
            <a:pPr>
              <a:buNone/>
            </a:pPr>
            <a:r>
              <a:rPr lang="zh-CN" altLang="en-US" dirty="0"/>
              <a:t>用椭圆形表示，并用无向边将其与相应的实</a:t>
            </a:r>
            <a:endParaRPr lang="zh-CN" altLang="en-US" dirty="0"/>
          </a:p>
          <a:p>
            <a:pPr>
              <a:buNone/>
            </a:pPr>
            <a:r>
              <a:rPr lang="zh-CN" altLang="en-US" dirty="0"/>
              <a:t>体连接起来</a:t>
            </a:r>
            <a:endParaRPr lang="zh-CN" altLang="en-US" dirty="0"/>
          </a:p>
          <a:p>
            <a:pPr>
              <a:buNone/>
            </a:pPr>
            <a:endParaRPr lang="zh-CN" altLang="en-US" dirty="0"/>
          </a:p>
        </p:txBody>
      </p:sp>
      <p:pic>
        <p:nvPicPr>
          <p:cNvPr id="65539" name="图片 64515"/>
          <p:cNvPicPr>
            <a:picLocks noChangeAspect="1"/>
          </p:cNvPicPr>
          <p:nvPr/>
        </p:nvPicPr>
        <p:blipFill>
          <a:blip r:embed="rId1"/>
          <a:stretch>
            <a:fillRect/>
          </a:stretch>
        </p:blipFill>
        <p:spPr>
          <a:xfrm>
            <a:off x="539750" y="3284538"/>
            <a:ext cx="8096250" cy="2057400"/>
          </a:xfrm>
          <a:prstGeom prst="rect">
            <a:avLst/>
          </a:prstGeom>
          <a:noFill/>
          <a:ln w="9525">
            <a:noFill/>
          </a:ln>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3" name="标题 642049"/>
          <p:cNvSpPr>
            <a:spLocks noGrp="1"/>
          </p:cNvSpPr>
          <p:nvPr>
            <p:ph type="title"/>
          </p:nvPr>
        </p:nvSpPr>
        <p:spPr/>
        <p:txBody>
          <a:bodyPr anchor="b"/>
          <a:lstStyle/>
          <a:p>
            <a:endParaRPr lang="zh-CN" altLang="en-US" dirty="0"/>
          </a:p>
        </p:txBody>
      </p:sp>
      <p:pic>
        <p:nvPicPr>
          <p:cNvPr id="643074" name="文本占位符 642050"/>
          <p:cNvPicPr>
            <a:picLocks noGrp="1" noChangeAspect="1"/>
          </p:cNvPicPr>
          <p:nvPr>
            <p:ph idx="1"/>
          </p:nvPr>
        </p:nvPicPr>
        <p:blipFill>
          <a:blip r:embed="rId1"/>
          <a:stretch>
            <a:fillRect/>
          </a:stretch>
        </p:blipFill>
        <p:spPr>
          <a:xfrm>
            <a:off x="0" y="1503363"/>
            <a:ext cx="9144000" cy="4878387"/>
          </a:xfrm>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7" name="标题 643073"/>
          <p:cNvSpPr>
            <a:spLocks noGrp="1"/>
          </p:cNvSpPr>
          <p:nvPr>
            <p:ph type="title"/>
          </p:nvPr>
        </p:nvSpPr>
        <p:spPr/>
        <p:txBody>
          <a:bodyPr anchor="b"/>
          <a:lstStyle/>
          <a:p>
            <a:endParaRPr lang="zh-CN" altLang="en-US" dirty="0"/>
          </a:p>
        </p:txBody>
      </p:sp>
      <p:sp>
        <p:nvSpPr>
          <p:cNvPr id="644098" name="文本占位符 643074"/>
          <p:cNvSpPr>
            <a:spLocks noGrp="1"/>
          </p:cNvSpPr>
          <p:nvPr>
            <p:ph idx="1"/>
          </p:nvPr>
        </p:nvSpPr>
        <p:spPr>
          <a:xfrm>
            <a:off x="685800" y="1828800"/>
            <a:ext cx="8062913" cy="4337050"/>
          </a:xfrm>
        </p:spPr>
        <p:txBody>
          <a:bodyPr anchor="t"/>
          <a:lstStyle/>
          <a:p>
            <a:pPr>
              <a:lnSpc>
                <a:spcPct val="90000"/>
              </a:lnSpc>
            </a:pPr>
            <a:r>
              <a:rPr lang="zh-CN" altLang="en-US" sz="2800" dirty="0" smtClean="0"/>
              <a:t>采用</a:t>
            </a:r>
            <a:r>
              <a:rPr lang="zh-CN" altLang="en-US" sz="2800" dirty="0"/>
              <a:t>投影分解法将一个 </a:t>
            </a:r>
            <a:r>
              <a:rPr lang="en-US" altLang="zh-CN" sz="2800" dirty="0"/>
              <a:t>1NF </a:t>
            </a:r>
            <a:r>
              <a:rPr lang="zh-CN" altLang="en-US" sz="2800" dirty="0"/>
              <a:t>的关系分解为多个</a:t>
            </a:r>
            <a:endParaRPr lang="zh-CN" altLang="en-US" sz="2800" dirty="0"/>
          </a:p>
          <a:p>
            <a:pPr marL="0" indent="0">
              <a:lnSpc>
                <a:spcPct val="90000"/>
              </a:lnSpc>
              <a:buNone/>
            </a:pPr>
            <a:r>
              <a:rPr lang="en-US" altLang="zh-CN" sz="2800" dirty="0"/>
              <a:t>2NF </a:t>
            </a:r>
            <a:r>
              <a:rPr lang="zh-CN" altLang="en-US" sz="2800" dirty="0"/>
              <a:t>的关系，可以在一定程度上减轻原 </a:t>
            </a:r>
            <a:r>
              <a:rPr lang="en-US" altLang="zh-CN" sz="2800" dirty="0"/>
              <a:t>1NF </a:t>
            </a:r>
            <a:r>
              <a:rPr lang="zh-CN" altLang="en-US" sz="2800" dirty="0"/>
              <a:t>关</a:t>
            </a:r>
            <a:endParaRPr lang="zh-CN" altLang="en-US" sz="2800" dirty="0"/>
          </a:p>
          <a:p>
            <a:pPr marL="0" indent="0">
              <a:lnSpc>
                <a:spcPct val="90000"/>
              </a:lnSpc>
              <a:buNone/>
            </a:pPr>
            <a:r>
              <a:rPr lang="zh-CN" altLang="en-US" sz="2800" dirty="0"/>
              <a:t>系中存在的插入异常、删除异常、数据冗余度</a:t>
            </a:r>
            <a:endParaRPr lang="zh-CN" altLang="en-US" sz="2800" dirty="0"/>
          </a:p>
          <a:p>
            <a:pPr marL="0" indent="0">
              <a:lnSpc>
                <a:spcPct val="90000"/>
              </a:lnSpc>
              <a:buNone/>
            </a:pPr>
            <a:r>
              <a:rPr lang="zh-CN" altLang="en-US" sz="2800" dirty="0"/>
              <a:t>大、修改复杂等问题。</a:t>
            </a:r>
            <a:endParaRPr lang="zh-CN" altLang="en-US" sz="2800" dirty="0"/>
          </a:p>
          <a:p>
            <a:pPr>
              <a:lnSpc>
                <a:spcPct val="90000"/>
              </a:lnSpc>
            </a:pPr>
            <a:r>
              <a:rPr lang="zh-CN" altLang="en-US" sz="2800" dirty="0" smtClean="0"/>
              <a:t> </a:t>
            </a:r>
            <a:r>
              <a:rPr lang="zh-CN" altLang="en-US" sz="2800" dirty="0"/>
              <a:t>将一个 </a:t>
            </a:r>
            <a:r>
              <a:rPr lang="en-US" altLang="zh-CN" sz="2800" dirty="0"/>
              <a:t>1NF </a:t>
            </a:r>
            <a:r>
              <a:rPr lang="zh-CN" altLang="en-US" sz="2800" dirty="0"/>
              <a:t>关系分解为多个 </a:t>
            </a:r>
            <a:r>
              <a:rPr lang="en-US" altLang="zh-CN" sz="2800" dirty="0"/>
              <a:t>2NF </a:t>
            </a:r>
            <a:r>
              <a:rPr lang="zh-CN" altLang="en-US" sz="2800" dirty="0"/>
              <a:t>的关系，</a:t>
            </a:r>
            <a:r>
              <a:rPr lang="zh-CN" altLang="en-US" sz="2800" dirty="0" smtClean="0"/>
              <a:t>并不能</a:t>
            </a:r>
            <a:r>
              <a:rPr lang="zh-CN" altLang="en-US" sz="2800" dirty="0"/>
              <a:t>完全消除关系模式中的各种异常情况和数据</a:t>
            </a:r>
            <a:endParaRPr lang="zh-CN" altLang="en-US" sz="2800" dirty="0"/>
          </a:p>
          <a:p>
            <a:pPr marL="0" indent="0">
              <a:lnSpc>
                <a:spcPct val="90000"/>
              </a:lnSpc>
              <a:buNone/>
            </a:pPr>
            <a:r>
              <a:rPr lang="zh-CN" altLang="en-US" sz="2800" dirty="0"/>
              <a:t>冗余。</a:t>
            </a:r>
            <a:endParaRPr lang="zh-CN" altLang="en-US" sz="2800"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标题 644097"/>
          <p:cNvSpPr>
            <a:spLocks noGrp="1"/>
          </p:cNvSpPr>
          <p:nvPr>
            <p:ph type="title"/>
          </p:nvPr>
        </p:nvSpPr>
        <p:spPr/>
        <p:txBody>
          <a:bodyPr anchor="b"/>
          <a:lstStyle/>
          <a:p>
            <a:endParaRPr lang="zh-CN" altLang="en-US" dirty="0"/>
          </a:p>
        </p:txBody>
      </p:sp>
      <p:sp>
        <p:nvSpPr>
          <p:cNvPr id="645122" name="文本占位符 644098"/>
          <p:cNvSpPr>
            <a:spLocks noGrp="1"/>
          </p:cNvSpPr>
          <p:nvPr>
            <p:ph idx="1"/>
          </p:nvPr>
        </p:nvSpPr>
        <p:spPr>
          <a:xfrm>
            <a:off x="685800" y="1828800"/>
            <a:ext cx="8134350" cy="4695825"/>
          </a:xfrm>
        </p:spPr>
        <p:txBody>
          <a:bodyPr anchor="t"/>
          <a:lstStyle/>
          <a:p>
            <a:pPr marL="0" indent="0">
              <a:lnSpc>
                <a:spcPct val="90000"/>
              </a:lnSpc>
              <a:buNone/>
            </a:pPr>
            <a:r>
              <a:rPr lang="zh-CN" altLang="en-US" dirty="0"/>
              <a:t>例： </a:t>
            </a:r>
            <a:r>
              <a:rPr lang="en-US" altLang="zh-CN" dirty="0"/>
              <a:t>2NF </a:t>
            </a:r>
            <a:r>
              <a:rPr lang="zh-CN" altLang="en-US" dirty="0"/>
              <a:t>关系模式 </a:t>
            </a:r>
            <a:r>
              <a:rPr lang="en-US" altLang="zh-CN" dirty="0"/>
              <a:t>SL(</a:t>
            </a:r>
            <a:r>
              <a:rPr lang="en-US" altLang="zh-CN" dirty="0" err="1"/>
              <a:t>Sno</a:t>
            </a:r>
            <a:r>
              <a:rPr lang="en-US" altLang="zh-CN" dirty="0"/>
              <a:t>, </a:t>
            </a:r>
            <a:r>
              <a:rPr lang="en-US" altLang="zh-CN" dirty="0" err="1"/>
              <a:t>Sdept</a:t>
            </a:r>
            <a:r>
              <a:rPr lang="en-US" altLang="zh-CN" dirty="0"/>
              <a:t>, </a:t>
            </a:r>
            <a:r>
              <a:rPr lang="en-US" altLang="zh-CN" dirty="0" err="1"/>
              <a:t>Sloc</a:t>
            </a:r>
            <a:r>
              <a:rPr lang="en-US" altLang="zh-CN" dirty="0"/>
              <a:t>) </a:t>
            </a:r>
            <a:r>
              <a:rPr lang="zh-CN" altLang="en-US" dirty="0"/>
              <a:t>中</a:t>
            </a:r>
            <a:endParaRPr lang="zh-CN" altLang="en-US" dirty="0"/>
          </a:p>
          <a:p>
            <a:pPr>
              <a:lnSpc>
                <a:spcPct val="90000"/>
              </a:lnSpc>
            </a:pPr>
            <a:r>
              <a:rPr lang="zh-CN" altLang="en-US" dirty="0" smtClean="0"/>
              <a:t> </a:t>
            </a:r>
            <a:r>
              <a:rPr lang="zh-CN" altLang="en-US" dirty="0"/>
              <a:t>函数依赖：</a:t>
            </a:r>
            <a:endParaRPr lang="zh-CN" altLang="en-US" dirty="0"/>
          </a:p>
          <a:p>
            <a:pPr marL="0" indent="0">
              <a:lnSpc>
                <a:spcPct val="90000"/>
              </a:lnSpc>
              <a:buNone/>
            </a:pPr>
            <a:r>
              <a:rPr lang="zh-CN" altLang="en-US" dirty="0" smtClean="0"/>
              <a:t>         </a:t>
            </a:r>
            <a:r>
              <a:rPr lang="en-US" altLang="zh-CN" dirty="0" err="1"/>
              <a:t>Sno</a:t>
            </a:r>
            <a:r>
              <a:rPr lang="en-US" altLang="zh-CN" dirty="0"/>
              <a:t> → </a:t>
            </a:r>
            <a:r>
              <a:rPr lang="en-US" altLang="zh-CN" dirty="0" err="1"/>
              <a:t>Sdept</a:t>
            </a:r>
            <a:endParaRPr lang="en-US" altLang="zh-CN" dirty="0"/>
          </a:p>
          <a:p>
            <a:pPr marL="0" indent="0">
              <a:lnSpc>
                <a:spcPct val="90000"/>
              </a:lnSpc>
              <a:buNone/>
            </a:pPr>
            <a:r>
              <a:rPr lang="en-US" altLang="zh-CN" dirty="0" smtClean="0"/>
              <a:t>      </a:t>
            </a:r>
            <a:r>
              <a:rPr lang="en-US" altLang="zh-CN" dirty="0" err="1"/>
              <a:t>Sdept</a:t>
            </a:r>
            <a:r>
              <a:rPr lang="en-US" altLang="zh-CN" dirty="0"/>
              <a:t> → </a:t>
            </a:r>
            <a:r>
              <a:rPr lang="en-US" altLang="zh-CN" dirty="0" err="1"/>
              <a:t>Sloc</a:t>
            </a:r>
            <a:endParaRPr lang="en-US" altLang="zh-CN" dirty="0"/>
          </a:p>
          <a:p>
            <a:pPr marL="0" indent="0">
              <a:lnSpc>
                <a:spcPct val="90000"/>
              </a:lnSpc>
              <a:buNone/>
            </a:pPr>
            <a:r>
              <a:rPr lang="en-US" altLang="zh-CN" dirty="0"/>
              <a:t>          </a:t>
            </a:r>
            <a:r>
              <a:rPr lang="en-US" altLang="zh-CN" dirty="0" err="1"/>
              <a:t>Sno</a:t>
            </a:r>
            <a:r>
              <a:rPr lang="en-US" altLang="zh-CN" dirty="0"/>
              <a:t> → </a:t>
            </a:r>
            <a:r>
              <a:rPr lang="en-US" altLang="zh-CN" dirty="0" err="1"/>
              <a:t>Sloc</a:t>
            </a:r>
            <a:endParaRPr lang="en-US" altLang="zh-CN" dirty="0"/>
          </a:p>
          <a:p>
            <a:pPr>
              <a:lnSpc>
                <a:spcPct val="90000"/>
              </a:lnSpc>
            </a:pPr>
            <a:r>
              <a:rPr lang="en-US" altLang="zh-CN" dirty="0" err="1"/>
              <a:t>Sloc</a:t>
            </a:r>
            <a:r>
              <a:rPr lang="en-US" altLang="zh-CN" dirty="0"/>
              <a:t> </a:t>
            </a:r>
            <a:r>
              <a:rPr lang="zh-CN" altLang="en-US" dirty="0"/>
              <a:t>传递函数依赖于 </a:t>
            </a:r>
            <a:r>
              <a:rPr lang="en-US" altLang="zh-CN" dirty="0" err="1"/>
              <a:t>Sno</a:t>
            </a:r>
            <a:r>
              <a:rPr lang="en-US" altLang="zh-CN" dirty="0"/>
              <a:t> </a:t>
            </a:r>
            <a:r>
              <a:rPr lang="zh-CN" altLang="en-US" dirty="0"/>
              <a:t>，即 </a:t>
            </a:r>
            <a:r>
              <a:rPr lang="en-US" altLang="zh-CN" dirty="0"/>
              <a:t>SL </a:t>
            </a:r>
            <a:r>
              <a:rPr lang="zh-CN" altLang="en-US" dirty="0"/>
              <a:t>中存在非</a:t>
            </a:r>
            <a:endParaRPr lang="zh-CN" altLang="en-US" dirty="0"/>
          </a:p>
          <a:p>
            <a:pPr>
              <a:lnSpc>
                <a:spcPct val="90000"/>
              </a:lnSpc>
            </a:pPr>
            <a:r>
              <a:rPr lang="zh-CN" altLang="en-US" dirty="0"/>
              <a:t>主属性对码的传递函数依赖。</a:t>
            </a:r>
            <a:endParaRPr lang="zh-CN" altLang="en-US" dirty="0"/>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标题 645121"/>
          <p:cNvSpPr>
            <a:spLocks noGrp="1"/>
          </p:cNvSpPr>
          <p:nvPr>
            <p:ph type="title"/>
          </p:nvPr>
        </p:nvSpPr>
        <p:spPr/>
        <p:txBody>
          <a:bodyPr anchor="b"/>
          <a:lstStyle/>
          <a:p>
            <a:endParaRPr lang="zh-CN" altLang="en-US" dirty="0"/>
          </a:p>
        </p:txBody>
      </p:sp>
      <p:sp>
        <p:nvSpPr>
          <p:cNvPr id="646146" name="文本占位符 645122"/>
          <p:cNvSpPr>
            <a:spLocks noGrp="1"/>
          </p:cNvSpPr>
          <p:nvPr>
            <p:ph idx="1"/>
          </p:nvPr>
        </p:nvSpPr>
        <p:spPr/>
        <p:txBody>
          <a:bodyPr anchor="t"/>
          <a:lstStyle/>
          <a:p>
            <a:pPr>
              <a:lnSpc>
                <a:spcPct val="90000"/>
              </a:lnSpc>
            </a:pPr>
            <a:r>
              <a:rPr lang="zh-CN" altLang="en-US" dirty="0" smtClean="0"/>
              <a:t> </a:t>
            </a:r>
            <a:r>
              <a:rPr lang="zh-CN" altLang="en-US" dirty="0"/>
              <a:t>解决方法</a:t>
            </a:r>
            <a:endParaRPr lang="zh-CN" altLang="en-US" dirty="0"/>
          </a:p>
          <a:p>
            <a:pPr marL="0" indent="0">
              <a:lnSpc>
                <a:spcPct val="90000"/>
              </a:lnSpc>
              <a:buNone/>
            </a:pPr>
            <a:r>
              <a:rPr lang="zh-CN" altLang="en-US" dirty="0" smtClean="0"/>
              <a:t> </a:t>
            </a:r>
            <a:r>
              <a:rPr lang="zh-CN" altLang="en-US" dirty="0"/>
              <a:t>采用投影分解法，把 </a:t>
            </a:r>
            <a:r>
              <a:rPr lang="en-US" altLang="zh-CN" dirty="0"/>
              <a:t>SL </a:t>
            </a:r>
            <a:r>
              <a:rPr lang="zh-CN" altLang="en-US" dirty="0"/>
              <a:t>分解为两个关系模式，以</a:t>
            </a:r>
            <a:r>
              <a:rPr lang="zh-CN" altLang="en-US" dirty="0" smtClean="0"/>
              <a:t>消除</a:t>
            </a:r>
            <a:r>
              <a:rPr lang="zh-CN" altLang="en-US" dirty="0"/>
              <a:t>传递函数依赖：</a:t>
            </a:r>
            <a:endParaRPr lang="zh-CN" altLang="en-US" dirty="0"/>
          </a:p>
          <a:p>
            <a:pPr marL="0" indent="0">
              <a:lnSpc>
                <a:spcPct val="90000"/>
              </a:lnSpc>
              <a:buNone/>
            </a:pPr>
            <a:r>
              <a:rPr lang="zh-CN" altLang="en-US" dirty="0"/>
              <a:t>                 </a:t>
            </a:r>
            <a:r>
              <a:rPr lang="en-US" altLang="zh-CN" dirty="0"/>
              <a:t>SD </a:t>
            </a:r>
            <a:r>
              <a:rPr lang="zh-CN" altLang="en-US" dirty="0"/>
              <a:t>（ </a:t>
            </a:r>
            <a:r>
              <a:rPr lang="en-US" altLang="zh-CN" dirty="0" err="1"/>
              <a:t>Sno</a:t>
            </a:r>
            <a:r>
              <a:rPr lang="en-US" altLang="zh-CN" dirty="0"/>
              <a:t> </a:t>
            </a:r>
            <a:r>
              <a:rPr lang="zh-CN" altLang="en-US" dirty="0"/>
              <a:t>，  </a:t>
            </a:r>
            <a:r>
              <a:rPr lang="en-US" altLang="zh-CN" dirty="0" err="1"/>
              <a:t>Sdept</a:t>
            </a:r>
            <a:r>
              <a:rPr lang="en-US" altLang="zh-CN" dirty="0"/>
              <a:t> </a:t>
            </a:r>
            <a:r>
              <a:rPr lang="zh-CN" altLang="en-US" dirty="0"/>
              <a:t>）</a:t>
            </a:r>
            <a:endParaRPr lang="zh-CN" altLang="en-US" dirty="0"/>
          </a:p>
          <a:p>
            <a:pPr marL="0" indent="0">
              <a:lnSpc>
                <a:spcPct val="90000"/>
              </a:lnSpc>
              <a:buNone/>
            </a:pPr>
            <a:r>
              <a:rPr lang="zh-CN" altLang="en-US" dirty="0" smtClean="0"/>
              <a:t>                                                                                                                                                                                                                                                                                                                                                                                                                                                                                                                                                                                                                                                                                                                                                                                                                                                                                                                                                                                                                                                                                                                                                                                                                                                                                                                                                                                                                                                                                                                                                                                                                                                                                                                                                                                                                                                                                                                                                                                                                                                                                                                                                                                                                                                                                                                                                                                                                                                                                                                                                                                                                                                                                                                                                                                                                                                                                                                                                                                                                                                                                                                                                                                                                                                                                                                                                                                                                                                                                                                                                                                                                                                                                                                                                                                                                                                                                                                                                                                                                                                                                                                                                                                                                                                                                                                                                                                                                                                                                                                                                                                                                                                                                                                                                                                                                                                                                                                                                                                                                                                                                                           </a:t>
            </a:r>
            <a:r>
              <a:rPr lang="en-US" altLang="zh-CN" dirty="0"/>
              <a:t>DL </a:t>
            </a:r>
            <a:r>
              <a:rPr lang="zh-CN" altLang="en-US" dirty="0"/>
              <a:t>（ </a:t>
            </a:r>
            <a:r>
              <a:rPr lang="en-US" altLang="zh-CN" dirty="0" err="1"/>
              <a:t>Sdept</a:t>
            </a:r>
            <a:r>
              <a:rPr lang="en-US" altLang="zh-CN" dirty="0"/>
              <a:t> </a:t>
            </a:r>
            <a:r>
              <a:rPr lang="zh-CN" altLang="en-US" dirty="0"/>
              <a:t>，  </a:t>
            </a:r>
            <a:r>
              <a:rPr lang="en-US" altLang="zh-CN" dirty="0" err="1"/>
              <a:t>Sloc</a:t>
            </a:r>
            <a:r>
              <a:rPr lang="en-US" altLang="zh-CN" dirty="0"/>
              <a:t> </a:t>
            </a:r>
            <a:r>
              <a:rPr lang="zh-CN" altLang="en-US" dirty="0"/>
              <a:t>）</a:t>
            </a:r>
            <a:endParaRPr lang="zh-CN" altLang="en-US" dirty="0"/>
          </a:p>
          <a:p>
            <a:pPr>
              <a:lnSpc>
                <a:spcPct val="90000"/>
              </a:lnSpc>
            </a:pPr>
            <a:r>
              <a:rPr lang="en-US" altLang="zh-CN" dirty="0"/>
              <a:t>SD </a:t>
            </a:r>
            <a:r>
              <a:rPr lang="zh-CN" altLang="en-US" dirty="0"/>
              <a:t>的码为 </a:t>
            </a:r>
            <a:r>
              <a:rPr lang="en-US" altLang="zh-CN" dirty="0" err="1"/>
              <a:t>Sno</a:t>
            </a:r>
            <a:r>
              <a:rPr lang="en-US" altLang="zh-CN" dirty="0"/>
              <a:t> </a:t>
            </a:r>
            <a:r>
              <a:rPr lang="zh-CN" altLang="en-US" dirty="0"/>
              <a:t>，  </a:t>
            </a:r>
            <a:r>
              <a:rPr lang="en-US" altLang="zh-CN" dirty="0"/>
              <a:t>DL </a:t>
            </a:r>
            <a:r>
              <a:rPr lang="zh-CN" altLang="en-US" dirty="0"/>
              <a:t>的码为 </a:t>
            </a:r>
            <a:r>
              <a:rPr lang="en-US" altLang="zh-CN" dirty="0" err="1"/>
              <a:t>Sdept</a:t>
            </a:r>
            <a:r>
              <a:rPr lang="en-US" altLang="zh-CN" dirty="0"/>
              <a:t> </a:t>
            </a:r>
            <a:r>
              <a:rPr lang="zh-CN" altLang="en-US" dirty="0"/>
              <a:t>。</a:t>
            </a:r>
            <a:endParaRPr lang="zh-CN" altLang="en-US" dirty="0"/>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标题 646145"/>
          <p:cNvSpPr>
            <a:spLocks noGrp="1"/>
          </p:cNvSpPr>
          <p:nvPr>
            <p:ph type="title"/>
          </p:nvPr>
        </p:nvSpPr>
        <p:spPr/>
        <p:txBody>
          <a:bodyPr anchor="b"/>
          <a:lstStyle/>
          <a:p>
            <a:endParaRPr lang="zh-CN" altLang="en-US" dirty="0"/>
          </a:p>
        </p:txBody>
      </p:sp>
      <p:sp>
        <p:nvSpPr>
          <p:cNvPr id="647170" name="文本占位符 646146"/>
          <p:cNvSpPr>
            <a:spLocks noGrp="1"/>
          </p:cNvSpPr>
          <p:nvPr>
            <p:ph idx="1"/>
          </p:nvPr>
        </p:nvSpPr>
        <p:spPr>
          <a:xfrm>
            <a:off x="685800" y="1828800"/>
            <a:ext cx="7989888" cy="4624388"/>
          </a:xfrm>
        </p:spPr>
        <p:txBody>
          <a:bodyPr anchor="t"/>
          <a:lstStyle/>
          <a:p>
            <a:pPr>
              <a:lnSpc>
                <a:spcPct val="90000"/>
              </a:lnSpc>
            </a:pPr>
            <a:r>
              <a:rPr lang="zh-CN" altLang="en-US" sz="2400" dirty="0"/>
              <a:t> </a:t>
            </a:r>
            <a:r>
              <a:rPr lang="en-US" altLang="zh-CN" sz="2400" dirty="0"/>
              <a:t>3NF  </a:t>
            </a:r>
            <a:endParaRPr lang="en-US" altLang="zh-CN" sz="2400" dirty="0"/>
          </a:p>
          <a:p>
            <a:pPr marL="0" indent="0">
              <a:lnSpc>
                <a:spcPct val="90000"/>
              </a:lnSpc>
              <a:buNone/>
            </a:pPr>
            <a:r>
              <a:rPr lang="en-US" altLang="zh-CN" sz="2400" dirty="0" smtClean="0"/>
              <a:t> </a:t>
            </a:r>
            <a:r>
              <a:rPr lang="en-US" altLang="zh-CN" sz="2400" dirty="0"/>
              <a:t>3NF </a:t>
            </a:r>
            <a:r>
              <a:rPr lang="zh-CN" altLang="en-US" sz="2400" dirty="0"/>
              <a:t>的定义</a:t>
            </a:r>
            <a:endParaRPr lang="zh-CN" altLang="en-US" sz="2400" dirty="0"/>
          </a:p>
          <a:p>
            <a:pPr marL="0" indent="0">
              <a:lnSpc>
                <a:spcPct val="90000"/>
              </a:lnSpc>
              <a:buNone/>
            </a:pPr>
            <a:r>
              <a:rPr lang="zh-CN" altLang="en-US" sz="2400" dirty="0"/>
              <a:t>定义 </a:t>
            </a:r>
            <a:r>
              <a:rPr lang="en-US" altLang="zh-CN" sz="2400" dirty="0"/>
              <a:t>5.8   </a:t>
            </a:r>
            <a:r>
              <a:rPr lang="zh-CN" altLang="en-US" sz="2400" dirty="0"/>
              <a:t>关系模式 </a:t>
            </a:r>
            <a:r>
              <a:rPr lang="en-US" altLang="zh-CN" sz="2400" dirty="0"/>
              <a:t>R&lt;U </a:t>
            </a:r>
            <a:r>
              <a:rPr lang="zh-CN" altLang="en-US" sz="2400" dirty="0"/>
              <a:t>， </a:t>
            </a:r>
            <a:r>
              <a:rPr lang="en-US" altLang="zh-CN" sz="2400" dirty="0"/>
              <a:t>F&gt;   </a:t>
            </a:r>
            <a:r>
              <a:rPr lang="zh-CN" altLang="en-US" sz="2400" dirty="0"/>
              <a:t>中若不存在这样</a:t>
            </a:r>
            <a:endParaRPr lang="zh-CN" altLang="en-US" sz="2400" dirty="0"/>
          </a:p>
          <a:p>
            <a:pPr marL="0" indent="0">
              <a:lnSpc>
                <a:spcPct val="90000"/>
              </a:lnSpc>
              <a:buNone/>
            </a:pPr>
            <a:r>
              <a:rPr lang="zh-CN" altLang="en-US" sz="2400" dirty="0"/>
              <a:t>的码 </a:t>
            </a:r>
            <a:r>
              <a:rPr lang="en-US" altLang="zh-CN" sz="2400" dirty="0"/>
              <a:t>X </a:t>
            </a:r>
            <a:r>
              <a:rPr lang="zh-CN" altLang="en-US" sz="2400" dirty="0"/>
              <a:t>、属性组 </a:t>
            </a:r>
            <a:r>
              <a:rPr lang="en-US" altLang="zh-CN" sz="2400" dirty="0"/>
              <a:t>Y </a:t>
            </a:r>
            <a:r>
              <a:rPr lang="zh-CN" altLang="en-US" sz="2400" dirty="0"/>
              <a:t>及 非主属性 </a:t>
            </a:r>
            <a:r>
              <a:rPr lang="en-US" altLang="zh-CN" sz="2400" dirty="0"/>
              <a:t>Z </a:t>
            </a:r>
            <a:r>
              <a:rPr lang="zh-CN" altLang="en-US" sz="2400" dirty="0"/>
              <a:t>（ </a:t>
            </a:r>
            <a:r>
              <a:rPr lang="en-US" altLang="zh-CN" sz="2400" dirty="0"/>
              <a:t>Z  ⊆  Y </a:t>
            </a:r>
            <a:r>
              <a:rPr lang="zh-CN" altLang="en-US" sz="2400" dirty="0"/>
              <a:t>） </a:t>
            </a:r>
            <a:r>
              <a:rPr lang="en-US" altLang="zh-CN" sz="2400" dirty="0"/>
              <a:t>,  </a:t>
            </a:r>
            <a:r>
              <a:rPr lang="zh-CN" altLang="en-US" sz="2400" dirty="0"/>
              <a:t>使得</a:t>
            </a:r>
            <a:endParaRPr lang="zh-CN" altLang="en-US" sz="2400" dirty="0"/>
          </a:p>
          <a:p>
            <a:pPr marL="0" indent="0">
              <a:lnSpc>
                <a:spcPct val="90000"/>
              </a:lnSpc>
              <a:buNone/>
            </a:pPr>
            <a:r>
              <a:rPr lang="en-US" altLang="zh-CN" sz="2400" dirty="0"/>
              <a:t>X → Y </a:t>
            </a:r>
            <a:r>
              <a:rPr lang="zh-CN" altLang="en-US" sz="2400" dirty="0"/>
              <a:t>， </a:t>
            </a:r>
            <a:r>
              <a:rPr lang="en-US" altLang="zh-CN" sz="2400" dirty="0"/>
              <a:t>Y   →   X </a:t>
            </a:r>
            <a:r>
              <a:rPr lang="zh-CN" altLang="en-US" sz="2400" dirty="0"/>
              <a:t>， </a:t>
            </a:r>
            <a:r>
              <a:rPr lang="en-US" altLang="zh-CN" sz="2400" dirty="0"/>
              <a:t>Y → Z </a:t>
            </a:r>
            <a:r>
              <a:rPr lang="zh-CN" altLang="en-US" sz="2400" dirty="0"/>
              <a:t>，成立，则称 </a:t>
            </a:r>
            <a:r>
              <a:rPr lang="en-US" altLang="zh-CN" sz="2400" dirty="0"/>
              <a:t>R&lt;U </a:t>
            </a:r>
            <a:r>
              <a:rPr lang="zh-CN" altLang="en-US" sz="2400" dirty="0"/>
              <a:t>， </a:t>
            </a:r>
            <a:r>
              <a:rPr lang="en-US" altLang="zh-CN" sz="2400" dirty="0"/>
              <a:t>F&gt;  </a:t>
            </a:r>
            <a:endParaRPr lang="en-US" altLang="zh-CN" sz="2400" dirty="0"/>
          </a:p>
          <a:p>
            <a:pPr marL="0" indent="0">
              <a:lnSpc>
                <a:spcPct val="90000"/>
              </a:lnSpc>
              <a:buNone/>
            </a:pPr>
            <a:r>
              <a:rPr lang="en-US" altLang="zh-CN" sz="2400" dirty="0"/>
              <a:t>∈   3NF </a:t>
            </a:r>
            <a:r>
              <a:rPr lang="zh-CN" altLang="en-US" sz="2400" dirty="0"/>
              <a:t>。</a:t>
            </a:r>
            <a:endParaRPr lang="zh-CN" altLang="en-US" sz="2400" dirty="0"/>
          </a:p>
          <a:p>
            <a:pPr marL="0" indent="0">
              <a:lnSpc>
                <a:spcPct val="90000"/>
              </a:lnSpc>
              <a:buNone/>
            </a:pPr>
            <a:r>
              <a:rPr lang="zh-CN" altLang="en-US" sz="2400" dirty="0"/>
              <a:t>例，  </a:t>
            </a:r>
            <a:r>
              <a:rPr lang="en-US" altLang="zh-CN" sz="2400" dirty="0"/>
              <a:t>SL(</a:t>
            </a:r>
            <a:r>
              <a:rPr lang="en-US" altLang="zh-CN" sz="2400" dirty="0" err="1"/>
              <a:t>Sno</a:t>
            </a:r>
            <a:r>
              <a:rPr lang="en-US" altLang="zh-CN" sz="2400" dirty="0"/>
              <a:t>, </a:t>
            </a:r>
            <a:r>
              <a:rPr lang="en-US" altLang="zh-CN" sz="2400" dirty="0" err="1"/>
              <a:t>Sdept</a:t>
            </a:r>
            <a:r>
              <a:rPr lang="en-US" altLang="zh-CN" sz="2400" dirty="0"/>
              <a:t>, </a:t>
            </a:r>
            <a:r>
              <a:rPr lang="en-US" altLang="zh-CN" sz="2400" dirty="0" err="1"/>
              <a:t>Sloc</a:t>
            </a:r>
            <a:r>
              <a:rPr lang="en-US" altLang="zh-CN" sz="2400" dirty="0"/>
              <a:t>)  ∈  2NF</a:t>
            </a:r>
            <a:endParaRPr lang="en-US" altLang="zh-CN" sz="2400" dirty="0"/>
          </a:p>
          <a:p>
            <a:pPr marL="0" indent="0">
              <a:lnSpc>
                <a:spcPct val="90000"/>
              </a:lnSpc>
              <a:buNone/>
            </a:pPr>
            <a:r>
              <a:rPr lang="en-US" altLang="zh-CN" sz="2400" dirty="0"/>
              <a:t>         SL(</a:t>
            </a:r>
            <a:r>
              <a:rPr lang="en-US" altLang="zh-CN" sz="2400" dirty="0" err="1"/>
              <a:t>Sno</a:t>
            </a:r>
            <a:r>
              <a:rPr lang="en-US" altLang="zh-CN" sz="2400" dirty="0"/>
              <a:t>, </a:t>
            </a:r>
            <a:r>
              <a:rPr lang="en-US" altLang="zh-CN" sz="2400" dirty="0" err="1"/>
              <a:t>Sdept</a:t>
            </a:r>
            <a:r>
              <a:rPr lang="en-US" altLang="zh-CN" sz="2400" dirty="0"/>
              <a:t>, </a:t>
            </a:r>
            <a:r>
              <a:rPr lang="en-US" altLang="zh-CN" sz="2400" dirty="0" err="1"/>
              <a:t>Sloc</a:t>
            </a:r>
            <a:r>
              <a:rPr lang="en-US" altLang="zh-CN" sz="2400" dirty="0"/>
              <a:t>)  ∈  3NF </a:t>
            </a:r>
            <a:endParaRPr lang="en-US" altLang="zh-CN" sz="2400" dirty="0"/>
          </a:p>
          <a:p>
            <a:pPr marL="0" indent="0">
              <a:lnSpc>
                <a:spcPct val="90000"/>
              </a:lnSpc>
              <a:buNone/>
            </a:pPr>
            <a:r>
              <a:rPr lang="en-US" altLang="zh-CN" sz="2400" dirty="0" smtClean="0"/>
              <a:t>         </a:t>
            </a:r>
            <a:r>
              <a:rPr lang="en-US" altLang="zh-CN" sz="2400" dirty="0"/>
              <a:t>SD </a:t>
            </a:r>
            <a:r>
              <a:rPr lang="zh-CN" altLang="en-US" sz="2400" dirty="0"/>
              <a:t>（ </a:t>
            </a:r>
            <a:r>
              <a:rPr lang="en-US" altLang="zh-CN" sz="2400" dirty="0" err="1"/>
              <a:t>Sno</a:t>
            </a:r>
            <a:r>
              <a:rPr lang="en-US" altLang="zh-CN" sz="2400" dirty="0"/>
              <a:t> </a:t>
            </a:r>
            <a:r>
              <a:rPr lang="zh-CN" altLang="en-US" sz="2400" dirty="0"/>
              <a:t>，  </a:t>
            </a:r>
            <a:r>
              <a:rPr lang="en-US" altLang="zh-CN" sz="2400" dirty="0" err="1"/>
              <a:t>Sdept</a:t>
            </a:r>
            <a:r>
              <a:rPr lang="en-US" altLang="zh-CN" sz="2400" dirty="0"/>
              <a:t> </a:t>
            </a:r>
            <a:r>
              <a:rPr lang="zh-CN" altLang="en-US" sz="2400" dirty="0"/>
              <a:t>）   ∈  </a:t>
            </a:r>
            <a:r>
              <a:rPr lang="en-US" altLang="zh-CN" sz="2400" dirty="0"/>
              <a:t>3NF</a:t>
            </a:r>
            <a:endParaRPr lang="en-US" altLang="zh-CN" sz="2400" dirty="0"/>
          </a:p>
          <a:p>
            <a:pPr>
              <a:lnSpc>
                <a:spcPct val="90000"/>
              </a:lnSpc>
            </a:pPr>
            <a:r>
              <a:rPr lang="en-US" altLang="zh-CN" sz="2400" dirty="0"/>
              <a:t>         DL </a:t>
            </a:r>
            <a:r>
              <a:rPr lang="zh-CN" altLang="en-US" sz="2400" dirty="0"/>
              <a:t>（ </a:t>
            </a:r>
            <a:r>
              <a:rPr lang="en-US" altLang="zh-CN" sz="2400" dirty="0" err="1"/>
              <a:t>Sdept</a:t>
            </a:r>
            <a:r>
              <a:rPr lang="en-US" altLang="zh-CN" sz="2400" dirty="0"/>
              <a:t> </a:t>
            </a:r>
            <a:r>
              <a:rPr lang="zh-CN" altLang="en-US" sz="2400" dirty="0"/>
              <a:t>，  </a:t>
            </a:r>
            <a:r>
              <a:rPr lang="en-US" altLang="zh-CN" sz="2400" dirty="0" err="1"/>
              <a:t>Sloc</a:t>
            </a:r>
            <a:r>
              <a:rPr lang="en-US" altLang="zh-CN" sz="2400" dirty="0"/>
              <a:t> </a:t>
            </a:r>
            <a:r>
              <a:rPr lang="zh-CN" altLang="en-US" sz="2400" dirty="0"/>
              <a:t>） ∈  </a:t>
            </a:r>
            <a:r>
              <a:rPr lang="en-US" altLang="zh-CN" sz="2400" dirty="0"/>
              <a:t>3NF</a:t>
            </a:r>
            <a:endParaRPr lang="en-US" altLang="zh-CN" sz="2400" dirty="0"/>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3" name="标题 647169"/>
          <p:cNvSpPr>
            <a:spLocks noGrp="1"/>
          </p:cNvSpPr>
          <p:nvPr>
            <p:ph type="title"/>
          </p:nvPr>
        </p:nvSpPr>
        <p:spPr/>
        <p:txBody>
          <a:bodyPr anchor="b"/>
          <a:lstStyle/>
          <a:p>
            <a:endParaRPr lang="zh-CN" altLang="en-US" dirty="0"/>
          </a:p>
        </p:txBody>
      </p:sp>
      <p:sp>
        <p:nvSpPr>
          <p:cNvPr id="648194" name="文本占位符 647170"/>
          <p:cNvSpPr>
            <a:spLocks noGrp="1"/>
          </p:cNvSpPr>
          <p:nvPr>
            <p:ph idx="1"/>
          </p:nvPr>
        </p:nvSpPr>
        <p:spPr>
          <a:xfrm>
            <a:off x="685800" y="1828800"/>
            <a:ext cx="8207375" cy="4695825"/>
          </a:xfrm>
        </p:spPr>
        <p:txBody>
          <a:bodyPr anchor="t"/>
          <a:lstStyle/>
          <a:p>
            <a:r>
              <a:rPr lang="zh-CN" altLang="en-US" sz="2800"/>
              <a:t>若 </a:t>
            </a:r>
            <a:r>
              <a:rPr lang="en-US" altLang="zh-CN" sz="2800"/>
              <a:t>R ∈ 3NF </a:t>
            </a:r>
            <a:r>
              <a:rPr lang="zh-CN" altLang="en-US" sz="2800"/>
              <a:t>，则 </a:t>
            </a:r>
            <a:r>
              <a:rPr lang="en-US" altLang="zh-CN" sz="2800"/>
              <a:t>R </a:t>
            </a:r>
            <a:r>
              <a:rPr lang="zh-CN" altLang="en-US" sz="2800"/>
              <a:t>的每一个 非主属性 既不部分函数依赖于候选码也不传递函数依赖于候选码。</a:t>
            </a:r>
            <a:endParaRPr lang="zh-CN" altLang="en-US" sz="2800"/>
          </a:p>
          <a:p>
            <a:r>
              <a:rPr lang="zh-CN" altLang="en-US" sz="2800"/>
              <a:t>如果 </a:t>
            </a:r>
            <a:r>
              <a:rPr lang="en-US" altLang="zh-CN" sz="2800"/>
              <a:t>R ∈ 3NF </a:t>
            </a:r>
            <a:r>
              <a:rPr lang="zh-CN" altLang="en-US" sz="2800"/>
              <a:t>，则 </a:t>
            </a:r>
            <a:r>
              <a:rPr lang="en-US" altLang="zh-CN" sz="2800"/>
              <a:t>R </a:t>
            </a:r>
            <a:r>
              <a:rPr lang="zh-CN" altLang="en-US" sz="2800"/>
              <a:t>也是 </a:t>
            </a:r>
            <a:r>
              <a:rPr lang="en-US" altLang="zh-CN" sz="2800"/>
              <a:t>2NF </a:t>
            </a:r>
            <a:r>
              <a:rPr lang="zh-CN" altLang="en-US" sz="2800"/>
              <a:t>。</a:t>
            </a:r>
            <a:endParaRPr lang="zh-CN" altLang="en-US" sz="2800"/>
          </a:p>
          <a:p>
            <a:r>
              <a:rPr lang="zh-CN" altLang="en-US" sz="2800"/>
              <a:t>采用投影分解法将一个 </a:t>
            </a:r>
            <a:r>
              <a:rPr lang="en-US" altLang="zh-CN" sz="2800"/>
              <a:t>2NF </a:t>
            </a:r>
            <a:r>
              <a:rPr lang="zh-CN" altLang="en-US" sz="2800"/>
              <a:t>的关系分解为多个 </a:t>
            </a:r>
            <a:r>
              <a:rPr lang="en-US" altLang="zh-CN" sz="2800"/>
              <a:t>3NF </a:t>
            </a:r>
            <a:r>
              <a:rPr lang="zh-CN" altLang="en-US" sz="2800"/>
              <a:t>的关系，可以在一定程度上解决原 </a:t>
            </a:r>
            <a:r>
              <a:rPr lang="en-US" altLang="zh-CN" sz="2800"/>
              <a:t>2NF </a:t>
            </a:r>
            <a:r>
              <a:rPr lang="zh-CN" altLang="en-US" sz="2800"/>
              <a:t>关系中存在的插入异常、删除异常、数据冗余度大、修改复杂等问题。</a:t>
            </a:r>
            <a:endParaRPr lang="zh-CN" altLang="en-US" sz="2800"/>
          </a:p>
          <a:p>
            <a:r>
              <a:rPr lang="zh-CN" altLang="en-US" sz="2800"/>
              <a:t>  将一个 </a:t>
            </a:r>
            <a:r>
              <a:rPr lang="en-US" altLang="zh-CN" sz="2800"/>
              <a:t>2NF </a:t>
            </a:r>
            <a:r>
              <a:rPr lang="zh-CN" altLang="en-US" sz="2800"/>
              <a:t>关系分解为多个 </a:t>
            </a:r>
            <a:r>
              <a:rPr lang="en-US" altLang="zh-CN" sz="2800"/>
              <a:t>3NF </a:t>
            </a:r>
            <a:r>
              <a:rPr lang="zh-CN" altLang="en-US" sz="2800"/>
              <a:t>的关系后，并不能完全消除关系模式中的各种异常情况和数据冗余。</a:t>
            </a:r>
            <a:endParaRPr lang="zh-CN" altLang="en-US" sz="280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标题 648193"/>
          <p:cNvSpPr>
            <a:spLocks noGrp="1"/>
          </p:cNvSpPr>
          <p:nvPr>
            <p:ph type="title"/>
          </p:nvPr>
        </p:nvSpPr>
        <p:spPr>
          <a:xfrm>
            <a:off x="685800" y="152400"/>
            <a:ext cx="6870700" cy="755650"/>
          </a:xfrm>
        </p:spPr>
        <p:txBody>
          <a:bodyPr anchor="b"/>
          <a:lstStyle/>
          <a:p>
            <a:r>
              <a:rPr lang="zh-CN" altLang="en-US" sz="4000" dirty="0"/>
              <a:t> </a:t>
            </a:r>
            <a:r>
              <a:rPr lang="en-US" altLang="zh-CN" sz="4000" dirty="0"/>
              <a:t>6</a:t>
            </a:r>
            <a:r>
              <a:rPr lang="en-US" altLang="zh-CN" sz="4000" dirty="0" smtClean="0"/>
              <a:t>.2.6  </a:t>
            </a:r>
            <a:r>
              <a:rPr lang="en-US" altLang="zh-CN" sz="4000" dirty="0"/>
              <a:t>BC  </a:t>
            </a:r>
            <a:r>
              <a:rPr lang="zh-CN" altLang="en-US" sz="4000" dirty="0"/>
              <a:t>范式（ </a:t>
            </a:r>
            <a:r>
              <a:rPr lang="en-US" altLang="zh-CN" sz="4000" dirty="0"/>
              <a:t>BCNF </a:t>
            </a:r>
            <a:r>
              <a:rPr lang="zh-CN" altLang="en-US" sz="4000" dirty="0"/>
              <a:t>）</a:t>
            </a:r>
            <a:endParaRPr lang="zh-CN" altLang="en-US" sz="4000" dirty="0"/>
          </a:p>
        </p:txBody>
      </p:sp>
      <p:sp>
        <p:nvSpPr>
          <p:cNvPr id="649218" name="文本占位符 648194"/>
          <p:cNvSpPr>
            <a:spLocks noGrp="1"/>
          </p:cNvSpPr>
          <p:nvPr>
            <p:ph idx="1"/>
          </p:nvPr>
        </p:nvSpPr>
        <p:spPr>
          <a:xfrm>
            <a:off x="0" y="1052513"/>
            <a:ext cx="8964613" cy="5616575"/>
          </a:xfrm>
        </p:spPr>
        <p:txBody>
          <a:bodyPr anchor="t"/>
          <a:lstStyle/>
          <a:p>
            <a:pPr marL="0" indent="0">
              <a:buNone/>
            </a:pPr>
            <a:r>
              <a:rPr lang="zh-CN" altLang="en-US" dirty="0"/>
              <a:t>定义 </a:t>
            </a:r>
            <a:r>
              <a:rPr lang="en-US" altLang="zh-CN" dirty="0"/>
              <a:t>5.9    </a:t>
            </a:r>
            <a:r>
              <a:rPr lang="zh-CN" altLang="en-US" dirty="0"/>
              <a:t>设关系模式 </a:t>
            </a:r>
            <a:r>
              <a:rPr lang="en-US" altLang="zh-CN" dirty="0"/>
              <a:t>R&lt;U </a:t>
            </a:r>
            <a:r>
              <a:rPr lang="zh-CN" altLang="en-US" dirty="0"/>
              <a:t>， </a:t>
            </a:r>
            <a:r>
              <a:rPr lang="en-US" altLang="zh-CN" dirty="0"/>
              <a:t>F&gt; ∈ 1NF </a:t>
            </a:r>
            <a:r>
              <a:rPr lang="zh-CN" altLang="en-US" dirty="0"/>
              <a:t>，如果对于 </a:t>
            </a:r>
            <a:r>
              <a:rPr lang="en-US" altLang="zh-CN" dirty="0"/>
              <a:t>R </a:t>
            </a:r>
            <a:r>
              <a:rPr lang="zh-CN" altLang="en-US" dirty="0"/>
              <a:t>的 每个函数依赖 </a:t>
            </a:r>
            <a:r>
              <a:rPr lang="en-US" altLang="zh-CN" dirty="0"/>
              <a:t>X → Y </a:t>
            </a:r>
            <a:r>
              <a:rPr lang="zh-CN" altLang="en-US" dirty="0"/>
              <a:t>，若 </a:t>
            </a:r>
            <a:r>
              <a:rPr lang="en-US" altLang="zh-CN" dirty="0"/>
              <a:t>Y </a:t>
            </a:r>
            <a:r>
              <a:rPr lang="zh-CN" altLang="en-US" dirty="0"/>
              <a:t>不属于 </a:t>
            </a:r>
            <a:r>
              <a:rPr lang="en-US" altLang="zh-CN" dirty="0"/>
              <a:t>X </a:t>
            </a:r>
            <a:r>
              <a:rPr lang="zh-CN" altLang="en-US" dirty="0"/>
              <a:t>，则 </a:t>
            </a:r>
            <a:r>
              <a:rPr lang="en-US" altLang="zh-CN" dirty="0"/>
              <a:t>X </a:t>
            </a:r>
            <a:r>
              <a:rPr lang="zh-CN" altLang="en-US" dirty="0"/>
              <a:t>必含有候选码，那么 </a:t>
            </a:r>
            <a:r>
              <a:rPr lang="en-US" altLang="zh-CN" dirty="0"/>
              <a:t>R ∈ BCNF </a:t>
            </a:r>
            <a:r>
              <a:rPr lang="zh-CN" altLang="en-US" dirty="0"/>
              <a:t>。</a:t>
            </a:r>
            <a:endParaRPr lang="zh-CN" altLang="en-US" dirty="0"/>
          </a:p>
          <a:p>
            <a:r>
              <a:rPr lang="zh-CN" altLang="en-US" dirty="0"/>
              <a:t>若 </a:t>
            </a:r>
            <a:r>
              <a:rPr lang="en-US" altLang="zh-CN" dirty="0"/>
              <a:t>R ∈ BCNF </a:t>
            </a:r>
            <a:r>
              <a:rPr lang="zh-CN" altLang="en-US" dirty="0"/>
              <a:t>每一个决定属性集（因素）都包含（候选）码</a:t>
            </a:r>
            <a:endParaRPr lang="zh-CN" altLang="en-US" dirty="0"/>
          </a:p>
          <a:p>
            <a:r>
              <a:rPr lang="en-US" altLang="zh-CN" dirty="0"/>
              <a:t>R </a:t>
            </a:r>
            <a:r>
              <a:rPr lang="zh-CN" altLang="en-US" dirty="0"/>
              <a:t>中的所有属性（主，非主属性）都完全函数依赖于码</a:t>
            </a:r>
            <a:endParaRPr lang="zh-CN" altLang="en-US" dirty="0"/>
          </a:p>
          <a:p>
            <a:r>
              <a:rPr lang="en-US" altLang="zh-CN" dirty="0"/>
              <a:t>R ∈ 3NF </a:t>
            </a:r>
            <a:r>
              <a:rPr lang="zh-CN" altLang="en-US" dirty="0"/>
              <a:t>（证明）</a:t>
            </a:r>
            <a:endParaRPr lang="zh-CN" altLang="en-US" dirty="0"/>
          </a:p>
          <a:p>
            <a:r>
              <a:rPr lang="zh-CN" altLang="en-US" dirty="0"/>
              <a:t>若 </a:t>
            </a:r>
            <a:r>
              <a:rPr lang="en-US" altLang="zh-CN" dirty="0"/>
              <a:t>R ∈ 3NF     </a:t>
            </a:r>
            <a:r>
              <a:rPr lang="zh-CN" altLang="en-US" dirty="0"/>
              <a:t>则   </a:t>
            </a:r>
            <a:r>
              <a:rPr lang="en-US" altLang="zh-CN" dirty="0"/>
              <a:t>R </a:t>
            </a:r>
            <a:r>
              <a:rPr lang="zh-CN" altLang="en-US" dirty="0"/>
              <a:t>不一定 ∈ </a:t>
            </a:r>
            <a:r>
              <a:rPr lang="en-US" altLang="zh-CN" dirty="0"/>
              <a:t>BCNF</a:t>
            </a:r>
            <a:endParaRPr lang="en-US" altLang="zh-CN" dirty="0"/>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1" name="标题 649217"/>
          <p:cNvSpPr>
            <a:spLocks noGrp="1"/>
          </p:cNvSpPr>
          <p:nvPr>
            <p:ph type="title"/>
          </p:nvPr>
        </p:nvSpPr>
        <p:spPr>
          <a:xfrm>
            <a:off x="685800" y="152400"/>
            <a:ext cx="6870700" cy="900113"/>
          </a:xfrm>
        </p:spPr>
        <p:txBody>
          <a:bodyPr anchor="b"/>
          <a:lstStyle/>
          <a:p>
            <a:endParaRPr lang="zh-CN" altLang="en-US" dirty="0"/>
          </a:p>
        </p:txBody>
      </p:sp>
      <p:sp>
        <p:nvSpPr>
          <p:cNvPr id="650242" name="文本占位符 649218"/>
          <p:cNvSpPr>
            <a:spLocks noGrp="1"/>
          </p:cNvSpPr>
          <p:nvPr>
            <p:ph idx="1"/>
          </p:nvPr>
        </p:nvSpPr>
        <p:spPr>
          <a:xfrm>
            <a:off x="0" y="1196975"/>
            <a:ext cx="9144000" cy="5661025"/>
          </a:xfrm>
        </p:spPr>
        <p:txBody>
          <a:bodyPr anchor="t"/>
          <a:lstStyle/>
          <a:p>
            <a:pPr marL="0" indent="0">
              <a:buNone/>
            </a:pPr>
            <a:r>
              <a:rPr lang="zh-CN" altLang="en-US" dirty="0"/>
              <a:t>例：在关系模式 </a:t>
            </a:r>
            <a:r>
              <a:rPr lang="en-US" altLang="zh-CN" dirty="0"/>
              <a:t>STJ </a:t>
            </a:r>
            <a:r>
              <a:rPr lang="zh-CN" altLang="en-US" dirty="0"/>
              <a:t>（ </a:t>
            </a:r>
            <a:r>
              <a:rPr lang="en-US" altLang="zh-CN" dirty="0"/>
              <a:t>S </a:t>
            </a:r>
            <a:r>
              <a:rPr lang="zh-CN" altLang="en-US" dirty="0"/>
              <a:t>， </a:t>
            </a:r>
            <a:r>
              <a:rPr lang="en-US" altLang="zh-CN" dirty="0"/>
              <a:t>T </a:t>
            </a:r>
            <a:r>
              <a:rPr lang="zh-CN" altLang="en-US" dirty="0"/>
              <a:t>， </a:t>
            </a:r>
            <a:r>
              <a:rPr lang="en-US" altLang="zh-CN" dirty="0"/>
              <a:t>J </a:t>
            </a:r>
            <a:r>
              <a:rPr lang="zh-CN" altLang="en-US" dirty="0"/>
              <a:t>）中， </a:t>
            </a:r>
            <a:r>
              <a:rPr lang="en-US" altLang="zh-CN" dirty="0"/>
              <a:t>S </a:t>
            </a:r>
            <a:r>
              <a:rPr lang="zh-CN" altLang="en-US" dirty="0"/>
              <a:t>表示学生， </a:t>
            </a:r>
            <a:r>
              <a:rPr lang="en-US" altLang="zh-CN" dirty="0"/>
              <a:t>T </a:t>
            </a:r>
            <a:r>
              <a:rPr lang="zh-CN" altLang="en-US" dirty="0"/>
              <a:t>表示教师， </a:t>
            </a:r>
            <a:r>
              <a:rPr lang="en-US" altLang="zh-CN" dirty="0"/>
              <a:t>J </a:t>
            </a:r>
            <a:r>
              <a:rPr lang="zh-CN" altLang="en-US" dirty="0"/>
              <a:t>表示课程。</a:t>
            </a:r>
            <a:endParaRPr lang="zh-CN" altLang="en-US" dirty="0"/>
          </a:p>
          <a:p>
            <a:r>
              <a:rPr lang="zh-CN" altLang="en-US" dirty="0" smtClean="0"/>
              <a:t> </a:t>
            </a:r>
            <a:r>
              <a:rPr lang="zh-CN" altLang="en-US" dirty="0"/>
              <a:t>每一教师只教一门课。每门课由若干教师教，某一学生选定某门课，就确定了一个固定的教师。某个学生选修某个教师的课就确定了所选课的名称   ：                  </a:t>
            </a:r>
            <a:endParaRPr lang="zh-CN" altLang="en-US" dirty="0"/>
          </a:p>
          <a:p>
            <a:r>
              <a:rPr lang="en-US" altLang="zh-CN" dirty="0"/>
              <a:t>(S </a:t>
            </a:r>
            <a:r>
              <a:rPr lang="zh-CN" altLang="en-US" dirty="0"/>
              <a:t>， </a:t>
            </a:r>
            <a:r>
              <a:rPr lang="en-US" altLang="zh-CN" dirty="0"/>
              <a:t>J) → T </a:t>
            </a:r>
            <a:r>
              <a:rPr lang="zh-CN" altLang="en-US" dirty="0"/>
              <a:t>， </a:t>
            </a:r>
            <a:r>
              <a:rPr lang="en-US" altLang="zh-CN" dirty="0"/>
              <a:t>(S </a:t>
            </a:r>
            <a:r>
              <a:rPr lang="zh-CN" altLang="en-US" dirty="0"/>
              <a:t>， </a:t>
            </a:r>
            <a:r>
              <a:rPr lang="en-US" altLang="zh-CN" dirty="0"/>
              <a:t>T) → J </a:t>
            </a:r>
            <a:r>
              <a:rPr lang="zh-CN" altLang="en-US" dirty="0"/>
              <a:t>， </a:t>
            </a:r>
            <a:r>
              <a:rPr lang="en-US" altLang="zh-CN" dirty="0"/>
              <a:t>T → J</a:t>
            </a:r>
            <a:endParaRPr lang="en-US" altLang="zh-CN" dirty="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标题 650241"/>
          <p:cNvSpPr>
            <a:spLocks noGrp="1"/>
          </p:cNvSpPr>
          <p:nvPr>
            <p:ph type="title"/>
          </p:nvPr>
        </p:nvSpPr>
        <p:spPr/>
        <p:txBody>
          <a:bodyPr anchor="b"/>
          <a:lstStyle/>
          <a:p>
            <a:endParaRPr lang="zh-CN" altLang="en-US" dirty="0"/>
          </a:p>
        </p:txBody>
      </p:sp>
      <p:sp>
        <p:nvSpPr>
          <p:cNvPr id="651266" name="文本占位符 650242"/>
          <p:cNvSpPr>
            <a:spLocks noGrp="1"/>
          </p:cNvSpPr>
          <p:nvPr>
            <p:ph idx="1"/>
          </p:nvPr>
        </p:nvSpPr>
        <p:spPr>
          <a:xfrm>
            <a:off x="0" y="1628775"/>
            <a:ext cx="9144000" cy="5229225"/>
          </a:xfrm>
        </p:spPr>
        <p:txBody>
          <a:bodyPr anchor="t"/>
          <a:lstStyle/>
          <a:p>
            <a:pPr marL="0" indent="0">
              <a:buNone/>
            </a:pPr>
            <a:r>
              <a:rPr lang="en-US" altLang="zh-CN" dirty="0"/>
              <a:t>BCNF </a:t>
            </a:r>
            <a:endParaRPr lang="en-US" altLang="zh-CN" dirty="0"/>
          </a:p>
          <a:p>
            <a:r>
              <a:rPr lang="en-US" altLang="zh-CN" dirty="0"/>
              <a:t>STJ ∈ 3NF  </a:t>
            </a:r>
            <a:endParaRPr lang="en-US" altLang="zh-CN" dirty="0"/>
          </a:p>
          <a:p>
            <a:r>
              <a:rPr lang="en-US" altLang="zh-CN" dirty="0" smtClean="0"/>
              <a:t> </a:t>
            </a:r>
            <a:r>
              <a:rPr lang="en-US" altLang="zh-CN" dirty="0"/>
              <a:t>(S </a:t>
            </a:r>
            <a:r>
              <a:rPr lang="zh-CN" altLang="en-US" dirty="0"/>
              <a:t>， </a:t>
            </a:r>
            <a:r>
              <a:rPr lang="en-US" altLang="zh-CN" dirty="0"/>
              <a:t>J) </a:t>
            </a:r>
            <a:r>
              <a:rPr lang="zh-CN" altLang="en-US" dirty="0"/>
              <a:t>和 </a:t>
            </a:r>
            <a:r>
              <a:rPr lang="en-US" altLang="zh-CN" dirty="0"/>
              <a:t>(S </a:t>
            </a:r>
            <a:r>
              <a:rPr lang="zh-CN" altLang="en-US" dirty="0"/>
              <a:t>， </a:t>
            </a:r>
            <a:r>
              <a:rPr lang="en-US" altLang="zh-CN" dirty="0"/>
              <a:t>T) </a:t>
            </a:r>
            <a:r>
              <a:rPr lang="zh-CN" altLang="en-US" dirty="0"/>
              <a:t>都可以作为候选码  </a:t>
            </a:r>
            <a:endParaRPr lang="zh-CN" altLang="en-US" dirty="0"/>
          </a:p>
          <a:p>
            <a:r>
              <a:rPr lang="zh-CN" altLang="en-US" dirty="0" smtClean="0"/>
              <a:t> </a:t>
            </a:r>
            <a:r>
              <a:rPr lang="en-US" altLang="zh-CN" dirty="0"/>
              <a:t>S </a:t>
            </a:r>
            <a:r>
              <a:rPr lang="zh-CN" altLang="en-US" dirty="0"/>
              <a:t>、 </a:t>
            </a:r>
            <a:r>
              <a:rPr lang="en-US" altLang="zh-CN" dirty="0"/>
              <a:t>T </a:t>
            </a:r>
            <a:r>
              <a:rPr lang="zh-CN" altLang="en-US" dirty="0"/>
              <a:t>、 </a:t>
            </a:r>
            <a:r>
              <a:rPr lang="en-US" altLang="zh-CN" dirty="0"/>
              <a:t>J </a:t>
            </a:r>
            <a:r>
              <a:rPr lang="zh-CN" altLang="en-US" dirty="0"/>
              <a:t>都 是主属性</a:t>
            </a:r>
            <a:endParaRPr lang="zh-CN" altLang="en-US" dirty="0"/>
          </a:p>
          <a:p>
            <a:r>
              <a:rPr lang="en-US" altLang="zh-CN" dirty="0"/>
              <a:t>STJ ∈ BCNF</a:t>
            </a:r>
            <a:endParaRPr lang="en-US" altLang="zh-CN" dirty="0"/>
          </a:p>
          <a:p>
            <a:r>
              <a:rPr lang="en-US" altLang="zh-CN" dirty="0" smtClean="0"/>
              <a:t> </a:t>
            </a:r>
            <a:r>
              <a:rPr lang="en-US" altLang="zh-CN" dirty="0"/>
              <a:t>T → J </a:t>
            </a:r>
            <a:r>
              <a:rPr lang="zh-CN" altLang="en-US" dirty="0"/>
              <a:t>， </a:t>
            </a:r>
            <a:r>
              <a:rPr lang="en-US" altLang="zh-CN" dirty="0"/>
              <a:t>T </a:t>
            </a:r>
            <a:r>
              <a:rPr lang="zh-CN" altLang="en-US" dirty="0"/>
              <a:t>是决定属性集， </a:t>
            </a:r>
            <a:r>
              <a:rPr lang="en-US" altLang="zh-CN" dirty="0"/>
              <a:t>T </a:t>
            </a:r>
            <a:r>
              <a:rPr lang="zh-CN" altLang="en-US" dirty="0"/>
              <a:t>不是候选码</a:t>
            </a:r>
            <a:endParaRPr lang="zh-CN" altLang="en-US" dirty="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89" name="标题 651265"/>
          <p:cNvSpPr>
            <a:spLocks noGrp="1"/>
          </p:cNvSpPr>
          <p:nvPr>
            <p:ph type="title"/>
          </p:nvPr>
        </p:nvSpPr>
        <p:spPr>
          <a:xfrm>
            <a:off x="685800" y="152400"/>
            <a:ext cx="6870700" cy="973138"/>
          </a:xfrm>
        </p:spPr>
        <p:txBody>
          <a:bodyPr anchor="b"/>
          <a:lstStyle/>
          <a:p>
            <a:r>
              <a:rPr lang="en-US" altLang="zh-CN"/>
              <a:t>3NF </a:t>
            </a:r>
            <a:r>
              <a:rPr lang="zh-CN" altLang="en-US"/>
              <a:t>与 </a:t>
            </a:r>
            <a:r>
              <a:rPr lang="en-US" altLang="zh-CN"/>
              <a:t>BCNF </a:t>
            </a:r>
            <a:r>
              <a:rPr lang="zh-CN" altLang="en-US"/>
              <a:t>的关系</a:t>
            </a:r>
            <a:endParaRPr lang="zh-CN" altLang="en-US"/>
          </a:p>
        </p:txBody>
      </p:sp>
      <p:sp>
        <p:nvSpPr>
          <p:cNvPr id="652290" name="文本占位符 651266"/>
          <p:cNvSpPr>
            <a:spLocks noGrp="1"/>
          </p:cNvSpPr>
          <p:nvPr>
            <p:ph idx="1"/>
          </p:nvPr>
        </p:nvSpPr>
        <p:spPr>
          <a:xfrm>
            <a:off x="0" y="1125538"/>
            <a:ext cx="9144000" cy="5732462"/>
          </a:xfrm>
        </p:spPr>
        <p:txBody>
          <a:bodyPr anchor="t"/>
          <a:lstStyle/>
          <a:p>
            <a:r>
              <a:rPr lang="en-US" altLang="zh-CN" dirty="0"/>
              <a:t>3NF </a:t>
            </a:r>
            <a:r>
              <a:rPr lang="zh-CN" altLang="en-US" dirty="0"/>
              <a:t>与 </a:t>
            </a:r>
            <a:r>
              <a:rPr lang="en-US" altLang="zh-CN" dirty="0"/>
              <a:t>BCNF </a:t>
            </a:r>
            <a:r>
              <a:rPr lang="zh-CN" altLang="en-US" dirty="0"/>
              <a:t>的关系</a:t>
            </a:r>
            <a:endParaRPr lang="zh-CN" altLang="en-US" dirty="0"/>
          </a:p>
          <a:p>
            <a:r>
              <a:rPr lang="zh-CN" altLang="en-US" dirty="0" smtClean="0"/>
              <a:t> </a:t>
            </a:r>
            <a:r>
              <a:rPr lang="zh-CN" altLang="en-US" dirty="0"/>
              <a:t>如果关系模式 </a:t>
            </a:r>
            <a:r>
              <a:rPr lang="en-US" altLang="zh-CN" dirty="0"/>
              <a:t>R ∈ BCNF </a:t>
            </a:r>
            <a:r>
              <a:rPr lang="zh-CN" altLang="en-US" dirty="0"/>
              <a:t>，</a:t>
            </a:r>
            <a:endParaRPr lang="zh-CN" altLang="en-US" dirty="0"/>
          </a:p>
          <a:p>
            <a:pPr marL="0" indent="0">
              <a:buNone/>
            </a:pPr>
            <a:r>
              <a:rPr lang="zh-CN" altLang="en-US" dirty="0"/>
              <a:t>    必定有 </a:t>
            </a:r>
            <a:r>
              <a:rPr lang="en-US" altLang="zh-CN" dirty="0"/>
              <a:t>R ∈ 3NF</a:t>
            </a:r>
            <a:endParaRPr lang="en-US" altLang="zh-CN" dirty="0"/>
          </a:p>
          <a:p>
            <a:r>
              <a:rPr lang="en-US" altLang="zh-CN" dirty="0" smtClean="0"/>
              <a:t> </a:t>
            </a:r>
            <a:r>
              <a:rPr lang="zh-CN" altLang="en-US" dirty="0"/>
              <a:t>如果 </a:t>
            </a:r>
            <a:r>
              <a:rPr lang="en-US" altLang="zh-CN" dirty="0"/>
              <a:t>R ∈ 3NF </a:t>
            </a:r>
            <a:r>
              <a:rPr lang="zh-CN" altLang="en-US" dirty="0"/>
              <a:t>，且 </a:t>
            </a:r>
            <a:r>
              <a:rPr lang="en-US" altLang="zh-CN" dirty="0"/>
              <a:t>R </a:t>
            </a:r>
            <a:r>
              <a:rPr lang="zh-CN" altLang="en-US" dirty="0"/>
              <a:t>只有一个候选码，</a:t>
            </a:r>
            <a:endParaRPr lang="zh-CN" altLang="en-US" dirty="0"/>
          </a:p>
          <a:p>
            <a:pPr marL="0" indent="0">
              <a:buNone/>
            </a:pPr>
            <a:r>
              <a:rPr lang="zh-CN" altLang="en-US" dirty="0" smtClean="0"/>
              <a:t>   </a:t>
            </a:r>
            <a:r>
              <a:rPr lang="zh-CN" altLang="en-US" dirty="0"/>
              <a:t>则 </a:t>
            </a:r>
            <a:r>
              <a:rPr lang="en-US" altLang="zh-CN" dirty="0"/>
              <a:t>R </a:t>
            </a:r>
            <a:r>
              <a:rPr lang="zh-CN" altLang="en-US" dirty="0"/>
              <a:t>必属于 </a:t>
            </a:r>
            <a:r>
              <a:rPr lang="en-US" altLang="zh-CN" dirty="0"/>
              <a:t>BCNF </a:t>
            </a:r>
            <a:r>
              <a:rPr lang="zh-CN" altLang="en-US" dirty="0"/>
              <a:t>。</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65537"/>
          <p:cNvSpPr>
            <a:spLocks noGrp="1"/>
          </p:cNvSpPr>
          <p:nvPr>
            <p:ph type="title"/>
          </p:nvPr>
        </p:nvSpPr>
        <p:spPr>
          <a:xfrm>
            <a:off x="685800" y="152400"/>
            <a:ext cx="6870700" cy="468313"/>
          </a:xfrm>
        </p:spPr>
        <p:txBody>
          <a:bodyPr anchor="b"/>
          <a:lstStyle/>
          <a:p>
            <a:r>
              <a:rPr lang="zh-CN" altLang="en-US" sz="4000"/>
              <a:t>   </a:t>
            </a:r>
            <a:r>
              <a:rPr lang="en-US" altLang="zh-CN" sz="4000"/>
              <a:t>1.2.3  </a:t>
            </a:r>
            <a:r>
              <a:rPr lang="zh-CN" altLang="en-US" sz="4000"/>
              <a:t>常用数据模型</a:t>
            </a:r>
            <a:endParaRPr lang="zh-CN" altLang="en-US" sz="4000"/>
          </a:p>
        </p:txBody>
      </p:sp>
      <p:sp>
        <p:nvSpPr>
          <p:cNvPr id="66562" name="文本占位符 65538"/>
          <p:cNvSpPr>
            <a:spLocks noGrp="1"/>
          </p:cNvSpPr>
          <p:nvPr>
            <p:ph idx="1"/>
          </p:nvPr>
        </p:nvSpPr>
        <p:spPr>
          <a:xfrm>
            <a:off x="0" y="1052513"/>
            <a:ext cx="9144000" cy="5805487"/>
          </a:xfrm>
        </p:spPr>
        <p:txBody>
          <a:bodyPr anchor="t"/>
          <a:lstStyle/>
          <a:p>
            <a:r>
              <a:rPr lang="zh-CN" altLang="en-US" dirty="0"/>
              <a:t>常用数据模型</a:t>
            </a:r>
            <a:endParaRPr lang="zh-CN" altLang="en-US" dirty="0"/>
          </a:p>
          <a:p>
            <a:pPr>
              <a:buNone/>
            </a:pPr>
            <a:r>
              <a:rPr lang="zh-CN" altLang="en-US" dirty="0" smtClean="0"/>
              <a:t> </a:t>
            </a:r>
            <a:r>
              <a:rPr lang="zh-CN" altLang="en-US" dirty="0">
                <a:solidFill>
                  <a:schemeClr val="tx2"/>
                </a:solidFill>
              </a:rPr>
              <a:t>非关系模型</a:t>
            </a:r>
            <a:endParaRPr lang="zh-CN" altLang="en-US" dirty="0">
              <a:solidFill>
                <a:schemeClr val="tx2"/>
              </a:solidFill>
            </a:endParaRPr>
          </a:p>
          <a:p>
            <a:pPr>
              <a:buNone/>
            </a:pPr>
            <a:r>
              <a:rPr lang="zh-CN" altLang="en-US" dirty="0"/>
              <a:t>层次模型（ </a:t>
            </a:r>
            <a:r>
              <a:rPr lang="en-US" altLang="zh-CN" dirty="0"/>
              <a:t>Model Hierarchical Model </a:t>
            </a:r>
            <a:r>
              <a:rPr lang="zh-CN" altLang="en-US" dirty="0"/>
              <a:t>）</a:t>
            </a:r>
            <a:endParaRPr lang="zh-CN" altLang="en-US" dirty="0"/>
          </a:p>
          <a:p>
            <a:pPr>
              <a:buNone/>
            </a:pPr>
            <a:r>
              <a:rPr lang="zh-CN" altLang="en-US" dirty="0"/>
              <a:t>网状模型 </a:t>
            </a:r>
            <a:r>
              <a:rPr lang="en-US" altLang="zh-CN" dirty="0"/>
              <a:t>(Network Model ) </a:t>
            </a:r>
            <a:endParaRPr lang="en-US" altLang="zh-CN" dirty="0"/>
          </a:p>
          <a:p>
            <a:pPr>
              <a:buNone/>
            </a:pPr>
            <a:r>
              <a:rPr lang="zh-CN" altLang="en-US" dirty="0"/>
              <a:t>数据结构：以基本层次联系为基本单位</a:t>
            </a:r>
            <a:endParaRPr lang="zh-CN" altLang="en-US" dirty="0"/>
          </a:p>
          <a:p>
            <a:pPr>
              <a:buNone/>
            </a:pPr>
            <a:r>
              <a:rPr lang="zh-CN" altLang="en-US" dirty="0"/>
              <a:t>   基本层次联系：两个记录以及它们之间的一对多</a:t>
            </a:r>
            <a:endParaRPr lang="zh-CN" altLang="en-US" dirty="0"/>
          </a:p>
          <a:p>
            <a:pPr>
              <a:buNone/>
            </a:pPr>
            <a:r>
              <a:rPr lang="zh-CN" altLang="en-US" dirty="0"/>
              <a:t>（包括一对一 </a:t>
            </a:r>
            <a:r>
              <a:rPr lang="en-US" altLang="zh-CN" dirty="0"/>
              <a:t>)  </a:t>
            </a:r>
            <a:r>
              <a:rPr lang="zh-CN" altLang="en-US" dirty="0"/>
              <a:t>的联系</a:t>
            </a:r>
            <a:endParaRPr lang="zh-CN" alt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标题 652289"/>
          <p:cNvSpPr>
            <a:spLocks noGrp="1"/>
          </p:cNvSpPr>
          <p:nvPr>
            <p:ph type="title"/>
          </p:nvPr>
        </p:nvSpPr>
        <p:spPr>
          <a:xfrm>
            <a:off x="685800" y="152400"/>
            <a:ext cx="6870700" cy="1189038"/>
          </a:xfrm>
        </p:spPr>
        <p:txBody>
          <a:bodyPr anchor="b"/>
          <a:lstStyle/>
          <a:p>
            <a:r>
              <a:rPr lang="en-US" altLang="zh-CN" sz="4000"/>
              <a:t>BCNF </a:t>
            </a:r>
            <a:r>
              <a:rPr lang="zh-CN" altLang="en-US" sz="4000"/>
              <a:t>的关系模式所具有的性质</a:t>
            </a:r>
            <a:endParaRPr lang="zh-CN" altLang="en-US" sz="4000"/>
          </a:p>
        </p:txBody>
      </p:sp>
      <p:sp>
        <p:nvSpPr>
          <p:cNvPr id="653314" name="文本占位符 652290"/>
          <p:cNvSpPr>
            <a:spLocks noGrp="1"/>
          </p:cNvSpPr>
          <p:nvPr>
            <p:ph idx="1"/>
          </p:nvPr>
        </p:nvSpPr>
        <p:spPr>
          <a:xfrm>
            <a:off x="0" y="1196975"/>
            <a:ext cx="8964613" cy="5472113"/>
          </a:xfrm>
        </p:spPr>
        <p:txBody>
          <a:bodyPr anchor="t"/>
          <a:lstStyle/>
          <a:p>
            <a:pPr marL="0" indent="0">
              <a:buNone/>
            </a:pPr>
            <a:r>
              <a:rPr lang="zh-CN" altLang="en-US" dirty="0"/>
              <a:t>⒈   所有 非主属性 都完全函数依赖于每个候选码</a:t>
            </a:r>
            <a:endParaRPr lang="zh-CN" altLang="en-US" dirty="0"/>
          </a:p>
          <a:p>
            <a:pPr marL="0" indent="0">
              <a:buNone/>
            </a:pPr>
            <a:r>
              <a:rPr lang="zh-CN" altLang="en-US" dirty="0"/>
              <a:t>⒉   所有 主属性 都完全函数依赖于每个不包含它的候选码</a:t>
            </a:r>
            <a:endParaRPr lang="zh-CN" altLang="en-US" dirty="0"/>
          </a:p>
          <a:p>
            <a:pPr marL="0" indent="0">
              <a:buNone/>
            </a:pPr>
            <a:r>
              <a:rPr lang="zh-CN" altLang="en-US" dirty="0"/>
              <a:t>⒊   没有任何属性完全函数依赖于 非码 的任何一组属性</a:t>
            </a:r>
            <a:endParaRPr lang="zh-CN" altLang="en-US" dirty="0"/>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标题 653313"/>
          <p:cNvSpPr>
            <a:spLocks noGrp="1"/>
          </p:cNvSpPr>
          <p:nvPr>
            <p:ph type="title"/>
          </p:nvPr>
        </p:nvSpPr>
        <p:spPr>
          <a:xfrm>
            <a:off x="684213" y="0"/>
            <a:ext cx="6870700" cy="1484313"/>
          </a:xfrm>
        </p:spPr>
        <p:txBody>
          <a:bodyPr anchor="b"/>
          <a:lstStyle/>
          <a:p>
            <a:r>
              <a:rPr lang="en-US" altLang="zh-CN" dirty="0"/>
              <a:t>6</a:t>
            </a:r>
            <a:r>
              <a:rPr lang="en-US" altLang="zh-CN" dirty="0" smtClean="0"/>
              <a:t>.2.5  </a:t>
            </a:r>
            <a:r>
              <a:rPr lang="zh-CN" altLang="en-US" dirty="0"/>
              <a:t>多值依赖与第四范式（ </a:t>
            </a:r>
            <a:r>
              <a:rPr lang="en-US" altLang="zh-CN" dirty="0"/>
              <a:t>4NF </a:t>
            </a:r>
            <a:r>
              <a:rPr lang="zh-CN" altLang="en-US" dirty="0"/>
              <a:t>）</a:t>
            </a:r>
            <a:endParaRPr lang="zh-CN" altLang="en-US" dirty="0"/>
          </a:p>
        </p:txBody>
      </p:sp>
      <p:sp>
        <p:nvSpPr>
          <p:cNvPr id="654338" name="文本占位符 653314"/>
          <p:cNvSpPr>
            <a:spLocks noGrp="1"/>
          </p:cNvSpPr>
          <p:nvPr>
            <p:ph idx="1"/>
          </p:nvPr>
        </p:nvSpPr>
        <p:spPr>
          <a:xfrm>
            <a:off x="0" y="1700213"/>
            <a:ext cx="9144000" cy="4968875"/>
          </a:xfrm>
        </p:spPr>
        <p:txBody>
          <a:bodyPr anchor="t"/>
          <a:lstStyle/>
          <a:p>
            <a:pPr marL="0" indent="0">
              <a:buNone/>
            </a:pPr>
            <a:r>
              <a:rPr lang="zh-CN" altLang="en-US" dirty="0"/>
              <a:t>例 </a:t>
            </a:r>
            <a:r>
              <a:rPr lang="en-US" altLang="zh-CN" dirty="0"/>
              <a:t>: </a:t>
            </a:r>
            <a:r>
              <a:rPr lang="zh-CN" altLang="en-US" dirty="0"/>
              <a:t>学校中某一门课程由多个教师讲授，他们</a:t>
            </a:r>
            <a:endParaRPr lang="zh-CN" altLang="en-US" dirty="0"/>
          </a:p>
          <a:p>
            <a:pPr marL="0" indent="0">
              <a:buNone/>
            </a:pPr>
            <a:r>
              <a:rPr lang="zh-CN" altLang="en-US" dirty="0"/>
              <a:t>使用相同的一套参考书。</a:t>
            </a:r>
            <a:endParaRPr lang="zh-CN" altLang="en-US" dirty="0"/>
          </a:p>
          <a:p>
            <a:pPr marL="0" indent="0">
              <a:buNone/>
            </a:pPr>
            <a:r>
              <a:rPr lang="zh-CN" altLang="en-US" dirty="0"/>
              <a:t>关系模式</a:t>
            </a:r>
            <a:r>
              <a:rPr lang="en-US" altLang="zh-CN" dirty="0"/>
              <a:t>Teaching(C, T, B)</a:t>
            </a:r>
            <a:endParaRPr lang="en-US" altLang="zh-CN" dirty="0"/>
          </a:p>
          <a:p>
            <a:pPr marL="0" indent="0">
              <a:buNone/>
            </a:pPr>
            <a:r>
              <a:rPr lang="zh-CN" altLang="en-US" dirty="0"/>
              <a:t>课程 </a:t>
            </a:r>
            <a:r>
              <a:rPr lang="en-US" altLang="zh-CN" dirty="0"/>
              <a:t>C ,</a:t>
            </a:r>
            <a:r>
              <a:rPr lang="zh-CN" altLang="en-US" dirty="0"/>
              <a:t>教师 </a:t>
            </a:r>
            <a:r>
              <a:rPr lang="en-US" altLang="zh-CN" dirty="0"/>
              <a:t>T</a:t>
            </a:r>
            <a:r>
              <a:rPr lang="zh-CN" altLang="en-US" dirty="0"/>
              <a:t>和参考书 </a:t>
            </a:r>
            <a:r>
              <a:rPr lang="en-US" altLang="zh-CN" dirty="0"/>
              <a:t>B</a:t>
            </a:r>
            <a:endParaRPr lang="en-US" altLang="zh-CN"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1" name="标题 654337"/>
          <p:cNvSpPr>
            <a:spLocks noGrp="1"/>
          </p:cNvSpPr>
          <p:nvPr>
            <p:ph type="title"/>
          </p:nvPr>
        </p:nvSpPr>
        <p:spPr/>
        <p:txBody>
          <a:bodyPr anchor="b"/>
          <a:lstStyle/>
          <a:p>
            <a:endParaRPr lang="zh-CN" altLang="en-US" dirty="0"/>
          </a:p>
        </p:txBody>
      </p:sp>
      <p:pic>
        <p:nvPicPr>
          <p:cNvPr id="655362" name="文本占位符 654338"/>
          <p:cNvPicPr>
            <a:picLocks noGrp="1" noChangeAspect="1"/>
          </p:cNvPicPr>
          <p:nvPr>
            <p:ph idx="1"/>
          </p:nvPr>
        </p:nvPicPr>
        <p:blipFill>
          <a:blip r:embed="rId1"/>
          <a:stretch>
            <a:fillRect/>
          </a:stretch>
        </p:blipFill>
        <p:spPr>
          <a:xfrm>
            <a:off x="250825" y="549275"/>
            <a:ext cx="8243888" cy="6080125"/>
          </a:xfrm>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标题 655361"/>
          <p:cNvSpPr>
            <a:spLocks noGrp="1"/>
          </p:cNvSpPr>
          <p:nvPr>
            <p:ph type="title"/>
          </p:nvPr>
        </p:nvSpPr>
        <p:spPr/>
        <p:txBody>
          <a:bodyPr anchor="b"/>
          <a:lstStyle/>
          <a:p>
            <a:endParaRPr lang="zh-CN" altLang="en-US" dirty="0"/>
          </a:p>
        </p:txBody>
      </p:sp>
      <p:pic>
        <p:nvPicPr>
          <p:cNvPr id="656386" name="文本占位符 655362"/>
          <p:cNvPicPr>
            <a:picLocks noGrp="1" noChangeAspect="1"/>
          </p:cNvPicPr>
          <p:nvPr>
            <p:ph idx="1"/>
          </p:nvPr>
        </p:nvPicPr>
        <p:blipFill>
          <a:blip r:embed="rId1"/>
          <a:stretch>
            <a:fillRect/>
          </a:stretch>
        </p:blipFill>
        <p:spPr>
          <a:xfrm>
            <a:off x="684213" y="1341438"/>
            <a:ext cx="7632700" cy="4840287"/>
          </a:xfrm>
        </p:spPr>
      </p:pic>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标题 656385"/>
          <p:cNvSpPr>
            <a:spLocks noGrp="1"/>
          </p:cNvSpPr>
          <p:nvPr>
            <p:ph type="title"/>
          </p:nvPr>
        </p:nvSpPr>
        <p:spPr/>
        <p:txBody>
          <a:bodyPr anchor="b"/>
          <a:lstStyle/>
          <a:p>
            <a:endParaRPr lang="zh-CN" altLang="en-US" dirty="0"/>
          </a:p>
        </p:txBody>
      </p:sp>
      <p:pic>
        <p:nvPicPr>
          <p:cNvPr id="657410" name="文本占位符 656386"/>
          <p:cNvPicPr>
            <a:picLocks noGrp="1" noChangeAspect="1"/>
          </p:cNvPicPr>
          <p:nvPr>
            <p:ph idx="1"/>
          </p:nvPr>
        </p:nvPicPr>
        <p:blipFill>
          <a:blip r:embed="rId1"/>
          <a:stretch>
            <a:fillRect/>
          </a:stretch>
        </p:blipFill>
        <p:spPr>
          <a:xfrm>
            <a:off x="0" y="1844675"/>
            <a:ext cx="8532813" cy="4819650"/>
          </a:xfrm>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标题 657409"/>
          <p:cNvSpPr>
            <a:spLocks noGrp="1"/>
          </p:cNvSpPr>
          <p:nvPr>
            <p:ph type="title"/>
          </p:nvPr>
        </p:nvSpPr>
        <p:spPr/>
        <p:txBody>
          <a:bodyPr anchor="b"/>
          <a:lstStyle/>
          <a:p>
            <a:endParaRPr lang="zh-CN" altLang="en-US" dirty="0"/>
          </a:p>
        </p:txBody>
      </p:sp>
      <p:pic>
        <p:nvPicPr>
          <p:cNvPr id="658434" name="文本占位符 657410"/>
          <p:cNvPicPr>
            <a:picLocks noGrp="1" noChangeAspect="1"/>
          </p:cNvPicPr>
          <p:nvPr>
            <p:ph idx="1"/>
          </p:nvPr>
        </p:nvPicPr>
        <p:blipFill>
          <a:blip r:embed="rId1"/>
          <a:stretch>
            <a:fillRect/>
          </a:stretch>
        </p:blipFill>
        <p:spPr>
          <a:xfrm>
            <a:off x="1176338" y="1828800"/>
            <a:ext cx="7967662" cy="4340225"/>
          </a:xfrm>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标题 658433"/>
          <p:cNvSpPr>
            <a:spLocks noGrp="1"/>
          </p:cNvSpPr>
          <p:nvPr>
            <p:ph type="title"/>
          </p:nvPr>
        </p:nvSpPr>
        <p:spPr/>
        <p:txBody>
          <a:bodyPr anchor="b"/>
          <a:lstStyle/>
          <a:p>
            <a:endParaRPr lang="zh-CN" altLang="en-US" dirty="0"/>
          </a:p>
        </p:txBody>
      </p:sp>
      <p:pic>
        <p:nvPicPr>
          <p:cNvPr id="659458" name="文本占位符 658434"/>
          <p:cNvPicPr>
            <a:picLocks noGrp="1" noChangeAspect="1"/>
          </p:cNvPicPr>
          <p:nvPr>
            <p:ph idx="1"/>
          </p:nvPr>
        </p:nvPicPr>
        <p:blipFill>
          <a:blip r:embed="rId1"/>
          <a:stretch>
            <a:fillRect/>
          </a:stretch>
        </p:blipFill>
        <p:spPr>
          <a:xfrm>
            <a:off x="900113" y="1828800"/>
            <a:ext cx="7127875" cy="4381500"/>
          </a:xfrm>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标题 659457"/>
          <p:cNvSpPr>
            <a:spLocks noGrp="1"/>
          </p:cNvSpPr>
          <p:nvPr>
            <p:ph type="title"/>
          </p:nvPr>
        </p:nvSpPr>
        <p:spPr/>
        <p:txBody>
          <a:bodyPr anchor="b"/>
          <a:lstStyle/>
          <a:p>
            <a:endParaRPr lang="zh-CN" altLang="en-US" dirty="0"/>
          </a:p>
        </p:txBody>
      </p:sp>
      <p:pic>
        <p:nvPicPr>
          <p:cNvPr id="660482" name="文本占位符 659458"/>
          <p:cNvPicPr>
            <a:picLocks noGrp="1" noChangeAspect="1"/>
          </p:cNvPicPr>
          <p:nvPr>
            <p:ph idx="1"/>
          </p:nvPr>
        </p:nvPicPr>
        <p:blipFill>
          <a:blip r:embed="rId1"/>
          <a:stretch>
            <a:fillRect/>
          </a:stretch>
        </p:blipFill>
        <p:spPr>
          <a:xfrm>
            <a:off x="1273175" y="1828800"/>
            <a:ext cx="6519863" cy="3657600"/>
          </a:xfrm>
        </p:spPr>
      </p:pic>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标题 660481"/>
          <p:cNvSpPr>
            <a:spLocks noGrp="1"/>
          </p:cNvSpPr>
          <p:nvPr>
            <p:ph type="title"/>
          </p:nvPr>
        </p:nvSpPr>
        <p:spPr/>
        <p:txBody>
          <a:bodyPr anchor="b"/>
          <a:lstStyle/>
          <a:p>
            <a:endParaRPr lang="zh-CN" altLang="en-US" dirty="0"/>
          </a:p>
        </p:txBody>
      </p:sp>
      <p:pic>
        <p:nvPicPr>
          <p:cNvPr id="661506" name="文本占位符 660482"/>
          <p:cNvPicPr>
            <a:picLocks noGrp="1" noChangeAspect="1"/>
          </p:cNvPicPr>
          <p:nvPr>
            <p:ph idx="1"/>
          </p:nvPr>
        </p:nvPicPr>
        <p:blipFill>
          <a:blip r:embed="rId1"/>
          <a:stretch>
            <a:fillRect/>
          </a:stretch>
        </p:blipFill>
        <p:spPr>
          <a:xfrm>
            <a:off x="1317625" y="1828800"/>
            <a:ext cx="6430963" cy="3657600"/>
          </a:xfrm>
        </p:spPr>
      </p:pic>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标题 661505"/>
          <p:cNvSpPr>
            <a:spLocks noGrp="1"/>
          </p:cNvSpPr>
          <p:nvPr>
            <p:ph type="title"/>
          </p:nvPr>
        </p:nvSpPr>
        <p:spPr/>
        <p:txBody>
          <a:bodyPr anchor="b"/>
          <a:lstStyle/>
          <a:p>
            <a:endParaRPr lang="zh-CN" altLang="en-US" dirty="0"/>
          </a:p>
        </p:txBody>
      </p:sp>
      <p:pic>
        <p:nvPicPr>
          <p:cNvPr id="662530" name="文本占位符 661506"/>
          <p:cNvPicPr>
            <a:picLocks noGrp="1" noChangeAspect="1"/>
          </p:cNvPicPr>
          <p:nvPr>
            <p:ph idx="1"/>
          </p:nvPr>
        </p:nvPicPr>
        <p:blipFill>
          <a:blip r:embed="rId1"/>
          <a:stretch>
            <a:fillRect/>
          </a:stretch>
        </p:blipFill>
        <p:spPr>
          <a:xfrm>
            <a:off x="1225550" y="1828800"/>
            <a:ext cx="7667625" cy="4238625"/>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66561"/>
          <p:cNvSpPr>
            <a:spLocks noGrp="1"/>
          </p:cNvSpPr>
          <p:nvPr>
            <p:ph type="title"/>
          </p:nvPr>
        </p:nvSpPr>
        <p:spPr>
          <a:xfrm>
            <a:off x="685800" y="152400"/>
            <a:ext cx="6870700" cy="539750"/>
          </a:xfrm>
        </p:spPr>
        <p:txBody>
          <a:bodyPr anchor="b"/>
          <a:lstStyle/>
          <a:p>
            <a:r>
              <a:rPr lang="zh-CN" altLang="en-US" sz="4000"/>
              <a:t>常用数据模型  </a:t>
            </a:r>
            <a:r>
              <a:rPr lang="en-US" altLang="zh-CN" sz="4000"/>
              <a:t>( </a:t>
            </a:r>
            <a:r>
              <a:rPr lang="zh-CN" altLang="en-US" sz="4000"/>
              <a:t>续 </a:t>
            </a:r>
            <a:r>
              <a:rPr lang="en-US" altLang="zh-CN" sz="4000"/>
              <a:t>) </a:t>
            </a:r>
            <a:endParaRPr lang="en-US" altLang="zh-CN" sz="4000"/>
          </a:p>
        </p:txBody>
      </p:sp>
      <p:sp>
        <p:nvSpPr>
          <p:cNvPr id="67586" name="文本占位符 66562"/>
          <p:cNvSpPr>
            <a:spLocks noGrp="1"/>
          </p:cNvSpPr>
          <p:nvPr>
            <p:ph idx="1"/>
          </p:nvPr>
        </p:nvSpPr>
        <p:spPr>
          <a:xfrm>
            <a:off x="179388" y="1268413"/>
            <a:ext cx="8964612" cy="5400675"/>
          </a:xfrm>
        </p:spPr>
        <p:txBody>
          <a:bodyPr anchor="t"/>
          <a:lstStyle/>
          <a:p>
            <a:r>
              <a:rPr lang="zh-CN" altLang="en-US"/>
              <a:t> </a:t>
            </a:r>
            <a:r>
              <a:rPr lang="zh-CN" altLang="en-US">
                <a:solidFill>
                  <a:schemeClr val="tx2"/>
                </a:solidFill>
              </a:rPr>
              <a:t>关系模型</a:t>
            </a:r>
            <a:r>
              <a:rPr lang="zh-CN" altLang="en-US"/>
              <a:t> </a:t>
            </a:r>
            <a:r>
              <a:rPr lang="en-US" altLang="zh-CN"/>
              <a:t>(Relational Model)  </a:t>
            </a:r>
            <a:endParaRPr lang="en-US" altLang="zh-CN"/>
          </a:p>
          <a:p>
            <a:pPr>
              <a:buNone/>
            </a:pPr>
            <a:r>
              <a:rPr lang="en-US" altLang="zh-CN"/>
              <a:t> </a:t>
            </a:r>
            <a:r>
              <a:rPr lang="zh-CN" altLang="en-US"/>
              <a:t>数据结构：表</a:t>
            </a:r>
            <a:endParaRPr lang="zh-CN" altLang="en-US"/>
          </a:p>
          <a:p>
            <a:r>
              <a:rPr lang="zh-CN" altLang="en-US">
                <a:solidFill>
                  <a:schemeClr val="tx2"/>
                </a:solidFill>
              </a:rPr>
              <a:t>面向对象模型</a:t>
            </a:r>
            <a:r>
              <a:rPr lang="zh-CN" altLang="en-US"/>
              <a:t> </a:t>
            </a:r>
            <a:r>
              <a:rPr lang="en-US" altLang="zh-CN"/>
              <a:t>(Object Oriented Model </a:t>
            </a:r>
            <a:r>
              <a:rPr lang="zh-CN" altLang="en-US"/>
              <a:t>）</a:t>
            </a:r>
            <a:endParaRPr lang="zh-CN" altLang="en-US"/>
          </a:p>
          <a:p>
            <a:pPr>
              <a:buNone/>
            </a:pPr>
            <a:r>
              <a:rPr lang="zh-CN" altLang="en-US"/>
              <a:t>数据结构：对象</a:t>
            </a:r>
            <a:endParaRPr lang="zh-CN" altLang="en-US"/>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标题 662529"/>
          <p:cNvSpPr>
            <a:spLocks noGrp="1"/>
          </p:cNvSpPr>
          <p:nvPr>
            <p:ph type="title"/>
          </p:nvPr>
        </p:nvSpPr>
        <p:spPr/>
        <p:txBody>
          <a:bodyPr anchor="b"/>
          <a:lstStyle/>
          <a:p>
            <a:endParaRPr lang="zh-CN" altLang="en-US" dirty="0"/>
          </a:p>
        </p:txBody>
      </p:sp>
      <p:pic>
        <p:nvPicPr>
          <p:cNvPr id="663554" name="文本占位符 662530"/>
          <p:cNvPicPr>
            <a:picLocks noGrp="1" noChangeAspect="1"/>
          </p:cNvPicPr>
          <p:nvPr>
            <p:ph idx="1"/>
          </p:nvPr>
        </p:nvPicPr>
        <p:blipFill>
          <a:blip r:embed="rId1"/>
          <a:stretch>
            <a:fillRect/>
          </a:stretch>
        </p:blipFill>
        <p:spPr>
          <a:xfrm>
            <a:off x="1179513" y="1828800"/>
            <a:ext cx="6707187" cy="3657600"/>
          </a:xfrm>
        </p:spPr>
      </p:pic>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标题 663553"/>
          <p:cNvSpPr>
            <a:spLocks noGrp="1"/>
          </p:cNvSpPr>
          <p:nvPr>
            <p:ph type="title"/>
          </p:nvPr>
        </p:nvSpPr>
        <p:spPr/>
        <p:txBody>
          <a:bodyPr anchor="b"/>
          <a:lstStyle/>
          <a:p>
            <a:endParaRPr lang="zh-CN" altLang="en-US" dirty="0"/>
          </a:p>
        </p:txBody>
      </p:sp>
      <p:pic>
        <p:nvPicPr>
          <p:cNvPr id="664578" name="文本占位符 663554"/>
          <p:cNvPicPr>
            <a:picLocks noGrp="1" noChangeAspect="1"/>
          </p:cNvPicPr>
          <p:nvPr>
            <p:ph idx="1"/>
          </p:nvPr>
        </p:nvPicPr>
        <p:blipFill>
          <a:blip r:embed="rId1"/>
          <a:stretch>
            <a:fillRect/>
          </a:stretch>
        </p:blipFill>
        <p:spPr>
          <a:xfrm>
            <a:off x="1241425" y="1828800"/>
            <a:ext cx="6584950" cy="3657600"/>
          </a:xfrm>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标题 664577"/>
          <p:cNvSpPr>
            <a:spLocks noGrp="1"/>
          </p:cNvSpPr>
          <p:nvPr>
            <p:ph type="title"/>
          </p:nvPr>
        </p:nvSpPr>
        <p:spPr>
          <a:xfrm>
            <a:off x="685800" y="152400"/>
            <a:ext cx="6870700" cy="1116013"/>
          </a:xfrm>
        </p:spPr>
        <p:txBody>
          <a:bodyPr anchor="b"/>
          <a:lstStyle/>
          <a:p>
            <a:endParaRPr lang="zh-CN" altLang="en-US" dirty="0"/>
          </a:p>
        </p:txBody>
      </p:sp>
      <p:pic>
        <p:nvPicPr>
          <p:cNvPr id="665602" name="文本占位符 664578"/>
          <p:cNvPicPr>
            <a:picLocks noGrp="1" noChangeAspect="1"/>
          </p:cNvPicPr>
          <p:nvPr>
            <p:ph idx="1"/>
          </p:nvPr>
        </p:nvPicPr>
        <p:blipFill>
          <a:blip r:embed="rId1"/>
          <a:stretch>
            <a:fillRect/>
          </a:stretch>
        </p:blipFill>
        <p:spPr>
          <a:xfrm>
            <a:off x="2268538" y="692150"/>
            <a:ext cx="4443412" cy="561975"/>
          </a:xfrm>
        </p:spPr>
      </p:pic>
      <p:pic>
        <p:nvPicPr>
          <p:cNvPr id="665603" name="图片 664579"/>
          <p:cNvPicPr>
            <a:picLocks noChangeAspect="1"/>
          </p:cNvPicPr>
          <p:nvPr/>
        </p:nvPicPr>
        <p:blipFill>
          <a:blip r:embed="rId2"/>
          <a:stretch>
            <a:fillRect/>
          </a:stretch>
        </p:blipFill>
        <p:spPr>
          <a:xfrm>
            <a:off x="1509713" y="1544638"/>
            <a:ext cx="6873875" cy="3768725"/>
          </a:xfrm>
          <a:prstGeom prst="rect">
            <a:avLst/>
          </a:prstGeom>
          <a:noFill/>
          <a:ln w="9525">
            <a:noFill/>
          </a:ln>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5" name="标题 665601"/>
          <p:cNvSpPr>
            <a:spLocks noGrp="1"/>
          </p:cNvSpPr>
          <p:nvPr>
            <p:ph type="title"/>
          </p:nvPr>
        </p:nvSpPr>
        <p:spPr>
          <a:xfrm>
            <a:off x="685800" y="152400"/>
            <a:ext cx="6870700" cy="539750"/>
          </a:xfrm>
        </p:spPr>
        <p:txBody>
          <a:bodyPr anchor="b"/>
          <a:lstStyle/>
          <a:p>
            <a:endParaRPr lang="zh-CN" altLang="en-US" sz="4000" dirty="0"/>
          </a:p>
        </p:txBody>
      </p:sp>
      <p:sp>
        <p:nvSpPr>
          <p:cNvPr id="666626" name="文本占位符 665602"/>
          <p:cNvSpPr>
            <a:spLocks noGrp="1"/>
          </p:cNvSpPr>
          <p:nvPr>
            <p:ph idx="1"/>
          </p:nvPr>
        </p:nvSpPr>
        <p:spPr>
          <a:xfrm>
            <a:off x="250825" y="1773238"/>
            <a:ext cx="8893175" cy="5084762"/>
          </a:xfrm>
        </p:spPr>
        <p:txBody>
          <a:bodyPr anchor="t"/>
          <a:lstStyle/>
          <a:p>
            <a:pPr marL="0" indent="0">
              <a:buNone/>
            </a:pPr>
            <a:r>
              <a:rPr lang="zh-CN" altLang="en-US" dirty="0"/>
              <a:t>例：  </a:t>
            </a:r>
            <a:r>
              <a:rPr lang="en-US" altLang="zh-CN" dirty="0"/>
              <a:t>Teach(C,T,B)  </a:t>
            </a:r>
            <a:r>
              <a:rPr lang="zh-CN" altLang="en-US" dirty="0"/>
              <a:t>不∈  </a:t>
            </a:r>
            <a:r>
              <a:rPr lang="en-US" altLang="zh-CN" dirty="0"/>
              <a:t>4NF</a:t>
            </a:r>
            <a:endParaRPr lang="en-US" altLang="zh-CN" dirty="0"/>
          </a:p>
          <a:p>
            <a:r>
              <a:rPr lang="en-US" altLang="zh-CN" dirty="0"/>
              <a:t>     </a:t>
            </a:r>
            <a:r>
              <a:rPr lang="zh-CN" altLang="en-US" dirty="0"/>
              <a:t>存在非平凡的多值依赖 </a:t>
            </a:r>
            <a:r>
              <a:rPr lang="en-US" altLang="zh-CN" dirty="0"/>
              <a:t>C →→ T </a:t>
            </a:r>
            <a:r>
              <a:rPr lang="zh-CN" altLang="en-US" dirty="0"/>
              <a:t>，且 </a:t>
            </a:r>
            <a:r>
              <a:rPr lang="en-US" altLang="zh-CN" dirty="0"/>
              <a:t>C </a:t>
            </a:r>
            <a:r>
              <a:rPr lang="zh-CN" altLang="en-US" dirty="0"/>
              <a:t>不是候选码</a:t>
            </a:r>
            <a:endParaRPr lang="zh-CN" altLang="en-US" dirty="0"/>
          </a:p>
          <a:p>
            <a:pPr marL="0" indent="0">
              <a:buNone/>
            </a:pPr>
            <a:r>
              <a:rPr lang="zh-CN" altLang="en-US" dirty="0" smtClean="0"/>
              <a:t>用</a:t>
            </a:r>
            <a:r>
              <a:rPr lang="zh-CN" altLang="en-US" dirty="0"/>
              <a:t>投影分解法把 </a:t>
            </a:r>
            <a:r>
              <a:rPr lang="en-US" altLang="zh-CN" dirty="0"/>
              <a:t>Teach </a:t>
            </a:r>
            <a:r>
              <a:rPr lang="zh-CN" altLang="en-US" dirty="0"/>
              <a:t>分解为如下两个关系模式：</a:t>
            </a:r>
            <a:endParaRPr lang="zh-CN" altLang="en-US" dirty="0"/>
          </a:p>
          <a:p>
            <a:r>
              <a:rPr lang="zh-CN" altLang="en-US" dirty="0"/>
              <a:t>               </a:t>
            </a:r>
            <a:r>
              <a:rPr lang="en-US" altLang="zh-CN" dirty="0"/>
              <a:t>CT(C, T)  ∈  4NF</a:t>
            </a:r>
            <a:endParaRPr lang="en-US" altLang="zh-CN" dirty="0"/>
          </a:p>
          <a:p>
            <a:r>
              <a:rPr lang="en-US" altLang="zh-CN" dirty="0"/>
              <a:t>              CB(C, B)  ∈  4NF</a:t>
            </a:r>
            <a:endParaRPr lang="en-US" altLang="zh-CN" dirty="0"/>
          </a:p>
          <a:p>
            <a:r>
              <a:rPr lang="en-US" altLang="zh-CN" dirty="0"/>
              <a:t>     C →→ T </a:t>
            </a:r>
            <a:r>
              <a:rPr lang="zh-CN" altLang="en-US" dirty="0"/>
              <a:t>，  </a:t>
            </a:r>
            <a:r>
              <a:rPr lang="en-US" altLang="zh-CN" dirty="0"/>
              <a:t>C →→ B </a:t>
            </a:r>
            <a:r>
              <a:rPr lang="zh-CN" altLang="en-US" dirty="0"/>
              <a:t>是平凡多值依赖</a:t>
            </a:r>
            <a:endParaRPr lang="zh-CN" altLang="en-US" dirty="0"/>
          </a:p>
          <a:p>
            <a:r>
              <a:rPr lang="zh-CN" altLang="en-US" dirty="0"/>
              <a:t> </a:t>
            </a:r>
            <a:endParaRPr lang="zh-CN" altLang="en-US" dirty="0"/>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标题 666625"/>
          <p:cNvSpPr>
            <a:spLocks noGrp="1"/>
          </p:cNvSpPr>
          <p:nvPr>
            <p:ph type="title"/>
          </p:nvPr>
        </p:nvSpPr>
        <p:spPr/>
        <p:txBody>
          <a:bodyPr anchor="b"/>
          <a:lstStyle/>
          <a:p>
            <a:endParaRPr lang="zh-CN" altLang="en-US" dirty="0"/>
          </a:p>
        </p:txBody>
      </p:sp>
      <p:sp>
        <p:nvSpPr>
          <p:cNvPr id="667650" name="文本占位符 666626"/>
          <p:cNvSpPr>
            <a:spLocks noGrp="1"/>
          </p:cNvSpPr>
          <p:nvPr>
            <p:ph idx="1"/>
          </p:nvPr>
        </p:nvSpPr>
        <p:spPr>
          <a:xfrm>
            <a:off x="685800" y="1828800"/>
            <a:ext cx="8207375" cy="4768850"/>
          </a:xfrm>
        </p:spPr>
        <p:txBody>
          <a:bodyPr anchor="t"/>
          <a:lstStyle/>
          <a:p>
            <a:r>
              <a:rPr lang="zh-CN" altLang="en-US" dirty="0" smtClean="0"/>
              <a:t>关系数据库</a:t>
            </a:r>
            <a:r>
              <a:rPr lang="zh-CN" altLang="en-US" dirty="0"/>
              <a:t>的规范化理论是数据库逻辑</a:t>
            </a:r>
            <a:endParaRPr lang="zh-CN" altLang="en-US" dirty="0"/>
          </a:p>
          <a:p>
            <a:pPr marL="0" indent="0">
              <a:buNone/>
            </a:pPr>
            <a:r>
              <a:rPr lang="zh-CN" altLang="en-US" dirty="0"/>
              <a:t>设计的工具。</a:t>
            </a:r>
            <a:endParaRPr lang="zh-CN" altLang="en-US" dirty="0"/>
          </a:p>
          <a:p>
            <a:r>
              <a:rPr lang="zh-CN" altLang="en-US" dirty="0" smtClean="0"/>
              <a:t> </a:t>
            </a:r>
            <a:r>
              <a:rPr lang="zh-CN" altLang="en-US" dirty="0"/>
              <a:t>一个关系只要其分量都是不可分的数据</a:t>
            </a:r>
            <a:endParaRPr lang="zh-CN" altLang="en-US" dirty="0"/>
          </a:p>
          <a:p>
            <a:pPr marL="0" indent="0">
              <a:buNone/>
            </a:pPr>
            <a:r>
              <a:rPr lang="zh-CN" altLang="en-US" dirty="0"/>
              <a:t>项，它就是规范化的关系，但这只是最</a:t>
            </a:r>
            <a:endParaRPr lang="zh-CN" altLang="en-US" dirty="0"/>
          </a:p>
          <a:p>
            <a:pPr marL="0" indent="0">
              <a:buNone/>
            </a:pPr>
            <a:r>
              <a:rPr lang="zh-CN" altLang="en-US" dirty="0"/>
              <a:t>基本的规范化。</a:t>
            </a:r>
            <a:endParaRPr lang="zh-CN" altLang="en-US" dirty="0"/>
          </a:p>
          <a:p>
            <a:r>
              <a:rPr lang="zh-CN" altLang="en-US" dirty="0" smtClean="0"/>
              <a:t>规范化</a:t>
            </a:r>
            <a:r>
              <a:rPr lang="zh-CN" altLang="en-US" dirty="0"/>
              <a:t>程度可以有多个不同的级别</a:t>
            </a:r>
            <a:endParaRPr lang="zh-CN" altLang="en-US" dirty="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标题 667649"/>
          <p:cNvSpPr>
            <a:spLocks noGrp="1"/>
          </p:cNvSpPr>
          <p:nvPr>
            <p:ph type="title"/>
          </p:nvPr>
        </p:nvSpPr>
        <p:spPr/>
        <p:txBody>
          <a:bodyPr anchor="b"/>
          <a:lstStyle/>
          <a:p>
            <a:endParaRPr lang="zh-CN" altLang="en-US" dirty="0"/>
          </a:p>
        </p:txBody>
      </p:sp>
      <p:sp>
        <p:nvSpPr>
          <p:cNvPr id="668674" name="文本占位符 667650"/>
          <p:cNvSpPr>
            <a:spLocks noGrp="1"/>
          </p:cNvSpPr>
          <p:nvPr>
            <p:ph idx="1"/>
          </p:nvPr>
        </p:nvSpPr>
        <p:spPr>
          <a:xfrm>
            <a:off x="685800" y="1828800"/>
            <a:ext cx="8134350" cy="4840288"/>
          </a:xfrm>
        </p:spPr>
        <p:txBody>
          <a:bodyPr anchor="t"/>
          <a:lstStyle/>
          <a:p>
            <a:pPr marL="0" indent="0">
              <a:buNone/>
            </a:pPr>
            <a:r>
              <a:rPr lang="zh-CN" altLang="en-US" sz="2800" dirty="0"/>
              <a:t>规范化（续）</a:t>
            </a:r>
            <a:endParaRPr lang="zh-CN" altLang="en-US" sz="2800" dirty="0"/>
          </a:p>
          <a:p>
            <a:r>
              <a:rPr lang="zh-CN" altLang="en-US" sz="2800" dirty="0" smtClean="0"/>
              <a:t> </a:t>
            </a:r>
            <a:r>
              <a:rPr lang="zh-CN" altLang="en-US" sz="2800" dirty="0"/>
              <a:t>规范化程度过低的关系不一定能够很好地描述</a:t>
            </a:r>
            <a:endParaRPr lang="zh-CN" altLang="en-US" sz="2800" dirty="0"/>
          </a:p>
          <a:p>
            <a:pPr marL="0" indent="0">
              <a:buNone/>
            </a:pPr>
            <a:r>
              <a:rPr lang="zh-CN" altLang="en-US" sz="2800" dirty="0"/>
              <a:t>现实世界，可能会存在插入异常、删除异常、</a:t>
            </a:r>
            <a:endParaRPr lang="zh-CN" altLang="en-US" sz="2800" dirty="0"/>
          </a:p>
          <a:p>
            <a:r>
              <a:rPr lang="zh-CN" altLang="en-US" sz="2800" dirty="0"/>
              <a:t>修改复杂、数据冗余等问题</a:t>
            </a:r>
            <a:endParaRPr lang="zh-CN" altLang="en-US" sz="2800" dirty="0"/>
          </a:p>
          <a:p>
            <a:r>
              <a:rPr lang="zh-CN" altLang="en-US" sz="2800" dirty="0" smtClean="0"/>
              <a:t>一</a:t>
            </a:r>
            <a:r>
              <a:rPr lang="zh-CN" altLang="en-US" sz="2800" dirty="0"/>
              <a:t>个低一级范式的关系模式，通过模式分解可</a:t>
            </a:r>
            <a:endParaRPr lang="zh-CN" altLang="en-US" sz="2800" dirty="0"/>
          </a:p>
          <a:p>
            <a:pPr marL="0" indent="0">
              <a:buNone/>
            </a:pPr>
            <a:r>
              <a:rPr lang="zh-CN" altLang="en-US" sz="2800" dirty="0"/>
              <a:t>以转换为若干个高一级范式的关系模式集合，</a:t>
            </a:r>
            <a:endParaRPr lang="zh-CN" altLang="en-US" sz="2800" dirty="0"/>
          </a:p>
          <a:p>
            <a:pPr marL="0" indent="0">
              <a:buNone/>
            </a:pPr>
            <a:r>
              <a:rPr lang="zh-CN" altLang="en-US" sz="2800" dirty="0"/>
              <a:t>这种过程就叫 关系模式的规范化</a:t>
            </a:r>
            <a:endParaRPr lang="zh-CN" altLang="en-US" sz="2800"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标题 668673"/>
          <p:cNvSpPr>
            <a:spLocks noGrp="1"/>
          </p:cNvSpPr>
          <p:nvPr>
            <p:ph type="title"/>
          </p:nvPr>
        </p:nvSpPr>
        <p:spPr/>
        <p:txBody>
          <a:bodyPr anchor="b"/>
          <a:lstStyle/>
          <a:p>
            <a:endParaRPr lang="zh-CN" altLang="en-US" dirty="0"/>
          </a:p>
        </p:txBody>
      </p:sp>
      <p:pic>
        <p:nvPicPr>
          <p:cNvPr id="669698" name="文本占位符 668674"/>
          <p:cNvPicPr>
            <a:picLocks noGrp="1" noChangeAspect="1"/>
          </p:cNvPicPr>
          <p:nvPr>
            <p:ph idx="1"/>
          </p:nvPr>
        </p:nvPicPr>
        <p:blipFill>
          <a:blip r:embed="rId1"/>
          <a:stretch>
            <a:fillRect/>
          </a:stretch>
        </p:blipFill>
        <p:spPr>
          <a:xfrm>
            <a:off x="-246062" y="1905000"/>
            <a:ext cx="9640887" cy="4584700"/>
          </a:xfrm>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1" name="文本占位符 669697"/>
          <p:cNvSpPr>
            <a:spLocks noGrp="1"/>
          </p:cNvSpPr>
          <p:nvPr>
            <p:ph idx="1"/>
          </p:nvPr>
        </p:nvSpPr>
        <p:spPr>
          <a:xfrm>
            <a:off x="0" y="1052513"/>
            <a:ext cx="9144000" cy="5805487"/>
          </a:xfrm>
        </p:spPr>
        <p:txBody>
          <a:bodyPr anchor="t"/>
          <a:lstStyle/>
          <a:p>
            <a:pPr marL="0" indent="0">
              <a:buNone/>
            </a:pPr>
            <a:r>
              <a:rPr lang="zh-CN" altLang="en-US" dirty="0"/>
              <a:t>规范化的基本思想</a:t>
            </a:r>
            <a:endParaRPr lang="zh-CN" altLang="en-US" dirty="0"/>
          </a:p>
          <a:p>
            <a:r>
              <a:rPr lang="zh-CN" altLang="en-US" dirty="0" smtClean="0"/>
              <a:t>消除</a:t>
            </a:r>
            <a:r>
              <a:rPr lang="zh-CN" altLang="en-US" dirty="0"/>
              <a:t>不合适的数据依赖的各关系模式达到某种程度的 “ 分离 ”</a:t>
            </a:r>
            <a:endParaRPr lang="zh-CN" altLang="en-US" dirty="0"/>
          </a:p>
          <a:p>
            <a:r>
              <a:rPr lang="zh-CN" altLang="en-US" dirty="0" smtClean="0"/>
              <a:t>采用 </a:t>
            </a:r>
            <a:r>
              <a:rPr lang="zh-CN" altLang="en-US" dirty="0"/>
              <a:t>“ 一事一地 ” 的模式设计原则</a:t>
            </a:r>
            <a:endParaRPr lang="zh-CN" altLang="en-US" dirty="0"/>
          </a:p>
          <a:p>
            <a:r>
              <a:rPr lang="zh-CN" altLang="en-US" dirty="0"/>
              <a:t> </a:t>
            </a:r>
            <a:r>
              <a:rPr lang="zh-CN" altLang="en-US" dirty="0" smtClean="0"/>
              <a:t>让</a:t>
            </a:r>
            <a:r>
              <a:rPr lang="zh-CN" altLang="en-US" dirty="0"/>
              <a:t>一个关系描述一个概念、一个实体</a:t>
            </a:r>
            <a:endParaRPr lang="zh-CN" altLang="en-US" dirty="0"/>
          </a:p>
          <a:p>
            <a:pPr marL="0" indent="0">
              <a:buNone/>
            </a:pPr>
            <a:r>
              <a:rPr lang="zh-CN" altLang="en-US" dirty="0"/>
              <a:t>或者实体间的一种联系。若多于一个</a:t>
            </a:r>
            <a:endParaRPr lang="zh-CN" altLang="en-US" dirty="0"/>
          </a:p>
          <a:p>
            <a:pPr marL="0" indent="0">
              <a:buNone/>
            </a:pPr>
            <a:r>
              <a:rPr lang="zh-CN" altLang="en-US" dirty="0"/>
              <a:t>概念就把它 “ 分离 ” 出去</a:t>
            </a:r>
            <a:endParaRPr lang="zh-CN" altLang="en-US" dirty="0"/>
          </a:p>
          <a:p>
            <a:r>
              <a:rPr lang="zh-CN" altLang="en-US" dirty="0" smtClean="0"/>
              <a:t>所谓</a:t>
            </a:r>
            <a:r>
              <a:rPr lang="zh-CN" altLang="en-US" dirty="0"/>
              <a:t>规范化实质上是概念的单一化</a:t>
            </a:r>
            <a:endParaRPr lang="zh-CN" altLang="en-US" dirty="0"/>
          </a:p>
        </p:txBody>
      </p:sp>
      <p:sp>
        <p:nvSpPr>
          <p:cNvPr id="670722" name="标题 669698"/>
          <p:cNvSpPr>
            <a:spLocks noGrp="1"/>
          </p:cNvSpPr>
          <p:nvPr>
            <p:ph type="title"/>
          </p:nvPr>
        </p:nvSpPr>
        <p:spPr>
          <a:xfrm>
            <a:off x="685800" y="152400"/>
            <a:ext cx="6870700" cy="828675"/>
          </a:xfrm>
        </p:spPr>
        <p:txBody>
          <a:bodyPr anchor="b"/>
          <a:lstStyle/>
          <a:p>
            <a:r>
              <a:rPr lang="zh-CN" altLang="en-US"/>
              <a:t>规范化的基本思想</a:t>
            </a:r>
            <a:endParaRPr lang="zh-CN" altLang="en-US"/>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5" name="标题 670721"/>
          <p:cNvSpPr>
            <a:spLocks noGrp="1"/>
          </p:cNvSpPr>
          <p:nvPr>
            <p:ph type="title"/>
          </p:nvPr>
        </p:nvSpPr>
        <p:spPr/>
        <p:txBody>
          <a:bodyPr anchor="b"/>
          <a:lstStyle/>
          <a:p>
            <a:endParaRPr lang="zh-CN" altLang="en-US" dirty="0"/>
          </a:p>
        </p:txBody>
      </p:sp>
      <p:sp>
        <p:nvSpPr>
          <p:cNvPr id="671746" name="文本占位符 670722"/>
          <p:cNvSpPr>
            <a:spLocks noGrp="1"/>
          </p:cNvSpPr>
          <p:nvPr>
            <p:ph idx="1"/>
          </p:nvPr>
        </p:nvSpPr>
        <p:spPr/>
        <p:txBody>
          <a:bodyPr anchor="t"/>
          <a:lstStyle/>
          <a:p>
            <a:r>
              <a:rPr lang="zh-CN" altLang="en-US" sz="2800" dirty="0" smtClean="0"/>
              <a:t> </a:t>
            </a:r>
            <a:r>
              <a:rPr lang="zh-CN" altLang="en-US" sz="2800" dirty="0"/>
              <a:t>不能说规范化程度越高的关系模式就越好</a:t>
            </a:r>
            <a:endParaRPr lang="zh-CN" altLang="en-US" sz="2800" dirty="0"/>
          </a:p>
          <a:p>
            <a:r>
              <a:rPr lang="zh-CN" altLang="en-US" sz="2800" dirty="0" smtClean="0"/>
              <a:t>在</a:t>
            </a:r>
            <a:r>
              <a:rPr lang="zh-CN" altLang="en-US" sz="2800" dirty="0"/>
              <a:t>设计数据库模式结构时，必须对现实世界的实际情况和用户应用需求作进一步分析，确定</a:t>
            </a:r>
            <a:endParaRPr lang="zh-CN" altLang="en-US" sz="2800" dirty="0"/>
          </a:p>
          <a:p>
            <a:r>
              <a:rPr lang="zh-CN" altLang="en-US" sz="2800" dirty="0"/>
              <a:t>一个合适的、能够反映现实世界的模式</a:t>
            </a:r>
            <a:endParaRPr lang="zh-CN" altLang="en-US" sz="2800" dirty="0"/>
          </a:p>
          <a:p>
            <a:r>
              <a:rPr lang="zh-CN" altLang="en-US" sz="2800" dirty="0"/>
              <a:t>上面的规范化步骤可以在其中任何一步终止</a:t>
            </a:r>
            <a:endParaRPr lang="zh-CN" altLang="en-US" sz="2800" dirty="0"/>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69" name="标题 671745"/>
          <p:cNvSpPr>
            <a:spLocks noGrp="1"/>
          </p:cNvSpPr>
          <p:nvPr>
            <p:ph type="title"/>
          </p:nvPr>
        </p:nvSpPr>
        <p:spPr>
          <a:xfrm>
            <a:off x="685800" y="152400"/>
            <a:ext cx="6870700" cy="1044575"/>
          </a:xfrm>
        </p:spPr>
        <p:txBody>
          <a:bodyPr anchor="b"/>
          <a:lstStyle/>
          <a:p>
            <a:r>
              <a:rPr lang="en-US" altLang="zh-CN" dirty="0"/>
              <a:t>6</a:t>
            </a:r>
            <a:r>
              <a:rPr lang="en-US" altLang="zh-CN" dirty="0" smtClean="0"/>
              <a:t>.3   </a:t>
            </a:r>
            <a:r>
              <a:rPr lang="zh-CN" altLang="en-US" dirty="0"/>
              <a:t>数据依赖的公理系统</a:t>
            </a:r>
            <a:endParaRPr lang="zh-CN" altLang="en-US" dirty="0"/>
          </a:p>
        </p:txBody>
      </p:sp>
      <p:sp>
        <p:nvSpPr>
          <p:cNvPr id="672770" name="文本占位符 671746"/>
          <p:cNvSpPr>
            <a:spLocks noGrp="1"/>
          </p:cNvSpPr>
          <p:nvPr>
            <p:ph idx="1"/>
          </p:nvPr>
        </p:nvSpPr>
        <p:spPr>
          <a:xfrm>
            <a:off x="0" y="1268413"/>
            <a:ext cx="8893175" cy="5589587"/>
          </a:xfrm>
        </p:spPr>
        <p:txBody>
          <a:bodyPr anchor="t"/>
          <a:lstStyle/>
          <a:p>
            <a:r>
              <a:rPr lang="zh-CN" altLang="en-US" dirty="0" smtClean="0"/>
              <a:t> </a:t>
            </a:r>
            <a:r>
              <a:rPr lang="zh-CN" altLang="en-US" dirty="0"/>
              <a:t>逻辑蕴含</a:t>
            </a:r>
            <a:endParaRPr lang="zh-CN" altLang="en-US" dirty="0"/>
          </a:p>
          <a:p>
            <a:r>
              <a:rPr lang="zh-CN" altLang="en-US" dirty="0"/>
              <a:t>定义 </a:t>
            </a:r>
            <a:r>
              <a:rPr lang="en-US" altLang="zh-CN" dirty="0"/>
              <a:t>5.11   </a:t>
            </a:r>
            <a:r>
              <a:rPr lang="zh-CN" altLang="en-US" dirty="0"/>
              <a:t>对于满足一组 函数依赖   </a:t>
            </a:r>
            <a:r>
              <a:rPr lang="en-US" altLang="zh-CN" dirty="0"/>
              <a:t>F  </a:t>
            </a:r>
            <a:r>
              <a:rPr lang="zh-CN" altLang="en-US" dirty="0"/>
              <a:t>的关</a:t>
            </a:r>
            <a:endParaRPr lang="zh-CN" altLang="en-US" dirty="0"/>
          </a:p>
          <a:p>
            <a:r>
              <a:rPr lang="zh-CN" altLang="en-US" dirty="0"/>
              <a:t>系模式 </a:t>
            </a:r>
            <a:r>
              <a:rPr lang="en-US" altLang="zh-CN" dirty="0"/>
              <a:t>R  &lt; U </a:t>
            </a:r>
            <a:r>
              <a:rPr lang="zh-CN" altLang="en-US" dirty="0"/>
              <a:t>， </a:t>
            </a:r>
            <a:r>
              <a:rPr lang="en-US" altLang="zh-CN" dirty="0"/>
              <a:t>F &gt; </a:t>
            </a:r>
            <a:r>
              <a:rPr lang="zh-CN" altLang="en-US" dirty="0"/>
              <a:t>，其任何一个关系 </a:t>
            </a:r>
            <a:r>
              <a:rPr lang="en-US" altLang="zh-CN" dirty="0"/>
              <a:t>r </a:t>
            </a:r>
            <a:r>
              <a:rPr lang="zh-CN" altLang="en-US" dirty="0"/>
              <a:t>，</a:t>
            </a:r>
            <a:endParaRPr lang="zh-CN" altLang="en-US" dirty="0"/>
          </a:p>
          <a:p>
            <a:r>
              <a:rPr lang="zh-CN" altLang="en-US" dirty="0"/>
              <a:t>若函数依赖 </a:t>
            </a:r>
            <a:r>
              <a:rPr lang="en-US" altLang="zh-CN" dirty="0"/>
              <a:t>X → Y </a:t>
            </a:r>
            <a:r>
              <a:rPr lang="zh-CN" altLang="en-US" dirty="0"/>
              <a:t>都成立 </a:t>
            </a:r>
            <a:r>
              <a:rPr lang="en-US" altLang="zh-CN" dirty="0"/>
              <a:t>,  </a:t>
            </a:r>
            <a:r>
              <a:rPr lang="zh-CN" altLang="en-US" dirty="0"/>
              <a:t>则称</a:t>
            </a:r>
            <a:endParaRPr lang="zh-CN" altLang="en-US" dirty="0"/>
          </a:p>
          <a:p>
            <a:r>
              <a:rPr lang="zh-CN" altLang="en-US" dirty="0"/>
              <a:t>     </a:t>
            </a:r>
            <a:r>
              <a:rPr lang="en-US" altLang="zh-CN" dirty="0"/>
              <a:t>F </a:t>
            </a:r>
            <a:r>
              <a:rPr lang="zh-CN" altLang="en-US" dirty="0"/>
              <a:t>逻辑蕴含 </a:t>
            </a:r>
            <a:r>
              <a:rPr lang="en-US" altLang="zh-CN" dirty="0"/>
              <a:t>X  → Y</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67585"/>
          <p:cNvSpPr>
            <a:spLocks noGrp="1"/>
          </p:cNvSpPr>
          <p:nvPr>
            <p:ph type="title"/>
          </p:nvPr>
        </p:nvSpPr>
        <p:spPr>
          <a:xfrm>
            <a:off x="685800" y="152400"/>
            <a:ext cx="6870700" cy="684213"/>
          </a:xfrm>
        </p:spPr>
        <p:txBody>
          <a:bodyPr anchor="b"/>
          <a:lstStyle/>
          <a:p>
            <a:r>
              <a:rPr lang="zh-CN" altLang="en-US" sz="4000"/>
              <a:t>  </a:t>
            </a:r>
            <a:r>
              <a:rPr lang="en-US" altLang="zh-CN" sz="4000"/>
              <a:t>1.2.4  </a:t>
            </a:r>
            <a:r>
              <a:rPr lang="zh-CN" altLang="en-US" sz="4000"/>
              <a:t>层次模型</a:t>
            </a:r>
            <a:endParaRPr lang="zh-CN" altLang="en-US" sz="4000"/>
          </a:p>
        </p:txBody>
      </p:sp>
      <p:sp>
        <p:nvSpPr>
          <p:cNvPr id="68610" name="文本占位符 67586"/>
          <p:cNvSpPr>
            <a:spLocks noGrp="1"/>
          </p:cNvSpPr>
          <p:nvPr>
            <p:ph idx="1"/>
          </p:nvPr>
        </p:nvSpPr>
        <p:spPr>
          <a:xfrm>
            <a:off x="0" y="1052513"/>
            <a:ext cx="9144000" cy="5805487"/>
          </a:xfrm>
        </p:spPr>
        <p:txBody>
          <a:bodyPr anchor="t"/>
          <a:lstStyle/>
          <a:p>
            <a:r>
              <a:rPr lang="en-US" altLang="zh-CN"/>
              <a:t>1.  </a:t>
            </a:r>
            <a:r>
              <a:rPr lang="zh-CN" altLang="en-US"/>
              <a:t>层次数据模型的数据结构  </a:t>
            </a:r>
            <a:endParaRPr lang="zh-CN" altLang="en-US"/>
          </a:p>
          <a:p>
            <a:r>
              <a:rPr lang="en-US" altLang="zh-CN"/>
              <a:t>2.  </a:t>
            </a:r>
            <a:r>
              <a:rPr lang="zh-CN" altLang="en-US"/>
              <a:t>层次数据模型的数据操纵</a:t>
            </a:r>
            <a:endParaRPr lang="zh-CN" altLang="en-US"/>
          </a:p>
          <a:p>
            <a:r>
              <a:rPr lang="en-US" altLang="zh-CN"/>
              <a:t>3.  </a:t>
            </a:r>
            <a:r>
              <a:rPr lang="zh-CN" altLang="en-US"/>
              <a:t>层次数据模型的与完整性约束  </a:t>
            </a:r>
            <a:endParaRPr lang="zh-CN" altLang="en-US"/>
          </a:p>
          <a:p>
            <a:r>
              <a:rPr lang="en-US" altLang="zh-CN"/>
              <a:t>4.  </a:t>
            </a:r>
            <a:r>
              <a:rPr lang="zh-CN" altLang="en-US"/>
              <a:t>层次数据模型的存储结构  </a:t>
            </a:r>
            <a:endParaRPr lang="zh-CN" altLang="en-US"/>
          </a:p>
          <a:p>
            <a:r>
              <a:rPr lang="en-US" altLang="zh-CN"/>
              <a:t>5.  </a:t>
            </a:r>
            <a:r>
              <a:rPr lang="zh-CN" altLang="en-US"/>
              <a:t>层次数据模型的优缺点        </a:t>
            </a:r>
            <a:endParaRPr lang="zh-CN" altLang="en-US"/>
          </a:p>
          <a:p>
            <a:r>
              <a:rPr lang="en-US" altLang="zh-CN"/>
              <a:t>6.  </a:t>
            </a:r>
            <a:r>
              <a:rPr lang="zh-CN" altLang="en-US"/>
              <a:t>典型的层次数据库系统</a:t>
            </a:r>
            <a:endParaRPr lang="zh-CN" altLang="en-US"/>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3" name="标题 672769"/>
          <p:cNvSpPr>
            <a:spLocks noGrp="1"/>
          </p:cNvSpPr>
          <p:nvPr>
            <p:ph type="title"/>
          </p:nvPr>
        </p:nvSpPr>
        <p:spPr>
          <a:xfrm>
            <a:off x="468313" y="0"/>
            <a:ext cx="6870700" cy="981075"/>
          </a:xfrm>
        </p:spPr>
        <p:txBody>
          <a:bodyPr anchor="b"/>
          <a:lstStyle/>
          <a:p>
            <a:endParaRPr lang="zh-CN" altLang="en-US" dirty="0"/>
          </a:p>
        </p:txBody>
      </p:sp>
      <p:sp>
        <p:nvSpPr>
          <p:cNvPr id="673794" name="文本占位符 672770"/>
          <p:cNvSpPr>
            <a:spLocks noGrp="1"/>
          </p:cNvSpPr>
          <p:nvPr>
            <p:ph idx="1"/>
          </p:nvPr>
        </p:nvSpPr>
        <p:spPr>
          <a:xfrm>
            <a:off x="179388" y="1268413"/>
            <a:ext cx="8964612" cy="5400675"/>
          </a:xfrm>
        </p:spPr>
        <p:txBody>
          <a:bodyPr anchor="t"/>
          <a:lstStyle/>
          <a:p>
            <a:r>
              <a:rPr lang="zh-CN" altLang="en-US" dirty="0" smtClean="0"/>
              <a:t>一</a:t>
            </a:r>
            <a:r>
              <a:rPr lang="zh-CN" altLang="en-US" dirty="0"/>
              <a:t>套推理规则，是模式分解算法的理论</a:t>
            </a:r>
            <a:endParaRPr lang="zh-CN" altLang="en-US" dirty="0"/>
          </a:p>
          <a:p>
            <a:pPr marL="0" indent="0">
              <a:buNone/>
            </a:pPr>
            <a:r>
              <a:rPr lang="zh-CN" altLang="en-US" dirty="0"/>
              <a:t>基础</a:t>
            </a:r>
            <a:endParaRPr lang="zh-CN" altLang="en-US" dirty="0"/>
          </a:p>
          <a:p>
            <a:pPr marL="0" indent="0">
              <a:buNone/>
            </a:pPr>
            <a:r>
              <a:rPr lang="zh-CN" altLang="en-US" dirty="0" smtClean="0"/>
              <a:t> </a:t>
            </a:r>
            <a:r>
              <a:rPr lang="zh-CN" altLang="en-US" dirty="0"/>
              <a:t>用途</a:t>
            </a:r>
            <a:endParaRPr lang="zh-CN" altLang="en-US" dirty="0"/>
          </a:p>
          <a:p>
            <a:r>
              <a:rPr lang="zh-CN" altLang="en-US" dirty="0" smtClean="0"/>
              <a:t> </a:t>
            </a:r>
            <a:r>
              <a:rPr lang="zh-CN" altLang="en-US" dirty="0"/>
              <a:t>求给定关系模式的码</a:t>
            </a:r>
            <a:endParaRPr lang="zh-CN" altLang="en-US" dirty="0"/>
          </a:p>
          <a:p>
            <a:r>
              <a:rPr lang="zh-CN" altLang="en-US" dirty="0" smtClean="0"/>
              <a:t>从</a:t>
            </a:r>
            <a:r>
              <a:rPr lang="zh-CN" altLang="en-US" dirty="0"/>
              <a:t>一组函数依赖求得蕴含的函数依赖</a:t>
            </a:r>
            <a:endParaRPr lang="zh-CN" altLang="en-US"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标题 673793"/>
          <p:cNvSpPr>
            <a:spLocks noGrp="1"/>
          </p:cNvSpPr>
          <p:nvPr>
            <p:ph type="title"/>
          </p:nvPr>
        </p:nvSpPr>
        <p:spPr>
          <a:xfrm>
            <a:off x="685800" y="152400"/>
            <a:ext cx="6870700" cy="755650"/>
          </a:xfrm>
        </p:spPr>
        <p:txBody>
          <a:bodyPr anchor="b"/>
          <a:lstStyle/>
          <a:p>
            <a:r>
              <a:rPr lang="en-US" altLang="zh-CN" sz="4000"/>
              <a:t>1. Armstrong </a:t>
            </a:r>
            <a:r>
              <a:rPr lang="zh-CN" altLang="en-US" sz="4000"/>
              <a:t>公理系统</a:t>
            </a:r>
            <a:endParaRPr lang="zh-CN" altLang="en-US" sz="4000"/>
          </a:p>
        </p:txBody>
      </p:sp>
      <p:sp>
        <p:nvSpPr>
          <p:cNvPr id="674818" name="文本占位符 673794"/>
          <p:cNvSpPr>
            <a:spLocks noGrp="1"/>
          </p:cNvSpPr>
          <p:nvPr>
            <p:ph idx="1"/>
          </p:nvPr>
        </p:nvSpPr>
        <p:spPr>
          <a:xfrm>
            <a:off x="0" y="1125538"/>
            <a:ext cx="9144000" cy="5732462"/>
          </a:xfrm>
        </p:spPr>
        <p:txBody>
          <a:bodyPr anchor="t"/>
          <a:lstStyle/>
          <a:p>
            <a:pPr marL="0" indent="0">
              <a:buNone/>
            </a:pPr>
            <a:r>
              <a:rPr lang="en-US" altLang="zh-CN" sz="2800" dirty="0"/>
              <a:t>1. Armstrong </a:t>
            </a:r>
            <a:r>
              <a:rPr lang="zh-CN" altLang="en-US" sz="2800" dirty="0"/>
              <a:t>公理系统</a:t>
            </a:r>
            <a:endParaRPr lang="zh-CN" altLang="en-US" sz="2800" dirty="0"/>
          </a:p>
          <a:p>
            <a:r>
              <a:rPr lang="zh-CN" altLang="en-US" sz="2800" dirty="0"/>
              <a:t>     关系模式 </a:t>
            </a:r>
            <a:r>
              <a:rPr lang="en-US" altLang="zh-CN" sz="2800" dirty="0"/>
              <a:t>R &lt;U </a:t>
            </a:r>
            <a:r>
              <a:rPr lang="zh-CN" altLang="en-US" sz="2800" dirty="0"/>
              <a:t>， </a:t>
            </a:r>
            <a:r>
              <a:rPr lang="en-US" altLang="zh-CN" sz="2800" dirty="0"/>
              <a:t>F &gt; </a:t>
            </a:r>
            <a:r>
              <a:rPr lang="zh-CN" altLang="en-US" sz="2800" dirty="0"/>
              <a:t>来说有以下的推理规则：</a:t>
            </a:r>
            <a:endParaRPr lang="zh-CN" altLang="en-US" sz="2800" dirty="0"/>
          </a:p>
          <a:p>
            <a:r>
              <a:rPr lang="en-US" altLang="zh-CN" sz="2800" dirty="0" smtClean="0"/>
              <a:t>Al</a:t>
            </a:r>
            <a:r>
              <a:rPr lang="en-US" altLang="zh-CN" sz="2800" dirty="0"/>
              <a:t>. </a:t>
            </a:r>
            <a:r>
              <a:rPr lang="zh-CN" altLang="en-US" sz="2800" dirty="0"/>
              <a:t>自反律 （ </a:t>
            </a:r>
            <a:r>
              <a:rPr lang="en-US" altLang="zh-CN" sz="2800" dirty="0"/>
              <a:t>Reflexivity </a:t>
            </a:r>
            <a:r>
              <a:rPr lang="zh-CN" altLang="en-US" sz="2800" dirty="0"/>
              <a:t>）：</a:t>
            </a:r>
            <a:endParaRPr lang="zh-CN" altLang="en-US" sz="2800" dirty="0"/>
          </a:p>
          <a:p>
            <a:pPr marL="0" indent="0">
              <a:buNone/>
            </a:pPr>
            <a:r>
              <a:rPr lang="zh-CN" altLang="en-US" sz="2800" dirty="0" smtClean="0"/>
              <a:t>   </a:t>
            </a:r>
            <a:r>
              <a:rPr lang="zh-CN" altLang="en-US" sz="2800" dirty="0"/>
              <a:t>若 </a:t>
            </a:r>
            <a:r>
              <a:rPr lang="en-US" altLang="zh-CN" sz="2800" dirty="0"/>
              <a:t>Y  ⊆   X   ⊆   U </a:t>
            </a:r>
            <a:r>
              <a:rPr lang="zh-CN" altLang="en-US" sz="2800" dirty="0"/>
              <a:t>，则 </a:t>
            </a:r>
            <a:r>
              <a:rPr lang="en-US" altLang="zh-CN" sz="2800" dirty="0"/>
              <a:t>X  → Y </a:t>
            </a:r>
            <a:r>
              <a:rPr lang="zh-CN" altLang="en-US" sz="2800" dirty="0"/>
              <a:t>为 </a:t>
            </a:r>
            <a:r>
              <a:rPr lang="en-US" altLang="zh-CN" sz="2800" dirty="0"/>
              <a:t>F </a:t>
            </a:r>
            <a:r>
              <a:rPr lang="zh-CN" altLang="en-US" sz="2800" dirty="0"/>
              <a:t>所蕴含。</a:t>
            </a:r>
            <a:endParaRPr lang="zh-CN" altLang="en-US" sz="2800" dirty="0"/>
          </a:p>
          <a:p>
            <a:r>
              <a:rPr lang="zh-CN" altLang="en-US" sz="2800" dirty="0" smtClean="0"/>
              <a:t> </a:t>
            </a:r>
            <a:r>
              <a:rPr lang="en-US" altLang="zh-CN" sz="2800" dirty="0"/>
              <a:t>A2. </a:t>
            </a:r>
            <a:r>
              <a:rPr lang="zh-CN" altLang="en-US" sz="2800" dirty="0"/>
              <a:t>增广律 （ </a:t>
            </a:r>
            <a:r>
              <a:rPr lang="en-US" altLang="zh-CN" sz="2800" dirty="0"/>
              <a:t>Augmentation </a:t>
            </a:r>
            <a:r>
              <a:rPr lang="zh-CN" altLang="en-US" sz="2800" dirty="0"/>
              <a:t>）：若 </a:t>
            </a:r>
            <a:r>
              <a:rPr lang="en-US" altLang="zh-CN" sz="2800" dirty="0"/>
              <a:t>X → Y </a:t>
            </a:r>
            <a:r>
              <a:rPr lang="zh-CN" altLang="en-US" sz="2800" dirty="0"/>
              <a:t>为 </a:t>
            </a:r>
            <a:r>
              <a:rPr lang="en-US" altLang="zh-CN" sz="2800" dirty="0"/>
              <a:t>F </a:t>
            </a:r>
            <a:r>
              <a:rPr lang="zh-CN" altLang="en-US" sz="2800" dirty="0"/>
              <a:t>所蕴含，且 </a:t>
            </a:r>
            <a:r>
              <a:rPr lang="en-US" altLang="zh-CN" sz="2800" dirty="0"/>
              <a:t>Z   ⊆   U </a:t>
            </a:r>
            <a:r>
              <a:rPr lang="zh-CN" altLang="en-US" sz="2800" dirty="0"/>
              <a:t>，则 </a:t>
            </a:r>
            <a:r>
              <a:rPr lang="en-US" altLang="zh-CN" sz="2800" dirty="0"/>
              <a:t>XZ → YZ </a:t>
            </a:r>
            <a:r>
              <a:rPr lang="zh-CN" altLang="en-US" sz="2800" dirty="0"/>
              <a:t>为 </a:t>
            </a:r>
            <a:r>
              <a:rPr lang="en-US" altLang="zh-CN" sz="2800" dirty="0"/>
              <a:t>F </a:t>
            </a:r>
            <a:r>
              <a:rPr lang="zh-CN" altLang="en-US" sz="2800" dirty="0"/>
              <a:t>所蕴含。</a:t>
            </a:r>
            <a:endParaRPr lang="zh-CN" altLang="en-US" sz="2800" dirty="0"/>
          </a:p>
          <a:p>
            <a:r>
              <a:rPr lang="zh-CN" altLang="en-US" sz="2800" dirty="0" smtClean="0"/>
              <a:t> </a:t>
            </a:r>
            <a:r>
              <a:rPr lang="en-US" altLang="zh-CN" sz="2800" dirty="0"/>
              <a:t>A3. </a:t>
            </a:r>
            <a:r>
              <a:rPr lang="zh-CN" altLang="en-US" sz="2800" dirty="0"/>
              <a:t>传递律 （ </a:t>
            </a:r>
            <a:r>
              <a:rPr lang="en-US" altLang="zh-CN" sz="2800" dirty="0"/>
              <a:t>Transitivity </a:t>
            </a:r>
            <a:r>
              <a:rPr lang="zh-CN" altLang="en-US" sz="2800" dirty="0"/>
              <a:t>）：若 </a:t>
            </a:r>
            <a:r>
              <a:rPr lang="en-US" altLang="zh-CN" sz="2800" dirty="0"/>
              <a:t>X → Y </a:t>
            </a:r>
            <a:r>
              <a:rPr lang="zh-CN" altLang="en-US" sz="2800" dirty="0"/>
              <a:t>及 </a:t>
            </a:r>
            <a:r>
              <a:rPr lang="en-US" altLang="zh-CN" sz="2800" dirty="0"/>
              <a:t>Y → Z </a:t>
            </a:r>
            <a:r>
              <a:rPr lang="zh-CN" altLang="en-US" sz="2800" dirty="0"/>
              <a:t>为 </a:t>
            </a:r>
            <a:r>
              <a:rPr lang="en-US" altLang="zh-CN" sz="2800" dirty="0"/>
              <a:t>F </a:t>
            </a:r>
            <a:r>
              <a:rPr lang="zh-CN" altLang="en-US" sz="2800" dirty="0"/>
              <a:t>所蕴含，则 </a:t>
            </a:r>
            <a:r>
              <a:rPr lang="en-US" altLang="zh-CN" sz="2800" dirty="0"/>
              <a:t>X → Z </a:t>
            </a:r>
            <a:r>
              <a:rPr lang="zh-CN" altLang="en-US" sz="2800" dirty="0"/>
              <a:t>为 </a:t>
            </a:r>
            <a:r>
              <a:rPr lang="en-US" altLang="zh-CN" sz="2800" dirty="0"/>
              <a:t>F </a:t>
            </a:r>
            <a:r>
              <a:rPr lang="zh-CN" altLang="en-US" sz="2800" dirty="0"/>
              <a:t>所蕴含。</a:t>
            </a:r>
            <a:endParaRPr lang="zh-CN" altLang="en-US" sz="2800" dirty="0"/>
          </a:p>
          <a:p>
            <a:r>
              <a:rPr lang="zh-CN" altLang="en-US" sz="2800" dirty="0"/>
              <a:t>注意：由自反律所得到的函数依赖均是平凡的函数依赖，自反律</a:t>
            </a:r>
            <a:endParaRPr lang="zh-CN" altLang="en-US" sz="2800" dirty="0"/>
          </a:p>
          <a:p>
            <a:r>
              <a:rPr lang="zh-CN" altLang="en-US" sz="2800" dirty="0"/>
              <a:t>的使用并不依赖于 </a:t>
            </a:r>
            <a:r>
              <a:rPr lang="en-US" altLang="zh-CN" sz="2800" dirty="0"/>
              <a:t>F</a:t>
            </a:r>
            <a:endParaRPr lang="en-US" altLang="zh-CN" sz="2800" dirty="0"/>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1" name="标题 674817"/>
          <p:cNvSpPr>
            <a:spLocks noGrp="1"/>
          </p:cNvSpPr>
          <p:nvPr>
            <p:ph type="title"/>
          </p:nvPr>
        </p:nvSpPr>
        <p:spPr>
          <a:xfrm>
            <a:off x="685800" y="152400"/>
            <a:ext cx="6870700" cy="755650"/>
          </a:xfrm>
        </p:spPr>
        <p:txBody>
          <a:bodyPr anchor="b"/>
          <a:lstStyle/>
          <a:p>
            <a:r>
              <a:rPr lang="zh-CN" altLang="en-US" sz="4000"/>
              <a:t>  </a:t>
            </a:r>
            <a:r>
              <a:rPr lang="en-US" altLang="zh-CN" sz="4000"/>
              <a:t>2.  </a:t>
            </a:r>
            <a:r>
              <a:rPr lang="zh-CN" altLang="en-US" sz="4000"/>
              <a:t>导出规则</a:t>
            </a:r>
            <a:endParaRPr lang="zh-CN" altLang="en-US" sz="4000"/>
          </a:p>
        </p:txBody>
      </p:sp>
      <p:sp>
        <p:nvSpPr>
          <p:cNvPr id="675842" name="文本占位符 674818"/>
          <p:cNvSpPr>
            <a:spLocks noGrp="1"/>
          </p:cNvSpPr>
          <p:nvPr>
            <p:ph idx="1"/>
          </p:nvPr>
        </p:nvSpPr>
        <p:spPr>
          <a:xfrm>
            <a:off x="0" y="1125538"/>
            <a:ext cx="9144000" cy="5543550"/>
          </a:xfrm>
        </p:spPr>
        <p:txBody>
          <a:bodyPr anchor="t"/>
          <a:lstStyle/>
          <a:p>
            <a:pPr marL="0" indent="0">
              <a:buNone/>
            </a:pPr>
            <a:r>
              <a:rPr lang="en-US" altLang="zh-CN" sz="2800" dirty="0"/>
              <a:t>1. </a:t>
            </a:r>
            <a:r>
              <a:rPr lang="zh-CN" altLang="en-US" sz="2800" dirty="0"/>
              <a:t>根据 </a:t>
            </a:r>
            <a:r>
              <a:rPr lang="en-US" altLang="zh-CN" sz="2800" dirty="0"/>
              <a:t>A1 </a:t>
            </a:r>
            <a:r>
              <a:rPr lang="zh-CN" altLang="en-US" sz="2800" dirty="0"/>
              <a:t>， </a:t>
            </a:r>
            <a:r>
              <a:rPr lang="en-US" altLang="zh-CN" sz="2800" dirty="0"/>
              <a:t>A2 </a:t>
            </a:r>
            <a:r>
              <a:rPr lang="zh-CN" altLang="en-US" sz="2800" dirty="0"/>
              <a:t>， </a:t>
            </a:r>
            <a:r>
              <a:rPr lang="en-US" altLang="zh-CN" sz="2800" dirty="0"/>
              <a:t>A3 </a:t>
            </a:r>
            <a:r>
              <a:rPr lang="zh-CN" altLang="en-US" sz="2800" dirty="0"/>
              <a:t>这三条推理规则可以得</a:t>
            </a:r>
            <a:endParaRPr lang="zh-CN" altLang="en-US" sz="2800" dirty="0"/>
          </a:p>
          <a:p>
            <a:pPr marL="0" indent="0">
              <a:buNone/>
            </a:pPr>
            <a:r>
              <a:rPr lang="zh-CN" altLang="en-US" sz="2800" dirty="0"/>
              <a:t>到下面三条推理规则：</a:t>
            </a:r>
            <a:endParaRPr lang="zh-CN" altLang="en-US" sz="2800" dirty="0"/>
          </a:p>
          <a:p>
            <a:r>
              <a:rPr lang="zh-CN" altLang="en-US" sz="2800" dirty="0" smtClean="0"/>
              <a:t>  </a:t>
            </a:r>
            <a:r>
              <a:rPr lang="zh-CN" altLang="en-US" sz="2800" dirty="0"/>
              <a:t>合并规则 ：由 </a:t>
            </a:r>
            <a:r>
              <a:rPr lang="en-US" altLang="zh-CN" sz="2800" dirty="0"/>
              <a:t>X → Y </a:t>
            </a:r>
            <a:r>
              <a:rPr lang="zh-CN" altLang="en-US" sz="2800" dirty="0"/>
              <a:t>， </a:t>
            </a:r>
            <a:r>
              <a:rPr lang="en-US" altLang="zh-CN" sz="2800" dirty="0"/>
              <a:t>X → Z </a:t>
            </a:r>
            <a:r>
              <a:rPr lang="zh-CN" altLang="en-US" sz="2800" dirty="0"/>
              <a:t>，有 </a:t>
            </a:r>
            <a:r>
              <a:rPr lang="en-US" altLang="zh-CN" sz="2800" dirty="0"/>
              <a:t>X → YZ </a:t>
            </a:r>
            <a:r>
              <a:rPr lang="zh-CN" altLang="en-US" sz="2800" dirty="0"/>
              <a:t>。</a:t>
            </a:r>
            <a:endParaRPr lang="zh-CN" altLang="en-US" sz="2800" dirty="0"/>
          </a:p>
          <a:p>
            <a:pPr marL="0" indent="0">
              <a:buNone/>
            </a:pPr>
            <a:r>
              <a:rPr lang="zh-CN" altLang="en-US" sz="2800" dirty="0"/>
              <a:t>        （ </a:t>
            </a:r>
            <a:r>
              <a:rPr lang="en-US" altLang="zh-CN" sz="2800" dirty="0"/>
              <a:t>A2 </a:t>
            </a:r>
            <a:r>
              <a:rPr lang="zh-CN" altLang="en-US" sz="2800" dirty="0"/>
              <a:t>，  </a:t>
            </a:r>
            <a:r>
              <a:rPr lang="en-US" altLang="zh-CN" sz="2800" dirty="0"/>
              <a:t>A3 </a:t>
            </a:r>
            <a:r>
              <a:rPr lang="zh-CN" altLang="en-US" sz="2800" dirty="0"/>
              <a:t>）</a:t>
            </a:r>
            <a:endParaRPr lang="zh-CN" altLang="en-US" sz="2800" dirty="0"/>
          </a:p>
          <a:p>
            <a:r>
              <a:rPr lang="zh-CN" altLang="en-US" sz="2800" dirty="0" smtClean="0"/>
              <a:t>   </a:t>
            </a:r>
            <a:r>
              <a:rPr lang="zh-CN" altLang="en-US" sz="2800" dirty="0"/>
              <a:t>伪传递规则 ：由 </a:t>
            </a:r>
            <a:r>
              <a:rPr lang="en-US" altLang="zh-CN" sz="2800" dirty="0"/>
              <a:t>X → Y </a:t>
            </a:r>
            <a:r>
              <a:rPr lang="zh-CN" altLang="en-US" sz="2800" dirty="0"/>
              <a:t>， </a:t>
            </a:r>
            <a:r>
              <a:rPr lang="en-US" altLang="zh-CN" sz="2800" dirty="0"/>
              <a:t>WY → Z </a:t>
            </a:r>
            <a:r>
              <a:rPr lang="zh-CN" altLang="en-US" sz="2800" dirty="0"/>
              <a:t>，有 </a:t>
            </a:r>
            <a:r>
              <a:rPr lang="en-US" altLang="zh-CN" sz="2800" dirty="0"/>
              <a:t>XW → Z </a:t>
            </a:r>
            <a:r>
              <a:rPr lang="zh-CN" altLang="en-US" sz="2800" dirty="0"/>
              <a:t>。</a:t>
            </a:r>
            <a:endParaRPr lang="zh-CN" altLang="en-US" sz="2800" dirty="0"/>
          </a:p>
          <a:p>
            <a:pPr marL="0" indent="0">
              <a:buNone/>
            </a:pPr>
            <a:r>
              <a:rPr lang="zh-CN" altLang="en-US" sz="2800" dirty="0"/>
              <a:t>        （ </a:t>
            </a:r>
            <a:r>
              <a:rPr lang="en-US" altLang="zh-CN" sz="2800" dirty="0"/>
              <a:t>A2 </a:t>
            </a:r>
            <a:r>
              <a:rPr lang="zh-CN" altLang="en-US" sz="2800" dirty="0"/>
              <a:t>，  </a:t>
            </a:r>
            <a:r>
              <a:rPr lang="en-US" altLang="zh-CN" sz="2800" dirty="0"/>
              <a:t>A3 </a:t>
            </a:r>
            <a:r>
              <a:rPr lang="zh-CN" altLang="en-US" sz="2800" dirty="0"/>
              <a:t>）</a:t>
            </a:r>
            <a:endParaRPr lang="zh-CN" altLang="en-US" sz="2800" dirty="0"/>
          </a:p>
          <a:p>
            <a:r>
              <a:rPr lang="zh-CN" altLang="en-US" sz="2800" dirty="0" smtClean="0"/>
              <a:t> </a:t>
            </a:r>
            <a:r>
              <a:rPr lang="zh-CN" altLang="en-US" sz="2800" dirty="0"/>
              <a:t>分解规则 ：由 </a:t>
            </a:r>
            <a:r>
              <a:rPr lang="en-US" altLang="zh-CN" sz="2800" dirty="0"/>
              <a:t>X → Y </a:t>
            </a:r>
            <a:r>
              <a:rPr lang="zh-CN" altLang="en-US" sz="2800" dirty="0"/>
              <a:t>及   </a:t>
            </a:r>
            <a:r>
              <a:rPr lang="en-US" altLang="zh-CN" sz="2800" dirty="0"/>
              <a:t>Z ⊆ Y </a:t>
            </a:r>
            <a:r>
              <a:rPr lang="zh-CN" altLang="en-US" sz="2800" dirty="0"/>
              <a:t>，有 </a:t>
            </a:r>
            <a:r>
              <a:rPr lang="en-US" altLang="zh-CN" sz="2800" dirty="0"/>
              <a:t>X → Z </a:t>
            </a:r>
            <a:r>
              <a:rPr lang="zh-CN" altLang="en-US" sz="2800" dirty="0" smtClean="0"/>
              <a:t>。    </a:t>
            </a:r>
            <a:r>
              <a:rPr lang="zh-CN" altLang="en-US" sz="2800" dirty="0"/>
              <a:t>（ </a:t>
            </a:r>
            <a:r>
              <a:rPr lang="en-US" altLang="zh-CN" sz="2800" dirty="0"/>
              <a:t>A1 </a:t>
            </a:r>
            <a:r>
              <a:rPr lang="zh-CN" altLang="en-US" sz="2800" dirty="0"/>
              <a:t>，  </a:t>
            </a:r>
            <a:r>
              <a:rPr lang="en-US" altLang="zh-CN" sz="2800" dirty="0"/>
              <a:t>A3 </a:t>
            </a:r>
            <a:r>
              <a:rPr lang="zh-CN" altLang="en-US" sz="2800" dirty="0"/>
              <a:t>）</a:t>
            </a:r>
            <a:endParaRPr lang="zh-CN" altLang="en-US" sz="2800" dirty="0"/>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标题 675841"/>
          <p:cNvSpPr>
            <a:spLocks noGrp="1"/>
          </p:cNvSpPr>
          <p:nvPr>
            <p:ph type="title"/>
          </p:nvPr>
        </p:nvSpPr>
        <p:spPr>
          <a:xfrm>
            <a:off x="685800" y="152400"/>
            <a:ext cx="6870700" cy="755650"/>
          </a:xfrm>
        </p:spPr>
        <p:txBody>
          <a:bodyPr anchor="b"/>
          <a:lstStyle/>
          <a:p>
            <a:endParaRPr lang="zh-CN" altLang="en-US" sz="4000" dirty="0"/>
          </a:p>
        </p:txBody>
      </p:sp>
      <p:sp>
        <p:nvSpPr>
          <p:cNvPr id="676866" name="文本占位符 675842"/>
          <p:cNvSpPr>
            <a:spLocks noGrp="1"/>
          </p:cNvSpPr>
          <p:nvPr>
            <p:ph idx="1"/>
          </p:nvPr>
        </p:nvSpPr>
        <p:spPr>
          <a:xfrm>
            <a:off x="250825" y="1196975"/>
            <a:ext cx="8893175" cy="5472113"/>
          </a:xfrm>
        </p:spPr>
        <p:txBody>
          <a:bodyPr anchor="t"/>
          <a:lstStyle/>
          <a:p>
            <a:pPr marL="0" indent="0">
              <a:buNone/>
            </a:pPr>
            <a:r>
              <a:rPr lang="zh-CN" altLang="en-US" dirty="0"/>
              <a:t>导出规则</a:t>
            </a:r>
            <a:endParaRPr lang="zh-CN" altLang="en-US" dirty="0"/>
          </a:p>
          <a:p>
            <a:pPr marL="0" indent="0">
              <a:buNone/>
            </a:pPr>
            <a:r>
              <a:rPr lang="en-US" altLang="zh-CN" dirty="0"/>
              <a:t>2. </a:t>
            </a:r>
            <a:r>
              <a:rPr lang="zh-CN" altLang="en-US" dirty="0"/>
              <a:t>根据合并规则和分解规则，可得引理 </a:t>
            </a:r>
            <a:r>
              <a:rPr lang="en-US" altLang="zh-CN" dirty="0"/>
              <a:t>5.1</a:t>
            </a:r>
            <a:endParaRPr lang="en-US" altLang="zh-CN" dirty="0"/>
          </a:p>
          <a:p>
            <a:pPr marL="0" indent="0">
              <a:buNone/>
            </a:pPr>
            <a:r>
              <a:rPr lang="en-US" altLang="zh-CN" dirty="0"/>
              <a:t>    </a:t>
            </a:r>
            <a:r>
              <a:rPr lang="zh-CN" altLang="en-US" dirty="0"/>
              <a:t>引理 </a:t>
            </a:r>
            <a:r>
              <a:rPr lang="en-US" altLang="zh-CN" dirty="0"/>
              <a:t>5.l   X → A 1  A 2 </a:t>
            </a:r>
            <a:r>
              <a:rPr lang="en-US" altLang="zh-CN" dirty="0">
                <a:latin typeface="Arial" panose="020B0604020202020204" pitchFamily="34" charset="0"/>
              </a:rPr>
              <a:t>…</a:t>
            </a:r>
            <a:r>
              <a:rPr lang="en-US" altLang="zh-CN" dirty="0"/>
              <a:t> A k </a:t>
            </a:r>
            <a:r>
              <a:rPr lang="zh-CN" altLang="en-US" dirty="0"/>
              <a:t>成立的充分必要条件是 </a:t>
            </a:r>
            <a:r>
              <a:rPr lang="en-US" altLang="zh-CN" dirty="0"/>
              <a:t>X → A </a:t>
            </a:r>
            <a:r>
              <a:rPr lang="en-US" altLang="zh-CN" dirty="0" err="1"/>
              <a:t>i</a:t>
            </a:r>
            <a:r>
              <a:rPr lang="zh-CN" altLang="en-US" dirty="0"/>
              <a:t>成立（ </a:t>
            </a:r>
            <a:r>
              <a:rPr lang="en-US" altLang="zh-CN" dirty="0" err="1"/>
              <a:t>i</a:t>
            </a:r>
            <a:r>
              <a:rPr lang="en-US" altLang="zh-CN" dirty="0"/>
              <a:t> =l </a:t>
            </a:r>
            <a:r>
              <a:rPr lang="zh-CN" altLang="en-US" dirty="0"/>
              <a:t>， </a:t>
            </a:r>
            <a:r>
              <a:rPr lang="en-US" altLang="zh-CN" dirty="0"/>
              <a:t>2 </a:t>
            </a:r>
            <a:r>
              <a:rPr lang="zh-CN" altLang="en-US" dirty="0"/>
              <a:t>， </a:t>
            </a:r>
            <a:r>
              <a:rPr lang="en-US" altLang="zh-CN" dirty="0">
                <a:latin typeface="Arial" panose="020B0604020202020204" pitchFamily="34" charset="0"/>
              </a:rPr>
              <a:t>…</a:t>
            </a:r>
            <a:r>
              <a:rPr lang="en-US" altLang="zh-CN" dirty="0"/>
              <a:t> </a:t>
            </a:r>
            <a:r>
              <a:rPr lang="zh-CN" altLang="en-US" dirty="0"/>
              <a:t>， </a:t>
            </a:r>
            <a:r>
              <a:rPr lang="en-US" altLang="zh-CN" dirty="0"/>
              <a:t>k </a:t>
            </a:r>
            <a:r>
              <a:rPr lang="zh-CN" altLang="en-US" dirty="0"/>
              <a:t>）。</a:t>
            </a:r>
            <a:endParaRPr lang="zh-CN" altLang="en-US" dirty="0"/>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标题 676865"/>
          <p:cNvSpPr>
            <a:spLocks noGrp="1"/>
          </p:cNvSpPr>
          <p:nvPr>
            <p:ph type="title"/>
          </p:nvPr>
        </p:nvSpPr>
        <p:spPr>
          <a:xfrm>
            <a:off x="685800" y="152400"/>
            <a:ext cx="6870700" cy="755650"/>
          </a:xfrm>
        </p:spPr>
        <p:txBody>
          <a:bodyPr anchor="b"/>
          <a:lstStyle/>
          <a:p>
            <a:endParaRPr lang="zh-CN" altLang="en-US" sz="4000" dirty="0"/>
          </a:p>
        </p:txBody>
      </p:sp>
      <p:sp>
        <p:nvSpPr>
          <p:cNvPr id="677890" name="文本占位符 676866"/>
          <p:cNvSpPr>
            <a:spLocks noGrp="1"/>
          </p:cNvSpPr>
          <p:nvPr>
            <p:ph idx="1"/>
          </p:nvPr>
        </p:nvSpPr>
        <p:spPr>
          <a:xfrm>
            <a:off x="0" y="1125538"/>
            <a:ext cx="9144000" cy="5732462"/>
          </a:xfrm>
        </p:spPr>
        <p:txBody>
          <a:bodyPr anchor="t"/>
          <a:lstStyle/>
          <a:p>
            <a:pPr marL="0" indent="0">
              <a:buNone/>
            </a:pPr>
            <a:r>
              <a:rPr lang="en-US" altLang="zh-CN" dirty="0"/>
              <a:t>3.  3.  3.  </a:t>
            </a:r>
            <a:r>
              <a:rPr lang="zh-CN" altLang="en-US" dirty="0"/>
              <a:t>函数依赖闭包</a:t>
            </a:r>
            <a:endParaRPr lang="zh-CN" altLang="en-US" dirty="0"/>
          </a:p>
          <a:p>
            <a:pPr marL="0" indent="0">
              <a:buNone/>
            </a:pPr>
            <a:r>
              <a:rPr lang="zh-CN" altLang="en-US" dirty="0"/>
              <a:t>定义 </a:t>
            </a:r>
            <a:r>
              <a:rPr lang="en-US" altLang="zh-CN" dirty="0"/>
              <a:t>5.l2     </a:t>
            </a:r>
            <a:r>
              <a:rPr lang="zh-CN" altLang="en-US" dirty="0"/>
              <a:t>在关系模式 </a:t>
            </a:r>
            <a:r>
              <a:rPr lang="en-US" altLang="zh-CN" dirty="0"/>
              <a:t>R&lt;U </a:t>
            </a:r>
            <a:r>
              <a:rPr lang="zh-CN" altLang="en-US" dirty="0"/>
              <a:t>， </a:t>
            </a:r>
            <a:r>
              <a:rPr lang="en-US" altLang="zh-CN" dirty="0"/>
              <a:t>F&gt; </a:t>
            </a:r>
            <a:r>
              <a:rPr lang="zh-CN" altLang="en-US" dirty="0"/>
              <a:t>中为 </a:t>
            </a:r>
            <a:r>
              <a:rPr lang="en-US" altLang="zh-CN" dirty="0"/>
              <a:t>F </a:t>
            </a:r>
            <a:r>
              <a:rPr lang="zh-CN" altLang="en-US" dirty="0"/>
              <a:t>所逻辑蕴含的函数依赖的全体叫作   </a:t>
            </a:r>
            <a:r>
              <a:rPr lang="en-US" altLang="zh-CN" dirty="0"/>
              <a:t>F </a:t>
            </a:r>
            <a:r>
              <a:rPr lang="zh-CN" altLang="en-US" dirty="0"/>
              <a:t>的闭包 ，记为 </a:t>
            </a:r>
            <a:r>
              <a:rPr lang="en-US" altLang="zh-CN" dirty="0"/>
              <a:t>F + </a:t>
            </a:r>
            <a:r>
              <a:rPr lang="zh-CN" altLang="en-US" dirty="0"/>
              <a:t>。</a:t>
            </a:r>
            <a:endParaRPr lang="zh-CN" altLang="en-US" dirty="0"/>
          </a:p>
          <a:p>
            <a:pPr marL="0" indent="0">
              <a:buNone/>
            </a:pPr>
            <a:r>
              <a:rPr lang="zh-CN" altLang="en-US" dirty="0"/>
              <a:t>定义 </a:t>
            </a:r>
            <a:r>
              <a:rPr lang="en-US" altLang="zh-CN" dirty="0"/>
              <a:t>5.13    </a:t>
            </a:r>
            <a:r>
              <a:rPr lang="zh-CN" altLang="en-US" dirty="0"/>
              <a:t>设 </a:t>
            </a:r>
            <a:r>
              <a:rPr lang="en-US" altLang="zh-CN" dirty="0"/>
              <a:t>F </a:t>
            </a:r>
            <a:r>
              <a:rPr lang="zh-CN" altLang="en-US" dirty="0"/>
              <a:t>为属性集 </a:t>
            </a:r>
            <a:r>
              <a:rPr lang="en-US" altLang="zh-CN" dirty="0"/>
              <a:t>U </a:t>
            </a:r>
            <a:r>
              <a:rPr lang="zh-CN" altLang="en-US" dirty="0"/>
              <a:t>上的一组函数依赖， </a:t>
            </a:r>
            <a:r>
              <a:rPr lang="en-US" altLang="zh-CN" dirty="0"/>
              <a:t>X   ⊆ U </a:t>
            </a:r>
            <a:r>
              <a:rPr lang="zh-CN" altLang="en-US" dirty="0"/>
              <a:t>，  </a:t>
            </a:r>
            <a:r>
              <a:rPr lang="en-US" altLang="zh-CN" dirty="0"/>
              <a:t>X F+  ={  A|X → A </a:t>
            </a:r>
            <a:r>
              <a:rPr lang="zh-CN" altLang="en-US" dirty="0"/>
              <a:t>能由 </a:t>
            </a:r>
            <a:r>
              <a:rPr lang="en-US" altLang="zh-CN" dirty="0"/>
              <a:t>F  </a:t>
            </a:r>
            <a:r>
              <a:rPr lang="zh-CN" altLang="en-US" dirty="0"/>
              <a:t>根据 </a:t>
            </a:r>
            <a:r>
              <a:rPr lang="en-US" altLang="zh-CN" dirty="0"/>
              <a:t>Armstrong </a:t>
            </a:r>
            <a:r>
              <a:rPr lang="zh-CN" altLang="en-US" dirty="0"/>
              <a:t>公理导出 </a:t>
            </a:r>
            <a:r>
              <a:rPr lang="en-US" altLang="zh-CN" dirty="0"/>
              <a:t>} </a:t>
            </a:r>
            <a:r>
              <a:rPr lang="zh-CN" altLang="en-US" dirty="0"/>
              <a:t>， </a:t>
            </a:r>
            <a:r>
              <a:rPr lang="en-US" altLang="zh-CN" dirty="0"/>
              <a:t>X F+ </a:t>
            </a:r>
            <a:r>
              <a:rPr lang="zh-CN" altLang="en-US" dirty="0"/>
              <a:t>称为属性集 </a:t>
            </a:r>
            <a:r>
              <a:rPr lang="en-US" altLang="zh-CN" dirty="0"/>
              <a:t>X </a:t>
            </a:r>
            <a:r>
              <a:rPr lang="zh-CN" altLang="en-US" dirty="0"/>
              <a:t>关于函数依赖集 </a:t>
            </a:r>
            <a:r>
              <a:rPr lang="en-US" altLang="zh-CN" dirty="0"/>
              <a:t>F  </a:t>
            </a:r>
            <a:r>
              <a:rPr lang="zh-CN" altLang="en-US" dirty="0"/>
              <a:t>的闭包</a:t>
            </a:r>
            <a:endParaRPr lang="zh-CN" altLang="en-US" dirty="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3" name="标题 677889"/>
          <p:cNvSpPr>
            <a:spLocks noGrp="1"/>
          </p:cNvSpPr>
          <p:nvPr>
            <p:ph type="title"/>
          </p:nvPr>
        </p:nvSpPr>
        <p:spPr>
          <a:xfrm>
            <a:off x="685800" y="152400"/>
            <a:ext cx="6870700" cy="539750"/>
          </a:xfrm>
        </p:spPr>
        <p:txBody>
          <a:bodyPr anchor="b"/>
          <a:lstStyle/>
          <a:p>
            <a:r>
              <a:rPr lang="en-US" altLang="zh-CN" sz="4000"/>
              <a:t>F </a:t>
            </a:r>
            <a:r>
              <a:rPr lang="zh-CN" altLang="en-US" sz="4000"/>
              <a:t>的闭包</a:t>
            </a:r>
            <a:endParaRPr lang="zh-CN" altLang="en-US" sz="4000"/>
          </a:p>
        </p:txBody>
      </p:sp>
      <p:sp>
        <p:nvSpPr>
          <p:cNvPr id="678914" name="文本占位符 677890"/>
          <p:cNvSpPr>
            <a:spLocks noGrp="1"/>
          </p:cNvSpPr>
          <p:nvPr>
            <p:ph idx="1"/>
          </p:nvPr>
        </p:nvSpPr>
        <p:spPr>
          <a:xfrm>
            <a:off x="0" y="1268413"/>
            <a:ext cx="9144000" cy="5589587"/>
          </a:xfrm>
        </p:spPr>
        <p:txBody>
          <a:bodyPr anchor="t"/>
          <a:lstStyle/>
          <a:p>
            <a:pPr marL="0" indent="0">
              <a:lnSpc>
                <a:spcPct val="90000"/>
              </a:lnSpc>
              <a:buNone/>
            </a:pPr>
            <a:r>
              <a:rPr lang="zh-CN" altLang="en-US" sz="2400" dirty="0"/>
              <a:t> </a:t>
            </a:r>
            <a:r>
              <a:rPr lang="en-US" altLang="zh-CN" sz="2400" dirty="0"/>
              <a:t>F ={X  Y,Y   Z} ,  F + </a:t>
            </a:r>
            <a:r>
              <a:rPr lang="zh-CN" altLang="en-US" sz="2400" dirty="0"/>
              <a:t>计算是 </a:t>
            </a:r>
            <a:r>
              <a:rPr lang="en-US" altLang="zh-CN" sz="2400" dirty="0"/>
              <a:t>NP </a:t>
            </a:r>
            <a:r>
              <a:rPr lang="zh-CN" altLang="en-US" sz="2400" dirty="0"/>
              <a:t>完全问题， </a:t>
            </a:r>
            <a:r>
              <a:rPr lang="en-US" altLang="zh-CN" sz="2400" dirty="0"/>
              <a:t>X   A1A2...An</a:t>
            </a:r>
            <a:endParaRPr lang="en-US" altLang="zh-CN" sz="2400" dirty="0"/>
          </a:p>
          <a:p>
            <a:pPr marL="0" indent="0">
              <a:lnSpc>
                <a:spcPct val="90000"/>
              </a:lnSpc>
              <a:buNone/>
            </a:pPr>
            <a:r>
              <a:rPr lang="en-US" altLang="zh-CN" sz="2400" dirty="0"/>
              <a:t>  F + ={</a:t>
            </a:r>
            <a:endParaRPr lang="en-US" altLang="zh-CN" sz="2400" dirty="0"/>
          </a:p>
          <a:p>
            <a:pPr>
              <a:lnSpc>
                <a:spcPct val="90000"/>
              </a:lnSpc>
            </a:pPr>
            <a:r>
              <a:rPr lang="en-US" altLang="zh-CN" sz="2400" dirty="0"/>
              <a:t>X   φ , Y   φ , Z  φ , XY    φ , XZ    φ , YZ   φ , XYZ   φ , </a:t>
            </a:r>
            <a:endParaRPr lang="en-US" altLang="zh-CN" sz="2400" dirty="0"/>
          </a:p>
          <a:p>
            <a:pPr>
              <a:lnSpc>
                <a:spcPct val="90000"/>
              </a:lnSpc>
            </a:pPr>
            <a:r>
              <a:rPr lang="en-US" altLang="zh-CN" sz="2400" dirty="0"/>
              <a:t>X  </a:t>
            </a:r>
            <a:r>
              <a:rPr lang="en-US" altLang="zh-CN" sz="2400" dirty="0" err="1"/>
              <a:t>X</a:t>
            </a:r>
            <a:r>
              <a:rPr lang="en-US" altLang="zh-CN" sz="2400" dirty="0"/>
              <a:t>, Y   </a:t>
            </a:r>
            <a:r>
              <a:rPr lang="en-US" altLang="zh-CN" sz="2400" dirty="0" err="1"/>
              <a:t>Y</a:t>
            </a:r>
            <a:r>
              <a:rPr lang="en-US" altLang="zh-CN" sz="2400" dirty="0"/>
              <a:t>, Z  </a:t>
            </a:r>
            <a:r>
              <a:rPr lang="en-US" altLang="zh-CN" sz="2400" dirty="0" err="1"/>
              <a:t>Z</a:t>
            </a:r>
            <a:r>
              <a:rPr lang="en-US" altLang="zh-CN" sz="2400" dirty="0"/>
              <a:t>,  XY  X,    XZ   X,  YZ   Y,   XYZ  X,</a:t>
            </a:r>
            <a:endParaRPr lang="en-US" altLang="zh-CN" sz="2400" dirty="0"/>
          </a:p>
          <a:p>
            <a:pPr>
              <a:lnSpc>
                <a:spcPct val="90000"/>
              </a:lnSpc>
            </a:pPr>
            <a:r>
              <a:rPr lang="en-US" altLang="zh-CN" sz="2400" dirty="0"/>
              <a:t>X  Y, Y  Z ,           XY   Y,    XZ  Y,  YZ   Z,    XYZ   Y,</a:t>
            </a:r>
            <a:endParaRPr lang="en-US" altLang="zh-CN" sz="2400" dirty="0"/>
          </a:p>
          <a:p>
            <a:pPr>
              <a:lnSpc>
                <a:spcPct val="90000"/>
              </a:lnSpc>
            </a:pPr>
            <a:r>
              <a:rPr lang="en-US" altLang="zh-CN" sz="2400" dirty="0"/>
              <a:t>X  Z, Y  YZ,         XY   Z,     XZ   Z, YZ   </a:t>
            </a:r>
            <a:r>
              <a:rPr lang="en-US" altLang="zh-CN" sz="2400" dirty="0" err="1"/>
              <a:t>YZ</a:t>
            </a:r>
            <a:r>
              <a:rPr lang="en-US" altLang="zh-CN" sz="2400" dirty="0"/>
              <a:t>, XYZ   Z,</a:t>
            </a:r>
            <a:endParaRPr lang="en-US" altLang="zh-CN" sz="2400" dirty="0"/>
          </a:p>
          <a:p>
            <a:pPr>
              <a:lnSpc>
                <a:spcPct val="90000"/>
              </a:lnSpc>
            </a:pPr>
            <a:r>
              <a:rPr lang="en-US" altLang="zh-CN" sz="2400" dirty="0"/>
              <a:t>X  XY,                 XY   </a:t>
            </a:r>
            <a:r>
              <a:rPr lang="en-US" altLang="zh-CN" sz="2400" dirty="0" err="1"/>
              <a:t>XY</a:t>
            </a:r>
            <a:r>
              <a:rPr lang="en-US" altLang="zh-CN" sz="2400" dirty="0"/>
              <a:t>,   XZ  XY,               XYZ   XY, </a:t>
            </a:r>
            <a:endParaRPr lang="en-US" altLang="zh-CN" sz="2400" dirty="0"/>
          </a:p>
          <a:p>
            <a:pPr>
              <a:lnSpc>
                <a:spcPct val="90000"/>
              </a:lnSpc>
            </a:pPr>
            <a:r>
              <a:rPr lang="en-US" altLang="zh-CN" sz="2400" dirty="0"/>
              <a:t>X  XZ,                 XY   YZ,   XZ  </a:t>
            </a:r>
            <a:r>
              <a:rPr lang="en-US" altLang="zh-CN" sz="2400" dirty="0" err="1"/>
              <a:t>XZ</a:t>
            </a:r>
            <a:r>
              <a:rPr lang="en-US" altLang="zh-CN" sz="2400" dirty="0"/>
              <a:t>,                XYZ   YZ</a:t>
            </a:r>
            <a:endParaRPr lang="en-US" altLang="zh-CN" sz="2400" dirty="0"/>
          </a:p>
          <a:p>
            <a:pPr>
              <a:lnSpc>
                <a:spcPct val="90000"/>
              </a:lnSpc>
            </a:pPr>
            <a:r>
              <a:rPr lang="en-US" altLang="zh-CN" sz="2400" dirty="0"/>
              <a:t>X  YZ,                 XY    XZ,  XZ   XY,               XYZ   XZ,</a:t>
            </a:r>
            <a:endParaRPr lang="en-US" altLang="zh-CN" sz="2400" dirty="0"/>
          </a:p>
          <a:p>
            <a:pPr>
              <a:lnSpc>
                <a:spcPct val="90000"/>
              </a:lnSpc>
            </a:pPr>
            <a:r>
              <a:rPr lang="en-US" altLang="zh-CN" sz="2400" dirty="0"/>
              <a:t>X  ZYZ,               XY   XYZ, XZ  XYZ,            XYZ    </a:t>
            </a:r>
            <a:r>
              <a:rPr lang="en-US" altLang="zh-CN" sz="2400" dirty="0" err="1"/>
              <a:t>XYZ</a:t>
            </a:r>
            <a:r>
              <a:rPr lang="en-US" altLang="zh-CN" sz="2400" dirty="0"/>
              <a:t> }</a:t>
            </a:r>
            <a:endParaRPr lang="en-US" altLang="zh-CN" sz="2400" dirty="0"/>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标题 678913"/>
          <p:cNvSpPr>
            <a:spLocks noGrp="1"/>
          </p:cNvSpPr>
          <p:nvPr>
            <p:ph type="title"/>
          </p:nvPr>
        </p:nvSpPr>
        <p:spPr/>
        <p:txBody>
          <a:bodyPr anchor="b"/>
          <a:lstStyle/>
          <a:p>
            <a:endParaRPr lang="zh-CN" altLang="en-US" dirty="0"/>
          </a:p>
        </p:txBody>
      </p:sp>
      <p:sp>
        <p:nvSpPr>
          <p:cNvPr id="679938" name="文本占位符 678914"/>
          <p:cNvSpPr>
            <a:spLocks noGrp="1"/>
          </p:cNvSpPr>
          <p:nvPr>
            <p:ph idx="1"/>
          </p:nvPr>
        </p:nvSpPr>
        <p:spPr>
          <a:xfrm>
            <a:off x="685800" y="1828800"/>
            <a:ext cx="8278813" cy="4695825"/>
          </a:xfrm>
        </p:spPr>
        <p:txBody>
          <a:bodyPr anchor="t"/>
          <a:lstStyle/>
          <a:p>
            <a:pPr>
              <a:lnSpc>
                <a:spcPct val="90000"/>
              </a:lnSpc>
            </a:pPr>
            <a:r>
              <a:rPr lang="zh-CN" altLang="en-US" sz="2800" dirty="0"/>
              <a:t>关于闭包的引理</a:t>
            </a:r>
            <a:endParaRPr lang="zh-CN" altLang="en-US" sz="2800" dirty="0"/>
          </a:p>
          <a:p>
            <a:pPr marL="0" indent="0">
              <a:lnSpc>
                <a:spcPct val="90000"/>
              </a:lnSpc>
              <a:buNone/>
            </a:pPr>
            <a:r>
              <a:rPr lang="zh-CN" altLang="en-US" sz="2800" dirty="0" smtClean="0"/>
              <a:t> </a:t>
            </a:r>
            <a:r>
              <a:rPr lang="zh-CN" altLang="en-US" sz="2800" dirty="0"/>
              <a:t>引理 </a:t>
            </a:r>
            <a:r>
              <a:rPr lang="en-US" altLang="zh-CN" sz="2800" dirty="0"/>
              <a:t>5.2  </a:t>
            </a:r>
            <a:endParaRPr lang="en-US" altLang="zh-CN" sz="2800" dirty="0"/>
          </a:p>
          <a:p>
            <a:pPr>
              <a:lnSpc>
                <a:spcPct val="90000"/>
              </a:lnSpc>
            </a:pPr>
            <a:r>
              <a:rPr lang="en-US" altLang="zh-CN" sz="2800" dirty="0"/>
              <a:t>    </a:t>
            </a:r>
            <a:r>
              <a:rPr lang="zh-CN" altLang="en-US" sz="2800" dirty="0"/>
              <a:t>设 </a:t>
            </a:r>
            <a:r>
              <a:rPr lang="en-US" altLang="zh-CN" sz="2800" dirty="0"/>
              <a:t>F </a:t>
            </a:r>
            <a:r>
              <a:rPr lang="zh-CN" altLang="en-US" sz="2800" dirty="0"/>
              <a:t>为属性集 </a:t>
            </a:r>
            <a:r>
              <a:rPr lang="en-US" altLang="zh-CN" sz="2800" dirty="0"/>
              <a:t>U </a:t>
            </a:r>
            <a:r>
              <a:rPr lang="zh-CN" altLang="en-US" sz="2800" dirty="0"/>
              <a:t>上的一组函数依赖， </a:t>
            </a:r>
            <a:r>
              <a:rPr lang="en-US" altLang="zh-CN" sz="2800" dirty="0"/>
              <a:t>X </a:t>
            </a:r>
            <a:r>
              <a:rPr lang="zh-CN" altLang="en-US" sz="2800" dirty="0"/>
              <a:t>， </a:t>
            </a:r>
            <a:r>
              <a:rPr lang="en-US" altLang="zh-CN" sz="2800" dirty="0"/>
              <a:t>Y   ⊆   U </a:t>
            </a:r>
            <a:r>
              <a:rPr lang="zh-CN" altLang="en-US" sz="2800" dirty="0"/>
              <a:t>，</a:t>
            </a:r>
            <a:endParaRPr lang="zh-CN" altLang="en-US" sz="2800" dirty="0"/>
          </a:p>
          <a:p>
            <a:pPr>
              <a:lnSpc>
                <a:spcPct val="90000"/>
              </a:lnSpc>
            </a:pPr>
            <a:r>
              <a:rPr lang="en-US" altLang="zh-CN" sz="2800" dirty="0"/>
              <a:t>X → Y </a:t>
            </a:r>
            <a:r>
              <a:rPr lang="zh-CN" altLang="en-US" sz="2800" dirty="0"/>
              <a:t>能由 </a:t>
            </a:r>
            <a:r>
              <a:rPr lang="en-US" altLang="zh-CN" sz="2800" dirty="0"/>
              <a:t>F  </a:t>
            </a:r>
            <a:r>
              <a:rPr lang="zh-CN" altLang="en-US" sz="2800" dirty="0"/>
              <a:t>根据 </a:t>
            </a:r>
            <a:r>
              <a:rPr lang="en-US" altLang="zh-CN" sz="2800" dirty="0"/>
              <a:t>Armstrong </a:t>
            </a:r>
            <a:r>
              <a:rPr lang="zh-CN" altLang="en-US" sz="2800" dirty="0"/>
              <a:t>公理导出的充分必要条件是 </a:t>
            </a:r>
            <a:r>
              <a:rPr lang="en-US" altLang="zh-CN" sz="2800" dirty="0"/>
              <a:t>Y   ⊆ X F+</a:t>
            </a:r>
            <a:endParaRPr lang="en-US" altLang="zh-CN" sz="2800" dirty="0"/>
          </a:p>
          <a:p>
            <a:pPr marL="0" indent="0">
              <a:lnSpc>
                <a:spcPct val="90000"/>
              </a:lnSpc>
              <a:buNone/>
            </a:pPr>
            <a:r>
              <a:rPr lang="en-US" altLang="zh-CN" sz="2800" dirty="0" smtClean="0"/>
              <a:t> </a:t>
            </a:r>
            <a:r>
              <a:rPr lang="zh-CN" altLang="en-US" sz="2800" dirty="0" smtClean="0"/>
              <a:t>用途</a:t>
            </a:r>
            <a:endParaRPr lang="en-US" altLang="zh-CN" sz="2800" dirty="0" smtClean="0"/>
          </a:p>
          <a:p>
            <a:pPr marL="0" indent="0">
              <a:lnSpc>
                <a:spcPct val="90000"/>
              </a:lnSpc>
              <a:buNone/>
            </a:pPr>
            <a:r>
              <a:rPr lang="zh-CN" altLang="en-US" sz="2800" dirty="0" smtClean="0"/>
              <a:t>    </a:t>
            </a:r>
            <a:r>
              <a:rPr lang="zh-CN" altLang="en-US" sz="2800" dirty="0"/>
              <a:t>将判定 </a:t>
            </a:r>
            <a:r>
              <a:rPr lang="en-US" altLang="zh-CN" sz="2800" dirty="0"/>
              <a:t>X → Y </a:t>
            </a:r>
            <a:r>
              <a:rPr lang="zh-CN" altLang="en-US" sz="2800" dirty="0"/>
              <a:t>是否能由 </a:t>
            </a:r>
            <a:r>
              <a:rPr lang="en-US" altLang="zh-CN" sz="2800" dirty="0"/>
              <a:t>F </a:t>
            </a:r>
            <a:r>
              <a:rPr lang="zh-CN" altLang="en-US" sz="2800" dirty="0"/>
              <a:t>根据 </a:t>
            </a:r>
            <a:r>
              <a:rPr lang="en-US" altLang="zh-CN" sz="2800" dirty="0"/>
              <a:t>Armstrong </a:t>
            </a:r>
            <a:r>
              <a:rPr lang="zh-CN" altLang="en-US" sz="2800" dirty="0"/>
              <a:t>公理导出的问题，就转化为求出 </a:t>
            </a:r>
            <a:r>
              <a:rPr lang="en-US" altLang="zh-CN" sz="2800" dirty="0"/>
              <a:t>X F+   </a:t>
            </a:r>
            <a:r>
              <a:rPr lang="zh-CN" altLang="en-US" sz="2800" dirty="0"/>
              <a:t>，判定 </a:t>
            </a:r>
            <a:r>
              <a:rPr lang="en-US" altLang="zh-CN" sz="2800" dirty="0"/>
              <a:t>Y </a:t>
            </a:r>
            <a:r>
              <a:rPr lang="zh-CN" altLang="en-US" sz="2800" dirty="0"/>
              <a:t>是否为 </a:t>
            </a:r>
            <a:r>
              <a:rPr lang="en-US" altLang="zh-CN" sz="2800" dirty="0"/>
              <a:t>X F+ </a:t>
            </a:r>
            <a:r>
              <a:rPr lang="zh-CN" altLang="en-US" sz="2800" dirty="0"/>
              <a:t>的子集的问题</a:t>
            </a:r>
            <a:endParaRPr lang="zh-CN" altLang="en-US" sz="2800"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1" name="标题 679937"/>
          <p:cNvSpPr>
            <a:spLocks noGrp="1"/>
          </p:cNvSpPr>
          <p:nvPr>
            <p:ph type="title"/>
          </p:nvPr>
        </p:nvSpPr>
        <p:spPr>
          <a:xfrm>
            <a:off x="685800" y="152400"/>
            <a:ext cx="6870700" cy="755650"/>
          </a:xfrm>
        </p:spPr>
        <p:txBody>
          <a:bodyPr anchor="b"/>
          <a:lstStyle/>
          <a:p>
            <a:r>
              <a:rPr lang="zh-CN" altLang="en-US" sz="4000"/>
              <a:t>求闭包的算法</a:t>
            </a:r>
            <a:endParaRPr lang="zh-CN" altLang="en-US" sz="4000"/>
          </a:p>
        </p:txBody>
      </p:sp>
      <p:sp>
        <p:nvSpPr>
          <p:cNvPr id="680962" name="文本占位符 679938"/>
          <p:cNvSpPr>
            <a:spLocks noGrp="1"/>
          </p:cNvSpPr>
          <p:nvPr>
            <p:ph idx="1"/>
          </p:nvPr>
        </p:nvSpPr>
        <p:spPr>
          <a:xfrm>
            <a:off x="0" y="1125538"/>
            <a:ext cx="9144000" cy="5732462"/>
          </a:xfrm>
        </p:spPr>
        <p:txBody>
          <a:bodyPr anchor="t"/>
          <a:lstStyle/>
          <a:p>
            <a:pPr marL="0" indent="0">
              <a:buNone/>
            </a:pPr>
            <a:r>
              <a:rPr lang="zh-CN" altLang="en-US" dirty="0"/>
              <a:t>算法 </a:t>
            </a:r>
            <a:r>
              <a:rPr lang="en-US" altLang="zh-CN" dirty="0"/>
              <a:t>5.l   </a:t>
            </a:r>
            <a:r>
              <a:rPr lang="zh-CN" altLang="en-US" dirty="0"/>
              <a:t>求属性集 </a:t>
            </a:r>
            <a:r>
              <a:rPr lang="en-US" altLang="zh-CN" dirty="0"/>
              <a:t>X </a:t>
            </a:r>
            <a:r>
              <a:rPr lang="zh-CN" altLang="en-US" dirty="0"/>
              <a:t>（ </a:t>
            </a:r>
            <a:r>
              <a:rPr lang="en-US" altLang="zh-CN" dirty="0"/>
              <a:t>X   ⊆   U </a:t>
            </a:r>
            <a:r>
              <a:rPr lang="zh-CN" altLang="en-US" dirty="0"/>
              <a:t>）关于 </a:t>
            </a:r>
            <a:r>
              <a:rPr lang="en-US" altLang="zh-CN" dirty="0"/>
              <a:t>U </a:t>
            </a:r>
            <a:r>
              <a:rPr lang="zh-CN" altLang="en-US" dirty="0"/>
              <a:t>上的</a:t>
            </a:r>
            <a:r>
              <a:rPr lang="zh-CN" altLang="en-US" dirty="0" smtClean="0"/>
              <a:t>函数依赖集 </a:t>
            </a:r>
            <a:r>
              <a:rPr lang="en-US" altLang="zh-CN" dirty="0" smtClean="0"/>
              <a:t>F  </a:t>
            </a:r>
            <a:r>
              <a:rPr lang="zh-CN" altLang="en-US" dirty="0" smtClean="0"/>
              <a:t>的闭包 </a:t>
            </a:r>
            <a:r>
              <a:rPr lang="en-US" altLang="zh-CN" dirty="0" smtClean="0"/>
              <a:t>X F+ </a:t>
            </a:r>
            <a:endParaRPr lang="en-US" altLang="zh-CN" dirty="0"/>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标题 680961"/>
          <p:cNvSpPr>
            <a:spLocks noGrp="1"/>
          </p:cNvSpPr>
          <p:nvPr>
            <p:ph type="title"/>
          </p:nvPr>
        </p:nvSpPr>
        <p:spPr/>
        <p:txBody>
          <a:bodyPr anchor="b"/>
          <a:lstStyle/>
          <a:p>
            <a:r>
              <a:rPr lang="en-US" altLang="zh-CN"/>
              <a:t>4. Armstrong </a:t>
            </a:r>
            <a:r>
              <a:rPr lang="zh-CN" altLang="en-US"/>
              <a:t>公理系统的有效性与完备性</a:t>
            </a:r>
            <a:endParaRPr lang="zh-CN" altLang="en-US"/>
          </a:p>
        </p:txBody>
      </p:sp>
      <p:pic>
        <p:nvPicPr>
          <p:cNvPr id="681986" name="文本占位符 680962"/>
          <p:cNvPicPr>
            <a:picLocks noGrp="1" noChangeAspect="1"/>
          </p:cNvPicPr>
          <p:nvPr>
            <p:ph idx="1"/>
          </p:nvPr>
        </p:nvPicPr>
        <p:blipFill>
          <a:blip r:embed="rId1"/>
          <a:stretch>
            <a:fillRect/>
          </a:stretch>
        </p:blipFill>
        <p:spPr>
          <a:xfrm>
            <a:off x="0" y="1773238"/>
            <a:ext cx="9144000" cy="5084762"/>
          </a:xfrm>
        </p:spPr>
      </p:pic>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标题 681985"/>
          <p:cNvSpPr>
            <a:spLocks noGrp="1"/>
          </p:cNvSpPr>
          <p:nvPr>
            <p:ph type="title"/>
          </p:nvPr>
        </p:nvSpPr>
        <p:spPr/>
        <p:txBody>
          <a:bodyPr anchor="b"/>
          <a:lstStyle/>
          <a:p>
            <a:endParaRPr lang="zh-CN" altLang="en-US" dirty="0"/>
          </a:p>
        </p:txBody>
      </p:sp>
      <p:sp>
        <p:nvSpPr>
          <p:cNvPr id="683010" name="文本占位符 681986"/>
          <p:cNvSpPr>
            <a:spLocks noGrp="1"/>
          </p:cNvSpPr>
          <p:nvPr>
            <p:ph idx="1"/>
          </p:nvPr>
        </p:nvSpPr>
        <p:spPr>
          <a:xfrm>
            <a:off x="685800" y="1828800"/>
            <a:ext cx="7918450" cy="4479925"/>
          </a:xfrm>
        </p:spPr>
        <p:txBody>
          <a:bodyPr anchor="t"/>
          <a:lstStyle/>
          <a:p>
            <a:pPr marL="0" indent="0">
              <a:lnSpc>
                <a:spcPct val="90000"/>
              </a:lnSpc>
              <a:buNone/>
            </a:pPr>
            <a:r>
              <a:rPr lang="zh-CN" altLang="en-US" sz="2400" dirty="0" smtClean="0"/>
              <a:t>有效性 </a:t>
            </a:r>
            <a:r>
              <a:rPr lang="zh-CN" altLang="en-US" sz="2400" dirty="0"/>
              <a:t>：由 </a:t>
            </a:r>
            <a:r>
              <a:rPr lang="en-US" altLang="zh-CN" sz="2400" dirty="0"/>
              <a:t>F </a:t>
            </a:r>
            <a:r>
              <a:rPr lang="zh-CN" altLang="en-US" sz="2400" dirty="0"/>
              <a:t>出发根据 </a:t>
            </a:r>
            <a:r>
              <a:rPr lang="en-US" altLang="zh-CN" sz="2400" dirty="0"/>
              <a:t>Armstrong </a:t>
            </a:r>
            <a:r>
              <a:rPr lang="zh-CN" altLang="en-US" sz="2400" dirty="0"/>
              <a:t>公理推导出来</a:t>
            </a:r>
            <a:endParaRPr lang="zh-CN" altLang="en-US" sz="2400" dirty="0"/>
          </a:p>
          <a:p>
            <a:pPr marL="0" indent="0">
              <a:lnSpc>
                <a:spcPct val="90000"/>
              </a:lnSpc>
              <a:buNone/>
            </a:pPr>
            <a:r>
              <a:rPr lang="zh-CN" altLang="en-US" sz="2400" dirty="0"/>
              <a:t>的每一个函数依赖一定在 </a:t>
            </a:r>
            <a:r>
              <a:rPr lang="en-US" altLang="zh-CN" sz="2400" dirty="0"/>
              <a:t>F + </a:t>
            </a:r>
            <a:r>
              <a:rPr lang="zh-CN" altLang="en-US" sz="2400" dirty="0"/>
              <a:t>中</a:t>
            </a:r>
            <a:endParaRPr lang="zh-CN" altLang="en-US" sz="2400" dirty="0"/>
          </a:p>
          <a:p>
            <a:pPr marL="0" indent="0">
              <a:lnSpc>
                <a:spcPct val="90000"/>
              </a:lnSpc>
              <a:buNone/>
            </a:pPr>
            <a:r>
              <a:rPr lang="zh-CN" altLang="en-US" sz="2400" dirty="0"/>
              <a:t>         </a:t>
            </a:r>
            <a:r>
              <a:rPr lang="en-US" altLang="zh-CN" sz="2400" dirty="0"/>
              <a:t>/ *  Armstrong </a:t>
            </a:r>
            <a:r>
              <a:rPr lang="zh-CN" altLang="en-US" sz="2400" dirty="0" smtClean="0"/>
              <a:t>正确</a:t>
            </a:r>
            <a:endParaRPr lang="en-US" altLang="zh-CN" sz="2400" dirty="0" smtClean="0"/>
          </a:p>
          <a:p>
            <a:pPr marL="0" indent="0">
              <a:lnSpc>
                <a:spcPct val="90000"/>
              </a:lnSpc>
              <a:buNone/>
            </a:pPr>
            <a:r>
              <a:rPr lang="zh-CN" altLang="en-US" sz="2400" dirty="0" smtClean="0"/>
              <a:t>完备性 </a:t>
            </a:r>
            <a:r>
              <a:rPr lang="zh-CN" altLang="en-US" sz="2400" dirty="0"/>
              <a:t>： </a:t>
            </a:r>
            <a:r>
              <a:rPr lang="en-US" altLang="zh-CN" sz="2400" dirty="0"/>
              <a:t>F + </a:t>
            </a:r>
            <a:r>
              <a:rPr lang="zh-CN" altLang="en-US" sz="2400" dirty="0"/>
              <a:t>中的每一个函数依赖，必定可以由</a:t>
            </a:r>
            <a:endParaRPr lang="zh-CN" altLang="en-US" sz="2400" dirty="0"/>
          </a:p>
          <a:p>
            <a:pPr marL="0" indent="0">
              <a:lnSpc>
                <a:spcPct val="90000"/>
              </a:lnSpc>
              <a:buNone/>
            </a:pPr>
            <a:r>
              <a:rPr lang="en-US" altLang="zh-CN" sz="2400" dirty="0"/>
              <a:t>F </a:t>
            </a:r>
            <a:r>
              <a:rPr lang="zh-CN" altLang="en-US" sz="2400" dirty="0"/>
              <a:t>出发根据 </a:t>
            </a:r>
            <a:r>
              <a:rPr lang="en-US" altLang="zh-CN" sz="2400" dirty="0"/>
              <a:t>Armstrong </a:t>
            </a:r>
            <a:r>
              <a:rPr lang="zh-CN" altLang="en-US" sz="2400" dirty="0"/>
              <a:t>公理推导出来</a:t>
            </a:r>
            <a:endParaRPr lang="zh-CN" altLang="en-US" sz="2400" dirty="0"/>
          </a:p>
          <a:p>
            <a:pPr marL="0" indent="0">
              <a:lnSpc>
                <a:spcPct val="90000"/>
              </a:lnSpc>
              <a:buNone/>
            </a:pPr>
            <a:r>
              <a:rPr lang="zh-CN" altLang="en-US" sz="2400" dirty="0"/>
              <a:t>        </a:t>
            </a:r>
            <a:r>
              <a:rPr lang="en-US" altLang="zh-CN" sz="2400" dirty="0"/>
              <a:t>/ *  Armstrong </a:t>
            </a:r>
            <a:r>
              <a:rPr lang="zh-CN" altLang="en-US" sz="2400" dirty="0"/>
              <a:t>公理够用，完全</a:t>
            </a:r>
            <a:endParaRPr lang="zh-CN" altLang="en-US" sz="2400" dirty="0"/>
          </a:p>
          <a:p>
            <a:pPr marL="0" indent="0">
              <a:lnSpc>
                <a:spcPct val="90000"/>
              </a:lnSpc>
              <a:buNone/>
            </a:pPr>
            <a:r>
              <a:rPr lang="zh-CN" altLang="en-US" sz="2400" dirty="0"/>
              <a:t>完备性 ：所有不能用 </a:t>
            </a:r>
            <a:r>
              <a:rPr lang="en-US" altLang="zh-CN" sz="2400" dirty="0"/>
              <a:t>Armstrong </a:t>
            </a:r>
            <a:r>
              <a:rPr lang="zh-CN" altLang="en-US" sz="2400" dirty="0"/>
              <a:t>公理推导出来 </a:t>
            </a:r>
            <a:r>
              <a:rPr lang="en-US" altLang="zh-CN" sz="2400" dirty="0"/>
              <a:t>f,  </a:t>
            </a:r>
            <a:r>
              <a:rPr lang="zh-CN" altLang="en-US" sz="2400" dirty="0"/>
              <a:t>都不为真</a:t>
            </a:r>
            <a:endParaRPr lang="zh-CN" altLang="en-US" sz="2400" dirty="0"/>
          </a:p>
          <a:p>
            <a:pPr marL="0" indent="0">
              <a:lnSpc>
                <a:spcPct val="90000"/>
              </a:lnSpc>
              <a:buNone/>
            </a:pPr>
            <a:r>
              <a:rPr lang="zh-CN" altLang="en-US" sz="2400" dirty="0" smtClean="0"/>
              <a:t>若   </a:t>
            </a:r>
            <a:r>
              <a:rPr lang="en-US" altLang="zh-CN" sz="2400" dirty="0"/>
              <a:t>f  </a:t>
            </a:r>
            <a:r>
              <a:rPr lang="zh-CN" altLang="en-US" sz="2400" dirty="0"/>
              <a:t>不能用 </a:t>
            </a:r>
            <a:r>
              <a:rPr lang="en-US" altLang="zh-CN" sz="2400" dirty="0"/>
              <a:t>Armstrong </a:t>
            </a:r>
            <a:r>
              <a:rPr lang="zh-CN" altLang="en-US" sz="2400" dirty="0"/>
              <a:t>公理推导出来，   </a:t>
            </a:r>
            <a:r>
              <a:rPr lang="en-US" altLang="zh-CN" sz="2400" dirty="0"/>
              <a:t>f ∈   F + </a:t>
            </a:r>
            <a:endParaRPr lang="en-US" altLang="zh-CN"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68609"/>
          <p:cNvSpPr>
            <a:spLocks noGrp="1"/>
          </p:cNvSpPr>
          <p:nvPr>
            <p:ph type="title"/>
          </p:nvPr>
        </p:nvSpPr>
        <p:spPr>
          <a:xfrm>
            <a:off x="685800" y="152400"/>
            <a:ext cx="6870700" cy="684213"/>
          </a:xfrm>
        </p:spPr>
        <p:txBody>
          <a:bodyPr anchor="b"/>
          <a:lstStyle/>
          <a:p>
            <a:r>
              <a:rPr lang="en-US" altLang="zh-CN" sz="4000"/>
              <a:t>1. </a:t>
            </a:r>
            <a:r>
              <a:rPr lang="zh-CN" altLang="en-US" sz="4000"/>
              <a:t>层次数据模型的数据结构</a:t>
            </a:r>
            <a:endParaRPr lang="zh-CN" altLang="en-US" sz="4000"/>
          </a:p>
        </p:txBody>
      </p:sp>
      <p:sp>
        <p:nvSpPr>
          <p:cNvPr id="69634" name="文本占位符 68610"/>
          <p:cNvSpPr>
            <a:spLocks noGrp="1"/>
          </p:cNvSpPr>
          <p:nvPr>
            <p:ph idx="1"/>
          </p:nvPr>
        </p:nvSpPr>
        <p:spPr>
          <a:xfrm>
            <a:off x="0" y="1125538"/>
            <a:ext cx="9144000" cy="5732462"/>
          </a:xfrm>
        </p:spPr>
        <p:txBody>
          <a:bodyPr anchor="t"/>
          <a:lstStyle/>
          <a:p>
            <a:r>
              <a:rPr lang="zh-CN" altLang="en-US" dirty="0" smtClean="0"/>
              <a:t>层次</a:t>
            </a:r>
            <a:r>
              <a:rPr lang="zh-CN" altLang="en-US" dirty="0"/>
              <a:t>模型</a:t>
            </a:r>
            <a:endParaRPr lang="zh-CN" altLang="en-US" dirty="0"/>
          </a:p>
          <a:p>
            <a:pPr>
              <a:buNone/>
            </a:pPr>
            <a:r>
              <a:rPr lang="zh-CN" altLang="en-US" dirty="0"/>
              <a:t>  满足下面两个条件的基本层次联系的集合为层次模型。</a:t>
            </a:r>
            <a:endParaRPr lang="zh-CN" altLang="en-US" dirty="0"/>
          </a:p>
          <a:p>
            <a:pPr>
              <a:buNone/>
            </a:pPr>
            <a:r>
              <a:rPr lang="zh-CN" altLang="en-US" dirty="0"/>
              <a:t>   </a:t>
            </a:r>
            <a:r>
              <a:rPr lang="en-US" altLang="zh-CN" dirty="0"/>
              <a:t>1.  </a:t>
            </a:r>
            <a:r>
              <a:rPr lang="zh-CN" altLang="en-US" dirty="0"/>
              <a:t>有且只有一个结点没有双亲结点，这个结点称为根结点</a:t>
            </a:r>
            <a:endParaRPr lang="zh-CN" altLang="en-US" dirty="0"/>
          </a:p>
          <a:p>
            <a:pPr>
              <a:buNone/>
            </a:pPr>
            <a:r>
              <a:rPr lang="zh-CN" altLang="en-US" dirty="0"/>
              <a:t>  </a:t>
            </a:r>
            <a:r>
              <a:rPr lang="en-US" altLang="zh-CN" dirty="0"/>
              <a:t>2.  </a:t>
            </a:r>
            <a:r>
              <a:rPr lang="zh-CN" altLang="en-US" dirty="0"/>
              <a:t>根以外的其它结点有且只有一个双亲结点</a:t>
            </a:r>
            <a:endParaRPr lang="zh-CN" altLang="en-US" dirty="0"/>
          </a:p>
          <a:p>
            <a:r>
              <a:rPr lang="zh-CN" altLang="en-US" dirty="0"/>
              <a:t>层次模型中的几个术语</a:t>
            </a:r>
            <a:endParaRPr lang="zh-CN" altLang="en-US" dirty="0"/>
          </a:p>
          <a:p>
            <a:pPr>
              <a:buNone/>
            </a:pPr>
            <a:r>
              <a:rPr lang="zh-CN" altLang="en-US" dirty="0"/>
              <a:t> 根结点，双亲结点，兄弟结点，叶结点</a:t>
            </a:r>
            <a:endParaRPr lang="zh-CN" altLang="en-US" dirty="0"/>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标题 683009"/>
          <p:cNvSpPr>
            <a:spLocks noGrp="1"/>
          </p:cNvSpPr>
          <p:nvPr>
            <p:ph type="title"/>
          </p:nvPr>
        </p:nvSpPr>
        <p:spPr/>
        <p:txBody>
          <a:bodyPr anchor="b"/>
          <a:lstStyle/>
          <a:p>
            <a:endParaRPr lang="zh-CN" altLang="en-US" dirty="0"/>
          </a:p>
        </p:txBody>
      </p:sp>
      <p:sp>
        <p:nvSpPr>
          <p:cNvPr id="684034" name="文本占位符 683010"/>
          <p:cNvSpPr>
            <a:spLocks noGrp="1"/>
          </p:cNvSpPr>
          <p:nvPr>
            <p:ph idx="1"/>
          </p:nvPr>
        </p:nvSpPr>
        <p:spPr/>
        <p:txBody>
          <a:bodyPr anchor="t"/>
          <a:lstStyle/>
          <a:p>
            <a:pPr marL="0" indent="0">
              <a:lnSpc>
                <a:spcPct val="90000"/>
              </a:lnSpc>
              <a:buNone/>
            </a:pPr>
            <a:r>
              <a:rPr lang="zh-CN" altLang="en-US" sz="2400" dirty="0"/>
              <a:t>证明：</a:t>
            </a:r>
            <a:endParaRPr lang="zh-CN" altLang="en-US" sz="2400" dirty="0"/>
          </a:p>
          <a:p>
            <a:pPr>
              <a:lnSpc>
                <a:spcPct val="90000"/>
              </a:lnSpc>
            </a:pPr>
            <a:r>
              <a:rPr lang="en-US" altLang="zh-CN" sz="2400" dirty="0"/>
              <a:t>1.  </a:t>
            </a:r>
            <a:r>
              <a:rPr lang="zh-CN" altLang="en-US" sz="2400" dirty="0"/>
              <a:t>有效性</a:t>
            </a:r>
            <a:endParaRPr lang="zh-CN" altLang="en-US" sz="2400" dirty="0"/>
          </a:p>
          <a:p>
            <a:pPr>
              <a:lnSpc>
                <a:spcPct val="90000"/>
              </a:lnSpc>
            </a:pPr>
            <a:r>
              <a:rPr lang="zh-CN" altLang="en-US" sz="2400" dirty="0"/>
              <a:t>      可由定理 </a:t>
            </a:r>
            <a:r>
              <a:rPr lang="en-US" altLang="zh-CN" sz="2400" dirty="0"/>
              <a:t>5.l </a:t>
            </a:r>
            <a:r>
              <a:rPr lang="zh-CN" altLang="en-US" sz="2400" dirty="0"/>
              <a:t>得证</a:t>
            </a:r>
            <a:endParaRPr lang="zh-CN" altLang="en-US" sz="2400" dirty="0"/>
          </a:p>
          <a:p>
            <a:pPr>
              <a:lnSpc>
                <a:spcPct val="90000"/>
              </a:lnSpc>
            </a:pPr>
            <a:r>
              <a:rPr lang="en-US" altLang="zh-CN" sz="2400" dirty="0"/>
              <a:t>2.  </a:t>
            </a:r>
            <a:r>
              <a:rPr lang="zh-CN" altLang="en-US" sz="2400" dirty="0"/>
              <a:t>完备性</a:t>
            </a:r>
            <a:endParaRPr lang="zh-CN" altLang="en-US" sz="2400" dirty="0"/>
          </a:p>
          <a:p>
            <a:pPr marL="0" indent="0">
              <a:lnSpc>
                <a:spcPct val="90000"/>
              </a:lnSpc>
              <a:buNone/>
            </a:pPr>
            <a:r>
              <a:rPr lang="zh-CN" altLang="en-US" sz="2400" dirty="0"/>
              <a:t>只需证明 逆否命题 </a:t>
            </a:r>
            <a:r>
              <a:rPr lang="en-US" altLang="zh-CN" sz="2400" dirty="0"/>
              <a:t>:   </a:t>
            </a:r>
            <a:r>
              <a:rPr lang="zh-CN" altLang="en-US" sz="2400" dirty="0"/>
              <a:t>若函数依赖 </a:t>
            </a:r>
            <a:r>
              <a:rPr lang="en-US" altLang="zh-CN" sz="2400" dirty="0"/>
              <a:t>X → Y </a:t>
            </a:r>
            <a:r>
              <a:rPr lang="zh-CN" altLang="en-US" sz="2400" dirty="0"/>
              <a:t>不能由 </a:t>
            </a:r>
            <a:r>
              <a:rPr lang="en-US" altLang="zh-CN" sz="2400" dirty="0"/>
              <a:t>F </a:t>
            </a:r>
            <a:r>
              <a:rPr lang="zh-CN" altLang="en-US" sz="2400" dirty="0"/>
              <a:t>从</a:t>
            </a:r>
            <a:endParaRPr lang="zh-CN" altLang="en-US" sz="2400" dirty="0"/>
          </a:p>
          <a:p>
            <a:pPr marL="0" indent="0">
              <a:lnSpc>
                <a:spcPct val="90000"/>
              </a:lnSpc>
              <a:buNone/>
            </a:pPr>
            <a:r>
              <a:rPr lang="en-US" altLang="zh-CN" sz="2400" dirty="0"/>
              <a:t>Armstrong </a:t>
            </a:r>
            <a:r>
              <a:rPr lang="zh-CN" altLang="en-US" sz="2400" dirty="0"/>
              <a:t>公理导出，那么它必然不为 </a:t>
            </a:r>
            <a:r>
              <a:rPr lang="en-US" altLang="zh-CN" sz="2400" dirty="0"/>
              <a:t>F </a:t>
            </a:r>
            <a:r>
              <a:rPr lang="zh-CN" altLang="en-US" sz="2400" dirty="0"/>
              <a:t>所蕴含</a:t>
            </a:r>
            <a:endParaRPr lang="zh-CN" altLang="en-US" sz="2400" dirty="0"/>
          </a:p>
          <a:p>
            <a:pPr>
              <a:lnSpc>
                <a:spcPct val="90000"/>
              </a:lnSpc>
            </a:pPr>
            <a:r>
              <a:rPr lang="zh-CN" altLang="en-US" sz="2400" dirty="0"/>
              <a:t>分三步证明：</a:t>
            </a:r>
            <a:endParaRPr lang="zh-CN" altLang="en-US" sz="2400" dirty="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52400"/>
            <a:ext cx="6870700" cy="526415"/>
          </a:xfrm>
        </p:spPr>
        <p:txBody>
          <a:bodyPr/>
          <a:p>
            <a:endParaRPr lang="zh-CN" altLang="en-US"/>
          </a:p>
        </p:txBody>
      </p:sp>
      <p:sp>
        <p:nvSpPr>
          <p:cNvPr id="3" name="内容占位符 2"/>
          <p:cNvSpPr>
            <a:spLocks noGrp="1"/>
          </p:cNvSpPr>
          <p:nvPr>
            <p:ph idx="1"/>
          </p:nvPr>
        </p:nvSpPr>
        <p:spPr>
          <a:xfrm>
            <a:off x="432435" y="982980"/>
            <a:ext cx="7949565" cy="4503420"/>
          </a:xfrm>
        </p:spPr>
        <p:txBody>
          <a:bodyPr/>
          <a:p>
            <a:r>
              <a:rPr lang="zh-CN" altLang="en-US"/>
              <a:t>算法：计算最小函数依赖集</a:t>
            </a:r>
            <a:r>
              <a:rPr lang="en-US" altLang="zh-CN"/>
              <a:t>F</a:t>
            </a:r>
            <a:r>
              <a:rPr lang="en-US" altLang="zh-CN" baseline="30000"/>
              <a:t>'</a:t>
            </a:r>
            <a:endParaRPr lang="en-US" altLang="zh-CN" baseline="30000"/>
          </a:p>
          <a:p>
            <a:r>
              <a:rPr lang="zh-CN" altLang="en-US" baseline="30000"/>
              <a:t>输入：一个函数依赖集</a:t>
            </a:r>
            <a:r>
              <a:rPr lang="en-US" altLang="zh-CN" baseline="30000"/>
              <a:t>F</a:t>
            </a:r>
            <a:endParaRPr lang="en-US" altLang="zh-CN" baseline="30000"/>
          </a:p>
          <a:p>
            <a:r>
              <a:rPr lang="zh-CN" altLang="en-US" baseline="30000"/>
              <a:t>输出：</a:t>
            </a:r>
            <a:r>
              <a:rPr lang="en-US" altLang="zh-CN" baseline="30000"/>
              <a:t>F</a:t>
            </a:r>
            <a:r>
              <a:rPr lang="zh-CN" altLang="en-US" baseline="30000"/>
              <a:t>的一个等价最小函数依赖</a:t>
            </a:r>
            <a:r>
              <a:rPr lang="en-US" altLang="zh-CN" baseline="30000"/>
              <a:t>F'</a:t>
            </a:r>
            <a:endParaRPr lang="en-US" altLang="zh-CN" baseline="30000"/>
          </a:p>
          <a:p>
            <a:r>
              <a:rPr lang="zh-CN" altLang="en-US" baseline="30000"/>
              <a:t>方法：</a:t>
            </a:r>
            <a:endParaRPr lang="zh-CN" altLang="en-US" baseline="30000"/>
          </a:p>
          <a:p>
            <a:pPr marL="0" indent="0">
              <a:buNone/>
            </a:pPr>
            <a:r>
              <a:rPr lang="en-US" altLang="zh-CN" baseline="30000"/>
              <a:t>1</a:t>
            </a:r>
            <a:r>
              <a:rPr lang="zh-CN" altLang="en-US" baseline="30000"/>
              <a:t>、应用分解规则，使</a:t>
            </a:r>
            <a:r>
              <a:rPr lang="en-US" altLang="zh-CN" baseline="30000"/>
              <a:t>F</a:t>
            </a:r>
            <a:r>
              <a:rPr lang="zh-CN" altLang="en-US" baseline="30000"/>
              <a:t>中每个依赖 的右部属性单一化</a:t>
            </a:r>
            <a:endParaRPr lang="zh-CN" altLang="en-US" baseline="30000"/>
          </a:p>
          <a:p>
            <a:pPr marL="0" indent="0">
              <a:buNone/>
            </a:pPr>
            <a:r>
              <a:rPr lang="en-US" altLang="zh-CN" baseline="30000"/>
              <a:t>2</a:t>
            </a:r>
            <a:r>
              <a:rPr lang="zh-CN" altLang="en-US" baseline="30000"/>
              <a:t>、去掉各依赖左部多余的属性。具体做法：一个一个检查</a:t>
            </a:r>
            <a:r>
              <a:rPr lang="en-US" altLang="zh-CN" baseline="30000"/>
              <a:t>F</a:t>
            </a:r>
            <a:r>
              <a:rPr lang="zh-CN" altLang="en-US" baseline="30000"/>
              <a:t>中左边非单属性的依赖，例如</a:t>
            </a:r>
            <a:r>
              <a:rPr lang="en-US" altLang="zh-CN" baseline="30000"/>
              <a:t>XY-&gt;A,</a:t>
            </a:r>
            <a:r>
              <a:rPr lang="zh-CN" altLang="en-US" baseline="30000"/>
              <a:t>现在要判断</a:t>
            </a:r>
            <a:r>
              <a:rPr lang="en-US" altLang="zh-CN" baseline="30000"/>
              <a:t>Y</a:t>
            </a:r>
            <a:r>
              <a:rPr lang="zh-CN" altLang="en-US" baseline="30000"/>
              <a:t>是否为多余，则以</a:t>
            </a:r>
            <a:r>
              <a:rPr lang="en-US" altLang="zh-CN" baseline="30000"/>
              <a:t>X-&gt;A</a:t>
            </a:r>
            <a:r>
              <a:rPr lang="zh-CN" altLang="en-US" baseline="30000"/>
              <a:t>代替</a:t>
            </a:r>
            <a:r>
              <a:rPr lang="en-US" altLang="zh-CN" baseline="30000">
                <a:sym typeface="+mn-ea"/>
              </a:rPr>
              <a:t>XY-&gt;A,</a:t>
            </a:r>
            <a:r>
              <a:rPr lang="zh-CN" altLang="en-US" baseline="30000">
                <a:sym typeface="+mn-ea"/>
              </a:rPr>
              <a:t>是否等价？只要在</a:t>
            </a:r>
            <a:r>
              <a:rPr lang="en-US" altLang="zh-CN" baseline="30000">
                <a:sym typeface="+mn-ea"/>
              </a:rPr>
              <a:t>F</a:t>
            </a:r>
            <a:r>
              <a:rPr lang="zh-CN" altLang="en-US" baseline="30000">
                <a:sym typeface="+mn-ea"/>
              </a:rPr>
              <a:t>中求</a:t>
            </a:r>
            <a:r>
              <a:rPr lang="en-US" altLang="zh-CN" baseline="30000">
                <a:sym typeface="+mn-ea"/>
              </a:rPr>
              <a:t>X+,</a:t>
            </a:r>
            <a:r>
              <a:rPr lang="zh-CN" altLang="en-US" baseline="30000">
                <a:sym typeface="+mn-ea"/>
              </a:rPr>
              <a:t>若</a:t>
            </a:r>
            <a:r>
              <a:rPr lang="en-US" altLang="zh-CN" baseline="30000">
                <a:sym typeface="+mn-ea"/>
              </a:rPr>
              <a:t>X+,</a:t>
            </a:r>
            <a:r>
              <a:rPr lang="zh-CN" altLang="en-US" baseline="30000">
                <a:sym typeface="+mn-ea"/>
              </a:rPr>
              <a:t>包含</a:t>
            </a:r>
            <a:r>
              <a:rPr lang="en-US" altLang="zh-CN" baseline="30000">
                <a:sym typeface="+mn-ea"/>
              </a:rPr>
              <a:t>A,</a:t>
            </a:r>
            <a:r>
              <a:rPr lang="zh-CN" altLang="en-US" baseline="30000">
                <a:sym typeface="+mn-ea"/>
              </a:rPr>
              <a:t>则</a:t>
            </a:r>
            <a:r>
              <a:rPr lang="en-US" altLang="zh-CN" baseline="30000">
                <a:sym typeface="+mn-ea"/>
              </a:rPr>
              <a:t>Y</a:t>
            </a:r>
            <a:r>
              <a:rPr lang="zh-CN" altLang="en-US" baseline="30000">
                <a:sym typeface="+mn-ea"/>
              </a:rPr>
              <a:t>是多余的属性。否则</a:t>
            </a:r>
            <a:r>
              <a:rPr lang="en-US" altLang="zh-CN" baseline="30000">
                <a:sym typeface="+mn-ea"/>
              </a:rPr>
              <a:t>Y</a:t>
            </a:r>
            <a:r>
              <a:rPr lang="zh-CN" altLang="en-US" baseline="30000">
                <a:sym typeface="+mn-ea"/>
              </a:rPr>
              <a:t>不是多余属性。依次判断其他属性即可消除各依赖左边多余的属性。</a:t>
            </a:r>
            <a:endParaRPr lang="zh-CN" altLang="en-US" baseline="30000">
              <a:sym typeface="+mn-ea"/>
            </a:endParaRPr>
          </a:p>
          <a:p>
            <a:pPr marL="0" indent="0">
              <a:buNone/>
            </a:pPr>
            <a:r>
              <a:rPr lang="en-US" altLang="zh-CN" baseline="30000">
                <a:sym typeface="+mn-ea"/>
              </a:rPr>
              <a:t>3</a:t>
            </a:r>
            <a:r>
              <a:rPr lang="zh-CN" altLang="en-US" baseline="30000">
                <a:sym typeface="+mn-ea"/>
              </a:rPr>
              <a:t>、去掉多余的依赖。具体做法：从第一个依赖开始，从</a:t>
            </a:r>
            <a:r>
              <a:rPr lang="en-US" altLang="zh-CN" baseline="30000">
                <a:sym typeface="+mn-ea"/>
              </a:rPr>
              <a:t>F</a:t>
            </a:r>
            <a:r>
              <a:rPr lang="zh-CN" altLang="en-US" baseline="30000">
                <a:sym typeface="+mn-ea"/>
              </a:rPr>
              <a:t>中去掉它（假设该依赖为</a:t>
            </a:r>
            <a:r>
              <a:rPr lang="en-US" altLang="zh-CN" baseline="30000">
                <a:sym typeface="+mn-ea"/>
              </a:rPr>
              <a:t>X-&gt;Y)</a:t>
            </a:r>
            <a:endParaRPr lang="en-US" altLang="zh-CN" baseline="30000">
              <a:sym typeface="+mn-ea"/>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152400"/>
            <a:ext cx="6870700" cy="988695"/>
          </a:xfrm>
        </p:spPr>
        <p:txBody>
          <a:bodyPr/>
          <a:p>
            <a:r>
              <a:rPr lang="zh-CN" altLang="en-US">
                <a:sym typeface="+mn-ea"/>
              </a:rPr>
              <a:t>判断范式习题</a:t>
            </a:r>
            <a:endParaRPr lang="zh-CN" altLang="en-US"/>
          </a:p>
        </p:txBody>
      </p:sp>
      <p:sp>
        <p:nvSpPr>
          <p:cNvPr id="3" name="内容占位符 2"/>
          <p:cNvSpPr>
            <a:spLocks noGrp="1"/>
          </p:cNvSpPr>
          <p:nvPr>
            <p:ph idx="1"/>
          </p:nvPr>
        </p:nvSpPr>
        <p:spPr>
          <a:xfrm>
            <a:off x="256540" y="788670"/>
            <a:ext cx="8125460" cy="4697730"/>
          </a:xfrm>
        </p:spPr>
        <p:txBody>
          <a:bodyPr/>
          <a:p>
            <a:endParaRPr lang="zh-CN" altLang="en-US"/>
          </a:p>
          <a:p>
            <a:pPr marL="0" indent="0">
              <a:buNone/>
            </a:pPr>
            <a:r>
              <a:rPr lang="zh-CN" altLang="en-US"/>
              <a:t>指出下列关系模式是第几范式？并说明理由</a:t>
            </a:r>
            <a:endParaRPr lang="zh-CN" altLang="en-US"/>
          </a:p>
          <a:p>
            <a:pPr marL="0" indent="0">
              <a:buNone/>
            </a:pPr>
            <a:r>
              <a:rPr lang="en-US" altLang="zh-CN"/>
              <a:t>1</a:t>
            </a:r>
            <a:r>
              <a:rPr lang="zh-CN" altLang="en-US"/>
              <a:t>、</a:t>
            </a:r>
            <a:r>
              <a:rPr lang="en-US" altLang="zh-CN"/>
              <a:t>R(X,Y,Z)  F={XY-&gt;Z}</a:t>
            </a:r>
            <a:endParaRPr lang="en-US" altLang="zh-CN"/>
          </a:p>
          <a:p>
            <a:pPr marL="0" indent="0">
              <a:buNone/>
            </a:pPr>
            <a:r>
              <a:rPr lang="en-US" altLang="zh-CN"/>
              <a:t>2</a:t>
            </a:r>
            <a:r>
              <a:rPr lang="zh-CN" altLang="en-US">
                <a:sym typeface="+mn-ea"/>
              </a:rPr>
              <a:t>、</a:t>
            </a:r>
            <a:r>
              <a:rPr lang="en-US" altLang="zh-CN">
                <a:sym typeface="+mn-ea"/>
              </a:rPr>
              <a:t>R(X,Y,Z) F={Y-&gt;Z,XZ-&gt;Y}</a:t>
            </a:r>
            <a:endParaRPr lang="en-US" altLang="zh-CN">
              <a:sym typeface="+mn-ea"/>
            </a:endParaRPr>
          </a:p>
          <a:p>
            <a:pPr marL="0" indent="0">
              <a:buNone/>
            </a:pPr>
            <a:r>
              <a:rPr lang="en-US" altLang="zh-CN">
                <a:sym typeface="+mn-ea"/>
              </a:rPr>
              <a:t>3</a:t>
            </a:r>
            <a:r>
              <a:rPr lang="zh-CN" altLang="en-US">
                <a:sym typeface="+mn-ea"/>
              </a:rPr>
              <a:t>、</a:t>
            </a:r>
            <a:r>
              <a:rPr lang="en-US" altLang="zh-CN">
                <a:sym typeface="+mn-ea"/>
              </a:rPr>
              <a:t>R(X,Y,Z)  F={Y-&gt;Z,Y-&gt;X,X-&gt;YZ}</a:t>
            </a:r>
            <a:endParaRPr lang="en-US" altLang="zh-CN">
              <a:sym typeface="+mn-ea"/>
            </a:endParaRPr>
          </a:p>
          <a:p>
            <a:pPr marL="0" indent="0">
              <a:buNone/>
            </a:pPr>
            <a:r>
              <a:rPr lang="en-US" altLang="zh-CN">
                <a:sym typeface="+mn-ea"/>
              </a:rPr>
              <a:t>4</a:t>
            </a:r>
            <a:r>
              <a:rPr lang="zh-CN" altLang="en-US">
                <a:sym typeface="+mn-ea"/>
              </a:rPr>
              <a:t>、</a:t>
            </a:r>
            <a:r>
              <a:rPr lang="en-US" altLang="zh-CN">
                <a:sym typeface="+mn-ea"/>
              </a:rPr>
              <a:t>R(X,Y,Z) F={X-&gt;Y,X-&gt;Z}</a:t>
            </a:r>
            <a:endParaRPr lang="en-US" altLang="zh-CN">
              <a:sym typeface="+mn-ea"/>
            </a:endParaRPr>
          </a:p>
          <a:p>
            <a:pPr marL="0" indent="0">
              <a:buNone/>
            </a:pPr>
            <a:r>
              <a:rPr lang="en-US" altLang="zh-CN">
                <a:sym typeface="+mn-ea"/>
              </a:rPr>
              <a:t>5</a:t>
            </a:r>
            <a:r>
              <a:rPr lang="zh-CN" altLang="en-US">
                <a:sym typeface="+mn-ea"/>
              </a:rPr>
              <a:t>、</a:t>
            </a:r>
            <a:r>
              <a:rPr lang="en-US" altLang="zh-CN">
                <a:sym typeface="+mn-ea"/>
              </a:rPr>
              <a:t>R(W,X,Y,Z) F={X-&gt;Z,WX-&gt;Y}</a:t>
            </a:r>
            <a:endParaRPr lang="en-US" altLang="zh-CN">
              <a:sym typeface="+mn-ea"/>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sz="2800"/>
              <a:t>例子：设有依赖集：</a:t>
            </a:r>
            <a:r>
              <a:rPr lang="en-US" altLang="zh-CN" sz="2800"/>
              <a:t>F={AB-&gt;C,C-&gt;A,BC-&gt;D,ACD-&gt;B,D-&gt;EG,BE-&gt;C,CG-&gt;BD,CE-&gt;AG}</a:t>
            </a:r>
            <a:r>
              <a:rPr lang="zh-CN" altLang="en-US" sz="2800"/>
              <a:t>计算其等价最小依赖集</a:t>
            </a:r>
            <a:endParaRPr lang="zh-CN" altLang="en-US" sz="2800"/>
          </a:p>
          <a:p>
            <a:pPr marL="0" indent="0">
              <a:buNone/>
            </a:pPr>
            <a:r>
              <a:rPr lang="zh-CN" altLang="en-US" sz="2800"/>
              <a:t>解：</a:t>
            </a:r>
            <a:r>
              <a:rPr lang="en-US" altLang="zh-CN" sz="2800"/>
              <a:t>1</a:t>
            </a:r>
            <a:r>
              <a:rPr lang="zh-CN" altLang="en-US" sz="2800"/>
              <a:t>、将依赖左边属性单一化，结果</a:t>
            </a:r>
            <a:endParaRPr lang="zh-CN" altLang="en-US" sz="2800"/>
          </a:p>
          <a:p>
            <a:pPr marL="0" indent="0">
              <a:buNone/>
            </a:pPr>
            <a:r>
              <a:rPr lang="en-US" altLang="zh-CN" sz="2800"/>
              <a:t>F1={AB-&gt;C,C-&gt;A,BC-&gt;D,ACD-&gt;B,D-&gt;E,D-&gt;G,BE-&gt;C,CG-&gt;B,CG-&gt;D,CE-&gt;A,CE-&gt;G}</a:t>
            </a:r>
            <a:endParaRPr lang="en-US" altLang="zh-CN" sz="2800"/>
          </a:p>
          <a:p>
            <a:pPr marL="0" indent="0">
              <a:buNone/>
            </a:pPr>
            <a:r>
              <a:rPr lang="en-US" altLang="zh-CN" sz="2800"/>
              <a:t>2</a:t>
            </a:r>
            <a:r>
              <a:rPr lang="zh-CN" altLang="en-US" sz="2800"/>
              <a:t>、在</a:t>
            </a:r>
            <a:r>
              <a:rPr lang="en-US" altLang="zh-CN" sz="2800"/>
              <a:t>F1</a:t>
            </a:r>
            <a:r>
              <a:rPr lang="zh-CN" altLang="en-US" sz="2800"/>
              <a:t>中去掉依赖左边多余的属性。对于</a:t>
            </a:r>
            <a:r>
              <a:rPr lang="en-US" altLang="zh-CN" sz="2800"/>
              <a:t>CE-&gt;A,</a:t>
            </a:r>
            <a:r>
              <a:rPr lang="zh-CN" altLang="en-US" sz="2800"/>
              <a:t>由于有</a:t>
            </a:r>
            <a:r>
              <a:rPr lang="en-US" altLang="zh-CN" sz="2800"/>
              <a:t>C-&gt;A</a:t>
            </a:r>
            <a:r>
              <a:rPr lang="zh-CN" altLang="en-US" sz="2800"/>
              <a:t>，则</a:t>
            </a:r>
            <a:r>
              <a:rPr lang="en-US" altLang="zh-CN" sz="2800"/>
              <a:t>E</a:t>
            </a:r>
            <a:r>
              <a:rPr lang="zh-CN" altLang="en-US" sz="2800"/>
              <a:t>是多余的，对于</a:t>
            </a:r>
            <a:r>
              <a:rPr lang="en-US" altLang="zh-CN" sz="2800"/>
              <a:t>ACD-&gt;B</a:t>
            </a:r>
            <a:r>
              <a:rPr lang="zh-CN" altLang="en-US" sz="2800"/>
              <a:t>，由于（</a:t>
            </a:r>
            <a:r>
              <a:rPr lang="en-US" altLang="zh-CN" sz="2800"/>
              <a:t>CD)</a:t>
            </a:r>
            <a:r>
              <a:rPr lang="en-US" altLang="zh-CN" sz="2800" baseline="30000"/>
              <a:t>+</a:t>
            </a:r>
            <a:r>
              <a:rPr lang="en-US" altLang="zh-CN" sz="2800"/>
              <a:t>=ABCDEG,</a:t>
            </a:r>
            <a:r>
              <a:rPr lang="zh-CN" altLang="en-US" sz="2800"/>
              <a:t>则</a:t>
            </a:r>
            <a:r>
              <a:rPr lang="en-US" altLang="zh-CN" sz="2800"/>
              <a:t>A</a:t>
            </a:r>
            <a:r>
              <a:rPr lang="zh-CN" altLang="en-US" sz="2800"/>
              <a:t>是多余的。删除依赖左边多余的依赖，得</a:t>
            </a:r>
            <a:r>
              <a:rPr lang="en-US" altLang="zh-CN" sz="2800"/>
              <a:t>F2</a:t>
            </a:r>
            <a:endParaRPr lang="en-US" altLang="zh-CN" sz="2800"/>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F2={AB-&gt;C,C-&gt;A,BC-&gt;D,CD-&gt;B,D-&gt;E,D-&gt;G,BE-&gt;C,CG-&gt;B,CG-&gt;D,CE-&gt;G}</a:t>
            </a:r>
            <a:endParaRPr lang="en-US" altLang="zh-CN"/>
          </a:p>
          <a:p>
            <a:r>
              <a:rPr lang="en-US" altLang="zh-CN"/>
              <a:t>3</a:t>
            </a:r>
            <a:r>
              <a:rPr lang="zh-CN" altLang="en-US"/>
              <a:t>、在</a:t>
            </a:r>
            <a:r>
              <a:rPr lang="en-US" altLang="zh-CN"/>
              <a:t>F2</a:t>
            </a:r>
            <a:r>
              <a:rPr lang="zh-CN" altLang="en-US"/>
              <a:t>中去掉多余依赖。对于</a:t>
            </a:r>
            <a:r>
              <a:rPr lang="en-US" altLang="zh-CN"/>
              <a:t>CG-&gt;G,</a:t>
            </a:r>
            <a:r>
              <a:rPr lang="zh-CN" altLang="en-US"/>
              <a:t>由于（</a:t>
            </a:r>
            <a:r>
              <a:rPr lang="en-US" altLang="zh-CN"/>
              <a:t>CG)</a:t>
            </a:r>
            <a:r>
              <a:rPr lang="en-US" altLang="zh-CN" baseline="30000"/>
              <a:t>+</a:t>
            </a:r>
            <a:r>
              <a:rPr lang="en-US" altLang="zh-CN"/>
              <a:t>=ABCDEG,</a:t>
            </a:r>
            <a:r>
              <a:rPr lang="zh-CN" altLang="en-US"/>
              <a:t>则是多余得，删除多余依赖，得到最小依赖：</a:t>
            </a:r>
            <a:r>
              <a:rPr lang="en-US" altLang="zh-CN"/>
              <a:t>F3={</a:t>
            </a:r>
            <a:r>
              <a:rPr lang="en-US" altLang="zh-CN">
                <a:sym typeface="+mn-ea"/>
              </a:rPr>
              <a:t>AB-&gt;C,C-&gt;A,BC-&gt;D,CD-&gt;B,D-&gt;E,D-&gt;G,BE-&gt;C,CG-&gt;D,CE-&gt;G}</a:t>
            </a:r>
            <a:endParaRPr lang="en-US" altLang="zh-CN"/>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候选关键字的求解理论</a:t>
            </a:r>
            <a:br>
              <a:rPr lang="zh-CN" altLang="en-US"/>
            </a:br>
            <a:endParaRPr lang="zh-CN" altLang="en-US"/>
          </a:p>
        </p:txBody>
      </p:sp>
      <p:sp>
        <p:nvSpPr>
          <p:cNvPr id="3" name="内容占位符 2"/>
          <p:cNvSpPr>
            <a:spLocks noGrp="1"/>
          </p:cNvSpPr>
          <p:nvPr>
            <p:ph idx="1"/>
          </p:nvPr>
        </p:nvSpPr>
        <p:spPr>
          <a:xfrm>
            <a:off x="514985" y="921385"/>
            <a:ext cx="7696200" cy="3657600"/>
          </a:xfrm>
        </p:spPr>
        <p:txBody>
          <a:bodyPr/>
          <a:p>
            <a:r>
              <a:rPr lang="en-US" altLang="zh-CN" sz="2800"/>
              <a:t>1</a:t>
            </a:r>
            <a:r>
              <a:rPr lang="zh-CN" altLang="en-US" sz="2800"/>
              <a:t>、对于给定的关系</a:t>
            </a:r>
            <a:r>
              <a:rPr lang="en-US" altLang="zh-CN" sz="2800"/>
              <a:t>R(A1,A2...An)</a:t>
            </a:r>
            <a:r>
              <a:rPr lang="zh-CN" altLang="en-US" sz="2800"/>
              <a:t>和函数依赖</a:t>
            </a:r>
            <a:r>
              <a:rPr lang="en-US" altLang="zh-CN" sz="2800"/>
              <a:t>F</a:t>
            </a:r>
            <a:r>
              <a:rPr lang="zh-CN" altLang="en-US" sz="2800"/>
              <a:t>，可将其属性分为四类</a:t>
            </a:r>
            <a:endParaRPr lang="zh-CN" altLang="en-US" sz="2800"/>
          </a:p>
          <a:p>
            <a:r>
              <a:rPr lang="en-US" altLang="zh-CN" sz="2800"/>
              <a:t>L</a:t>
            </a:r>
            <a:r>
              <a:rPr lang="zh-CN" altLang="en-US" sz="2800"/>
              <a:t>类：仅出现在</a:t>
            </a:r>
            <a:r>
              <a:rPr lang="en-US" altLang="zh-CN" sz="2800"/>
              <a:t>F</a:t>
            </a:r>
            <a:r>
              <a:rPr lang="zh-CN" altLang="en-US" sz="2800"/>
              <a:t>的函数依赖左部的属性</a:t>
            </a:r>
            <a:endParaRPr lang="zh-CN" altLang="en-US" sz="2800"/>
          </a:p>
          <a:p>
            <a:r>
              <a:rPr lang="en-US" altLang="zh-CN" sz="2800"/>
              <a:t>R</a:t>
            </a:r>
            <a:r>
              <a:rPr lang="zh-CN" altLang="en-US" sz="2800"/>
              <a:t>类：</a:t>
            </a:r>
            <a:r>
              <a:rPr lang="zh-CN" altLang="en-US" sz="2800">
                <a:sym typeface="+mn-ea"/>
              </a:rPr>
              <a:t>仅出现在</a:t>
            </a:r>
            <a:r>
              <a:rPr lang="en-US" altLang="zh-CN" sz="2800">
                <a:sym typeface="+mn-ea"/>
              </a:rPr>
              <a:t>F</a:t>
            </a:r>
            <a:r>
              <a:rPr lang="zh-CN" altLang="en-US" sz="2800">
                <a:sym typeface="+mn-ea"/>
              </a:rPr>
              <a:t>的函数依赖右部的属性</a:t>
            </a:r>
            <a:endParaRPr lang="zh-CN" altLang="en-US" sz="2800">
              <a:sym typeface="+mn-ea"/>
            </a:endParaRPr>
          </a:p>
          <a:p>
            <a:r>
              <a:rPr lang="en-US" altLang="zh-CN" sz="2800"/>
              <a:t>N</a:t>
            </a:r>
            <a:r>
              <a:rPr lang="zh-CN" altLang="en-US" sz="2800"/>
              <a:t>类：</a:t>
            </a:r>
            <a:r>
              <a:rPr lang="zh-CN" altLang="en-US" sz="2800">
                <a:sym typeface="+mn-ea"/>
              </a:rPr>
              <a:t>在</a:t>
            </a:r>
            <a:r>
              <a:rPr lang="en-US" altLang="zh-CN" sz="2800">
                <a:sym typeface="+mn-ea"/>
              </a:rPr>
              <a:t>F</a:t>
            </a:r>
            <a:r>
              <a:rPr lang="zh-CN" altLang="en-US" sz="2800">
                <a:sym typeface="+mn-ea"/>
              </a:rPr>
              <a:t>的函数依赖左右两边均未出现的属性</a:t>
            </a:r>
            <a:endParaRPr lang="zh-CN" altLang="en-US" sz="2800">
              <a:sym typeface="+mn-ea"/>
            </a:endParaRPr>
          </a:p>
          <a:p>
            <a:r>
              <a:rPr lang="en-US" altLang="zh-CN" sz="2800"/>
              <a:t>LR</a:t>
            </a:r>
            <a:r>
              <a:rPr lang="zh-CN" altLang="en-US" sz="2800"/>
              <a:t>类：</a:t>
            </a:r>
            <a:r>
              <a:rPr lang="zh-CN" altLang="en-US" sz="2800">
                <a:sym typeface="+mn-ea"/>
              </a:rPr>
              <a:t>在</a:t>
            </a:r>
            <a:r>
              <a:rPr lang="en-US" altLang="zh-CN" sz="2800">
                <a:sym typeface="+mn-ea"/>
              </a:rPr>
              <a:t>F</a:t>
            </a:r>
            <a:r>
              <a:rPr lang="zh-CN" altLang="en-US" sz="2800">
                <a:sym typeface="+mn-ea"/>
              </a:rPr>
              <a:t>的函数依赖左右两边均出现的属性</a:t>
            </a:r>
            <a:endParaRPr lang="zh-CN" altLang="en-US" sz="2800">
              <a:sym typeface="+mn-ea"/>
            </a:endParaRPr>
          </a:p>
          <a:p>
            <a:endParaRPr lang="zh-CN" altLang="en-US" sz="2800"/>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2800">
                <a:sym typeface="+mn-ea"/>
              </a:rPr>
              <a:t>对于给定的关系模式</a:t>
            </a:r>
            <a:r>
              <a:rPr lang="en-US" altLang="zh-CN" sz="2800">
                <a:sym typeface="+mn-ea"/>
              </a:rPr>
              <a:t>R</a:t>
            </a:r>
            <a:r>
              <a:rPr lang="zh-CN" altLang="en-US" sz="2800">
                <a:sym typeface="+mn-ea"/>
              </a:rPr>
              <a:t>和函数依赖集</a:t>
            </a:r>
            <a:r>
              <a:rPr lang="en-US" altLang="zh-CN" sz="2800">
                <a:sym typeface="+mn-ea"/>
              </a:rPr>
              <a:t>F,</a:t>
            </a:r>
            <a:r>
              <a:rPr lang="zh-CN" altLang="en-US" sz="2800">
                <a:sym typeface="+mn-ea"/>
              </a:rPr>
              <a:t>若</a:t>
            </a:r>
            <a:r>
              <a:rPr lang="en-US" altLang="zh-CN" sz="2800">
                <a:sym typeface="+mn-ea"/>
              </a:rPr>
              <a:t>X</a:t>
            </a:r>
            <a:r>
              <a:rPr lang="zh-CN" altLang="en-US" sz="2800">
                <a:sym typeface="+mn-ea"/>
              </a:rPr>
              <a:t>是</a:t>
            </a:r>
            <a:r>
              <a:rPr lang="en-US" altLang="zh-CN" sz="2800">
                <a:sym typeface="+mn-ea"/>
              </a:rPr>
              <a:t>LR</a:t>
            </a:r>
            <a:r>
              <a:rPr lang="zh-CN" altLang="en-US" sz="2800">
                <a:sym typeface="+mn-ea"/>
              </a:rPr>
              <a:t>类属性，则不确定</a:t>
            </a:r>
            <a:endParaRPr lang="zh-CN" altLang="en-US" sz="2800">
              <a:sym typeface="+mn-ea"/>
            </a:endParaRPr>
          </a:p>
          <a:p>
            <a:r>
              <a:rPr lang="zh-CN" altLang="en-US" sz="2800">
                <a:sym typeface="+mn-ea"/>
              </a:rPr>
              <a:t>对于给定的关系模式</a:t>
            </a:r>
            <a:r>
              <a:rPr lang="en-US" altLang="zh-CN" sz="2800">
                <a:sym typeface="+mn-ea"/>
              </a:rPr>
              <a:t>R</a:t>
            </a:r>
            <a:r>
              <a:rPr lang="zh-CN" altLang="en-US" sz="2800">
                <a:sym typeface="+mn-ea"/>
              </a:rPr>
              <a:t>和函数依赖集</a:t>
            </a:r>
            <a:r>
              <a:rPr lang="en-US" altLang="zh-CN" sz="2800">
                <a:sym typeface="+mn-ea"/>
              </a:rPr>
              <a:t>F,</a:t>
            </a:r>
            <a:r>
              <a:rPr lang="zh-CN" altLang="en-US" sz="2800">
                <a:sym typeface="+mn-ea"/>
              </a:rPr>
              <a:t>若</a:t>
            </a:r>
            <a:r>
              <a:rPr lang="en-US" altLang="zh-CN" sz="2800">
                <a:sym typeface="+mn-ea"/>
              </a:rPr>
              <a:t>X</a:t>
            </a:r>
            <a:r>
              <a:rPr lang="zh-CN" altLang="en-US" sz="2800">
                <a:sym typeface="+mn-ea"/>
              </a:rPr>
              <a:t>是</a:t>
            </a:r>
            <a:r>
              <a:rPr lang="en-US" altLang="zh-CN" sz="2800">
                <a:sym typeface="+mn-ea"/>
              </a:rPr>
              <a:t>L</a:t>
            </a:r>
            <a:r>
              <a:rPr lang="zh-CN" altLang="en-US" sz="2800">
                <a:sym typeface="+mn-ea"/>
              </a:rPr>
              <a:t>类或者</a:t>
            </a:r>
            <a:r>
              <a:rPr lang="en-US" altLang="zh-CN" sz="2800">
                <a:sym typeface="+mn-ea"/>
              </a:rPr>
              <a:t>N</a:t>
            </a:r>
            <a:r>
              <a:rPr lang="zh-CN" altLang="en-US" sz="2800">
                <a:sym typeface="+mn-ea"/>
              </a:rPr>
              <a:t>类组成的属性集，</a:t>
            </a:r>
            <a:r>
              <a:rPr lang="en-US" altLang="zh-CN" sz="2800">
                <a:sym typeface="+mn-ea"/>
              </a:rPr>
              <a:t>(L</a:t>
            </a:r>
            <a:r>
              <a:rPr lang="zh-CN" altLang="en-US" sz="2800">
                <a:sym typeface="+mn-ea"/>
              </a:rPr>
              <a:t>和</a:t>
            </a:r>
            <a:r>
              <a:rPr lang="en-US" altLang="zh-CN" sz="2800">
                <a:sym typeface="+mn-ea"/>
              </a:rPr>
              <a:t>N</a:t>
            </a:r>
            <a:r>
              <a:rPr lang="zh-CN" altLang="en-US" sz="2800">
                <a:sym typeface="+mn-ea"/>
              </a:rPr>
              <a:t>类一定是候选关键子成员）且</a:t>
            </a:r>
            <a:r>
              <a:rPr lang="en-US" altLang="zh-CN" sz="2800">
                <a:sym typeface="+mn-ea"/>
              </a:rPr>
              <a:t>X</a:t>
            </a:r>
            <a:r>
              <a:rPr lang="zh-CN" altLang="en-US" sz="2800">
                <a:sym typeface="+mn-ea"/>
              </a:rPr>
              <a:t>的闭包包含所有的属性，则</a:t>
            </a:r>
            <a:r>
              <a:rPr lang="en-US" altLang="zh-CN" sz="2800">
                <a:sym typeface="+mn-ea"/>
              </a:rPr>
              <a:t>X</a:t>
            </a:r>
            <a:r>
              <a:rPr lang="zh-CN" altLang="en-US" sz="2800">
                <a:sym typeface="+mn-ea"/>
              </a:rPr>
              <a:t>是</a:t>
            </a:r>
            <a:r>
              <a:rPr lang="en-US" altLang="zh-CN" sz="2800">
                <a:sym typeface="+mn-ea"/>
              </a:rPr>
              <a:t>R</a:t>
            </a:r>
            <a:r>
              <a:rPr lang="zh-CN" altLang="en-US" sz="2800">
                <a:sym typeface="+mn-ea"/>
              </a:rPr>
              <a:t>的</a:t>
            </a:r>
            <a:r>
              <a:rPr lang="en-US" altLang="zh-CN" sz="2800">
                <a:sym typeface="+mn-ea"/>
              </a:rPr>
              <a:t>·</a:t>
            </a:r>
            <a:r>
              <a:rPr lang="zh-CN" altLang="en-US" sz="2800">
                <a:sym typeface="+mn-ea"/>
              </a:rPr>
              <a:t>唯一候选关键字</a:t>
            </a:r>
            <a:endParaRPr lang="zh-CN" altLang="en-US" sz="2800">
              <a:sym typeface="+mn-ea"/>
            </a:endParaRPr>
          </a:p>
          <a:p>
            <a:endParaRPr lang="zh-CN" altLang="en-US" sz="2800"/>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lang="zh-CN" altLang="en-US" sz="3200">
                <a:solidFill>
                  <a:schemeClr val="tx1"/>
                </a:solidFill>
                <a:effectLst>
                  <a:outerShdw blurRad="38100" dist="19050" dir="2700000" algn="tl" rotWithShape="0">
                    <a:schemeClr val="dk1">
                      <a:alpha val="40000"/>
                    </a:schemeClr>
                  </a:outerShdw>
                </a:effectLst>
              </a:rPr>
              <a:t>多属性依赖候选关键字求解法</a:t>
            </a:r>
            <a:endParaRPr lang="zh-CN" altLang="en-US" sz="3200">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685165" y="1752600"/>
            <a:ext cx="7696835" cy="3733800"/>
          </a:xfrm>
        </p:spPr>
        <p:txBody>
          <a:bodyPr/>
          <a:p>
            <a:r>
              <a:rPr lang="en-US" altLang="zh-CN" sz="2800"/>
              <a:t>1</a:t>
            </a:r>
            <a:r>
              <a:rPr lang="zh-CN" altLang="en-US" sz="2800"/>
              <a:t>、将</a:t>
            </a:r>
            <a:r>
              <a:rPr lang="en-US" altLang="zh-CN" sz="2800"/>
              <a:t>R</a:t>
            </a:r>
            <a:r>
              <a:rPr lang="zh-CN" altLang="en-US" sz="2800"/>
              <a:t>的所有属性分为</a:t>
            </a:r>
            <a:r>
              <a:rPr lang="en-US" altLang="zh-CN" sz="2800"/>
              <a:t>L,R,N,LR</a:t>
            </a:r>
            <a:r>
              <a:rPr lang="zh-CN" altLang="en-US" sz="2800"/>
              <a:t>四类，并令</a:t>
            </a:r>
            <a:r>
              <a:rPr lang="en-US" altLang="zh-CN" sz="2800"/>
              <a:t>X</a:t>
            </a:r>
            <a:r>
              <a:rPr lang="zh-CN" altLang="en-US" sz="2800"/>
              <a:t>代表</a:t>
            </a:r>
            <a:r>
              <a:rPr lang="en-US" altLang="zh-CN" sz="2800"/>
              <a:t>L,N</a:t>
            </a:r>
            <a:r>
              <a:rPr lang="zh-CN" altLang="en-US" sz="2800"/>
              <a:t>类，</a:t>
            </a:r>
            <a:r>
              <a:rPr lang="en-US" altLang="zh-CN" sz="2800"/>
              <a:t>Y</a:t>
            </a:r>
            <a:r>
              <a:rPr lang="zh-CN" altLang="en-US" sz="2800"/>
              <a:t>代表</a:t>
            </a:r>
            <a:r>
              <a:rPr lang="en-US" altLang="zh-CN" sz="2800"/>
              <a:t>LR</a:t>
            </a:r>
            <a:r>
              <a:rPr lang="zh-CN" altLang="en-US" sz="2800"/>
              <a:t>类</a:t>
            </a:r>
            <a:endParaRPr lang="zh-CN" altLang="en-US" sz="2800"/>
          </a:p>
          <a:p>
            <a:r>
              <a:rPr lang="en-US" altLang="zh-CN" sz="2800"/>
              <a:t>2</a:t>
            </a:r>
            <a:r>
              <a:rPr lang="zh-CN" altLang="en-US" sz="2800"/>
              <a:t>、求</a:t>
            </a:r>
            <a:r>
              <a:rPr lang="en-US" altLang="zh-CN" sz="2800"/>
              <a:t>X</a:t>
            </a:r>
            <a:r>
              <a:rPr lang="zh-CN" altLang="en-US" sz="2800"/>
              <a:t>的闭包，若包含所有的属性，则</a:t>
            </a:r>
            <a:r>
              <a:rPr lang="en-US" altLang="zh-CN" sz="2800"/>
              <a:t>X</a:t>
            </a:r>
            <a:r>
              <a:rPr lang="zh-CN" altLang="en-US" sz="2800"/>
              <a:t>即为唯一的候选关键字，转</a:t>
            </a:r>
            <a:r>
              <a:rPr lang="en-US" altLang="zh-CN" sz="2800"/>
              <a:t>5</a:t>
            </a:r>
            <a:r>
              <a:rPr lang="zh-CN" altLang="en-US" sz="2800"/>
              <a:t>，否则转</a:t>
            </a:r>
            <a:r>
              <a:rPr lang="en-US" altLang="zh-CN" sz="2800"/>
              <a:t>3</a:t>
            </a:r>
            <a:endParaRPr lang="en-US" altLang="zh-CN" sz="2800"/>
          </a:p>
          <a:p>
            <a:r>
              <a:rPr lang="en-US" altLang="zh-CN" sz="2800"/>
              <a:t>3</a:t>
            </a:r>
            <a:r>
              <a:rPr lang="zh-CN" altLang="en-US" sz="2800"/>
              <a:t>、在</a:t>
            </a:r>
            <a:r>
              <a:rPr lang="en-US" altLang="zh-CN" sz="2800"/>
              <a:t>Y</a:t>
            </a:r>
            <a:r>
              <a:rPr lang="zh-CN" altLang="en-US" sz="2800"/>
              <a:t>中取一属性</a:t>
            </a:r>
            <a:r>
              <a:rPr lang="en-US" altLang="zh-CN" sz="2800"/>
              <a:t>A,</a:t>
            </a:r>
            <a:r>
              <a:rPr lang="zh-CN" altLang="en-US" sz="2800"/>
              <a:t>求</a:t>
            </a:r>
            <a:r>
              <a:rPr lang="en-US" altLang="zh-CN" sz="2800"/>
              <a:t>XA</a:t>
            </a:r>
            <a:r>
              <a:rPr lang="zh-CN" altLang="en-US" sz="2800"/>
              <a:t>闭包，若它包含</a:t>
            </a:r>
            <a:r>
              <a:rPr lang="en-US" altLang="zh-CN" sz="2800"/>
              <a:t>R</a:t>
            </a:r>
            <a:r>
              <a:rPr lang="zh-CN" altLang="en-US" sz="2800"/>
              <a:t>的所有属性，则转</a:t>
            </a:r>
            <a:r>
              <a:rPr lang="en-US" altLang="zh-CN" sz="2800"/>
              <a:t>4</a:t>
            </a:r>
            <a:r>
              <a:rPr lang="zh-CN" altLang="en-US" sz="2800"/>
              <a:t>；否则，调换一属性反复进行这一过程，直到试完所有的</a:t>
            </a:r>
            <a:r>
              <a:rPr lang="en-US" altLang="zh-CN" sz="2800"/>
              <a:t>Y</a:t>
            </a:r>
            <a:r>
              <a:rPr lang="zh-CN" altLang="en-US" sz="2800"/>
              <a:t>属性</a:t>
            </a:r>
            <a:endParaRPr lang="zh-CN" altLang="en-US" sz="2800"/>
          </a:p>
          <a:p>
            <a:r>
              <a:rPr lang="en-US" altLang="zh-CN" sz="2800"/>
              <a:t>4</a:t>
            </a:r>
            <a:r>
              <a:rPr lang="zh-CN" altLang="en-US" sz="2800"/>
              <a:t>、如果已经找出所有的候选关键字，则转</a:t>
            </a:r>
            <a:r>
              <a:rPr lang="en-US" altLang="zh-CN" sz="2800"/>
              <a:t>5</a:t>
            </a:r>
            <a:r>
              <a:rPr lang="zh-CN" altLang="en-US" sz="2800"/>
              <a:t>；否则在</a:t>
            </a:r>
            <a:r>
              <a:rPr lang="en-US" altLang="zh-CN" sz="2800"/>
              <a:t>Y</a:t>
            </a:r>
            <a:r>
              <a:rPr lang="zh-CN" altLang="en-US" sz="2800"/>
              <a:t>中依次取两个、三个</a:t>
            </a:r>
            <a:r>
              <a:rPr lang="en-US" altLang="zh-CN" sz="2800"/>
              <a:t>...</a:t>
            </a:r>
            <a:r>
              <a:rPr lang="zh-CN" altLang="en-US" sz="2800"/>
              <a:t>，求它们的属性闭包，直到其闭包包含</a:t>
            </a:r>
            <a:r>
              <a:rPr lang="en-US" altLang="zh-CN" sz="2800"/>
              <a:t>R</a:t>
            </a:r>
            <a:r>
              <a:rPr lang="zh-CN" altLang="en-US" sz="2800"/>
              <a:t>的所有属性</a:t>
            </a:r>
            <a:endParaRPr lang="zh-CN" altLang="en-US" sz="2800"/>
          </a:p>
          <a:p>
            <a:r>
              <a:rPr lang="en-US" altLang="zh-CN" sz="2800"/>
              <a:t>5</a:t>
            </a:r>
            <a:r>
              <a:rPr lang="zh-CN" altLang="en-US" sz="2800"/>
              <a:t>、停止，输出结果</a:t>
            </a:r>
            <a:endParaRPr lang="zh-CN" altLang="en-US" sz="2800"/>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例</a:t>
            </a:r>
            <a:r>
              <a:rPr lang="en-US" altLang="zh-CN"/>
              <a:t>1</a:t>
            </a:r>
            <a:endParaRPr lang="en-US" altLang="zh-CN"/>
          </a:p>
          <a:p>
            <a:r>
              <a:rPr lang="zh-CN" altLang="en-US"/>
              <a:t>设关系模式</a:t>
            </a:r>
            <a:r>
              <a:rPr lang="en-US" altLang="zh-CN"/>
              <a:t>R(U,F),U={A,B,C,D,E,P}</a:t>
            </a:r>
            <a:endParaRPr lang="en-US" altLang="zh-CN"/>
          </a:p>
          <a:p>
            <a:pPr marL="0" indent="0">
              <a:buNone/>
            </a:pPr>
            <a:r>
              <a:rPr lang="en-US" altLang="zh-CN"/>
              <a:t>F={ A-&gt;D,E-&gt;D</a:t>
            </a:r>
            <a:r>
              <a:rPr lang="zh-CN" altLang="en-US"/>
              <a:t>的</a:t>
            </a:r>
            <a:r>
              <a:rPr lang="en-US" altLang="zh-CN"/>
              <a:t>,D-&gt;B,BC-&gt;D,DC-&gt;A),</a:t>
            </a:r>
            <a:r>
              <a:rPr lang="zh-CN" altLang="en-US"/>
              <a:t>求</a:t>
            </a:r>
            <a:r>
              <a:rPr lang="en-US" altLang="zh-CN"/>
              <a:t>R</a:t>
            </a:r>
            <a:endParaRPr lang="en-US" altLang="zh-CN"/>
          </a:p>
          <a:p>
            <a:pPr marL="0" indent="0">
              <a:buNone/>
            </a:pPr>
            <a:r>
              <a:rPr lang="zh-CN" altLang="en-US"/>
              <a:t>的所有候选关键字</a:t>
            </a:r>
            <a:r>
              <a:rPr lang="en-US" altLang="zh-CN"/>
              <a:t> </a:t>
            </a:r>
            <a:endParaRPr lang="en-US" altLang="zh-CN"/>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例</a:t>
            </a:r>
            <a:r>
              <a:rPr lang="en-US" altLang="zh-CN"/>
              <a:t>2</a:t>
            </a:r>
            <a:endParaRPr lang="en-US" altLang="zh-CN"/>
          </a:p>
          <a:p>
            <a:r>
              <a:rPr lang="en-US" altLang="zh-CN"/>
              <a:t>模型R&lt;U,F&gt;,U=(A,B,C,D,E,G),F={AB--&gt;C,CD--&gt;E,E--&gt;A.A--&gt;G},求模型候选码，请说明原因。</a:t>
            </a:r>
            <a:endParaRPr lang="en-US" altLang="zh-CN"/>
          </a:p>
          <a:p>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69633"/>
          <p:cNvSpPr>
            <a:spLocks noGrp="1"/>
          </p:cNvSpPr>
          <p:nvPr>
            <p:ph type="title"/>
          </p:nvPr>
        </p:nvSpPr>
        <p:spPr>
          <a:xfrm>
            <a:off x="685800" y="152400"/>
            <a:ext cx="6870700" cy="684213"/>
          </a:xfrm>
        </p:spPr>
        <p:txBody>
          <a:bodyPr anchor="b"/>
          <a:lstStyle/>
          <a:p>
            <a:r>
              <a:rPr lang="zh-CN" altLang="en-US" sz="4000"/>
              <a:t>层次数据模型的数据结构</a:t>
            </a:r>
            <a:endParaRPr lang="zh-CN" altLang="en-US" sz="4000"/>
          </a:p>
        </p:txBody>
      </p:sp>
      <p:pic>
        <p:nvPicPr>
          <p:cNvPr id="70658" name="文本占位符 69634"/>
          <p:cNvPicPr>
            <a:picLocks noGrp="1" noChangeAspect="1"/>
          </p:cNvPicPr>
          <p:nvPr>
            <p:ph idx="1"/>
          </p:nvPr>
        </p:nvPicPr>
        <p:blipFill>
          <a:blip r:embed="rId1"/>
          <a:stretch>
            <a:fillRect/>
          </a:stretch>
        </p:blipFill>
        <p:spPr>
          <a:xfrm>
            <a:off x="0" y="1052513"/>
            <a:ext cx="9144000" cy="5805487"/>
          </a:xfrm>
        </p:spPr>
      </p:pic>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答案：L类属性B,D   R类属性G  LR类属性 A,C E </a:t>
            </a:r>
            <a:endParaRPr lang="zh-CN" altLang="en-US"/>
          </a:p>
          <a:p>
            <a:r>
              <a:rPr lang="zh-CN" altLang="en-US"/>
              <a:t>L类一定是候选关键字，LR不一定，把A,C,B分别往L里加，分别求闭包</a:t>
            </a:r>
            <a:endParaRPr lang="zh-CN" altLang="en-US"/>
          </a:p>
          <a:p>
            <a:r>
              <a:rPr lang="zh-CN" altLang="en-US"/>
              <a:t>BDA闭包={ABCDEG}, BDC闭包={ABCDEG},BDE闭包={ABCDEG},所以候选关键字</a:t>
            </a:r>
            <a:endParaRPr lang="zh-CN" altLang="en-US"/>
          </a:p>
          <a:p>
            <a:r>
              <a:rPr lang="zh-CN" altLang="en-US"/>
              <a:t>是BDA,BDE,BDC</a:t>
            </a:r>
            <a:endParaRPr lang="zh-CN" alt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7" name="标题 684033"/>
          <p:cNvSpPr>
            <a:spLocks noGrp="1"/>
          </p:cNvSpPr>
          <p:nvPr>
            <p:ph type="title"/>
          </p:nvPr>
        </p:nvSpPr>
        <p:spPr>
          <a:xfrm>
            <a:off x="395288" y="0"/>
            <a:ext cx="6870700" cy="1044575"/>
          </a:xfrm>
        </p:spPr>
        <p:txBody>
          <a:bodyPr anchor="b"/>
          <a:lstStyle/>
          <a:p>
            <a:r>
              <a:rPr lang="zh-CN" altLang="en-US" dirty="0" smtClean="0"/>
              <a:t>第七章          </a:t>
            </a:r>
            <a:r>
              <a:rPr lang="zh-CN" altLang="en-US" dirty="0"/>
              <a:t>数据库设计</a:t>
            </a:r>
            <a:endParaRPr lang="zh-CN" altLang="en-US" dirty="0"/>
          </a:p>
        </p:txBody>
      </p:sp>
      <p:sp>
        <p:nvSpPr>
          <p:cNvPr id="685058" name="文本占位符 684034"/>
          <p:cNvSpPr>
            <a:spLocks noGrp="1"/>
          </p:cNvSpPr>
          <p:nvPr>
            <p:ph idx="1"/>
          </p:nvPr>
        </p:nvSpPr>
        <p:spPr>
          <a:xfrm>
            <a:off x="0" y="1125538"/>
            <a:ext cx="9144000" cy="5543550"/>
          </a:xfrm>
        </p:spPr>
        <p:txBody>
          <a:bodyPr anchor="t"/>
          <a:lstStyle/>
          <a:p>
            <a:pPr marL="0" indent="0">
              <a:buNone/>
            </a:pPr>
            <a:r>
              <a:rPr lang="en-US" altLang="zh-CN" dirty="0"/>
              <a:t>7</a:t>
            </a:r>
            <a:r>
              <a:rPr lang="en-US" altLang="zh-CN" dirty="0" smtClean="0"/>
              <a:t>.1   </a:t>
            </a:r>
            <a:r>
              <a:rPr lang="zh-CN" altLang="en-US" dirty="0"/>
              <a:t>数据库设计概述</a:t>
            </a:r>
            <a:endParaRPr lang="zh-CN" altLang="en-US" dirty="0"/>
          </a:p>
          <a:p>
            <a:pPr marL="0" indent="0">
              <a:buNone/>
            </a:pPr>
            <a:r>
              <a:rPr lang="zh-CN" altLang="en-US" dirty="0"/>
              <a:t>数据库设计概述（续）</a:t>
            </a:r>
            <a:endParaRPr lang="zh-CN" altLang="en-US" dirty="0"/>
          </a:p>
          <a:p>
            <a:r>
              <a:rPr lang="zh-CN" altLang="en-US" dirty="0" smtClean="0"/>
              <a:t> </a:t>
            </a:r>
            <a:r>
              <a:rPr lang="zh-CN" altLang="en-US" dirty="0"/>
              <a:t>什么是数据库设计</a:t>
            </a:r>
            <a:endParaRPr lang="zh-CN" altLang="en-US" dirty="0"/>
          </a:p>
          <a:p>
            <a:pPr marL="0" indent="0">
              <a:buNone/>
            </a:pPr>
            <a:r>
              <a:rPr lang="zh-CN" altLang="en-US" dirty="0"/>
              <a:t> </a:t>
            </a:r>
            <a:r>
              <a:rPr lang="zh-CN" altLang="en-US" dirty="0" smtClean="0"/>
              <a:t>  </a:t>
            </a:r>
            <a:r>
              <a:rPr lang="zh-CN" altLang="en-US" dirty="0"/>
              <a:t>数据库设计是指对于一个给定的应用环境，</a:t>
            </a:r>
            <a:endParaRPr lang="zh-CN" altLang="en-US" dirty="0"/>
          </a:p>
          <a:p>
            <a:pPr marL="0" indent="0">
              <a:buNone/>
            </a:pPr>
            <a:r>
              <a:rPr lang="zh-CN" altLang="en-US" dirty="0"/>
              <a:t>构造最优的数据库模式，建立数据库及其应</a:t>
            </a:r>
            <a:endParaRPr lang="zh-CN" altLang="en-US" dirty="0"/>
          </a:p>
          <a:p>
            <a:pPr marL="0" indent="0">
              <a:buNone/>
            </a:pPr>
            <a:r>
              <a:rPr lang="zh-CN" altLang="en-US" dirty="0"/>
              <a:t>用系统，使之能够有效地存储数据，满足各</a:t>
            </a:r>
            <a:endParaRPr lang="zh-CN" altLang="en-US" dirty="0"/>
          </a:p>
          <a:p>
            <a:pPr marL="0" indent="0">
              <a:buNone/>
            </a:pPr>
            <a:r>
              <a:rPr lang="zh-CN" altLang="en-US" dirty="0"/>
              <a:t>种用户的应用需求（信息要求和处理要求）</a:t>
            </a:r>
            <a:endParaRPr lang="zh-CN" altLang="en-US" dirty="0"/>
          </a:p>
          <a:p>
            <a:r>
              <a:rPr lang="zh-CN" altLang="en-US" dirty="0" smtClean="0"/>
              <a:t> </a:t>
            </a:r>
            <a:r>
              <a:rPr lang="zh-CN" altLang="en-US" dirty="0"/>
              <a:t>在数据库领域内，常常把使用数据库的各类</a:t>
            </a:r>
            <a:endParaRPr lang="zh-CN" altLang="en-US" dirty="0"/>
          </a:p>
          <a:p>
            <a:r>
              <a:rPr lang="zh-CN" altLang="en-US" dirty="0"/>
              <a:t>系统统称为数据库应用系统。</a:t>
            </a:r>
            <a:endParaRPr lang="zh-CN" altLang="en-US" dirty="0"/>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标题 685057"/>
          <p:cNvSpPr>
            <a:spLocks noGrp="1"/>
          </p:cNvSpPr>
          <p:nvPr>
            <p:ph type="title"/>
          </p:nvPr>
        </p:nvSpPr>
        <p:spPr>
          <a:xfrm>
            <a:off x="685800" y="152400"/>
            <a:ext cx="6870700" cy="755650"/>
          </a:xfrm>
        </p:spPr>
        <p:txBody>
          <a:bodyPr anchor="b"/>
          <a:lstStyle/>
          <a:p>
            <a:r>
              <a:rPr lang="en-US" altLang="zh-CN" sz="4000" dirty="0"/>
              <a:t>7</a:t>
            </a:r>
            <a:r>
              <a:rPr lang="en-US" altLang="zh-CN" sz="4000" dirty="0" smtClean="0"/>
              <a:t>.1.1   </a:t>
            </a:r>
            <a:r>
              <a:rPr lang="zh-CN" altLang="en-US" sz="4000" dirty="0"/>
              <a:t>数据库和信息系统</a:t>
            </a:r>
            <a:endParaRPr lang="zh-CN" altLang="en-US" sz="4000" dirty="0"/>
          </a:p>
        </p:txBody>
      </p:sp>
      <p:sp>
        <p:nvSpPr>
          <p:cNvPr id="686082" name="文本占位符 685058"/>
          <p:cNvSpPr>
            <a:spLocks noGrp="1"/>
          </p:cNvSpPr>
          <p:nvPr>
            <p:ph idx="1"/>
          </p:nvPr>
        </p:nvSpPr>
        <p:spPr>
          <a:xfrm>
            <a:off x="0" y="1196975"/>
            <a:ext cx="9144000" cy="5400675"/>
          </a:xfrm>
        </p:spPr>
        <p:txBody>
          <a:bodyPr anchor="t"/>
          <a:lstStyle/>
          <a:p>
            <a:pPr marL="0" indent="0">
              <a:buNone/>
            </a:pPr>
            <a:r>
              <a:rPr lang="en-US" altLang="zh-CN" sz="2800" dirty="0"/>
              <a:t>7</a:t>
            </a:r>
            <a:r>
              <a:rPr lang="en-US" altLang="zh-CN" sz="2800" dirty="0" smtClean="0"/>
              <a:t>.1.1   </a:t>
            </a:r>
            <a:r>
              <a:rPr lang="zh-CN" altLang="en-US" sz="2800" dirty="0"/>
              <a:t>数据库和信息系统</a:t>
            </a:r>
            <a:endParaRPr lang="zh-CN" altLang="en-US" sz="2800" dirty="0"/>
          </a:p>
          <a:p>
            <a:r>
              <a:rPr lang="zh-CN" altLang="en-US" sz="2800" dirty="0" smtClean="0"/>
              <a:t> </a:t>
            </a:r>
            <a:r>
              <a:rPr lang="zh-CN" altLang="en-US" sz="2800" dirty="0"/>
              <a:t>数据库是信息系统的核心和基础</a:t>
            </a:r>
            <a:endParaRPr lang="zh-CN" altLang="en-US" sz="2800" dirty="0"/>
          </a:p>
          <a:p>
            <a:r>
              <a:rPr lang="zh-CN" altLang="en-US" sz="2800" dirty="0" smtClean="0"/>
              <a:t> </a:t>
            </a:r>
            <a:r>
              <a:rPr lang="zh-CN" altLang="en-US" sz="2800" dirty="0"/>
              <a:t>把信息系统中大量的数据按一定的模型组织起来</a:t>
            </a:r>
            <a:endParaRPr lang="zh-CN" altLang="en-US" sz="2800" dirty="0"/>
          </a:p>
          <a:p>
            <a:pPr marL="0" indent="0">
              <a:buNone/>
            </a:pPr>
            <a:r>
              <a:rPr lang="zh-CN" altLang="en-US" sz="2800" dirty="0" smtClean="0"/>
              <a:t> </a:t>
            </a:r>
            <a:r>
              <a:rPr lang="zh-CN" altLang="en-US" sz="2800" dirty="0"/>
              <a:t>提供存储、维护、检索数据的功能</a:t>
            </a:r>
            <a:endParaRPr lang="zh-CN" altLang="en-US" sz="2800" dirty="0"/>
          </a:p>
          <a:p>
            <a:r>
              <a:rPr lang="zh-CN" altLang="en-US" sz="2800" dirty="0" smtClean="0"/>
              <a:t>使</a:t>
            </a:r>
            <a:r>
              <a:rPr lang="zh-CN" altLang="en-US" sz="2800" dirty="0"/>
              <a:t>信息系统可以方便、及时、准确地从数据库中获</a:t>
            </a:r>
            <a:endParaRPr lang="zh-CN" altLang="en-US" sz="2800" dirty="0"/>
          </a:p>
          <a:p>
            <a:pPr marL="0" indent="0">
              <a:buNone/>
            </a:pPr>
            <a:r>
              <a:rPr lang="zh-CN" altLang="en-US" sz="2800" dirty="0"/>
              <a:t>得所需的信息</a:t>
            </a:r>
            <a:endParaRPr lang="zh-CN" altLang="en-US" sz="2800" dirty="0"/>
          </a:p>
          <a:p>
            <a:r>
              <a:rPr lang="zh-CN" altLang="en-US" sz="2800" dirty="0" smtClean="0"/>
              <a:t>数据库</a:t>
            </a:r>
            <a:r>
              <a:rPr lang="zh-CN" altLang="en-US" sz="2800" dirty="0"/>
              <a:t>是信息系统的各个部分能否紧密地结合</a:t>
            </a:r>
            <a:endParaRPr lang="zh-CN" altLang="en-US" sz="2800" dirty="0"/>
          </a:p>
          <a:p>
            <a:pPr marL="0" indent="0">
              <a:buNone/>
            </a:pPr>
            <a:r>
              <a:rPr lang="zh-CN" altLang="en-US" sz="2800" dirty="0"/>
              <a:t>在一起以及如何结合的关键所在</a:t>
            </a:r>
            <a:endParaRPr lang="zh-CN" altLang="en-US" sz="2800" dirty="0"/>
          </a:p>
          <a:p>
            <a:r>
              <a:rPr lang="zh-CN" altLang="en-US" sz="2800" dirty="0" smtClean="0"/>
              <a:t>数据库</a:t>
            </a:r>
            <a:r>
              <a:rPr lang="zh-CN" altLang="en-US" sz="2800" dirty="0"/>
              <a:t>设计是信息系统开发和建设的重要组成</a:t>
            </a:r>
            <a:endParaRPr lang="zh-CN" altLang="en-US" sz="2800" dirty="0"/>
          </a:p>
          <a:p>
            <a:r>
              <a:rPr lang="zh-CN" altLang="en-US" sz="2800" dirty="0"/>
              <a:t>部分</a:t>
            </a:r>
            <a:endParaRPr lang="zh-CN" altLang="en-US" sz="2800" dirty="0"/>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5" name="标题 686081"/>
          <p:cNvSpPr>
            <a:spLocks noGrp="1"/>
          </p:cNvSpPr>
          <p:nvPr>
            <p:ph type="title"/>
          </p:nvPr>
        </p:nvSpPr>
        <p:spPr>
          <a:xfrm>
            <a:off x="685800" y="152400"/>
            <a:ext cx="6870700" cy="973138"/>
          </a:xfrm>
        </p:spPr>
        <p:txBody>
          <a:bodyPr anchor="b"/>
          <a:lstStyle/>
          <a:p>
            <a:r>
              <a:rPr lang="zh-CN" altLang="en-US" sz="4000"/>
              <a:t>数据库设计人员应该具备的技术和知识</a:t>
            </a:r>
            <a:endParaRPr lang="zh-CN" altLang="en-US" sz="4000"/>
          </a:p>
        </p:txBody>
      </p:sp>
      <p:sp>
        <p:nvSpPr>
          <p:cNvPr id="687106" name="文本占位符 686082"/>
          <p:cNvSpPr>
            <a:spLocks noGrp="1"/>
          </p:cNvSpPr>
          <p:nvPr>
            <p:ph idx="1"/>
          </p:nvPr>
        </p:nvSpPr>
        <p:spPr>
          <a:xfrm>
            <a:off x="0" y="1341438"/>
            <a:ext cx="8964613" cy="5327650"/>
          </a:xfrm>
        </p:spPr>
        <p:txBody>
          <a:bodyPr anchor="t"/>
          <a:lstStyle/>
          <a:p>
            <a:r>
              <a:rPr lang="zh-CN" altLang="en-US" dirty="0" smtClean="0"/>
              <a:t> </a:t>
            </a:r>
            <a:r>
              <a:rPr lang="zh-CN" altLang="en-US" dirty="0"/>
              <a:t>数据库的基本知识和数据库设计技术</a:t>
            </a:r>
            <a:endParaRPr lang="zh-CN" altLang="en-US" dirty="0"/>
          </a:p>
          <a:p>
            <a:r>
              <a:rPr lang="zh-CN" altLang="en-US" dirty="0" smtClean="0"/>
              <a:t>计算机科学</a:t>
            </a:r>
            <a:r>
              <a:rPr lang="zh-CN" altLang="en-US" dirty="0"/>
              <a:t>的基础知识和程序设计的方</a:t>
            </a:r>
            <a:endParaRPr lang="zh-CN" altLang="en-US" dirty="0"/>
          </a:p>
          <a:p>
            <a:r>
              <a:rPr lang="zh-CN" altLang="en-US" dirty="0"/>
              <a:t>法和技巧</a:t>
            </a:r>
            <a:endParaRPr lang="zh-CN" altLang="en-US" dirty="0"/>
          </a:p>
          <a:p>
            <a:r>
              <a:rPr lang="zh-CN" altLang="en-US" dirty="0" smtClean="0"/>
              <a:t>软件工程</a:t>
            </a:r>
            <a:r>
              <a:rPr lang="zh-CN" altLang="en-US" dirty="0"/>
              <a:t>的原理和方法</a:t>
            </a:r>
            <a:endParaRPr lang="zh-CN" altLang="en-US" dirty="0"/>
          </a:p>
          <a:p>
            <a:pPr marL="0" indent="0">
              <a:buNone/>
            </a:pPr>
            <a:r>
              <a:rPr lang="zh-CN" altLang="en-US" dirty="0" smtClean="0"/>
              <a:t>应用</a:t>
            </a:r>
            <a:r>
              <a:rPr lang="zh-CN" altLang="en-US" dirty="0"/>
              <a:t>领域的知识</a:t>
            </a:r>
            <a:endParaRPr lang="zh-CN" altLang="en-US" dirty="0"/>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标题 687105"/>
          <p:cNvSpPr>
            <a:spLocks noGrp="1"/>
          </p:cNvSpPr>
          <p:nvPr>
            <p:ph type="title"/>
          </p:nvPr>
        </p:nvSpPr>
        <p:spPr>
          <a:xfrm>
            <a:off x="685800" y="152400"/>
            <a:ext cx="6870700" cy="684213"/>
          </a:xfrm>
        </p:spPr>
        <p:txBody>
          <a:bodyPr anchor="b"/>
          <a:lstStyle/>
          <a:p>
            <a:r>
              <a:rPr lang="en-US" altLang="zh-CN" sz="4000" dirty="0"/>
              <a:t>7</a:t>
            </a:r>
            <a:r>
              <a:rPr lang="en-US" altLang="zh-CN" sz="4000" dirty="0" smtClean="0"/>
              <a:t>.1   </a:t>
            </a:r>
            <a:r>
              <a:rPr lang="zh-CN" altLang="en-US" sz="4000" dirty="0"/>
              <a:t>数据库设计概述</a:t>
            </a:r>
            <a:endParaRPr lang="zh-CN" altLang="en-US" sz="4000" dirty="0"/>
          </a:p>
        </p:txBody>
      </p:sp>
      <p:sp>
        <p:nvSpPr>
          <p:cNvPr id="688130" name="文本占位符 687106"/>
          <p:cNvSpPr>
            <a:spLocks noGrp="1"/>
          </p:cNvSpPr>
          <p:nvPr>
            <p:ph idx="1"/>
          </p:nvPr>
        </p:nvSpPr>
        <p:spPr>
          <a:xfrm>
            <a:off x="0" y="1125538"/>
            <a:ext cx="9144000" cy="5543550"/>
          </a:xfrm>
        </p:spPr>
        <p:txBody>
          <a:bodyPr anchor="t"/>
          <a:lstStyle/>
          <a:p>
            <a:pPr marL="0" indent="0">
              <a:buNone/>
            </a:pPr>
            <a:r>
              <a:rPr lang="en-US" altLang="zh-CN" dirty="0"/>
              <a:t>7</a:t>
            </a:r>
            <a:r>
              <a:rPr lang="en-US" altLang="zh-CN" dirty="0" smtClean="0"/>
              <a:t>.1.2   </a:t>
            </a:r>
            <a:r>
              <a:rPr lang="zh-CN" altLang="en-US" dirty="0"/>
              <a:t>数据库设计的特点</a:t>
            </a:r>
            <a:endParaRPr lang="zh-CN" altLang="en-US" dirty="0"/>
          </a:p>
          <a:p>
            <a:r>
              <a:rPr lang="zh-CN" altLang="en-US" dirty="0" smtClean="0"/>
              <a:t> </a:t>
            </a:r>
            <a:r>
              <a:rPr lang="zh-CN" altLang="en-US" dirty="0"/>
              <a:t>数据库建设是硬件、软件和干件的结合</a:t>
            </a:r>
            <a:endParaRPr lang="zh-CN" altLang="en-US" dirty="0"/>
          </a:p>
          <a:p>
            <a:r>
              <a:rPr lang="zh-CN" altLang="en-US" dirty="0" smtClean="0"/>
              <a:t> </a:t>
            </a:r>
            <a:r>
              <a:rPr lang="zh-CN" altLang="en-US" dirty="0"/>
              <a:t>三分技术，七分管理，十二分基础数据</a:t>
            </a:r>
            <a:endParaRPr lang="zh-CN" altLang="en-US" dirty="0"/>
          </a:p>
          <a:p>
            <a:r>
              <a:rPr lang="zh-CN" altLang="en-US" dirty="0" smtClean="0"/>
              <a:t>技术</a:t>
            </a:r>
            <a:r>
              <a:rPr lang="zh-CN" altLang="en-US" dirty="0"/>
              <a:t>与管理的界面称之为 “ 干件 ”</a:t>
            </a:r>
            <a:endParaRPr lang="zh-CN" altLang="en-US" dirty="0"/>
          </a:p>
          <a:p>
            <a:r>
              <a:rPr lang="zh-CN" altLang="en-US" dirty="0" smtClean="0"/>
              <a:t> </a:t>
            </a:r>
            <a:r>
              <a:rPr lang="zh-CN" altLang="en-US" dirty="0"/>
              <a:t>数据库设计应该与应用系统设计相结合</a:t>
            </a:r>
            <a:endParaRPr lang="zh-CN" altLang="en-US" dirty="0"/>
          </a:p>
          <a:p>
            <a:r>
              <a:rPr lang="zh-CN" altLang="en-US" dirty="0" smtClean="0"/>
              <a:t>结构</a:t>
            </a:r>
            <a:r>
              <a:rPr lang="zh-CN" altLang="en-US" dirty="0"/>
              <a:t>（数据）设计：设计数据库框架或数据</a:t>
            </a:r>
            <a:endParaRPr lang="zh-CN" altLang="en-US" dirty="0"/>
          </a:p>
          <a:p>
            <a:pPr marL="0" indent="0">
              <a:buNone/>
            </a:pPr>
            <a:r>
              <a:rPr lang="zh-CN" altLang="en-US" dirty="0"/>
              <a:t>库结构</a:t>
            </a:r>
            <a:endParaRPr lang="zh-CN" altLang="en-US" dirty="0"/>
          </a:p>
          <a:p>
            <a:r>
              <a:rPr lang="zh-CN" altLang="en-US" dirty="0" smtClean="0"/>
              <a:t> </a:t>
            </a:r>
            <a:r>
              <a:rPr lang="zh-CN" altLang="en-US" dirty="0"/>
              <a:t>行为（处理）设计：设计应用程序、事务处</a:t>
            </a:r>
            <a:endParaRPr lang="zh-CN" altLang="en-US" dirty="0"/>
          </a:p>
          <a:p>
            <a:r>
              <a:rPr lang="zh-CN" altLang="en-US" dirty="0"/>
              <a:t>理等</a:t>
            </a:r>
            <a:endParaRPr lang="zh-CN" altLang="en-US"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标题 688129"/>
          <p:cNvSpPr>
            <a:spLocks noGrp="1"/>
          </p:cNvSpPr>
          <p:nvPr>
            <p:ph type="title"/>
          </p:nvPr>
        </p:nvSpPr>
        <p:spPr/>
        <p:txBody>
          <a:bodyPr anchor="b"/>
          <a:lstStyle/>
          <a:p>
            <a:endParaRPr lang="zh-CN" altLang="en-US" dirty="0"/>
          </a:p>
        </p:txBody>
      </p:sp>
      <p:sp>
        <p:nvSpPr>
          <p:cNvPr id="689154" name="文本占位符 688130"/>
          <p:cNvSpPr>
            <a:spLocks noGrp="1"/>
          </p:cNvSpPr>
          <p:nvPr>
            <p:ph idx="1"/>
          </p:nvPr>
        </p:nvSpPr>
        <p:spPr>
          <a:xfrm>
            <a:off x="685800" y="1828800"/>
            <a:ext cx="8278813" cy="5029200"/>
          </a:xfrm>
        </p:spPr>
        <p:txBody>
          <a:bodyPr anchor="t"/>
          <a:lstStyle/>
          <a:p>
            <a:r>
              <a:rPr lang="zh-CN" altLang="en-US" dirty="0" smtClean="0"/>
              <a:t> </a:t>
            </a:r>
            <a:r>
              <a:rPr lang="zh-CN" altLang="en-US" dirty="0"/>
              <a:t>结构和行为分离的设计</a:t>
            </a:r>
            <a:endParaRPr lang="zh-CN" altLang="en-US" dirty="0"/>
          </a:p>
          <a:p>
            <a:r>
              <a:rPr lang="zh-CN" altLang="en-US" dirty="0" smtClean="0"/>
              <a:t> </a:t>
            </a:r>
            <a:r>
              <a:rPr lang="zh-CN" altLang="en-US" dirty="0"/>
              <a:t>传统的软件工程忽视对应用中数据语义的分析和抽象，只要有可能就尽量推迟数据结构</a:t>
            </a:r>
            <a:endParaRPr lang="zh-CN" altLang="en-US" dirty="0"/>
          </a:p>
          <a:p>
            <a:r>
              <a:rPr lang="zh-CN" altLang="en-US" dirty="0"/>
              <a:t>设计的决策</a:t>
            </a:r>
            <a:endParaRPr lang="zh-CN" altLang="en-US" dirty="0"/>
          </a:p>
          <a:p>
            <a:pPr marL="0" indent="0">
              <a:buNone/>
            </a:pPr>
            <a:r>
              <a:rPr lang="zh-CN" altLang="en-US" dirty="0" smtClean="0"/>
              <a:t>早期</a:t>
            </a:r>
            <a:r>
              <a:rPr lang="zh-CN" altLang="en-US" dirty="0"/>
              <a:t>的数据库设计致力于数据模型和建模方法研究，忽视了对行为的设计</a:t>
            </a:r>
            <a:endParaRPr lang="zh-CN" altLang="en-US" dirty="0"/>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标题 689153"/>
          <p:cNvSpPr>
            <a:spLocks noGrp="1"/>
          </p:cNvSpPr>
          <p:nvPr>
            <p:ph type="title"/>
          </p:nvPr>
        </p:nvSpPr>
        <p:spPr/>
        <p:txBody>
          <a:bodyPr anchor="b"/>
          <a:lstStyle/>
          <a:p>
            <a:endParaRPr lang="zh-CN" altLang="en-US" dirty="0"/>
          </a:p>
        </p:txBody>
      </p:sp>
      <p:pic>
        <p:nvPicPr>
          <p:cNvPr id="690178" name="文本占位符 689154"/>
          <p:cNvPicPr>
            <a:picLocks noGrp="1" noChangeAspect="1"/>
          </p:cNvPicPr>
          <p:nvPr>
            <p:ph idx="1"/>
          </p:nvPr>
        </p:nvPicPr>
        <p:blipFill>
          <a:blip r:embed="rId1"/>
          <a:stretch>
            <a:fillRect/>
          </a:stretch>
        </p:blipFill>
        <p:spPr>
          <a:xfrm>
            <a:off x="685800" y="1828800"/>
            <a:ext cx="8134350" cy="4479925"/>
          </a:xfrm>
        </p:spPr>
      </p:pic>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1" name="标题 690177"/>
          <p:cNvSpPr>
            <a:spLocks noGrp="1"/>
          </p:cNvSpPr>
          <p:nvPr>
            <p:ph type="title"/>
          </p:nvPr>
        </p:nvSpPr>
        <p:spPr>
          <a:xfrm>
            <a:off x="685800" y="152400"/>
            <a:ext cx="6870700" cy="612775"/>
          </a:xfrm>
        </p:spPr>
        <p:txBody>
          <a:bodyPr anchor="b"/>
          <a:lstStyle/>
          <a:p>
            <a:r>
              <a:rPr lang="en-US" altLang="zh-CN" sz="4000" dirty="0"/>
              <a:t>7</a:t>
            </a:r>
            <a:r>
              <a:rPr lang="en-US" altLang="zh-CN" sz="4000" dirty="0" smtClean="0"/>
              <a:t>.1.3  </a:t>
            </a:r>
            <a:r>
              <a:rPr lang="zh-CN" altLang="en-US" sz="4000" dirty="0"/>
              <a:t>数据库设计方法简述</a:t>
            </a:r>
            <a:endParaRPr lang="zh-CN" altLang="en-US" sz="4000" dirty="0"/>
          </a:p>
        </p:txBody>
      </p:sp>
      <p:sp>
        <p:nvSpPr>
          <p:cNvPr id="691202" name="文本占位符 690178"/>
          <p:cNvSpPr>
            <a:spLocks noGrp="1"/>
          </p:cNvSpPr>
          <p:nvPr>
            <p:ph idx="1"/>
          </p:nvPr>
        </p:nvSpPr>
        <p:spPr>
          <a:xfrm>
            <a:off x="0" y="981075"/>
            <a:ext cx="8964613" cy="5688013"/>
          </a:xfrm>
        </p:spPr>
        <p:txBody>
          <a:bodyPr anchor="t"/>
          <a:lstStyle/>
          <a:p>
            <a:pPr marL="0" indent="0">
              <a:buNone/>
            </a:pPr>
            <a:r>
              <a:rPr lang="en-US" altLang="zh-CN" dirty="0"/>
              <a:t>7</a:t>
            </a:r>
            <a:r>
              <a:rPr lang="en-US" altLang="zh-CN" dirty="0" smtClean="0"/>
              <a:t>.1.3   </a:t>
            </a:r>
            <a:r>
              <a:rPr lang="zh-CN" altLang="en-US" dirty="0"/>
              <a:t>数据库设计方法简述</a:t>
            </a:r>
            <a:endParaRPr lang="zh-CN" altLang="en-US" dirty="0"/>
          </a:p>
          <a:p>
            <a:r>
              <a:rPr lang="zh-CN" altLang="en-US" dirty="0" smtClean="0"/>
              <a:t> </a:t>
            </a:r>
            <a:r>
              <a:rPr lang="zh-CN" altLang="en-US" dirty="0"/>
              <a:t>手工试凑法</a:t>
            </a:r>
            <a:endParaRPr lang="zh-CN" altLang="en-US" dirty="0"/>
          </a:p>
          <a:p>
            <a:pPr marL="0" indent="0">
              <a:buNone/>
            </a:pPr>
            <a:r>
              <a:rPr lang="zh-CN" altLang="en-US" dirty="0" smtClean="0"/>
              <a:t> </a:t>
            </a:r>
            <a:r>
              <a:rPr lang="en-US" altLang="zh-CN" dirty="0" smtClean="0"/>
              <a:t>.</a:t>
            </a:r>
            <a:r>
              <a:rPr lang="zh-CN" altLang="en-US" dirty="0" smtClean="0"/>
              <a:t>设计</a:t>
            </a:r>
            <a:r>
              <a:rPr lang="zh-CN" altLang="en-US" dirty="0"/>
              <a:t>质量与设计人员的经验和水平有直接</a:t>
            </a:r>
            <a:r>
              <a:rPr lang="zh-CN" altLang="en-US" dirty="0" smtClean="0"/>
              <a:t>关系</a:t>
            </a:r>
            <a:endParaRPr lang="zh-CN" altLang="en-US" dirty="0"/>
          </a:p>
          <a:p>
            <a:pPr marL="0" indent="0">
              <a:buNone/>
            </a:pPr>
            <a:r>
              <a:rPr lang="zh-CN" altLang="en-US" dirty="0" smtClean="0"/>
              <a:t> </a:t>
            </a:r>
            <a:r>
              <a:rPr lang="en-US" altLang="zh-CN" dirty="0" smtClean="0"/>
              <a:t>.</a:t>
            </a:r>
            <a:r>
              <a:rPr lang="zh-CN" altLang="en-US" dirty="0" smtClean="0"/>
              <a:t>缺乏</a:t>
            </a:r>
            <a:r>
              <a:rPr lang="zh-CN" altLang="en-US" dirty="0"/>
              <a:t>科学理论和工程方法的支持，工程的质</a:t>
            </a:r>
            <a:endParaRPr lang="zh-CN" altLang="en-US" dirty="0"/>
          </a:p>
          <a:p>
            <a:pPr marL="0" indent="0">
              <a:buNone/>
            </a:pPr>
            <a:r>
              <a:rPr lang="zh-CN" altLang="en-US" dirty="0" smtClean="0"/>
              <a:t> 量</a:t>
            </a:r>
            <a:r>
              <a:rPr lang="zh-CN" altLang="en-US" dirty="0"/>
              <a:t>难以保证</a:t>
            </a:r>
            <a:endParaRPr lang="zh-CN" altLang="en-US" dirty="0"/>
          </a:p>
          <a:p>
            <a:pPr marL="0" indent="0">
              <a:buNone/>
            </a:pPr>
            <a:r>
              <a:rPr lang="zh-CN" altLang="en-US" dirty="0" smtClean="0"/>
              <a:t> </a:t>
            </a:r>
            <a:r>
              <a:rPr lang="en-US" altLang="zh-CN" dirty="0" smtClean="0"/>
              <a:t>.</a:t>
            </a:r>
            <a:r>
              <a:rPr lang="zh-CN" altLang="en-US" dirty="0" smtClean="0"/>
              <a:t>数据库</a:t>
            </a:r>
            <a:r>
              <a:rPr lang="zh-CN" altLang="en-US" dirty="0"/>
              <a:t>运行一段时间后常常又不同程度地发</a:t>
            </a:r>
            <a:endParaRPr lang="zh-CN" altLang="en-US" dirty="0"/>
          </a:p>
          <a:p>
            <a:pPr marL="0" indent="0">
              <a:buNone/>
            </a:pPr>
            <a:r>
              <a:rPr lang="zh-CN" altLang="en-US" dirty="0"/>
              <a:t>现各种问题，增加了维护代价</a:t>
            </a:r>
            <a:endParaRPr lang="zh-CN" altLang="en-US" dirty="0"/>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标题 691201"/>
          <p:cNvSpPr>
            <a:spLocks noGrp="1"/>
          </p:cNvSpPr>
          <p:nvPr>
            <p:ph type="title"/>
          </p:nvPr>
        </p:nvSpPr>
        <p:spPr/>
        <p:txBody>
          <a:bodyPr anchor="b"/>
          <a:lstStyle/>
          <a:p>
            <a:endParaRPr lang="zh-CN" altLang="en-US" dirty="0"/>
          </a:p>
        </p:txBody>
      </p:sp>
      <p:sp>
        <p:nvSpPr>
          <p:cNvPr id="692226" name="文本占位符 691202"/>
          <p:cNvSpPr>
            <a:spLocks noGrp="1"/>
          </p:cNvSpPr>
          <p:nvPr>
            <p:ph idx="1"/>
          </p:nvPr>
        </p:nvSpPr>
        <p:spPr/>
        <p:txBody>
          <a:bodyPr anchor="t"/>
          <a:lstStyle/>
          <a:p>
            <a:r>
              <a:rPr lang="zh-CN" altLang="en-US" dirty="0" smtClean="0"/>
              <a:t> </a:t>
            </a:r>
            <a:r>
              <a:rPr lang="zh-CN" altLang="en-US" dirty="0"/>
              <a:t>规范设计法</a:t>
            </a:r>
            <a:endParaRPr lang="zh-CN" altLang="en-US" dirty="0"/>
          </a:p>
          <a:p>
            <a:r>
              <a:rPr lang="zh-CN" altLang="en-US" dirty="0" smtClean="0"/>
              <a:t>手工</a:t>
            </a:r>
            <a:r>
              <a:rPr lang="zh-CN" altLang="en-US" dirty="0"/>
              <a:t>设计方法</a:t>
            </a:r>
            <a:endParaRPr lang="zh-CN" altLang="en-US" dirty="0"/>
          </a:p>
          <a:p>
            <a:r>
              <a:rPr lang="zh-CN" altLang="en-US" dirty="0" smtClean="0"/>
              <a:t> </a:t>
            </a:r>
            <a:r>
              <a:rPr lang="zh-CN" altLang="en-US" dirty="0"/>
              <a:t>基本思想</a:t>
            </a:r>
            <a:endParaRPr lang="zh-CN" altLang="en-US" dirty="0"/>
          </a:p>
          <a:p>
            <a:r>
              <a:rPr lang="zh-CN" altLang="en-US" dirty="0" smtClean="0"/>
              <a:t>过程</a:t>
            </a:r>
            <a:r>
              <a:rPr lang="zh-CN" altLang="en-US" dirty="0"/>
              <a:t>迭代和逐步求精</a:t>
            </a:r>
            <a:endParaRPr lang="zh-CN" altLang="en-US" dirty="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49" name="标题 692225"/>
          <p:cNvSpPr>
            <a:spLocks noGrp="1"/>
          </p:cNvSpPr>
          <p:nvPr>
            <p:ph type="title"/>
          </p:nvPr>
        </p:nvSpPr>
        <p:spPr/>
        <p:txBody>
          <a:bodyPr anchor="b"/>
          <a:lstStyle/>
          <a:p>
            <a:endParaRPr lang="zh-CN" altLang="en-US" dirty="0"/>
          </a:p>
        </p:txBody>
      </p:sp>
      <p:sp>
        <p:nvSpPr>
          <p:cNvPr id="693250" name="文本占位符 692226"/>
          <p:cNvSpPr>
            <a:spLocks noGrp="1"/>
          </p:cNvSpPr>
          <p:nvPr>
            <p:ph idx="1"/>
          </p:nvPr>
        </p:nvSpPr>
        <p:spPr>
          <a:xfrm>
            <a:off x="685800" y="1828800"/>
            <a:ext cx="8134350" cy="4840288"/>
          </a:xfrm>
        </p:spPr>
        <p:txBody>
          <a:bodyPr anchor="t"/>
          <a:lstStyle/>
          <a:p>
            <a:pPr marL="0" indent="0">
              <a:buNone/>
            </a:pPr>
            <a:r>
              <a:rPr lang="zh-CN" altLang="en-US" dirty="0" smtClean="0"/>
              <a:t> </a:t>
            </a:r>
            <a:r>
              <a:rPr lang="zh-CN" altLang="en-US" dirty="0"/>
              <a:t>规范设计法 </a:t>
            </a:r>
            <a:r>
              <a:rPr lang="en-US" altLang="zh-CN" dirty="0"/>
              <a:t>( </a:t>
            </a:r>
            <a:r>
              <a:rPr lang="zh-CN" altLang="en-US" dirty="0"/>
              <a:t>续 </a:t>
            </a:r>
            <a:r>
              <a:rPr lang="en-US" altLang="zh-CN" dirty="0"/>
              <a:t>)</a:t>
            </a:r>
            <a:endParaRPr lang="en-US" altLang="zh-CN" dirty="0"/>
          </a:p>
          <a:p>
            <a:r>
              <a:rPr lang="en-US" altLang="zh-CN" dirty="0" smtClean="0"/>
              <a:t> </a:t>
            </a:r>
            <a:r>
              <a:rPr lang="zh-CN" altLang="en-US" dirty="0"/>
              <a:t>典型方法</a:t>
            </a:r>
            <a:endParaRPr lang="zh-CN" altLang="en-US" dirty="0"/>
          </a:p>
          <a:p>
            <a:pPr marL="0" indent="0">
              <a:buNone/>
            </a:pPr>
            <a:r>
              <a:rPr lang="zh-CN" altLang="en-US" dirty="0" smtClean="0"/>
              <a:t> </a:t>
            </a:r>
            <a:r>
              <a:rPr lang="zh-CN" altLang="en-US" dirty="0"/>
              <a:t>新奥尔良（ </a:t>
            </a:r>
            <a:r>
              <a:rPr lang="en-US" altLang="zh-CN" dirty="0"/>
              <a:t>New Orleans </a:t>
            </a:r>
            <a:r>
              <a:rPr lang="zh-CN" altLang="en-US" dirty="0"/>
              <a:t>）方法</a:t>
            </a:r>
            <a:endParaRPr lang="zh-CN" altLang="en-US" dirty="0"/>
          </a:p>
          <a:p>
            <a:pPr marL="0" indent="0">
              <a:buNone/>
            </a:pPr>
            <a:r>
              <a:rPr lang="zh-CN" altLang="en-US" dirty="0" smtClean="0"/>
              <a:t> </a:t>
            </a:r>
            <a:r>
              <a:rPr lang="zh-CN" altLang="en-US" dirty="0"/>
              <a:t>将数据库设计分为四个阶段</a:t>
            </a:r>
            <a:endParaRPr lang="zh-CN" altLang="en-US" dirty="0"/>
          </a:p>
          <a:p>
            <a:pPr marL="0" indent="0">
              <a:buNone/>
            </a:pPr>
            <a:r>
              <a:rPr lang="en-US" altLang="zh-CN" dirty="0" err="1" smtClean="0"/>
              <a:t>S.B.Yao</a:t>
            </a:r>
            <a:r>
              <a:rPr lang="en-US" altLang="zh-CN" dirty="0" smtClean="0"/>
              <a:t> </a:t>
            </a:r>
            <a:r>
              <a:rPr lang="zh-CN" altLang="en-US" dirty="0"/>
              <a:t>方法</a:t>
            </a:r>
            <a:endParaRPr lang="zh-CN" altLang="en-US" dirty="0"/>
          </a:p>
          <a:p>
            <a:pPr marL="0" indent="0">
              <a:buNone/>
            </a:pPr>
            <a:r>
              <a:rPr lang="zh-CN" altLang="en-US" dirty="0" smtClean="0"/>
              <a:t> </a:t>
            </a:r>
            <a:r>
              <a:rPr lang="zh-CN" altLang="en-US" dirty="0"/>
              <a:t>将数据库设计分为五个步骤</a:t>
            </a:r>
            <a:endParaRPr lang="zh-CN" altLang="en-US" dirty="0"/>
          </a:p>
          <a:p>
            <a:r>
              <a:rPr lang="zh-CN" altLang="en-US" dirty="0" smtClean="0"/>
              <a:t> </a:t>
            </a:r>
            <a:r>
              <a:rPr lang="en-US" altLang="zh-CN" dirty="0" err="1"/>
              <a:t>I.R.Palmer</a:t>
            </a:r>
            <a:r>
              <a:rPr lang="en-US" altLang="zh-CN" dirty="0"/>
              <a:t> </a:t>
            </a:r>
            <a:r>
              <a:rPr lang="zh-CN" altLang="en-US" dirty="0"/>
              <a:t>方法</a:t>
            </a:r>
            <a:endParaRPr lang="zh-CN" altLang="en-US" dirty="0"/>
          </a:p>
          <a:p>
            <a:r>
              <a:rPr lang="zh-CN" altLang="en-US" dirty="0" smtClean="0"/>
              <a:t>把</a:t>
            </a:r>
            <a:r>
              <a:rPr lang="zh-CN" altLang="en-US" dirty="0"/>
              <a:t>数据库设计当成一步接一步的过程</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70657"/>
          <p:cNvSpPr>
            <a:spLocks noGrp="1"/>
          </p:cNvSpPr>
          <p:nvPr>
            <p:ph type="title"/>
          </p:nvPr>
        </p:nvSpPr>
        <p:spPr>
          <a:xfrm>
            <a:off x="685800" y="152400"/>
            <a:ext cx="6870700" cy="539750"/>
          </a:xfrm>
        </p:spPr>
        <p:txBody>
          <a:bodyPr anchor="b"/>
          <a:lstStyle/>
          <a:p>
            <a:r>
              <a:rPr lang="zh-CN" altLang="en-US" sz="4000"/>
              <a:t>层次数据模型的数据结构 </a:t>
            </a:r>
            <a:endParaRPr lang="zh-CN" altLang="en-US" sz="4000"/>
          </a:p>
        </p:txBody>
      </p:sp>
      <p:sp>
        <p:nvSpPr>
          <p:cNvPr id="71682" name="文本占位符 70658"/>
          <p:cNvSpPr>
            <a:spLocks noGrp="1"/>
          </p:cNvSpPr>
          <p:nvPr>
            <p:ph idx="1"/>
          </p:nvPr>
        </p:nvSpPr>
        <p:spPr>
          <a:xfrm>
            <a:off x="0" y="1052513"/>
            <a:ext cx="9144000" cy="5805487"/>
          </a:xfrm>
        </p:spPr>
        <p:txBody>
          <a:bodyPr anchor="t"/>
          <a:lstStyle/>
          <a:p>
            <a:r>
              <a:rPr lang="zh-CN" altLang="en-US" dirty="0" smtClean="0"/>
              <a:t>表示</a:t>
            </a:r>
            <a:r>
              <a:rPr lang="zh-CN" altLang="en-US" dirty="0"/>
              <a:t>方法</a:t>
            </a:r>
            <a:endParaRPr lang="zh-CN" altLang="en-US" dirty="0"/>
          </a:p>
          <a:p>
            <a:r>
              <a:rPr lang="zh-CN" altLang="en-US" dirty="0"/>
              <a:t>实体型 ：用记录类型描述。</a:t>
            </a:r>
            <a:endParaRPr lang="zh-CN" altLang="en-US" dirty="0"/>
          </a:p>
          <a:p>
            <a:pPr>
              <a:buNone/>
            </a:pPr>
            <a:r>
              <a:rPr lang="zh-CN" altLang="en-US" dirty="0"/>
              <a:t>    每个结点表示一个记录类型。</a:t>
            </a:r>
            <a:endParaRPr lang="zh-CN" altLang="en-US" dirty="0"/>
          </a:p>
          <a:p>
            <a:r>
              <a:rPr lang="zh-CN" altLang="en-US" dirty="0"/>
              <a:t>属性 ：用字段描述。每个记录类型可包含若干个字段。</a:t>
            </a:r>
            <a:endParaRPr lang="zh-CN" altLang="en-US" dirty="0"/>
          </a:p>
          <a:p>
            <a:r>
              <a:rPr lang="zh-CN" altLang="en-US" dirty="0"/>
              <a:t>联系 ：用结点之间的连线表示记录（类）型之间的一对多的联系</a:t>
            </a:r>
            <a:endParaRPr lang="zh-CN" altLang="en-US" dirty="0"/>
          </a:p>
          <a:p>
            <a:r>
              <a:rPr lang="zh-CN" altLang="en-US" dirty="0"/>
              <a:t>实例： 教员 </a:t>
            </a:r>
            <a:r>
              <a:rPr lang="en-US" altLang="zh-CN" dirty="0"/>
              <a:t>- - - - </a:t>
            </a:r>
            <a:r>
              <a:rPr lang="zh-CN" altLang="en-US" dirty="0"/>
              <a:t>学生数据模型（ </a:t>
            </a:r>
            <a:r>
              <a:rPr lang="en-US" altLang="zh-CN" dirty="0"/>
              <a:t>P23  </a:t>
            </a:r>
            <a:r>
              <a:rPr lang="zh-CN" altLang="en-US" dirty="0"/>
              <a:t>）</a:t>
            </a:r>
            <a:endParaRPr lang="zh-CN" altLang="en-US" dirty="0"/>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标题 693249"/>
          <p:cNvSpPr>
            <a:spLocks noGrp="1"/>
          </p:cNvSpPr>
          <p:nvPr>
            <p:ph type="title"/>
          </p:nvPr>
        </p:nvSpPr>
        <p:spPr/>
        <p:txBody>
          <a:bodyPr anchor="b"/>
          <a:lstStyle/>
          <a:p>
            <a:endParaRPr lang="zh-CN" altLang="en-US" dirty="0"/>
          </a:p>
        </p:txBody>
      </p:sp>
      <p:sp>
        <p:nvSpPr>
          <p:cNvPr id="694274" name="文本占位符 693250"/>
          <p:cNvSpPr>
            <a:spLocks noGrp="1"/>
          </p:cNvSpPr>
          <p:nvPr>
            <p:ph idx="1"/>
          </p:nvPr>
        </p:nvSpPr>
        <p:spPr/>
        <p:txBody>
          <a:bodyPr anchor="t"/>
          <a:lstStyle/>
          <a:p>
            <a:r>
              <a:rPr lang="zh-CN" altLang="en-US" dirty="0" smtClean="0"/>
              <a:t> </a:t>
            </a:r>
            <a:r>
              <a:rPr lang="zh-CN" altLang="en-US" dirty="0"/>
              <a:t>计算机辅助设计</a:t>
            </a:r>
            <a:endParaRPr lang="zh-CN" altLang="en-US" dirty="0"/>
          </a:p>
          <a:p>
            <a:r>
              <a:rPr lang="zh-CN" altLang="en-US" dirty="0" smtClean="0"/>
              <a:t> </a:t>
            </a:r>
            <a:r>
              <a:rPr lang="en-US" altLang="zh-CN" dirty="0"/>
              <a:t>ORACLE  Designer 2000</a:t>
            </a:r>
            <a:endParaRPr lang="en-US" altLang="zh-CN" dirty="0"/>
          </a:p>
          <a:p>
            <a:r>
              <a:rPr lang="en-US" altLang="zh-CN" dirty="0" smtClean="0"/>
              <a:t>SYBASE  </a:t>
            </a:r>
            <a:r>
              <a:rPr lang="en-US" altLang="zh-CN" dirty="0" err="1"/>
              <a:t>PowerDesigner</a:t>
            </a:r>
            <a:endParaRPr lang="en-US" altLang="zh-CN" dirty="0"/>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7" name="标题 694273"/>
          <p:cNvSpPr>
            <a:spLocks noGrp="1"/>
          </p:cNvSpPr>
          <p:nvPr>
            <p:ph type="title"/>
          </p:nvPr>
        </p:nvSpPr>
        <p:spPr>
          <a:xfrm>
            <a:off x="685800" y="152400"/>
            <a:ext cx="6870700" cy="1189038"/>
          </a:xfrm>
        </p:spPr>
        <p:txBody>
          <a:bodyPr anchor="b"/>
          <a:lstStyle/>
          <a:p>
            <a:r>
              <a:rPr lang="en-US" altLang="zh-CN" sz="4000" dirty="0"/>
              <a:t>7</a:t>
            </a:r>
            <a:r>
              <a:rPr lang="en-US" altLang="zh-CN" sz="4000" dirty="0" smtClean="0"/>
              <a:t>.1.4   </a:t>
            </a:r>
            <a:r>
              <a:rPr lang="zh-CN" altLang="en-US" sz="4000" dirty="0"/>
              <a:t>数据库设计的基本步骤</a:t>
            </a:r>
            <a:endParaRPr lang="zh-CN" altLang="en-US" sz="4000" dirty="0"/>
          </a:p>
        </p:txBody>
      </p:sp>
      <p:sp>
        <p:nvSpPr>
          <p:cNvPr id="695298" name="文本占位符 694274"/>
          <p:cNvSpPr>
            <a:spLocks noGrp="1"/>
          </p:cNvSpPr>
          <p:nvPr>
            <p:ph idx="1"/>
          </p:nvPr>
        </p:nvSpPr>
        <p:spPr>
          <a:xfrm>
            <a:off x="0" y="1341438"/>
            <a:ext cx="9144000" cy="5516562"/>
          </a:xfrm>
        </p:spPr>
        <p:txBody>
          <a:bodyPr anchor="t"/>
          <a:lstStyle/>
          <a:p>
            <a:pPr marL="0" indent="0">
              <a:buNone/>
            </a:pPr>
            <a:r>
              <a:rPr lang="zh-CN" altLang="en-US" dirty="0"/>
              <a:t>一、数据库设计的准备工作</a:t>
            </a:r>
            <a:endParaRPr lang="zh-CN" altLang="en-US" dirty="0"/>
          </a:p>
          <a:p>
            <a:r>
              <a:rPr lang="zh-CN" altLang="en-US" dirty="0"/>
              <a:t>    选定参加设计的人员</a:t>
            </a:r>
            <a:endParaRPr lang="zh-CN" altLang="en-US" dirty="0"/>
          </a:p>
          <a:p>
            <a:pPr marL="0" indent="0">
              <a:buNone/>
            </a:pPr>
            <a:r>
              <a:rPr lang="en-US" altLang="zh-CN" dirty="0"/>
              <a:t>1.  </a:t>
            </a:r>
            <a:r>
              <a:rPr lang="zh-CN" altLang="en-US" dirty="0"/>
              <a:t>数据库分析设计人员</a:t>
            </a:r>
            <a:endParaRPr lang="zh-CN" altLang="en-US" dirty="0"/>
          </a:p>
          <a:p>
            <a:r>
              <a:rPr lang="zh-CN" altLang="en-US" dirty="0" smtClean="0"/>
              <a:t>数据库</a:t>
            </a:r>
            <a:r>
              <a:rPr lang="zh-CN" altLang="en-US" dirty="0"/>
              <a:t>设计的核心人员</a:t>
            </a:r>
            <a:endParaRPr lang="zh-CN" altLang="en-US" dirty="0"/>
          </a:p>
          <a:p>
            <a:r>
              <a:rPr lang="zh-CN" altLang="en-US" dirty="0" smtClean="0"/>
              <a:t>自始至终</a:t>
            </a:r>
            <a:r>
              <a:rPr lang="zh-CN" altLang="en-US" dirty="0"/>
              <a:t>参与数据库设计</a:t>
            </a:r>
            <a:endParaRPr lang="zh-CN" altLang="en-US" dirty="0"/>
          </a:p>
          <a:p>
            <a:r>
              <a:rPr lang="zh-CN" altLang="en-US" dirty="0" smtClean="0"/>
              <a:t>其</a:t>
            </a:r>
            <a:r>
              <a:rPr lang="zh-CN" altLang="en-US" dirty="0"/>
              <a:t>水平决定了数据库系统的质量</a:t>
            </a:r>
            <a:endParaRPr lang="zh-CN" altLang="en-US" dirty="0"/>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1" name="标题 695297"/>
          <p:cNvSpPr>
            <a:spLocks noGrp="1"/>
          </p:cNvSpPr>
          <p:nvPr>
            <p:ph type="title"/>
          </p:nvPr>
        </p:nvSpPr>
        <p:spPr/>
        <p:txBody>
          <a:bodyPr anchor="b"/>
          <a:lstStyle/>
          <a:p>
            <a:endParaRPr lang="zh-CN" altLang="en-US" dirty="0"/>
          </a:p>
        </p:txBody>
      </p:sp>
      <p:sp>
        <p:nvSpPr>
          <p:cNvPr id="696322" name="文本占位符 695298"/>
          <p:cNvSpPr>
            <a:spLocks noGrp="1"/>
          </p:cNvSpPr>
          <p:nvPr>
            <p:ph idx="1"/>
          </p:nvPr>
        </p:nvSpPr>
        <p:spPr/>
        <p:txBody>
          <a:bodyPr anchor="t"/>
          <a:lstStyle/>
          <a:p>
            <a:pPr marL="0" indent="0">
              <a:buNone/>
            </a:pPr>
            <a:r>
              <a:rPr lang="en-US" altLang="zh-CN" sz="2800" dirty="0" smtClean="0"/>
              <a:t>2</a:t>
            </a:r>
            <a:r>
              <a:rPr lang="en-US" altLang="zh-CN" sz="2800" dirty="0"/>
              <a:t>.  </a:t>
            </a:r>
            <a:r>
              <a:rPr lang="zh-CN" altLang="en-US" sz="2800" dirty="0"/>
              <a:t>用户</a:t>
            </a:r>
            <a:endParaRPr lang="zh-CN" altLang="en-US" sz="2800" dirty="0"/>
          </a:p>
          <a:p>
            <a:r>
              <a:rPr lang="zh-CN" altLang="en-US" sz="2800" dirty="0" smtClean="0"/>
              <a:t> </a:t>
            </a:r>
            <a:r>
              <a:rPr lang="zh-CN" altLang="en-US" sz="2800" dirty="0"/>
              <a:t>在数据库设计中也是举足轻重的</a:t>
            </a:r>
            <a:endParaRPr lang="zh-CN" altLang="en-US" sz="2800" dirty="0"/>
          </a:p>
          <a:p>
            <a:r>
              <a:rPr lang="zh-CN" altLang="en-US" sz="2800" dirty="0" smtClean="0"/>
              <a:t> </a:t>
            </a:r>
            <a:r>
              <a:rPr lang="zh-CN" altLang="en-US" sz="2800" dirty="0"/>
              <a:t>主要参加需求分析和数据库的运行维护</a:t>
            </a:r>
            <a:endParaRPr lang="zh-CN" altLang="en-US" sz="2800" dirty="0"/>
          </a:p>
          <a:p>
            <a:r>
              <a:rPr lang="zh-CN" altLang="en-US" sz="2800" dirty="0" smtClean="0"/>
              <a:t>用户</a:t>
            </a:r>
            <a:r>
              <a:rPr lang="zh-CN" altLang="en-US" sz="2800" dirty="0"/>
              <a:t>积极参与带来的好处</a:t>
            </a:r>
            <a:endParaRPr lang="zh-CN" altLang="en-US" sz="2800" dirty="0"/>
          </a:p>
          <a:p>
            <a:pPr marL="0" indent="0">
              <a:buNone/>
            </a:pPr>
            <a:r>
              <a:rPr lang="zh-CN" altLang="en-US" sz="2800" dirty="0" smtClean="0"/>
              <a:t>加速</a:t>
            </a:r>
            <a:r>
              <a:rPr lang="zh-CN" altLang="en-US" sz="2800" dirty="0"/>
              <a:t>数据库设计</a:t>
            </a:r>
            <a:endParaRPr lang="zh-CN" altLang="en-US" sz="2800" dirty="0"/>
          </a:p>
          <a:p>
            <a:pPr marL="0" indent="0">
              <a:buNone/>
            </a:pPr>
            <a:r>
              <a:rPr lang="zh-CN" altLang="en-US" sz="2800" dirty="0" smtClean="0"/>
              <a:t>提高</a:t>
            </a:r>
            <a:r>
              <a:rPr lang="zh-CN" altLang="en-US" sz="2800" dirty="0"/>
              <a:t>数据库设计的质量</a:t>
            </a:r>
            <a:endParaRPr lang="zh-CN" altLang="en-US" sz="2800"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5" name="标题 696321"/>
          <p:cNvSpPr>
            <a:spLocks noGrp="1"/>
          </p:cNvSpPr>
          <p:nvPr>
            <p:ph type="title"/>
          </p:nvPr>
        </p:nvSpPr>
        <p:spPr/>
        <p:txBody>
          <a:bodyPr anchor="b"/>
          <a:lstStyle/>
          <a:p>
            <a:endParaRPr lang="zh-CN" altLang="en-US" dirty="0"/>
          </a:p>
        </p:txBody>
      </p:sp>
      <p:sp>
        <p:nvSpPr>
          <p:cNvPr id="697346" name="文本占位符 696322"/>
          <p:cNvSpPr>
            <a:spLocks noGrp="1"/>
          </p:cNvSpPr>
          <p:nvPr>
            <p:ph idx="1"/>
          </p:nvPr>
        </p:nvSpPr>
        <p:spPr/>
        <p:txBody>
          <a:bodyPr anchor="t"/>
          <a:lstStyle/>
          <a:p>
            <a:pPr marL="0" indent="0">
              <a:buNone/>
            </a:pPr>
            <a:r>
              <a:rPr lang="en-US" altLang="zh-CN" dirty="0"/>
              <a:t>3.  </a:t>
            </a:r>
            <a:r>
              <a:rPr lang="zh-CN" altLang="en-US" dirty="0"/>
              <a:t>程序员</a:t>
            </a:r>
            <a:endParaRPr lang="zh-CN" altLang="en-US" dirty="0"/>
          </a:p>
          <a:p>
            <a:pPr marL="0" indent="0">
              <a:buNone/>
            </a:pPr>
            <a:r>
              <a:rPr lang="zh-CN" altLang="en-US" dirty="0" smtClean="0"/>
              <a:t> </a:t>
            </a:r>
            <a:r>
              <a:rPr lang="zh-CN" altLang="en-US" dirty="0"/>
              <a:t>在系统实施阶段参与进来，负责编制</a:t>
            </a:r>
            <a:endParaRPr lang="zh-CN" altLang="en-US" dirty="0"/>
          </a:p>
          <a:p>
            <a:pPr marL="0" indent="0">
              <a:buNone/>
            </a:pPr>
            <a:r>
              <a:rPr lang="zh-CN" altLang="en-US" dirty="0"/>
              <a:t>程序</a:t>
            </a:r>
            <a:endParaRPr lang="zh-CN" altLang="en-US" dirty="0"/>
          </a:p>
          <a:p>
            <a:pPr marL="0" indent="0">
              <a:buNone/>
            </a:pPr>
            <a:r>
              <a:rPr lang="en-US" altLang="zh-CN" dirty="0"/>
              <a:t>4.  </a:t>
            </a:r>
            <a:r>
              <a:rPr lang="zh-CN" altLang="en-US" dirty="0"/>
              <a:t>操作员</a:t>
            </a:r>
            <a:endParaRPr lang="zh-CN" altLang="en-US" dirty="0"/>
          </a:p>
          <a:p>
            <a:pPr marL="0" indent="0">
              <a:buNone/>
            </a:pPr>
            <a:r>
              <a:rPr lang="zh-CN" altLang="en-US" dirty="0" smtClean="0"/>
              <a:t>在</a:t>
            </a:r>
            <a:r>
              <a:rPr lang="zh-CN" altLang="en-US" dirty="0"/>
              <a:t>系统实施阶段参与进来，准备</a:t>
            </a:r>
            <a:r>
              <a:rPr lang="zh-CN" altLang="en-US" dirty="0" smtClean="0"/>
              <a:t>软硬件</a:t>
            </a:r>
            <a:r>
              <a:rPr lang="zh-CN" altLang="en-US" dirty="0"/>
              <a:t>环境</a:t>
            </a:r>
            <a:endParaRPr lang="zh-CN" altLang="en-US" dirty="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69" name="标题 697345"/>
          <p:cNvSpPr>
            <a:spLocks noGrp="1"/>
          </p:cNvSpPr>
          <p:nvPr>
            <p:ph type="title"/>
          </p:nvPr>
        </p:nvSpPr>
        <p:spPr/>
        <p:txBody>
          <a:bodyPr anchor="b"/>
          <a:lstStyle/>
          <a:p>
            <a:endParaRPr lang="zh-CN" altLang="en-US" dirty="0"/>
          </a:p>
        </p:txBody>
      </p:sp>
      <p:sp>
        <p:nvSpPr>
          <p:cNvPr id="698370" name="文本占位符 697346"/>
          <p:cNvSpPr>
            <a:spLocks noGrp="1"/>
          </p:cNvSpPr>
          <p:nvPr>
            <p:ph idx="1"/>
          </p:nvPr>
        </p:nvSpPr>
        <p:spPr>
          <a:xfrm>
            <a:off x="685800" y="1828800"/>
            <a:ext cx="7847013" cy="4408488"/>
          </a:xfrm>
        </p:spPr>
        <p:txBody>
          <a:bodyPr anchor="t"/>
          <a:lstStyle/>
          <a:p>
            <a:pPr marL="0" indent="0">
              <a:buNone/>
            </a:pPr>
            <a:r>
              <a:rPr lang="zh-CN" altLang="en-US" sz="2800" dirty="0"/>
              <a:t>数据库设计的基本步骤（续）</a:t>
            </a:r>
            <a:endParaRPr lang="zh-CN" altLang="en-US" sz="2800" dirty="0"/>
          </a:p>
          <a:p>
            <a:pPr marL="0" indent="0">
              <a:buNone/>
            </a:pPr>
            <a:r>
              <a:rPr lang="zh-CN" altLang="en-US" sz="2800" dirty="0"/>
              <a:t>二、数据库设计的过程 </a:t>
            </a:r>
            <a:r>
              <a:rPr lang="en-US" altLang="zh-CN" sz="2800" dirty="0"/>
              <a:t>( </a:t>
            </a:r>
            <a:r>
              <a:rPr lang="zh-CN" altLang="en-US" sz="2800" dirty="0"/>
              <a:t>六个阶段 </a:t>
            </a:r>
            <a:r>
              <a:rPr lang="en-US" altLang="zh-CN" sz="2800" dirty="0"/>
              <a:t>) </a:t>
            </a:r>
            <a:endParaRPr lang="en-US" altLang="zh-CN" sz="2800" dirty="0" smtClean="0"/>
          </a:p>
          <a:p>
            <a:pPr marL="0" indent="0">
              <a:buNone/>
            </a:pPr>
            <a:r>
              <a:rPr lang="zh-CN" altLang="en-US" sz="2800" dirty="0"/>
              <a:t>　 ⒈ 需求分析阶段</a:t>
            </a:r>
            <a:endParaRPr lang="zh-CN" altLang="en-US" sz="2800" dirty="0"/>
          </a:p>
          <a:p>
            <a:r>
              <a:rPr lang="zh-CN" altLang="en-US" sz="2800" dirty="0" smtClean="0"/>
              <a:t> </a:t>
            </a:r>
            <a:r>
              <a:rPr lang="zh-CN" altLang="en-US" sz="2800" dirty="0"/>
              <a:t>准确了解与分析用户需求（包括数据与处理）</a:t>
            </a:r>
            <a:endParaRPr lang="zh-CN" altLang="en-US" sz="2800" dirty="0"/>
          </a:p>
          <a:p>
            <a:r>
              <a:rPr lang="zh-CN" altLang="en-US" sz="2800" dirty="0" smtClean="0"/>
              <a:t>是</a:t>
            </a:r>
            <a:r>
              <a:rPr lang="zh-CN" altLang="en-US" sz="2800" dirty="0"/>
              <a:t>整个设计过程的基础，是最困难、最耗费</a:t>
            </a:r>
            <a:endParaRPr lang="zh-CN" altLang="en-US" sz="2800" dirty="0"/>
          </a:p>
          <a:p>
            <a:pPr marL="0" indent="0">
              <a:buNone/>
            </a:pPr>
            <a:r>
              <a:rPr lang="zh-CN" altLang="en-US" sz="2800" dirty="0"/>
              <a:t>时间的一步</a:t>
            </a:r>
            <a:endParaRPr lang="zh-CN" altLang="en-US" sz="2800" dirty="0"/>
          </a:p>
          <a:p>
            <a:r>
              <a:rPr lang="zh-CN" altLang="en-US" sz="2800" dirty="0"/>
              <a:t>　</a:t>
            </a:r>
            <a:endParaRPr lang="zh-CN" altLang="en-US" sz="2800" dirty="0"/>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3" name="标题 698369"/>
          <p:cNvSpPr>
            <a:spLocks noGrp="1"/>
          </p:cNvSpPr>
          <p:nvPr>
            <p:ph type="title"/>
          </p:nvPr>
        </p:nvSpPr>
        <p:spPr/>
        <p:txBody>
          <a:bodyPr anchor="b"/>
          <a:lstStyle/>
          <a:p>
            <a:endParaRPr lang="zh-CN" altLang="en-US" dirty="0"/>
          </a:p>
        </p:txBody>
      </p:sp>
      <p:sp>
        <p:nvSpPr>
          <p:cNvPr id="699394" name="文本占位符 698370"/>
          <p:cNvSpPr>
            <a:spLocks noGrp="1"/>
          </p:cNvSpPr>
          <p:nvPr>
            <p:ph idx="1"/>
          </p:nvPr>
        </p:nvSpPr>
        <p:spPr/>
        <p:txBody>
          <a:bodyPr anchor="t"/>
          <a:lstStyle/>
          <a:p>
            <a:pPr marL="0" indent="0">
              <a:buNone/>
            </a:pPr>
            <a:r>
              <a:rPr lang="zh-CN" altLang="en-US" dirty="0"/>
              <a:t>　 ⒉ 概念结构设计阶段</a:t>
            </a:r>
            <a:endParaRPr lang="zh-CN" altLang="en-US" dirty="0"/>
          </a:p>
          <a:p>
            <a:r>
              <a:rPr lang="zh-CN" altLang="en-US" dirty="0" smtClean="0"/>
              <a:t>是</a:t>
            </a:r>
            <a:r>
              <a:rPr lang="zh-CN" altLang="en-US" dirty="0"/>
              <a:t>整个数据库设计的关键</a:t>
            </a:r>
            <a:endParaRPr lang="zh-CN" altLang="en-US" dirty="0"/>
          </a:p>
          <a:p>
            <a:r>
              <a:rPr lang="zh-CN" altLang="en-US" dirty="0" smtClean="0"/>
              <a:t> </a:t>
            </a:r>
            <a:r>
              <a:rPr lang="zh-CN" altLang="en-US" dirty="0"/>
              <a:t>通过对用户需求进行综合、归纳与抽象，形成一个独立于具体 </a:t>
            </a:r>
            <a:r>
              <a:rPr lang="en-US" altLang="zh-CN" dirty="0"/>
              <a:t>DBMS </a:t>
            </a:r>
            <a:r>
              <a:rPr lang="zh-CN" altLang="en-US" dirty="0"/>
              <a:t>的概念模型</a:t>
            </a:r>
            <a:endParaRPr lang="zh-CN" altLang="en-US" dirty="0"/>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标题 699393"/>
          <p:cNvSpPr>
            <a:spLocks noGrp="1"/>
          </p:cNvSpPr>
          <p:nvPr>
            <p:ph type="title"/>
          </p:nvPr>
        </p:nvSpPr>
        <p:spPr/>
        <p:txBody>
          <a:bodyPr anchor="b"/>
          <a:lstStyle/>
          <a:p>
            <a:endParaRPr lang="zh-CN" altLang="en-US" dirty="0"/>
          </a:p>
        </p:txBody>
      </p:sp>
      <p:sp>
        <p:nvSpPr>
          <p:cNvPr id="700418" name="文本占位符 699394"/>
          <p:cNvSpPr>
            <a:spLocks noGrp="1"/>
          </p:cNvSpPr>
          <p:nvPr>
            <p:ph idx="1"/>
          </p:nvPr>
        </p:nvSpPr>
        <p:spPr/>
        <p:txBody>
          <a:bodyPr anchor="t"/>
          <a:lstStyle/>
          <a:p>
            <a:pPr marL="0" indent="0">
              <a:buNone/>
            </a:pPr>
            <a:r>
              <a:rPr lang="zh-CN" altLang="en-US" dirty="0"/>
              <a:t>⒊ 逻辑结构设计阶段</a:t>
            </a:r>
            <a:endParaRPr lang="zh-CN" altLang="en-US" dirty="0"/>
          </a:p>
          <a:p>
            <a:r>
              <a:rPr lang="zh-CN" altLang="en-US" dirty="0" smtClean="0"/>
              <a:t> </a:t>
            </a:r>
            <a:r>
              <a:rPr lang="zh-CN" altLang="en-US" dirty="0"/>
              <a:t>将概念结构转换为某个 </a:t>
            </a:r>
            <a:r>
              <a:rPr lang="en-US" altLang="zh-CN" dirty="0"/>
              <a:t>DBMS </a:t>
            </a:r>
            <a:r>
              <a:rPr lang="zh-CN" altLang="en-US" dirty="0"/>
              <a:t>所支持的</a:t>
            </a:r>
            <a:r>
              <a:rPr lang="zh-CN" altLang="en-US" dirty="0" smtClean="0"/>
              <a:t>数据模型</a:t>
            </a:r>
            <a:endParaRPr lang="zh-CN" altLang="en-US" dirty="0"/>
          </a:p>
          <a:p>
            <a:r>
              <a:rPr lang="zh-CN" altLang="en-US" dirty="0" smtClean="0"/>
              <a:t>对</a:t>
            </a:r>
            <a:r>
              <a:rPr lang="zh-CN" altLang="en-US" dirty="0"/>
              <a:t>其进行优化</a:t>
            </a:r>
            <a:endParaRPr lang="zh-CN" altLang="en-US" dirty="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1" name="标题 700417"/>
          <p:cNvSpPr>
            <a:spLocks noGrp="1"/>
          </p:cNvSpPr>
          <p:nvPr>
            <p:ph type="title"/>
          </p:nvPr>
        </p:nvSpPr>
        <p:spPr/>
        <p:txBody>
          <a:bodyPr anchor="b"/>
          <a:lstStyle/>
          <a:p>
            <a:endParaRPr lang="zh-CN" altLang="en-US" dirty="0"/>
          </a:p>
        </p:txBody>
      </p:sp>
      <p:sp>
        <p:nvSpPr>
          <p:cNvPr id="701442" name="文本占位符 700418"/>
          <p:cNvSpPr>
            <a:spLocks noGrp="1"/>
          </p:cNvSpPr>
          <p:nvPr>
            <p:ph idx="1"/>
          </p:nvPr>
        </p:nvSpPr>
        <p:spPr/>
        <p:txBody>
          <a:bodyPr anchor="t"/>
          <a:lstStyle/>
          <a:p>
            <a:pPr marL="0" indent="0">
              <a:buNone/>
            </a:pPr>
            <a:r>
              <a:rPr lang="zh-CN" altLang="en-US" dirty="0"/>
              <a:t>⒋ 数据库物理设计阶段</a:t>
            </a:r>
            <a:endParaRPr lang="zh-CN" altLang="en-US" dirty="0"/>
          </a:p>
          <a:p>
            <a:r>
              <a:rPr lang="zh-CN" altLang="en-US" dirty="0" smtClean="0"/>
              <a:t> </a:t>
            </a:r>
            <a:r>
              <a:rPr lang="zh-CN" altLang="en-US" dirty="0"/>
              <a:t>为逻辑数据模型选取一个最适合应用环境</a:t>
            </a:r>
            <a:r>
              <a:rPr lang="zh-CN" altLang="en-US" dirty="0" smtClean="0"/>
              <a:t>的物理</a:t>
            </a:r>
            <a:r>
              <a:rPr lang="zh-CN" altLang="en-US" dirty="0"/>
              <a:t>结构（包括存储结构和存取方法）</a:t>
            </a:r>
            <a:endParaRPr lang="zh-CN" altLang="en-US" dirty="0"/>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5" name="标题 701441"/>
          <p:cNvSpPr>
            <a:spLocks noGrp="1"/>
          </p:cNvSpPr>
          <p:nvPr>
            <p:ph type="title"/>
          </p:nvPr>
        </p:nvSpPr>
        <p:spPr>
          <a:xfrm>
            <a:off x="685800" y="152400"/>
            <a:ext cx="6870700" cy="828675"/>
          </a:xfrm>
        </p:spPr>
        <p:txBody>
          <a:bodyPr anchor="b"/>
          <a:lstStyle/>
          <a:p>
            <a:endParaRPr lang="zh-CN" altLang="en-US" dirty="0"/>
          </a:p>
        </p:txBody>
      </p:sp>
      <p:sp>
        <p:nvSpPr>
          <p:cNvPr id="702466" name="文本占位符 701442"/>
          <p:cNvSpPr>
            <a:spLocks noGrp="1"/>
          </p:cNvSpPr>
          <p:nvPr>
            <p:ph idx="1"/>
          </p:nvPr>
        </p:nvSpPr>
        <p:spPr>
          <a:xfrm>
            <a:off x="179388" y="1412875"/>
            <a:ext cx="8964612" cy="5256213"/>
          </a:xfrm>
        </p:spPr>
        <p:txBody>
          <a:bodyPr anchor="t"/>
          <a:lstStyle/>
          <a:p>
            <a:pPr marL="0" indent="0">
              <a:buNone/>
            </a:pPr>
            <a:r>
              <a:rPr lang="zh-CN" altLang="en-US" dirty="0"/>
              <a:t>⒌ 数据库实施阶段</a:t>
            </a:r>
            <a:endParaRPr lang="zh-CN" altLang="en-US" dirty="0"/>
          </a:p>
          <a:p>
            <a:r>
              <a:rPr lang="zh-CN" altLang="en-US" dirty="0" smtClean="0"/>
              <a:t> </a:t>
            </a:r>
            <a:r>
              <a:rPr lang="zh-CN" altLang="en-US" dirty="0"/>
              <a:t>运用 </a:t>
            </a:r>
            <a:r>
              <a:rPr lang="en-US" altLang="zh-CN" dirty="0"/>
              <a:t>DBMS </a:t>
            </a:r>
            <a:r>
              <a:rPr lang="zh-CN" altLang="en-US" dirty="0"/>
              <a:t>提供的数据语言、工具及宿主语言，根据逻辑设计和物理设计的结果</a:t>
            </a:r>
            <a:endParaRPr lang="zh-CN" altLang="en-US" dirty="0"/>
          </a:p>
          <a:p>
            <a:r>
              <a:rPr lang="zh-CN" altLang="en-US" dirty="0" smtClean="0"/>
              <a:t> </a:t>
            </a:r>
            <a:r>
              <a:rPr lang="zh-CN" altLang="en-US" dirty="0"/>
              <a:t>建立数据库</a:t>
            </a:r>
            <a:endParaRPr lang="zh-CN" altLang="en-US" dirty="0"/>
          </a:p>
          <a:p>
            <a:r>
              <a:rPr lang="zh-CN" altLang="en-US" dirty="0" smtClean="0"/>
              <a:t> </a:t>
            </a:r>
            <a:r>
              <a:rPr lang="zh-CN" altLang="en-US" dirty="0"/>
              <a:t>编制与调试应用程序</a:t>
            </a:r>
            <a:endParaRPr lang="zh-CN" altLang="en-US" dirty="0"/>
          </a:p>
          <a:p>
            <a:r>
              <a:rPr lang="zh-CN" altLang="en-US" dirty="0" smtClean="0"/>
              <a:t>组织</a:t>
            </a:r>
            <a:r>
              <a:rPr lang="zh-CN" altLang="en-US" dirty="0"/>
              <a:t>数据</a:t>
            </a:r>
            <a:r>
              <a:rPr lang="zh-CN" altLang="en-US" dirty="0" smtClean="0"/>
              <a:t>入库 </a:t>
            </a:r>
            <a:r>
              <a:rPr lang="zh-CN" altLang="en-US" dirty="0"/>
              <a:t>并进行试运行</a:t>
            </a:r>
            <a:endParaRPr lang="zh-CN" altLang="en-US"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89" name="标题 702465"/>
          <p:cNvSpPr>
            <a:spLocks noGrp="1"/>
          </p:cNvSpPr>
          <p:nvPr>
            <p:ph type="title"/>
          </p:nvPr>
        </p:nvSpPr>
        <p:spPr/>
        <p:txBody>
          <a:bodyPr anchor="b"/>
          <a:lstStyle/>
          <a:p>
            <a:endParaRPr lang="zh-CN" altLang="en-US" dirty="0"/>
          </a:p>
        </p:txBody>
      </p:sp>
      <p:sp>
        <p:nvSpPr>
          <p:cNvPr id="703490" name="文本占位符 702466"/>
          <p:cNvSpPr>
            <a:spLocks noGrp="1"/>
          </p:cNvSpPr>
          <p:nvPr>
            <p:ph idx="1"/>
          </p:nvPr>
        </p:nvSpPr>
        <p:spPr/>
        <p:txBody>
          <a:bodyPr anchor="t"/>
          <a:lstStyle/>
          <a:p>
            <a:pPr marL="0" indent="0">
              <a:buNone/>
            </a:pPr>
            <a:r>
              <a:rPr lang="zh-CN" altLang="en-US" dirty="0"/>
              <a:t>⒍ 数据库运行和维护阶段</a:t>
            </a:r>
            <a:endParaRPr lang="zh-CN" altLang="en-US" dirty="0"/>
          </a:p>
          <a:p>
            <a:r>
              <a:rPr lang="zh-CN" altLang="en-US" dirty="0" smtClean="0"/>
              <a:t> </a:t>
            </a:r>
            <a:r>
              <a:rPr lang="zh-CN" altLang="en-US" dirty="0"/>
              <a:t>数据库应用系统经过试运行后即可投入正式运行。</a:t>
            </a:r>
            <a:endParaRPr lang="zh-CN" altLang="en-US" dirty="0"/>
          </a:p>
          <a:p>
            <a:r>
              <a:rPr lang="zh-CN" altLang="en-US" dirty="0" smtClean="0"/>
              <a:t>在</a:t>
            </a:r>
            <a:r>
              <a:rPr lang="zh-CN" altLang="en-US" dirty="0"/>
              <a:t>数据库系统运行过程中必须不断地对其进行评价、调整与修改。</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7169"/>
          <p:cNvSpPr>
            <a:spLocks noGrp="1"/>
          </p:cNvSpPr>
          <p:nvPr>
            <p:ph type="title"/>
          </p:nvPr>
        </p:nvSpPr>
        <p:spPr>
          <a:xfrm>
            <a:off x="685800" y="152400"/>
            <a:ext cx="6870700" cy="1116013"/>
          </a:xfrm>
        </p:spPr>
        <p:txBody>
          <a:bodyPr anchor="b"/>
          <a:lstStyle/>
          <a:p>
            <a:r>
              <a:rPr lang="en-US" altLang="zh-CN"/>
              <a:t>1.1.2</a:t>
            </a:r>
            <a:r>
              <a:rPr lang="zh-CN" altLang="en-US"/>
              <a:t> 四个基本概念</a:t>
            </a:r>
            <a:endParaRPr lang="zh-CN" altLang="en-US"/>
          </a:p>
        </p:txBody>
      </p:sp>
      <p:sp>
        <p:nvSpPr>
          <p:cNvPr id="8194" name="文本占位符 7170"/>
          <p:cNvSpPr>
            <a:spLocks noGrp="1"/>
          </p:cNvSpPr>
          <p:nvPr>
            <p:ph idx="1"/>
          </p:nvPr>
        </p:nvSpPr>
        <p:spPr>
          <a:xfrm>
            <a:off x="179388" y="1773238"/>
            <a:ext cx="8964612" cy="5084762"/>
          </a:xfrm>
        </p:spPr>
        <p:txBody>
          <a:bodyPr anchor="t"/>
          <a:lstStyle/>
          <a:p>
            <a:r>
              <a:rPr lang="zh-CN" altLang="en-US"/>
              <a:t>数据 </a:t>
            </a:r>
            <a:r>
              <a:rPr lang="en-US" altLang="zh-CN"/>
              <a:t>(Data)</a:t>
            </a:r>
            <a:endParaRPr lang="en-US" altLang="zh-CN"/>
          </a:p>
          <a:p>
            <a:endParaRPr lang="en-US" altLang="zh-CN"/>
          </a:p>
          <a:p>
            <a:r>
              <a:rPr lang="zh-CN" altLang="en-US"/>
              <a:t>数据库 </a:t>
            </a:r>
            <a:r>
              <a:rPr lang="en-US" altLang="zh-CN"/>
              <a:t>(Database)</a:t>
            </a:r>
            <a:endParaRPr lang="en-US" altLang="zh-CN"/>
          </a:p>
          <a:p>
            <a:endParaRPr lang="en-US" altLang="zh-CN"/>
          </a:p>
          <a:p>
            <a:r>
              <a:rPr lang="zh-CN" altLang="en-US"/>
              <a:t>数据库管理系统 </a:t>
            </a:r>
            <a:r>
              <a:rPr lang="en-US" altLang="zh-CN"/>
              <a:t>(DBMS)</a:t>
            </a:r>
            <a:endParaRPr lang="en-US" altLang="zh-CN"/>
          </a:p>
          <a:p>
            <a:endParaRPr lang="en-US" altLang="zh-CN"/>
          </a:p>
          <a:p>
            <a:r>
              <a:rPr lang="zh-CN" altLang="en-US"/>
              <a:t>数据库系统 </a:t>
            </a:r>
            <a:r>
              <a:rPr lang="en-US" altLang="zh-CN"/>
              <a:t>(DBS)</a:t>
            </a:r>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71681"/>
          <p:cNvSpPr>
            <a:spLocks noGrp="1"/>
          </p:cNvSpPr>
          <p:nvPr>
            <p:ph type="title"/>
          </p:nvPr>
        </p:nvSpPr>
        <p:spPr>
          <a:xfrm>
            <a:off x="685800" y="152400"/>
            <a:ext cx="6870700" cy="612775"/>
          </a:xfrm>
        </p:spPr>
        <p:txBody>
          <a:bodyPr anchor="b"/>
          <a:lstStyle/>
          <a:p>
            <a:r>
              <a:rPr lang="zh-CN" altLang="en-US" sz="4000"/>
              <a:t>层次数据模型的数据结构 </a:t>
            </a:r>
            <a:endParaRPr lang="zh-CN" altLang="en-US" sz="4000"/>
          </a:p>
        </p:txBody>
      </p:sp>
      <p:sp>
        <p:nvSpPr>
          <p:cNvPr id="72706" name="文本占位符 71682"/>
          <p:cNvSpPr>
            <a:spLocks noGrp="1"/>
          </p:cNvSpPr>
          <p:nvPr>
            <p:ph idx="1"/>
          </p:nvPr>
        </p:nvSpPr>
        <p:spPr>
          <a:xfrm>
            <a:off x="0" y="1125538"/>
            <a:ext cx="9144000" cy="5732462"/>
          </a:xfrm>
        </p:spPr>
        <p:txBody>
          <a:bodyPr anchor="t"/>
          <a:lstStyle/>
          <a:p>
            <a:r>
              <a:rPr lang="zh-CN" altLang="en-US" dirty="0" smtClean="0"/>
              <a:t>特点</a:t>
            </a:r>
            <a:endParaRPr lang="zh-CN" altLang="en-US" dirty="0"/>
          </a:p>
          <a:p>
            <a:r>
              <a:rPr lang="zh-CN" altLang="en-US" dirty="0"/>
              <a:t> 结点的双亲是唯一的</a:t>
            </a:r>
            <a:endParaRPr lang="zh-CN" altLang="en-US" dirty="0"/>
          </a:p>
          <a:p>
            <a:r>
              <a:rPr lang="zh-CN" altLang="en-US" dirty="0"/>
              <a:t> 只能直接处理一对多的实体联系</a:t>
            </a:r>
            <a:endParaRPr lang="zh-CN" altLang="en-US" dirty="0"/>
          </a:p>
          <a:p>
            <a:r>
              <a:rPr lang="zh-CN" altLang="en-US" dirty="0"/>
              <a:t>每个记录类型定义一个排序字段，也称为码字段</a:t>
            </a:r>
            <a:endParaRPr lang="zh-CN" altLang="en-US" dirty="0"/>
          </a:p>
          <a:p>
            <a:r>
              <a:rPr lang="zh-CN" altLang="en-US" dirty="0"/>
              <a:t>任何记录值只有按其路径查看时，才能显出它的全部意义</a:t>
            </a:r>
            <a:endParaRPr lang="zh-CN" altLang="en-US" dirty="0"/>
          </a:p>
          <a:p>
            <a:r>
              <a:rPr lang="zh-CN" altLang="en-US" dirty="0"/>
              <a:t> 没有一个子女记录值能够脱离双亲记录值而独立存在</a:t>
            </a:r>
            <a:endParaRPr lang="zh-CN" alt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3" name="标题 703489"/>
          <p:cNvSpPr>
            <a:spLocks noGrp="1"/>
          </p:cNvSpPr>
          <p:nvPr>
            <p:ph type="title"/>
          </p:nvPr>
        </p:nvSpPr>
        <p:spPr/>
        <p:txBody>
          <a:bodyPr anchor="b"/>
          <a:lstStyle/>
          <a:p>
            <a:endParaRPr lang="zh-CN" altLang="en-US" dirty="0"/>
          </a:p>
        </p:txBody>
      </p:sp>
      <p:sp>
        <p:nvSpPr>
          <p:cNvPr id="704514" name="文本占位符 703490"/>
          <p:cNvSpPr>
            <a:spLocks noGrp="1"/>
          </p:cNvSpPr>
          <p:nvPr>
            <p:ph idx="1"/>
          </p:nvPr>
        </p:nvSpPr>
        <p:spPr/>
        <p:txBody>
          <a:bodyPr anchor="t"/>
          <a:lstStyle/>
          <a:p>
            <a:r>
              <a:rPr lang="zh-CN" altLang="en-US"/>
              <a:t> 设计一个完善的数据库应用系统往往是</a:t>
            </a:r>
            <a:endParaRPr lang="zh-CN" altLang="en-US"/>
          </a:p>
          <a:p>
            <a:r>
              <a:rPr lang="zh-CN" altLang="en-US"/>
              <a:t>上述六个阶段的不断反复。</a:t>
            </a:r>
            <a:endParaRPr lang="zh-CN" alt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7" name="标题 704513"/>
          <p:cNvSpPr>
            <a:spLocks noGrp="1"/>
          </p:cNvSpPr>
          <p:nvPr>
            <p:ph type="title"/>
          </p:nvPr>
        </p:nvSpPr>
        <p:spPr/>
        <p:txBody>
          <a:bodyPr anchor="b"/>
          <a:lstStyle/>
          <a:p>
            <a:endParaRPr lang="zh-CN" altLang="en-US" dirty="0"/>
          </a:p>
        </p:txBody>
      </p:sp>
      <p:sp>
        <p:nvSpPr>
          <p:cNvPr id="705538" name="文本占位符 704514"/>
          <p:cNvSpPr>
            <a:spLocks noGrp="1"/>
          </p:cNvSpPr>
          <p:nvPr>
            <p:ph idx="1"/>
          </p:nvPr>
        </p:nvSpPr>
        <p:spPr/>
        <p:txBody>
          <a:bodyPr anchor="t"/>
          <a:lstStyle/>
          <a:p>
            <a:pPr marL="0" indent="0">
              <a:lnSpc>
                <a:spcPct val="80000"/>
              </a:lnSpc>
              <a:buNone/>
            </a:pPr>
            <a:r>
              <a:rPr lang="zh-CN" altLang="en-US" sz="2800" dirty="0"/>
              <a:t>设计特点</a:t>
            </a:r>
            <a:endParaRPr lang="zh-CN" altLang="en-US" sz="2800" dirty="0"/>
          </a:p>
          <a:p>
            <a:pPr>
              <a:lnSpc>
                <a:spcPct val="80000"/>
              </a:lnSpc>
            </a:pPr>
            <a:r>
              <a:rPr lang="zh-CN" altLang="en-US" sz="2800" dirty="0" smtClean="0"/>
              <a:t> </a:t>
            </a:r>
            <a:r>
              <a:rPr lang="zh-CN" altLang="en-US" sz="2800" dirty="0"/>
              <a:t>在设计过程中把数据库的设计和对数据</a:t>
            </a:r>
            <a:endParaRPr lang="zh-CN" altLang="en-US" sz="2800" dirty="0"/>
          </a:p>
          <a:p>
            <a:pPr marL="0" indent="0">
              <a:lnSpc>
                <a:spcPct val="80000"/>
              </a:lnSpc>
              <a:buNone/>
            </a:pPr>
            <a:r>
              <a:rPr lang="zh-CN" altLang="en-US" sz="2800" dirty="0"/>
              <a:t>库中数据处理的设计紧密结合起来</a:t>
            </a:r>
            <a:endParaRPr lang="zh-CN" altLang="en-US" sz="2800" dirty="0"/>
          </a:p>
          <a:p>
            <a:pPr>
              <a:lnSpc>
                <a:spcPct val="80000"/>
              </a:lnSpc>
            </a:pPr>
            <a:r>
              <a:rPr lang="zh-CN" altLang="en-US" sz="2800" dirty="0" smtClean="0"/>
              <a:t>将</a:t>
            </a:r>
            <a:r>
              <a:rPr lang="zh-CN" altLang="en-US" sz="2800" dirty="0"/>
              <a:t>这两个方面的需求分析、抽象、设计</a:t>
            </a:r>
            <a:r>
              <a:rPr lang="zh-CN" altLang="en-US" sz="2800" dirty="0" smtClean="0"/>
              <a:t>、实现</a:t>
            </a:r>
            <a:r>
              <a:rPr lang="zh-CN" altLang="en-US" sz="2800" dirty="0"/>
              <a:t>在各个阶段同时进行，相互参照</a:t>
            </a:r>
            <a:r>
              <a:rPr lang="zh-CN" altLang="en-US" sz="2800" dirty="0" smtClean="0"/>
              <a:t>，相互</a:t>
            </a:r>
            <a:r>
              <a:rPr lang="zh-CN" altLang="en-US" sz="2800" dirty="0"/>
              <a:t>补充，以完善两方面的设计</a:t>
            </a:r>
            <a:endParaRPr lang="zh-CN" altLang="en-US" sz="2800" dirty="0"/>
          </a:p>
          <a:p>
            <a:pPr>
              <a:lnSpc>
                <a:spcPct val="80000"/>
              </a:lnSpc>
            </a:pPr>
            <a:r>
              <a:rPr lang="zh-CN" altLang="en-US" sz="2800" dirty="0" smtClean="0"/>
              <a:t> </a:t>
            </a:r>
            <a:r>
              <a:rPr lang="zh-CN" altLang="en-US" sz="2800" dirty="0"/>
              <a:t>设计过程各个阶段的设计描述： </a:t>
            </a:r>
            <a:r>
              <a:rPr lang="en-US" altLang="zh-CN" sz="2800" dirty="0"/>
              <a:t>P208 </a:t>
            </a:r>
            <a:r>
              <a:rPr lang="zh-CN" altLang="en-US" sz="2800" dirty="0"/>
              <a:t>图</a:t>
            </a:r>
            <a:endParaRPr lang="zh-CN" altLang="en-US" sz="2800" dirty="0"/>
          </a:p>
          <a:p>
            <a:pPr>
              <a:lnSpc>
                <a:spcPct val="80000"/>
              </a:lnSpc>
            </a:pPr>
            <a:r>
              <a:rPr lang="en-US" altLang="zh-CN" sz="2800" dirty="0"/>
              <a:t>6.3</a:t>
            </a:r>
            <a:endParaRPr lang="en-US" altLang="zh-CN" sz="2800" dirty="0"/>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1" name="标题 705537"/>
          <p:cNvSpPr>
            <a:spLocks noGrp="1"/>
          </p:cNvSpPr>
          <p:nvPr>
            <p:ph type="title"/>
          </p:nvPr>
        </p:nvSpPr>
        <p:spPr/>
        <p:txBody>
          <a:bodyPr anchor="b"/>
          <a:lstStyle/>
          <a:p>
            <a:endParaRPr lang="zh-CN" altLang="en-US" dirty="0"/>
          </a:p>
        </p:txBody>
      </p:sp>
      <p:pic>
        <p:nvPicPr>
          <p:cNvPr id="706562" name="文本占位符 705538"/>
          <p:cNvPicPr>
            <a:picLocks noGrp="1" noChangeAspect="1"/>
          </p:cNvPicPr>
          <p:nvPr>
            <p:ph idx="1"/>
          </p:nvPr>
        </p:nvPicPr>
        <p:blipFill>
          <a:blip r:embed="rId1"/>
          <a:stretch>
            <a:fillRect/>
          </a:stretch>
        </p:blipFill>
        <p:spPr>
          <a:xfrm>
            <a:off x="685800" y="1828800"/>
            <a:ext cx="7696200" cy="4624388"/>
          </a:xfr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5" name="标题 706561"/>
          <p:cNvSpPr>
            <a:spLocks noGrp="1"/>
          </p:cNvSpPr>
          <p:nvPr>
            <p:ph type="title"/>
          </p:nvPr>
        </p:nvSpPr>
        <p:spPr/>
        <p:txBody>
          <a:bodyPr anchor="b"/>
          <a:lstStyle/>
          <a:p>
            <a:endParaRPr lang="zh-CN" altLang="en-US" dirty="0"/>
          </a:p>
        </p:txBody>
      </p:sp>
      <p:sp>
        <p:nvSpPr>
          <p:cNvPr id="707586" name="文本占位符 706562"/>
          <p:cNvSpPr>
            <a:spLocks noGrp="1"/>
          </p:cNvSpPr>
          <p:nvPr>
            <p:ph idx="1"/>
          </p:nvPr>
        </p:nvSpPr>
        <p:spPr>
          <a:xfrm>
            <a:off x="685800" y="1828800"/>
            <a:ext cx="7696200" cy="4695825"/>
          </a:xfrm>
        </p:spPr>
        <p:txBody>
          <a:bodyPr anchor="t"/>
          <a:lstStyle/>
          <a:p>
            <a:r>
              <a:rPr lang="zh-CN" altLang="en-US" dirty="0" smtClean="0"/>
              <a:t>数据库</a:t>
            </a:r>
            <a:r>
              <a:rPr lang="zh-CN" altLang="en-US" dirty="0"/>
              <a:t>各级模式的形成过程 </a:t>
            </a:r>
            <a:r>
              <a:rPr lang="en-US" altLang="zh-CN" dirty="0"/>
              <a:t>(</a:t>
            </a:r>
            <a:r>
              <a:rPr lang="zh-CN" altLang="en-US" dirty="0"/>
              <a:t>图 </a:t>
            </a:r>
            <a:r>
              <a:rPr lang="en-US" altLang="zh-CN" dirty="0"/>
              <a:t>6.4)</a:t>
            </a:r>
            <a:endParaRPr lang="en-US" altLang="zh-CN" dirty="0"/>
          </a:p>
          <a:p>
            <a:r>
              <a:rPr lang="zh-CN" altLang="en-US" dirty="0" smtClean="0"/>
              <a:t>需求分析</a:t>
            </a:r>
            <a:r>
              <a:rPr lang="zh-CN" altLang="en-US" dirty="0"/>
              <a:t>阶段</a:t>
            </a:r>
            <a:endParaRPr lang="zh-CN" altLang="en-US" dirty="0"/>
          </a:p>
          <a:p>
            <a:r>
              <a:rPr lang="zh-CN" altLang="en-US" dirty="0" smtClean="0"/>
              <a:t>  </a:t>
            </a:r>
            <a:r>
              <a:rPr lang="zh-CN" altLang="en-US" dirty="0"/>
              <a:t>综合各个用户的应用需求</a:t>
            </a:r>
            <a:endParaRPr lang="zh-CN" altLang="en-US" dirty="0"/>
          </a:p>
          <a:p>
            <a:r>
              <a:rPr lang="zh-CN" altLang="en-US" dirty="0" smtClean="0"/>
              <a:t> </a:t>
            </a:r>
            <a:r>
              <a:rPr lang="zh-CN" altLang="en-US" dirty="0"/>
              <a:t>概念设计阶段</a:t>
            </a:r>
            <a:endParaRPr lang="zh-CN" altLang="en-US" dirty="0"/>
          </a:p>
          <a:p>
            <a:r>
              <a:rPr lang="zh-CN" altLang="en-US" dirty="0" smtClean="0"/>
              <a:t> </a:t>
            </a:r>
            <a:r>
              <a:rPr lang="zh-CN" altLang="en-US" dirty="0"/>
              <a:t>形成独立于机器特点，独立于各个 </a:t>
            </a:r>
            <a:r>
              <a:rPr lang="en-US" altLang="zh-CN" dirty="0" smtClean="0"/>
              <a:t>DBMS</a:t>
            </a:r>
            <a:r>
              <a:rPr lang="zh-CN" altLang="en-US" dirty="0" smtClean="0"/>
              <a:t>产品</a:t>
            </a:r>
            <a:r>
              <a:rPr lang="zh-CN" altLang="en-US" dirty="0"/>
              <a:t>的概念模式 </a:t>
            </a:r>
            <a:r>
              <a:rPr lang="en-US" altLang="zh-CN" dirty="0"/>
              <a:t>(E-R </a:t>
            </a:r>
            <a:r>
              <a:rPr lang="zh-CN" altLang="en-US" dirty="0"/>
              <a:t>图 </a:t>
            </a:r>
            <a:r>
              <a:rPr lang="en-US" altLang="zh-CN" dirty="0"/>
              <a:t>)</a:t>
            </a:r>
            <a:endParaRPr lang="en-US" altLang="zh-CN" dirty="0"/>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09" name="标题 707585"/>
          <p:cNvSpPr>
            <a:spLocks noGrp="1"/>
          </p:cNvSpPr>
          <p:nvPr>
            <p:ph type="title"/>
          </p:nvPr>
        </p:nvSpPr>
        <p:spPr/>
        <p:txBody>
          <a:bodyPr anchor="b"/>
          <a:lstStyle/>
          <a:p>
            <a:endParaRPr lang="zh-CN" altLang="en-US" dirty="0"/>
          </a:p>
        </p:txBody>
      </p:sp>
      <p:sp>
        <p:nvSpPr>
          <p:cNvPr id="708610" name="文本占位符 707586"/>
          <p:cNvSpPr>
            <a:spLocks noGrp="1"/>
          </p:cNvSpPr>
          <p:nvPr>
            <p:ph idx="1"/>
          </p:nvPr>
        </p:nvSpPr>
        <p:spPr>
          <a:xfrm>
            <a:off x="685800" y="1828800"/>
            <a:ext cx="7696200" cy="4479925"/>
          </a:xfrm>
        </p:spPr>
        <p:txBody>
          <a:bodyPr anchor="t"/>
          <a:lstStyle/>
          <a:p>
            <a:pPr marL="0" indent="0">
              <a:buNone/>
            </a:pPr>
            <a:r>
              <a:rPr lang="zh-CN" altLang="en-US" sz="2800" dirty="0"/>
              <a:t>数据库设计的基本步骤（续）</a:t>
            </a:r>
            <a:endParaRPr lang="zh-CN" altLang="en-US" sz="2800" dirty="0"/>
          </a:p>
          <a:p>
            <a:r>
              <a:rPr lang="zh-CN" altLang="en-US" sz="2800" dirty="0" smtClean="0"/>
              <a:t> </a:t>
            </a:r>
            <a:r>
              <a:rPr lang="zh-CN" altLang="en-US" sz="2800" dirty="0"/>
              <a:t>逻辑设计阶段</a:t>
            </a:r>
            <a:endParaRPr lang="zh-CN" altLang="en-US" sz="2800" dirty="0"/>
          </a:p>
          <a:p>
            <a:pPr marL="0" indent="0">
              <a:buNone/>
            </a:pPr>
            <a:r>
              <a:rPr lang="zh-CN" altLang="en-US" sz="2800" dirty="0" smtClean="0"/>
              <a:t> </a:t>
            </a:r>
            <a:r>
              <a:rPr lang="zh-CN" altLang="en-US" sz="2800" dirty="0"/>
              <a:t>首先将 </a:t>
            </a:r>
            <a:r>
              <a:rPr lang="en-US" altLang="zh-CN" sz="2800" dirty="0"/>
              <a:t>E-R </a:t>
            </a:r>
            <a:r>
              <a:rPr lang="zh-CN" altLang="en-US" sz="2800" dirty="0"/>
              <a:t>图转换成具体的数据库产品</a:t>
            </a:r>
            <a:r>
              <a:rPr lang="zh-CN" altLang="en-US" sz="2800" dirty="0" smtClean="0"/>
              <a:t>支持</a:t>
            </a:r>
            <a:r>
              <a:rPr lang="zh-CN" altLang="en-US" sz="2800" dirty="0"/>
              <a:t>的数据模型，如关系模型，形成</a:t>
            </a:r>
            <a:r>
              <a:rPr lang="zh-CN" altLang="en-US" sz="2800" dirty="0" smtClean="0"/>
              <a:t>数据库逻辑</a:t>
            </a:r>
            <a:r>
              <a:rPr lang="zh-CN" altLang="en-US" sz="2800" dirty="0"/>
              <a:t>模式</a:t>
            </a:r>
            <a:endParaRPr lang="zh-CN" altLang="en-US" sz="2800" dirty="0"/>
          </a:p>
          <a:p>
            <a:pPr marL="0" indent="0">
              <a:buNone/>
            </a:pPr>
            <a:r>
              <a:rPr lang="zh-CN" altLang="en-US" sz="2800" dirty="0" smtClean="0"/>
              <a:t> </a:t>
            </a:r>
            <a:r>
              <a:rPr lang="zh-CN" altLang="en-US" sz="2800" dirty="0"/>
              <a:t>然后根据用户处理的要求、安全性的</a:t>
            </a:r>
            <a:r>
              <a:rPr lang="zh-CN" altLang="en-US" sz="2800" dirty="0" smtClean="0"/>
              <a:t>考虑</a:t>
            </a:r>
            <a:r>
              <a:rPr lang="zh-CN" altLang="en-US" sz="2800" dirty="0"/>
              <a:t>，在基本表的基础上再建立必要的</a:t>
            </a:r>
            <a:r>
              <a:rPr lang="zh-CN" altLang="en-US" sz="2800" dirty="0" smtClean="0"/>
              <a:t>视图</a:t>
            </a:r>
            <a:r>
              <a:rPr lang="en-US" altLang="zh-CN" sz="2800" dirty="0" smtClean="0"/>
              <a:t>(</a:t>
            </a:r>
            <a:r>
              <a:rPr lang="en-US" altLang="zh-CN" sz="2800" dirty="0"/>
              <a:t>View) </a:t>
            </a:r>
            <a:r>
              <a:rPr lang="zh-CN" altLang="en-US" sz="2800" dirty="0"/>
              <a:t>，形成数据的外模式</a:t>
            </a:r>
            <a:endParaRPr lang="zh-CN" altLang="en-US" sz="2800" dirty="0"/>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3" name="标题 708609"/>
          <p:cNvSpPr>
            <a:spLocks noGrp="1"/>
          </p:cNvSpPr>
          <p:nvPr>
            <p:ph type="title"/>
          </p:nvPr>
        </p:nvSpPr>
        <p:spPr/>
        <p:txBody>
          <a:bodyPr anchor="b"/>
          <a:lstStyle/>
          <a:p>
            <a:endParaRPr lang="zh-CN" altLang="en-US" dirty="0"/>
          </a:p>
        </p:txBody>
      </p:sp>
      <p:sp>
        <p:nvSpPr>
          <p:cNvPr id="709634" name="文本占位符 708610"/>
          <p:cNvSpPr>
            <a:spLocks noGrp="1"/>
          </p:cNvSpPr>
          <p:nvPr>
            <p:ph idx="1"/>
          </p:nvPr>
        </p:nvSpPr>
        <p:spPr/>
        <p:txBody>
          <a:bodyPr anchor="t"/>
          <a:lstStyle/>
          <a:p>
            <a:r>
              <a:rPr lang="zh-CN" altLang="en-US" dirty="0" smtClean="0"/>
              <a:t> </a:t>
            </a:r>
            <a:r>
              <a:rPr lang="zh-CN" altLang="en-US" dirty="0"/>
              <a:t>物理设计阶段</a:t>
            </a:r>
            <a:endParaRPr lang="zh-CN" altLang="en-US" dirty="0"/>
          </a:p>
          <a:p>
            <a:pPr marL="0" indent="0">
              <a:buNone/>
            </a:pPr>
            <a:r>
              <a:rPr lang="zh-CN" altLang="en-US" dirty="0" smtClean="0"/>
              <a:t>根据 </a:t>
            </a:r>
            <a:r>
              <a:rPr lang="en-US" altLang="zh-CN" dirty="0"/>
              <a:t>DBMS </a:t>
            </a:r>
            <a:r>
              <a:rPr lang="zh-CN" altLang="en-US" dirty="0"/>
              <a:t>特点和处理的需要，进行</a:t>
            </a:r>
            <a:r>
              <a:rPr lang="zh-CN" altLang="en-US" dirty="0" smtClean="0"/>
              <a:t>物理存储</a:t>
            </a:r>
            <a:r>
              <a:rPr lang="zh-CN" altLang="en-US" dirty="0"/>
              <a:t>安排，建立索引，形成数据库内模式</a:t>
            </a:r>
            <a:endParaRPr lang="zh-CN" altLang="en-US" dirty="0"/>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7" name="标题 709633"/>
          <p:cNvSpPr>
            <a:spLocks noGrp="1"/>
          </p:cNvSpPr>
          <p:nvPr>
            <p:ph type="title"/>
          </p:nvPr>
        </p:nvSpPr>
        <p:spPr>
          <a:xfrm>
            <a:off x="684213" y="-381000"/>
            <a:ext cx="6870700" cy="1593850"/>
          </a:xfrm>
        </p:spPr>
        <p:txBody>
          <a:bodyPr anchor="b"/>
          <a:lstStyle/>
          <a:p>
            <a:r>
              <a:rPr lang="en-US" altLang="zh-CN" dirty="0"/>
              <a:t>7</a:t>
            </a:r>
            <a:r>
              <a:rPr lang="en-US" altLang="zh-CN" dirty="0" smtClean="0"/>
              <a:t>.2   </a:t>
            </a:r>
            <a:r>
              <a:rPr lang="zh-CN" altLang="en-US" dirty="0"/>
              <a:t>需求分析</a:t>
            </a:r>
            <a:endParaRPr lang="zh-CN" altLang="en-US" dirty="0"/>
          </a:p>
        </p:txBody>
      </p:sp>
      <p:sp>
        <p:nvSpPr>
          <p:cNvPr id="710658" name="文本占位符 709634"/>
          <p:cNvSpPr>
            <a:spLocks noGrp="1"/>
          </p:cNvSpPr>
          <p:nvPr>
            <p:ph idx="1"/>
          </p:nvPr>
        </p:nvSpPr>
        <p:spPr>
          <a:xfrm>
            <a:off x="0" y="1412875"/>
            <a:ext cx="9144000" cy="5445125"/>
          </a:xfrm>
        </p:spPr>
        <p:txBody>
          <a:bodyPr anchor="t"/>
          <a:lstStyle/>
          <a:p>
            <a:r>
              <a:rPr lang="en-US" altLang="zh-CN" dirty="0"/>
              <a:t>7</a:t>
            </a:r>
            <a:r>
              <a:rPr lang="en-US" altLang="zh-CN" dirty="0" smtClean="0"/>
              <a:t>.2.1   </a:t>
            </a:r>
            <a:r>
              <a:rPr lang="zh-CN" altLang="en-US" dirty="0"/>
              <a:t>需求分析的任务</a:t>
            </a:r>
            <a:endParaRPr lang="zh-CN" altLang="en-US" dirty="0"/>
          </a:p>
          <a:p>
            <a:r>
              <a:rPr lang="en-US" altLang="zh-CN" dirty="0"/>
              <a:t>7</a:t>
            </a:r>
            <a:r>
              <a:rPr lang="en-US" altLang="zh-CN" dirty="0" smtClean="0"/>
              <a:t>.2.2   </a:t>
            </a:r>
            <a:r>
              <a:rPr lang="zh-CN" altLang="en-US" dirty="0"/>
              <a:t>需求分析的方法</a:t>
            </a:r>
            <a:endParaRPr lang="zh-CN" altLang="en-US" dirty="0"/>
          </a:p>
          <a:p>
            <a:r>
              <a:rPr lang="en-US" altLang="zh-CN" dirty="0"/>
              <a:t>7</a:t>
            </a:r>
            <a:r>
              <a:rPr lang="en-US" altLang="zh-CN" dirty="0" smtClean="0"/>
              <a:t>.2.3   </a:t>
            </a:r>
            <a:r>
              <a:rPr lang="zh-CN" altLang="en-US" dirty="0"/>
              <a:t>数据字典</a:t>
            </a:r>
            <a:endParaRPr lang="zh-CN" altLang="en-US"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1" name="标题 710657"/>
          <p:cNvSpPr>
            <a:spLocks noGrp="1"/>
          </p:cNvSpPr>
          <p:nvPr>
            <p:ph type="title"/>
          </p:nvPr>
        </p:nvSpPr>
        <p:spPr/>
        <p:txBody>
          <a:bodyPr anchor="b"/>
          <a:lstStyle/>
          <a:p>
            <a:endParaRPr lang="zh-CN" altLang="en-US" dirty="0"/>
          </a:p>
        </p:txBody>
      </p:sp>
      <p:sp>
        <p:nvSpPr>
          <p:cNvPr id="711682" name="文本占位符 710658"/>
          <p:cNvSpPr>
            <a:spLocks noGrp="1"/>
          </p:cNvSpPr>
          <p:nvPr>
            <p:ph idx="1"/>
          </p:nvPr>
        </p:nvSpPr>
        <p:spPr/>
        <p:txBody>
          <a:bodyPr anchor="t"/>
          <a:lstStyle/>
          <a:p>
            <a:r>
              <a:rPr lang="zh-CN" altLang="en-US" dirty="0" smtClean="0"/>
              <a:t> </a:t>
            </a:r>
            <a:r>
              <a:rPr lang="zh-CN" altLang="en-US" dirty="0"/>
              <a:t>需求分析就是分析用户的需要与要求</a:t>
            </a:r>
            <a:endParaRPr lang="zh-CN" altLang="en-US" dirty="0"/>
          </a:p>
          <a:p>
            <a:r>
              <a:rPr lang="zh-CN" altLang="en-US" dirty="0" smtClean="0"/>
              <a:t>需求分析</a:t>
            </a:r>
            <a:r>
              <a:rPr lang="zh-CN" altLang="en-US" dirty="0"/>
              <a:t>是设计数据库的起点</a:t>
            </a:r>
            <a:endParaRPr lang="zh-CN" altLang="en-US" dirty="0"/>
          </a:p>
          <a:p>
            <a:r>
              <a:rPr lang="zh-CN" altLang="en-US" dirty="0" smtClean="0"/>
              <a:t> </a:t>
            </a:r>
            <a:r>
              <a:rPr lang="zh-CN" altLang="en-US" dirty="0"/>
              <a:t>需求分析的结果是否准确地反映了用户的实际要求，将直接影响到后面各个阶段的设计，并影响到设计结果是否合理和实用</a:t>
            </a:r>
            <a:endParaRPr lang="zh-CN" altLang="en-US" dirty="0"/>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标题 711681"/>
          <p:cNvSpPr>
            <a:spLocks noGrp="1"/>
          </p:cNvSpPr>
          <p:nvPr>
            <p:ph type="title"/>
          </p:nvPr>
        </p:nvSpPr>
        <p:spPr>
          <a:xfrm>
            <a:off x="685800" y="152400"/>
            <a:ext cx="6870700" cy="1260475"/>
          </a:xfrm>
        </p:spPr>
        <p:txBody>
          <a:bodyPr anchor="b"/>
          <a:lstStyle/>
          <a:p>
            <a:r>
              <a:rPr lang="en-US" altLang="zh-CN" dirty="0"/>
              <a:t>7</a:t>
            </a:r>
            <a:r>
              <a:rPr lang="en-US" altLang="zh-CN" dirty="0" smtClean="0"/>
              <a:t>.2.1   </a:t>
            </a:r>
            <a:r>
              <a:rPr lang="zh-CN" altLang="en-US" dirty="0"/>
              <a:t>需求分析的任务</a:t>
            </a:r>
            <a:endParaRPr lang="zh-CN" altLang="en-US" dirty="0"/>
          </a:p>
        </p:txBody>
      </p:sp>
      <p:sp>
        <p:nvSpPr>
          <p:cNvPr id="712706" name="文本占位符 711682"/>
          <p:cNvSpPr>
            <a:spLocks noGrp="1"/>
          </p:cNvSpPr>
          <p:nvPr>
            <p:ph idx="1"/>
          </p:nvPr>
        </p:nvSpPr>
        <p:spPr>
          <a:xfrm>
            <a:off x="0" y="1412875"/>
            <a:ext cx="8964613" cy="5184775"/>
          </a:xfrm>
        </p:spPr>
        <p:txBody>
          <a:bodyPr anchor="t"/>
          <a:lstStyle/>
          <a:p>
            <a:r>
              <a:rPr lang="zh-CN" altLang="en-US" dirty="0" smtClean="0"/>
              <a:t>  </a:t>
            </a:r>
            <a:r>
              <a:rPr lang="zh-CN" altLang="en-US" dirty="0"/>
              <a:t>通过详细调查现实世界要处理的对象</a:t>
            </a:r>
            <a:endParaRPr lang="zh-CN" altLang="en-US" dirty="0"/>
          </a:p>
          <a:p>
            <a:pPr marL="0" indent="0">
              <a:buNone/>
            </a:pPr>
            <a:r>
              <a:rPr lang="zh-CN" altLang="en-US" dirty="0"/>
              <a:t>（组织、部门、企业等），充分 了解原</a:t>
            </a:r>
            <a:endParaRPr lang="zh-CN" altLang="en-US" dirty="0"/>
          </a:p>
          <a:p>
            <a:pPr marL="0" indent="0">
              <a:buNone/>
            </a:pPr>
            <a:r>
              <a:rPr lang="zh-CN" altLang="en-US" dirty="0"/>
              <a:t>系统 （手工系统或计算机系统） 工作</a:t>
            </a:r>
            <a:r>
              <a:rPr lang="zh-CN" altLang="en-US" dirty="0" smtClean="0"/>
              <a:t>概况</a:t>
            </a:r>
            <a:r>
              <a:rPr lang="zh-CN" altLang="en-US" dirty="0"/>
              <a:t>，明确用户的各种需求</a:t>
            </a:r>
            <a:endParaRPr lang="zh-CN" altLang="en-US" dirty="0"/>
          </a:p>
          <a:p>
            <a:pPr marL="0" indent="0">
              <a:buNone/>
            </a:pPr>
            <a:r>
              <a:rPr lang="zh-CN" altLang="en-US" dirty="0" smtClean="0"/>
              <a:t> </a:t>
            </a:r>
            <a:r>
              <a:rPr lang="zh-CN" altLang="en-US" dirty="0"/>
              <a:t>在此基础上确定新系统的功能 。新系统</a:t>
            </a:r>
            <a:endParaRPr lang="zh-CN" altLang="en-US" dirty="0"/>
          </a:p>
          <a:p>
            <a:pPr marL="0" indent="0">
              <a:buNone/>
            </a:pPr>
            <a:r>
              <a:rPr lang="zh-CN" altLang="en-US" dirty="0"/>
              <a:t>必须充分考虑今后可能的扩充和改变，</a:t>
            </a:r>
            <a:endParaRPr lang="zh-CN" altLang="en-US" dirty="0"/>
          </a:p>
          <a:p>
            <a:pPr marL="0" indent="0">
              <a:buNone/>
            </a:pPr>
            <a:r>
              <a:rPr lang="zh-CN" altLang="en-US" dirty="0"/>
              <a:t>不能仅仅按当前应用需求来设计数据库</a:t>
            </a:r>
            <a:endParaRPr lang="zh-CN" altLang="en-US" dirty="0"/>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标题 712705"/>
          <p:cNvSpPr>
            <a:spLocks noGrp="1"/>
          </p:cNvSpPr>
          <p:nvPr>
            <p:ph type="title"/>
          </p:nvPr>
        </p:nvSpPr>
        <p:spPr>
          <a:xfrm>
            <a:off x="685800" y="152400"/>
            <a:ext cx="6870700" cy="1044575"/>
          </a:xfrm>
        </p:spPr>
        <p:txBody>
          <a:bodyPr anchor="b"/>
          <a:lstStyle/>
          <a:p>
            <a:r>
              <a:rPr lang="zh-CN" altLang="en-US"/>
              <a:t>二、需求分析的重点</a:t>
            </a:r>
            <a:endParaRPr lang="zh-CN" altLang="en-US"/>
          </a:p>
        </p:txBody>
      </p:sp>
      <p:sp>
        <p:nvSpPr>
          <p:cNvPr id="713730" name="文本占位符 712706"/>
          <p:cNvSpPr>
            <a:spLocks noGrp="1"/>
          </p:cNvSpPr>
          <p:nvPr>
            <p:ph idx="1"/>
          </p:nvPr>
        </p:nvSpPr>
        <p:spPr>
          <a:xfrm>
            <a:off x="0" y="1412875"/>
            <a:ext cx="9144000" cy="5256213"/>
          </a:xfrm>
        </p:spPr>
        <p:txBody>
          <a:bodyPr anchor="t"/>
          <a:lstStyle/>
          <a:p>
            <a:r>
              <a:rPr lang="zh-CN" altLang="en-US" dirty="0" smtClean="0"/>
              <a:t> </a:t>
            </a:r>
            <a:r>
              <a:rPr lang="zh-CN" altLang="en-US" dirty="0"/>
              <a:t>需求分析的重点是调查、收集与分析用户在数据管理中的 信息要求、处理要求、安全性与完整性要求 。</a:t>
            </a:r>
            <a:endParaRPr lang="zh-CN" altLang="en-US" dirty="0"/>
          </a:p>
          <a:p>
            <a:r>
              <a:rPr lang="zh-CN" altLang="en-US" dirty="0" smtClean="0"/>
              <a:t>   </a:t>
            </a:r>
            <a:r>
              <a:rPr lang="zh-CN" altLang="en-US" dirty="0"/>
              <a:t>信息要求</a:t>
            </a:r>
            <a:endParaRPr lang="zh-CN" altLang="en-US" dirty="0"/>
          </a:p>
          <a:p>
            <a:r>
              <a:rPr lang="zh-CN" altLang="en-US" dirty="0" smtClean="0"/>
              <a:t> </a:t>
            </a:r>
            <a:r>
              <a:rPr lang="zh-CN" altLang="en-US" dirty="0"/>
              <a:t>用户需要从数据库中获得信息的内容与性质</a:t>
            </a:r>
            <a:endParaRPr lang="zh-CN" altLang="en-US" dirty="0"/>
          </a:p>
          <a:p>
            <a:r>
              <a:rPr lang="zh-CN" altLang="en-US" dirty="0" smtClean="0"/>
              <a:t> </a:t>
            </a:r>
            <a:r>
              <a:rPr lang="zh-CN" altLang="en-US" dirty="0"/>
              <a:t>由用户的信息要求可以导出数据要求，即在</a:t>
            </a:r>
            <a:endParaRPr lang="zh-CN" altLang="en-US" dirty="0"/>
          </a:p>
          <a:p>
            <a:pPr marL="0" indent="0">
              <a:buNone/>
            </a:pPr>
            <a:r>
              <a:rPr lang="zh-CN" altLang="en-US" dirty="0"/>
              <a:t>数据库中需要存储哪些数据</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72705"/>
          <p:cNvSpPr>
            <a:spLocks noGrp="1"/>
          </p:cNvSpPr>
          <p:nvPr>
            <p:ph type="title"/>
          </p:nvPr>
        </p:nvSpPr>
        <p:spPr>
          <a:xfrm>
            <a:off x="685800" y="152400"/>
            <a:ext cx="6870700" cy="539750"/>
          </a:xfrm>
        </p:spPr>
        <p:txBody>
          <a:bodyPr anchor="b"/>
          <a:lstStyle/>
          <a:p>
            <a:r>
              <a:rPr lang="zh-CN" altLang="en-US" sz="4000"/>
              <a:t>层次数据模型的数据结构</a:t>
            </a:r>
            <a:endParaRPr lang="zh-CN" altLang="en-US" sz="4000"/>
          </a:p>
        </p:txBody>
      </p:sp>
      <p:sp>
        <p:nvSpPr>
          <p:cNvPr id="73730" name="文本占位符 72706"/>
          <p:cNvSpPr>
            <a:spLocks noGrp="1"/>
          </p:cNvSpPr>
          <p:nvPr>
            <p:ph idx="1"/>
          </p:nvPr>
        </p:nvSpPr>
        <p:spPr>
          <a:xfrm>
            <a:off x="0" y="908050"/>
            <a:ext cx="8964613" cy="5732463"/>
          </a:xfrm>
        </p:spPr>
        <p:txBody>
          <a:bodyPr anchor="t"/>
          <a:lstStyle/>
          <a:p>
            <a:r>
              <a:rPr lang="zh-CN" altLang="en-US" dirty="0" smtClean="0"/>
              <a:t>多</a:t>
            </a:r>
            <a:r>
              <a:rPr lang="zh-CN" altLang="en-US" dirty="0"/>
              <a:t>对多联系在层次模型中的表示</a:t>
            </a:r>
            <a:endParaRPr lang="zh-CN" altLang="en-US" dirty="0"/>
          </a:p>
          <a:p>
            <a:pPr>
              <a:buNone/>
            </a:pPr>
            <a:r>
              <a:rPr lang="zh-CN" altLang="en-US" dirty="0"/>
              <a:t> 用层次模型 间接 表示多对多联系</a:t>
            </a:r>
            <a:endParaRPr lang="zh-CN" altLang="en-US" dirty="0"/>
          </a:p>
          <a:p>
            <a:r>
              <a:rPr lang="zh-CN" altLang="en-US" dirty="0" smtClean="0"/>
              <a:t>方法</a:t>
            </a:r>
            <a:endParaRPr lang="zh-CN" altLang="en-US" dirty="0"/>
          </a:p>
          <a:p>
            <a:pPr>
              <a:buNone/>
            </a:pPr>
            <a:r>
              <a:rPr lang="zh-CN" altLang="en-US" dirty="0"/>
              <a:t>将多对多联系 分解 成一对多联系</a:t>
            </a:r>
            <a:endParaRPr lang="zh-CN" altLang="en-US" dirty="0"/>
          </a:p>
          <a:p>
            <a:r>
              <a:rPr lang="zh-CN" altLang="en-US" dirty="0"/>
              <a:t> 分解方法</a:t>
            </a:r>
            <a:endParaRPr lang="zh-CN" altLang="en-US" dirty="0"/>
          </a:p>
          <a:p>
            <a:pPr>
              <a:buNone/>
            </a:pPr>
            <a:r>
              <a:rPr lang="zh-CN" altLang="en-US" dirty="0"/>
              <a:t>冗余结点法</a:t>
            </a:r>
            <a:endParaRPr lang="zh-CN" altLang="en-US" dirty="0"/>
          </a:p>
          <a:p>
            <a:pPr>
              <a:buNone/>
            </a:pPr>
            <a:r>
              <a:rPr lang="zh-CN" altLang="en-US" dirty="0"/>
              <a:t> 虚拟结点法</a:t>
            </a:r>
            <a:endParaRPr lang="zh-CN" altLang="en-US" dirty="0"/>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3" name="标题 713729"/>
          <p:cNvSpPr>
            <a:spLocks noGrp="1"/>
          </p:cNvSpPr>
          <p:nvPr>
            <p:ph type="title"/>
          </p:nvPr>
        </p:nvSpPr>
        <p:spPr/>
        <p:txBody>
          <a:bodyPr anchor="b"/>
          <a:lstStyle/>
          <a:p>
            <a:endParaRPr lang="zh-CN" altLang="en-US" dirty="0"/>
          </a:p>
        </p:txBody>
      </p:sp>
      <p:sp>
        <p:nvSpPr>
          <p:cNvPr id="714754" name="文本占位符 713730"/>
          <p:cNvSpPr>
            <a:spLocks noGrp="1"/>
          </p:cNvSpPr>
          <p:nvPr>
            <p:ph idx="1"/>
          </p:nvPr>
        </p:nvSpPr>
        <p:spPr/>
        <p:txBody>
          <a:bodyPr anchor="t"/>
          <a:lstStyle/>
          <a:p>
            <a:r>
              <a:rPr lang="zh-CN" altLang="en-US" sz="2800" dirty="0" smtClean="0"/>
              <a:t> </a:t>
            </a:r>
            <a:r>
              <a:rPr lang="zh-CN" altLang="en-US" sz="2800" dirty="0"/>
              <a:t>处理要求</a:t>
            </a:r>
            <a:endParaRPr lang="zh-CN" altLang="en-US" sz="2800" dirty="0"/>
          </a:p>
          <a:p>
            <a:r>
              <a:rPr lang="zh-CN" altLang="en-US" sz="2800" dirty="0" smtClean="0"/>
              <a:t> </a:t>
            </a:r>
            <a:r>
              <a:rPr lang="zh-CN" altLang="en-US" sz="2800" dirty="0"/>
              <a:t>对处理功能的要求</a:t>
            </a:r>
            <a:endParaRPr lang="zh-CN" altLang="en-US" sz="2800" dirty="0"/>
          </a:p>
          <a:p>
            <a:r>
              <a:rPr lang="zh-CN" altLang="en-US" sz="2800" dirty="0" smtClean="0"/>
              <a:t> </a:t>
            </a:r>
            <a:r>
              <a:rPr lang="zh-CN" altLang="en-US" sz="2800" dirty="0"/>
              <a:t>对处理的响应时间的要求</a:t>
            </a:r>
            <a:endParaRPr lang="zh-CN" altLang="en-US" sz="2800" dirty="0"/>
          </a:p>
          <a:p>
            <a:r>
              <a:rPr lang="zh-CN" altLang="en-US" sz="2800" dirty="0" smtClean="0"/>
              <a:t>对</a:t>
            </a:r>
            <a:r>
              <a:rPr lang="zh-CN" altLang="en-US" sz="2800" dirty="0"/>
              <a:t>处理方式的要求 </a:t>
            </a:r>
            <a:r>
              <a:rPr lang="en-US" altLang="zh-CN" sz="2800" dirty="0"/>
              <a:t>( </a:t>
            </a:r>
            <a:r>
              <a:rPr lang="zh-CN" altLang="en-US" sz="2800" dirty="0"/>
              <a:t>批处理  </a:t>
            </a:r>
            <a:r>
              <a:rPr lang="en-US" altLang="zh-CN" sz="2800" dirty="0"/>
              <a:t>/  </a:t>
            </a:r>
            <a:r>
              <a:rPr lang="zh-CN" altLang="en-US" sz="2800" dirty="0"/>
              <a:t>联机处理 </a:t>
            </a:r>
            <a:r>
              <a:rPr lang="en-US" altLang="zh-CN" sz="2800" dirty="0"/>
              <a:t>)</a:t>
            </a:r>
            <a:endParaRPr lang="en-US" altLang="zh-CN" sz="2800" dirty="0"/>
          </a:p>
          <a:p>
            <a:r>
              <a:rPr lang="en-US" altLang="zh-CN" sz="2800" dirty="0" smtClean="0"/>
              <a:t> </a:t>
            </a:r>
            <a:r>
              <a:rPr lang="zh-CN" altLang="en-US" sz="2800" dirty="0"/>
              <a:t>新系统的功能必须能够满足用户的信息要求、</a:t>
            </a:r>
            <a:endParaRPr lang="zh-CN" altLang="en-US" sz="2800" dirty="0"/>
          </a:p>
          <a:p>
            <a:r>
              <a:rPr lang="zh-CN" altLang="en-US" sz="2800" dirty="0"/>
              <a:t>处理要求、安全性与完整性要求。</a:t>
            </a:r>
            <a:endParaRPr lang="zh-CN" altLang="en-US" sz="2800" dirty="0"/>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标题 714753"/>
          <p:cNvSpPr>
            <a:spLocks noGrp="1"/>
          </p:cNvSpPr>
          <p:nvPr>
            <p:ph type="title"/>
          </p:nvPr>
        </p:nvSpPr>
        <p:spPr>
          <a:xfrm>
            <a:off x="685800" y="152400"/>
            <a:ext cx="6870700" cy="973138"/>
          </a:xfrm>
        </p:spPr>
        <p:txBody>
          <a:bodyPr anchor="b"/>
          <a:lstStyle/>
          <a:p>
            <a:r>
              <a:rPr lang="zh-CN" altLang="en-US"/>
              <a:t>三、需求分析的难点</a:t>
            </a:r>
            <a:endParaRPr lang="zh-CN" altLang="en-US"/>
          </a:p>
        </p:txBody>
      </p:sp>
      <p:sp>
        <p:nvSpPr>
          <p:cNvPr id="715778" name="文本占位符 714754"/>
          <p:cNvSpPr>
            <a:spLocks noGrp="1"/>
          </p:cNvSpPr>
          <p:nvPr>
            <p:ph idx="1"/>
          </p:nvPr>
        </p:nvSpPr>
        <p:spPr>
          <a:xfrm>
            <a:off x="0" y="1268413"/>
            <a:ext cx="9144000" cy="5400675"/>
          </a:xfrm>
        </p:spPr>
        <p:txBody>
          <a:bodyPr anchor="t"/>
          <a:lstStyle/>
          <a:p>
            <a:pPr marL="0" indent="0">
              <a:buNone/>
            </a:pPr>
            <a:endParaRPr lang="zh-CN" altLang="en-US" sz="2800" dirty="0"/>
          </a:p>
          <a:p>
            <a:r>
              <a:rPr lang="zh-CN" altLang="en-US" sz="2800" dirty="0" smtClean="0"/>
              <a:t> </a:t>
            </a:r>
            <a:r>
              <a:rPr lang="zh-CN" altLang="en-US" sz="2800" dirty="0"/>
              <a:t>确定用户最终需求的难点</a:t>
            </a:r>
            <a:endParaRPr lang="zh-CN" altLang="en-US" sz="2800" dirty="0"/>
          </a:p>
          <a:p>
            <a:r>
              <a:rPr lang="zh-CN" altLang="en-US" sz="2800" dirty="0" smtClean="0"/>
              <a:t>用户 </a:t>
            </a:r>
            <a:r>
              <a:rPr lang="zh-CN" altLang="en-US" sz="2800" dirty="0"/>
              <a:t>缺少计算机知识，开始时无法确定计算机究竟</a:t>
            </a:r>
            <a:endParaRPr lang="zh-CN" altLang="en-US" sz="2800" dirty="0"/>
          </a:p>
          <a:p>
            <a:pPr marL="0" indent="0">
              <a:buNone/>
            </a:pPr>
            <a:r>
              <a:rPr lang="zh-CN" altLang="en-US" sz="2800" dirty="0"/>
              <a:t>能为自己做什么，不能做什么，因此无法一下子准</a:t>
            </a:r>
            <a:endParaRPr lang="zh-CN" altLang="en-US" sz="2800" dirty="0"/>
          </a:p>
          <a:p>
            <a:pPr marL="0" indent="0">
              <a:buNone/>
            </a:pPr>
            <a:r>
              <a:rPr lang="zh-CN" altLang="en-US" sz="2800" dirty="0"/>
              <a:t>确地表达自己的需求，他们所提出的需求往往不断</a:t>
            </a:r>
            <a:endParaRPr lang="zh-CN" altLang="en-US" sz="2800" dirty="0"/>
          </a:p>
          <a:p>
            <a:pPr marL="0" indent="0">
              <a:buNone/>
            </a:pPr>
            <a:r>
              <a:rPr lang="zh-CN" altLang="en-US" sz="2800" dirty="0"/>
              <a:t>地变化。</a:t>
            </a:r>
            <a:endParaRPr lang="zh-CN" altLang="en-US" sz="2800" dirty="0"/>
          </a:p>
          <a:p>
            <a:r>
              <a:rPr lang="zh-CN" altLang="en-US" sz="2800" dirty="0" smtClean="0"/>
              <a:t>设计</a:t>
            </a:r>
            <a:r>
              <a:rPr lang="zh-CN" altLang="en-US" sz="2800" dirty="0"/>
              <a:t>人员 缺少用户的专业知识，不易理解用户的真</a:t>
            </a:r>
            <a:endParaRPr lang="zh-CN" altLang="en-US" sz="2800" dirty="0"/>
          </a:p>
          <a:p>
            <a:pPr marL="0" indent="0">
              <a:buNone/>
            </a:pPr>
            <a:r>
              <a:rPr lang="zh-CN" altLang="en-US" sz="2800" dirty="0"/>
              <a:t>正需求，甚至误解用户的需求。</a:t>
            </a:r>
            <a:endParaRPr lang="zh-CN" altLang="en-US" sz="2800" dirty="0"/>
          </a:p>
          <a:p>
            <a:r>
              <a:rPr lang="zh-CN" altLang="en-US" sz="2800" dirty="0" smtClean="0"/>
              <a:t> </a:t>
            </a:r>
            <a:r>
              <a:rPr lang="zh-CN" altLang="en-US" sz="2800" dirty="0"/>
              <a:t>新 的硬件、软件 技术的出现 也会使用户需求发生变</a:t>
            </a:r>
            <a:endParaRPr lang="zh-CN" altLang="en-US" sz="2800" dirty="0"/>
          </a:p>
          <a:p>
            <a:r>
              <a:rPr lang="zh-CN" altLang="en-US" sz="2800" dirty="0"/>
              <a:t>化。</a:t>
            </a:r>
            <a:endParaRPr lang="zh-CN" altLang="en-US" sz="2800" dirty="0"/>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1" name="标题 715777"/>
          <p:cNvSpPr>
            <a:spLocks noGrp="1"/>
          </p:cNvSpPr>
          <p:nvPr>
            <p:ph type="title"/>
          </p:nvPr>
        </p:nvSpPr>
        <p:spPr/>
        <p:txBody>
          <a:bodyPr anchor="b"/>
          <a:lstStyle/>
          <a:p>
            <a:endParaRPr lang="zh-CN" altLang="en-US" dirty="0"/>
          </a:p>
        </p:txBody>
      </p:sp>
      <p:sp>
        <p:nvSpPr>
          <p:cNvPr id="716802" name="文本占位符 715778"/>
          <p:cNvSpPr>
            <a:spLocks noGrp="1"/>
          </p:cNvSpPr>
          <p:nvPr>
            <p:ph idx="1"/>
          </p:nvPr>
        </p:nvSpPr>
        <p:spPr/>
        <p:txBody>
          <a:bodyPr anchor="t"/>
          <a:lstStyle/>
          <a:p>
            <a:pPr marL="0" indent="0">
              <a:buNone/>
            </a:pPr>
            <a:r>
              <a:rPr lang="zh-CN" altLang="en-US" dirty="0" smtClean="0"/>
              <a:t> </a:t>
            </a:r>
            <a:r>
              <a:rPr lang="zh-CN" altLang="en-US" dirty="0"/>
              <a:t>解决方法</a:t>
            </a:r>
            <a:endParaRPr lang="zh-CN" altLang="en-US" dirty="0"/>
          </a:p>
          <a:p>
            <a:r>
              <a:rPr lang="zh-CN" altLang="en-US" dirty="0" smtClean="0"/>
              <a:t> </a:t>
            </a:r>
            <a:r>
              <a:rPr lang="zh-CN" altLang="en-US" dirty="0"/>
              <a:t>设计人员必须采用有效的方法，与用户</a:t>
            </a:r>
            <a:r>
              <a:rPr lang="zh-CN" altLang="en-US" dirty="0" smtClean="0"/>
              <a:t>不断深入 </a:t>
            </a:r>
            <a:r>
              <a:rPr lang="zh-CN" altLang="en-US" dirty="0"/>
              <a:t>地进行 交流 ，才能逐步得以确定用户</a:t>
            </a:r>
            <a:r>
              <a:rPr lang="zh-CN" altLang="en-US" dirty="0" smtClean="0"/>
              <a:t>的实际</a:t>
            </a:r>
            <a:r>
              <a:rPr lang="zh-CN" altLang="en-US" dirty="0"/>
              <a:t>需求</a:t>
            </a:r>
            <a:endParaRPr lang="zh-CN" altLang="en-US" dirty="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5" name="标题 716801"/>
          <p:cNvSpPr>
            <a:spLocks noGrp="1"/>
          </p:cNvSpPr>
          <p:nvPr>
            <p:ph type="title"/>
          </p:nvPr>
        </p:nvSpPr>
        <p:spPr>
          <a:xfrm>
            <a:off x="685800" y="152400"/>
            <a:ext cx="6870700" cy="1116013"/>
          </a:xfrm>
        </p:spPr>
        <p:txBody>
          <a:bodyPr anchor="b"/>
          <a:lstStyle/>
          <a:p>
            <a:r>
              <a:rPr lang="en-US" altLang="zh-CN" dirty="0"/>
              <a:t>7</a:t>
            </a:r>
            <a:r>
              <a:rPr lang="en-US" altLang="zh-CN" dirty="0" smtClean="0"/>
              <a:t>.2.2   </a:t>
            </a:r>
            <a:r>
              <a:rPr lang="zh-CN" altLang="en-US" dirty="0"/>
              <a:t>需求分析的方法</a:t>
            </a:r>
            <a:endParaRPr lang="zh-CN" altLang="en-US" dirty="0"/>
          </a:p>
        </p:txBody>
      </p:sp>
      <p:sp>
        <p:nvSpPr>
          <p:cNvPr id="717826" name="文本占位符 716802"/>
          <p:cNvSpPr>
            <a:spLocks noGrp="1"/>
          </p:cNvSpPr>
          <p:nvPr>
            <p:ph idx="1"/>
          </p:nvPr>
        </p:nvSpPr>
        <p:spPr>
          <a:xfrm>
            <a:off x="0" y="1341438"/>
            <a:ext cx="8964613" cy="5516562"/>
          </a:xfrm>
        </p:spPr>
        <p:txBody>
          <a:bodyPr anchor="t"/>
          <a:lstStyle/>
          <a:p>
            <a:r>
              <a:rPr lang="zh-CN" altLang="en-US" dirty="0" smtClean="0"/>
              <a:t> </a:t>
            </a:r>
            <a:r>
              <a:rPr lang="zh-CN" altLang="en-US" dirty="0"/>
              <a:t>调查清楚用户的实际需求并进行初步分析</a:t>
            </a:r>
            <a:endParaRPr lang="zh-CN" altLang="en-US" dirty="0"/>
          </a:p>
          <a:p>
            <a:r>
              <a:rPr lang="zh-CN" altLang="en-US" dirty="0" smtClean="0"/>
              <a:t>  </a:t>
            </a:r>
            <a:r>
              <a:rPr lang="zh-CN" altLang="en-US" dirty="0"/>
              <a:t>与用户达成共识</a:t>
            </a:r>
            <a:endParaRPr lang="zh-CN" altLang="en-US" dirty="0"/>
          </a:p>
          <a:p>
            <a:r>
              <a:rPr lang="zh-CN" altLang="en-US" dirty="0" smtClean="0"/>
              <a:t>   </a:t>
            </a:r>
            <a:r>
              <a:rPr lang="zh-CN" altLang="en-US" dirty="0"/>
              <a:t>进一步分析与表达这些需求</a:t>
            </a:r>
            <a:endParaRPr lang="zh-CN" altLang="en-US" dirty="0"/>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49" name="标题 717825"/>
          <p:cNvSpPr>
            <a:spLocks noGrp="1"/>
          </p:cNvSpPr>
          <p:nvPr>
            <p:ph type="title"/>
          </p:nvPr>
        </p:nvSpPr>
        <p:spPr>
          <a:xfrm>
            <a:off x="685800" y="152400"/>
            <a:ext cx="6870700" cy="468313"/>
          </a:xfrm>
        </p:spPr>
        <p:txBody>
          <a:bodyPr anchor="b"/>
          <a:lstStyle/>
          <a:p>
            <a:r>
              <a:rPr lang="zh-CN" altLang="en-US" sz="4000"/>
              <a:t>一、调查与初步分析用户需求</a:t>
            </a:r>
            <a:endParaRPr lang="zh-CN" altLang="en-US" sz="4000"/>
          </a:p>
        </p:txBody>
      </p:sp>
      <p:sp>
        <p:nvSpPr>
          <p:cNvPr id="718850" name="文本占位符 717826"/>
          <p:cNvSpPr>
            <a:spLocks noGrp="1"/>
          </p:cNvSpPr>
          <p:nvPr>
            <p:ph idx="1"/>
          </p:nvPr>
        </p:nvSpPr>
        <p:spPr>
          <a:xfrm>
            <a:off x="0" y="1268413"/>
            <a:ext cx="8964613" cy="5400675"/>
          </a:xfrm>
        </p:spPr>
        <p:txBody>
          <a:bodyPr anchor="t"/>
          <a:lstStyle/>
          <a:p>
            <a:pPr marL="0" indent="0">
              <a:buNone/>
            </a:pPr>
            <a:r>
              <a:rPr lang="zh-CN" altLang="en-US" dirty="0"/>
              <a:t>⑴   调查组织机构情况</a:t>
            </a:r>
            <a:endParaRPr lang="zh-CN" altLang="en-US" dirty="0"/>
          </a:p>
          <a:p>
            <a:r>
              <a:rPr lang="zh-CN" altLang="en-US" dirty="0" smtClean="0"/>
              <a:t>   </a:t>
            </a:r>
            <a:r>
              <a:rPr lang="zh-CN" altLang="en-US" dirty="0"/>
              <a:t>组织部门的组成情况</a:t>
            </a:r>
            <a:endParaRPr lang="zh-CN" altLang="en-US" dirty="0"/>
          </a:p>
          <a:p>
            <a:r>
              <a:rPr lang="zh-CN" altLang="en-US" dirty="0" smtClean="0"/>
              <a:t> </a:t>
            </a:r>
            <a:r>
              <a:rPr lang="zh-CN" altLang="en-US" dirty="0"/>
              <a:t>各部门的职责等</a:t>
            </a:r>
            <a:endParaRPr lang="zh-CN" altLang="en-US" dirty="0"/>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3" name="标题 718849"/>
          <p:cNvSpPr>
            <a:spLocks noGrp="1"/>
          </p:cNvSpPr>
          <p:nvPr>
            <p:ph type="title"/>
          </p:nvPr>
        </p:nvSpPr>
        <p:spPr>
          <a:xfrm>
            <a:off x="685800" y="152400"/>
            <a:ext cx="6870700" cy="828675"/>
          </a:xfrm>
        </p:spPr>
        <p:txBody>
          <a:bodyPr anchor="b"/>
          <a:lstStyle/>
          <a:p>
            <a:endParaRPr lang="zh-CN" altLang="en-US" dirty="0"/>
          </a:p>
        </p:txBody>
      </p:sp>
      <p:sp>
        <p:nvSpPr>
          <p:cNvPr id="719874" name="文本占位符 718850"/>
          <p:cNvSpPr>
            <a:spLocks noGrp="1"/>
          </p:cNvSpPr>
          <p:nvPr>
            <p:ph idx="1"/>
          </p:nvPr>
        </p:nvSpPr>
        <p:spPr>
          <a:xfrm>
            <a:off x="179388" y="1341438"/>
            <a:ext cx="8785225" cy="5183187"/>
          </a:xfrm>
        </p:spPr>
        <p:txBody>
          <a:bodyPr anchor="t"/>
          <a:lstStyle/>
          <a:p>
            <a:pPr marL="0" indent="0">
              <a:buNone/>
            </a:pPr>
            <a:r>
              <a:rPr lang="zh-CN" altLang="en-US" dirty="0"/>
              <a:t>⑵   调查各部门的业务活动情况。调查重点之一。</a:t>
            </a:r>
            <a:endParaRPr lang="zh-CN" altLang="en-US" dirty="0"/>
          </a:p>
          <a:p>
            <a:r>
              <a:rPr lang="zh-CN" altLang="en-US" dirty="0" smtClean="0"/>
              <a:t>  </a:t>
            </a:r>
            <a:r>
              <a:rPr lang="zh-CN" altLang="en-US" dirty="0"/>
              <a:t>各个部门输入和使用什么数据</a:t>
            </a:r>
            <a:endParaRPr lang="zh-CN" altLang="en-US" dirty="0"/>
          </a:p>
          <a:p>
            <a:r>
              <a:rPr lang="zh-CN" altLang="en-US" dirty="0" smtClean="0"/>
              <a:t>   </a:t>
            </a:r>
            <a:r>
              <a:rPr lang="zh-CN" altLang="en-US" dirty="0"/>
              <a:t>如何加工处理这些数据</a:t>
            </a:r>
            <a:endParaRPr lang="zh-CN" altLang="en-US" dirty="0"/>
          </a:p>
          <a:p>
            <a:r>
              <a:rPr lang="zh-CN" altLang="en-US" dirty="0" smtClean="0"/>
              <a:t>  </a:t>
            </a:r>
            <a:r>
              <a:rPr lang="zh-CN" altLang="en-US" dirty="0"/>
              <a:t>输出什么信息</a:t>
            </a:r>
            <a:endParaRPr lang="zh-CN" altLang="en-US" dirty="0"/>
          </a:p>
          <a:p>
            <a:r>
              <a:rPr lang="zh-CN" altLang="en-US" dirty="0" smtClean="0"/>
              <a:t>  </a:t>
            </a:r>
            <a:r>
              <a:rPr lang="zh-CN" altLang="en-US" dirty="0"/>
              <a:t>输出到什么部门</a:t>
            </a:r>
            <a:endParaRPr lang="zh-CN" altLang="en-US" dirty="0"/>
          </a:p>
          <a:p>
            <a:r>
              <a:rPr lang="zh-CN" altLang="en-US" dirty="0" smtClean="0"/>
              <a:t>  </a:t>
            </a:r>
            <a:r>
              <a:rPr lang="zh-CN" altLang="en-US" dirty="0"/>
              <a:t>输出结果的格式是什么</a:t>
            </a:r>
            <a:endParaRPr lang="zh-CN" altLang="en-US" dirty="0"/>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7" name="标题 719873"/>
          <p:cNvSpPr>
            <a:spLocks noGrp="1"/>
          </p:cNvSpPr>
          <p:nvPr>
            <p:ph type="title"/>
          </p:nvPr>
        </p:nvSpPr>
        <p:spPr>
          <a:xfrm>
            <a:off x="685800" y="152400"/>
            <a:ext cx="6870700" cy="755650"/>
          </a:xfrm>
        </p:spPr>
        <p:txBody>
          <a:bodyPr anchor="b"/>
          <a:lstStyle/>
          <a:p>
            <a:endParaRPr lang="zh-CN" altLang="en-US" sz="4000" dirty="0"/>
          </a:p>
        </p:txBody>
      </p:sp>
      <p:sp>
        <p:nvSpPr>
          <p:cNvPr id="720898" name="文本占位符 719874"/>
          <p:cNvSpPr>
            <a:spLocks noGrp="1"/>
          </p:cNvSpPr>
          <p:nvPr>
            <p:ph idx="1"/>
          </p:nvPr>
        </p:nvSpPr>
        <p:spPr>
          <a:xfrm>
            <a:off x="0" y="1484313"/>
            <a:ext cx="9144000" cy="5113337"/>
          </a:xfrm>
        </p:spPr>
        <p:txBody>
          <a:bodyPr anchor="t"/>
          <a:lstStyle/>
          <a:p>
            <a:pPr marL="0" indent="0">
              <a:buNone/>
            </a:pPr>
            <a:r>
              <a:rPr lang="zh-CN" altLang="en-US" dirty="0"/>
              <a:t>⑶   在熟悉业务活动的基础上，协助用户明确对新</a:t>
            </a:r>
            <a:endParaRPr lang="zh-CN" altLang="en-US" dirty="0"/>
          </a:p>
          <a:p>
            <a:pPr marL="0" indent="0">
              <a:buNone/>
            </a:pPr>
            <a:r>
              <a:rPr lang="zh-CN" altLang="en-US" dirty="0"/>
              <a:t>系统的各种要求。调查重点之二。</a:t>
            </a:r>
            <a:endParaRPr lang="zh-CN" altLang="en-US" dirty="0"/>
          </a:p>
          <a:p>
            <a:r>
              <a:rPr lang="zh-CN" altLang="en-US" dirty="0" smtClean="0"/>
              <a:t>   </a:t>
            </a:r>
            <a:r>
              <a:rPr lang="zh-CN" altLang="en-US" dirty="0"/>
              <a:t>信息要求</a:t>
            </a:r>
            <a:endParaRPr lang="zh-CN" altLang="en-US" dirty="0"/>
          </a:p>
          <a:p>
            <a:r>
              <a:rPr lang="zh-CN" altLang="en-US" dirty="0" smtClean="0"/>
              <a:t> </a:t>
            </a:r>
            <a:r>
              <a:rPr lang="zh-CN" altLang="en-US" dirty="0"/>
              <a:t>处理要求</a:t>
            </a:r>
            <a:endParaRPr lang="zh-CN" altLang="en-US" dirty="0"/>
          </a:p>
          <a:p>
            <a:r>
              <a:rPr lang="zh-CN" altLang="en-US" dirty="0" smtClean="0"/>
              <a:t>  </a:t>
            </a:r>
            <a:r>
              <a:rPr lang="zh-CN" altLang="en-US" dirty="0"/>
              <a:t>完全性与完整性要求</a:t>
            </a:r>
            <a:endParaRPr lang="zh-CN" altLang="en-US" dirty="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标题 720897"/>
          <p:cNvSpPr>
            <a:spLocks noGrp="1"/>
          </p:cNvSpPr>
          <p:nvPr>
            <p:ph type="title"/>
          </p:nvPr>
        </p:nvSpPr>
        <p:spPr/>
        <p:txBody>
          <a:bodyPr anchor="b"/>
          <a:lstStyle/>
          <a:p>
            <a:endParaRPr lang="zh-CN" altLang="en-US" dirty="0"/>
          </a:p>
        </p:txBody>
      </p:sp>
      <p:sp>
        <p:nvSpPr>
          <p:cNvPr id="721922" name="文本占位符 720898"/>
          <p:cNvSpPr>
            <a:spLocks noGrp="1"/>
          </p:cNvSpPr>
          <p:nvPr>
            <p:ph idx="1"/>
          </p:nvPr>
        </p:nvSpPr>
        <p:spPr/>
        <p:txBody>
          <a:bodyPr anchor="t"/>
          <a:lstStyle/>
          <a:p>
            <a:pPr marL="0" indent="0">
              <a:lnSpc>
                <a:spcPct val="90000"/>
              </a:lnSpc>
              <a:buNone/>
            </a:pPr>
            <a:r>
              <a:rPr lang="zh-CN" altLang="en-US" sz="2800" dirty="0"/>
              <a:t>⑷   对前面调查的结果进行初步分析</a:t>
            </a:r>
            <a:endParaRPr lang="zh-CN" altLang="en-US" sz="2800" dirty="0"/>
          </a:p>
          <a:p>
            <a:pPr>
              <a:lnSpc>
                <a:spcPct val="90000"/>
              </a:lnSpc>
            </a:pPr>
            <a:r>
              <a:rPr lang="zh-CN" altLang="en-US" sz="2800" dirty="0" smtClean="0"/>
              <a:t>确定</a:t>
            </a:r>
            <a:r>
              <a:rPr lang="zh-CN" altLang="en-US" sz="2800" dirty="0"/>
              <a:t>新系统的边界</a:t>
            </a:r>
            <a:endParaRPr lang="zh-CN" altLang="en-US" sz="2800" dirty="0"/>
          </a:p>
          <a:p>
            <a:pPr>
              <a:lnSpc>
                <a:spcPct val="90000"/>
              </a:lnSpc>
            </a:pPr>
            <a:r>
              <a:rPr lang="zh-CN" altLang="en-US" sz="2800" dirty="0" smtClean="0"/>
              <a:t>确定</a:t>
            </a:r>
            <a:r>
              <a:rPr lang="zh-CN" altLang="en-US" sz="2800" dirty="0"/>
              <a:t>哪些功能由计算机完成或将来准备让</a:t>
            </a:r>
            <a:r>
              <a:rPr lang="zh-CN" altLang="en-US" sz="2800" dirty="0" smtClean="0"/>
              <a:t>计算机完成</a:t>
            </a:r>
            <a:endParaRPr lang="zh-CN" altLang="en-US" sz="2800" dirty="0"/>
          </a:p>
          <a:p>
            <a:pPr>
              <a:lnSpc>
                <a:spcPct val="90000"/>
              </a:lnSpc>
            </a:pPr>
            <a:r>
              <a:rPr lang="zh-CN" altLang="en-US" sz="2800" dirty="0" smtClean="0"/>
              <a:t> </a:t>
            </a:r>
            <a:r>
              <a:rPr lang="zh-CN" altLang="en-US" sz="2800" dirty="0"/>
              <a:t>确定哪些活动由人工完成</a:t>
            </a:r>
            <a:endParaRPr lang="zh-CN" altLang="en-US" sz="2800" dirty="0"/>
          </a:p>
          <a:p>
            <a:pPr>
              <a:lnSpc>
                <a:spcPct val="90000"/>
              </a:lnSpc>
            </a:pPr>
            <a:r>
              <a:rPr lang="zh-CN" altLang="en-US" sz="2800" dirty="0"/>
              <a:t> </a:t>
            </a:r>
            <a:r>
              <a:rPr lang="zh-CN" altLang="en-US" sz="2800" dirty="0" smtClean="0"/>
              <a:t>由</a:t>
            </a:r>
            <a:r>
              <a:rPr lang="zh-CN" altLang="en-US" sz="2800" dirty="0"/>
              <a:t>计算机完成的功能就是新系统应该实现的功能。</a:t>
            </a:r>
            <a:endParaRPr lang="zh-CN" altLang="en-US" sz="2800" dirty="0"/>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5" name="标题 721921"/>
          <p:cNvSpPr>
            <a:spLocks noGrp="1"/>
          </p:cNvSpPr>
          <p:nvPr>
            <p:ph type="title"/>
          </p:nvPr>
        </p:nvSpPr>
        <p:spPr>
          <a:xfrm>
            <a:off x="685800" y="152400"/>
            <a:ext cx="6870700" cy="1116013"/>
          </a:xfrm>
        </p:spPr>
        <p:txBody>
          <a:bodyPr anchor="b"/>
          <a:lstStyle/>
          <a:p>
            <a:r>
              <a:rPr lang="zh-CN" altLang="en-US"/>
              <a:t>二、常用调查方法</a:t>
            </a:r>
            <a:endParaRPr lang="zh-CN" altLang="en-US"/>
          </a:p>
        </p:txBody>
      </p:sp>
      <p:sp>
        <p:nvSpPr>
          <p:cNvPr id="722946" name="文本占位符 721922"/>
          <p:cNvSpPr>
            <a:spLocks noGrp="1"/>
          </p:cNvSpPr>
          <p:nvPr>
            <p:ph idx="1"/>
          </p:nvPr>
        </p:nvSpPr>
        <p:spPr>
          <a:xfrm>
            <a:off x="179388" y="1412875"/>
            <a:ext cx="8785225" cy="5040313"/>
          </a:xfrm>
        </p:spPr>
        <p:txBody>
          <a:bodyPr anchor="t"/>
          <a:lstStyle/>
          <a:p>
            <a:r>
              <a:rPr lang="zh-CN" altLang="en-US" dirty="0" smtClean="0"/>
              <a:t> </a:t>
            </a:r>
            <a:r>
              <a:rPr lang="zh-CN" altLang="en-US" dirty="0"/>
              <a:t>做需求调查时，往往需要同时采用多种</a:t>
            </a:r>
            <a:endParaRPr lang="zh-CN" altLang="en-US" dirty="0"/>
          </a:p>
          <a:p>
            <a:pPr marL="0" indent="0">
              <a:buNone/>
            </a:pPr>
            <a:r>
              <a:rPr lang="zh-CN" altLang="en-US" dirty="0"/>
              <a:t>方法</a:t>
            </a:r>
            <a:endParaRPr lang="zh-CN" altLang="en-US" dirty="0"/>
          </a:p>
          <a:p>
            <a:r>
              <a:rPr lang="zh-CN" altLang="en-US" dirty="0" smtClean="0"/>
              <a:t> </a:t>
            </a:r>
            <a:r>
              <a:rPr lang="zh-CN" altLang="en-US" dirty="0"/>
              <a:t>无论使用何种调查方法，都必须有用户的积</a:t>
            </a:r>
            <a:endParaRPr lang="zh-CN" altLang="en-US" dirty="0"/>
          </a:p>
          <a:p>
            <a:pPr marL="0" indent="0">
              <a:buNone/>
            </a:pPr>
            <a:r>
              <a:rPr lang="zh-CN" altLang="en-US" dirty="0"/>
              <a:t>极参与和配合</a:t>
            </a:r>
            <a:endParaRPr lang="zh-CN" altLang="en-US" dirty="0"/>
          </a:p>
          <a:p>
            <a:r>
              <a:rPr lang="zh-CN" altLang="en-US" dirty="0" smtClean="0"/>
              <a:t>设计</a:t>
            </a:r>
            <a:r>
              <a:rPr lang="zh-CN" altLang="en-US" dirty="0"/>
              <a:t>人员应该和用户取得共同的语言，帮助</a:t>
            </a:r>
            <a:endParaRPr lang="zh-CN" altLang="en-US" dirty="0"/>
          </a:p>
          <a:p>
            <a:pPr marL="0" indent="0">
              <a:buNone/>
            </a:pPr>
            <a:r>
              <a:rPr lang="zh-CN" altLang="en-US" dirty="0"/>
              <a:t>不熟悉计算机的用户建立数据库环境下的共</a:t>
            </a:r>
            <a:endParaRPr lang="zh-CN" altLang="en-US" dirty="0"/>
          </a:p>
          <a:p>
            <a:pPr marL="0" indent="0">
              <a:buNone/>
            </a:pPr>
            <a:r>
              <a:rPr lang="zh-CN" altLang="en-US" dirty="0"/>
              <a:t>同概念，并对设计工作的最后结果共同承担</a:t>
            </a:r>
            <a:endParaRPr lang="zh-CN" altLang="en-US" dirty="0"/>
          </a:p>
          <a:p>
            <a:pPr marL="0" indent="0">
              <a:buNone/>
            </a:pPr>
            <a:r>
              <a:rPr lang="zh-CN" altLang="en-US" dirty="0"/>
              <a:t>责任</a:t>
            </a:r>
            <a:endParaRPr lang="zh-CN" altLang="en-US" dirty="0"/>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标题 722945"/>
          <p:cNvSpPr>
            <a:spLocks noGrp="1"/>
          </p:cNvSpPr>
          <p:nvPr>
            <p:ph type="title"/>
          </p:nvPr>
        </p:nvSpPr>
        <p:spPr>
          <a:xfrm>
            <a:off x="611188" y="-596900"/>
            <a:ext cx="6870700" cy="1593850"/>
          </a:xfrm>
        </p:spPr>
        <p:txBody>
          <a:bodyPr anchor="b"/>
          <a:lstStyle/>
          <a:p>
            <a:r>
              <a:rPr lang="zh-CN" altLang="en-US"/>
              <a:t>常用调查方法</a:t>
            </a:r>
            <a:endParaRPr lang="zh-CN" altLang="en-US"/>
          </a:p>
        </p:txBody>
      </p:sp>
      <p:sp>
        <p:nvSpPr>
          <p:cNvPr id="723970" name="文本占位符 722946"/>
          <p:cNvSpPr>
            <a:spLocks noGrp="1"/>
          </p:cNvSpPr>
          <p:nvPr>
            <p:ph idx="1"/>
          </p:nvPr>
        </p:nvSpPr>
        <p:spPr>
          <a:xfrm>
            <a:off x="0" y="1773238"/>
            <a:ext cx="8964613" cy="4824412"/>
          </a:xfrm>
        </p:spPr>
        <p:txBody>
          <a:bodyPr anchor="t"/>
          <a:lstStyle/>
          <a:p>
            <a:r>
              <a:rPr lang="zh-CN" altLang="en-US" dirty="0" smtClean="0"/>
              <a:t>常用</a:t>
            </a:r>
            <a:r>
              <a:rPr lang="zh-CN" altLang="en-US" dirty="0"/>
              <a:t>调查方法</a:t>
            </a:r>
            <a:endParaRPr lang="zh-CN" altLang="en-US" dirty="0"/>
          </a:p>
          <a:p>
            <a:pPr marL="0" indent="0">
              <a:buNone/>
            </a:pPr>
            <a:r>
              <a:rPr lang="zh-CN" altLang="en-US" dirty="0"/>
              <a:t>⑴ 跟班作业</a:t>
            </a:r>
            <a:endParaRPr lang="zh-CN" altLang="en-US" dirty="0"/>
          </a:p>
          <a:p>
            <a:r>
              <a:rPr lang="zh-CN" altLang="en-US" dirty="0" smtClean="0"/>
              <a:t>通过</a:t>
            </a:r>
            <a:r>
              <a:rPr lang="zh-CN" altLang="en-US" dirty="0"/>
              <a:t>亲身参加业务工作了解业务活动的情况</a:t>
            </a:r>
            <a:endParaRPr lang="zh-CN" altLang="en-US" dirty="0"/>
          </a:p>
          <a:p>
            <a:r>
              <a:rPr lang="zh-CN" altLang="en-US" dirty="0" smtClean="0"/>
              <a:t> </a:t>
            </a:r>
            <a:r>
              <a:rPr lang="zh-CN" altLang="en-US" dirty="0"/>
              <a:t>能比较准确地理解用户的需求，但比较耗时</a:t>
            </a:r>
            <a:endParaRPr lang="zh-CN" altLang="en-US" dirty="0"/>
          </a:p>
          <a:p>
            <a:pPr marL="0" indent="0">
              <a:buNone/>
            </a:pPr>
            <a:r>
              <a:rPr lang="zh-CN" altLang="en-US" dirty="0"/>
              <a:t>⑵ 开调查会</a:t>
            </a:r>
            <a:endParaRPr lang="zh-CN" altLang="en-US" dirty="0"/>
          </a:p>
          <a:p>
            <a:r>
              <a:rPr lang="zh-CN" altLang="en-US" dirty="0" smtClean="0"/>
              <a:t> </a:t>
            </a:r>
            <a:r>
              <a:rPr lang="zh-CN" altLang="en-US" dirty="0"/>
              <a:t>通过与用户座谈来了解业务活动情况及用户</a:t>
            </a:r>
            <a:endParaRPr lang="zh-CN" altLang="en-US" dirty="0"/>
          </a:p>
          <a:p>
            <a:pPr marL="0" indent="0">
              <a:buNone/>
            </a:pPr>
            <a:r>
              <a:rPr lang="zh-CN" altLang="en-US" dirty="0"/>
              <a:t>需求</a:t>
            </a:r>
            <a:endParaRPr lang="zh-CN" altLang="en-US" dirty="0"/>
          </a:p>
          <a:p>
            <a:pPr marL="0" indent="0">
              <a:buNone/>
            </a:pPr>
            <a:r>
              <a:rPr lang="zh-CN" altLang="en-US" dirty="0"/>
              <a:t>⑶ 请专人介绍</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73729"/>
          <p:cNvSpPr>
            <a:spLocks noGrp="1"/>
          </p:cNvSpPr>
          <p:nvPr>
            <p:ph type="title"/>
          </p:nvPr>
        </p:nvSpPr>
        <p:spPr>
          <a:xfrm>
            <a:off x="685800" y="152400"/>
            <a:ext cx="6870700" cy="684213"/>
          </a:xfrm>
        </p:spPr>
        <p:txBody>
          <a:bodyPr anchor="b"/>
          <a:lstStyle/>
          <a:p>
            <a:r>
              <a:rPr lang="en-US" altLang="zh-CN" sz="4000"/>
              <a:t>2.  </a:t>
            </a:r>
            <a:r>
              <a:rPr lang="zh-CN" altLang="en-US" sz="4000"/>
              <a:t>层次模型的数据操纵</a:t>
            </a:r>
            <a:endParaRPr lang="zh-CN" altLang="en-US" sz="4000"/>
          </a:p>
        </p:txBody>
      </p:sp>
      <p:sp>
        <p:nvSpPr>
          <p:cNvPr id="74754" name="文本占位符 73730"/>
          <p:cNvSpPr>
            <a:spLocks noGrp="1"/>
          </p:cNvSpPr>
          <p:nvPr>
            <p:ph idx="1"/>
          </p:nvPr>
        </p:nvSpPr>
        <p:spPr>
          <a:xfrm>
            <a:off x="0" y="1125538"/>
            <a:ext cx="8964613" cy="5732462"/>
          </a:xfrm>
        </p:spPr>
        <p:txBody>
          <a:bodyPr anchor="t"/>
          <a:lstStyle/>
          <a:p>
            <a:r>
              <a:rPr lang="zh-CN" altLang="en-US" dirty="0" smtClean="0"/>
              <a:t>   </a:t>
            </a:r>
            <a:r>
              <a:rPr lang="zh-CN" altLang="en-US" dirty="0"/>
              <a:t>查询</a:t>
            </a:r>
            <a:endParaRPr lang="zh-CN" altLang="en-US" dirty="0"/>
          </a:p>
          <a:p>
            <a:r>
              <a:rPr lang="zh-CN" altLang="en-US" dirty="0" smtClean="0"/>
              <a:t>  </a:t>
            </a:r>
            <a:r>
              <a:rPr lang="zh-CN" altLang="en-US" dirty="0"/>
              <a:t>插入</a:t>
            </a:r>
            <a:endParaRPr lang="zh-CN" altLang="en-US" dirty="0"/>
          </a:p>
          <a:p>
            <a:r>
              <a:rPr lang="zh-CN" altLang="en-US" dirty="0" smtClean="0"/>
              <a:t>   </a:t>
            </a:r>
            <a:r>
              <a:rPr lang="zh-CN" altLang="en-US" dirty="0"/>
              <a:t>删除</a:t>
            </a:r>
            <a:endParaRPr lang="zh-CN" altLang="en-US" dirty="0"/>
          </a:p>
          <a:p>
            <a:r>
              <a:rPr lang="zh-CN" altLang="en-US" dirty="0" smtClean="0"/>
              <a:t>  </a:t>
            </a:r>
            <a:r>
              <a:rPr lang="zh-CN" altLang="en-US" dirty="0"/>
              <a:t>更新</a:t>
            </a:r>
            <a:endParaRPr lang="zh-CN" altLang="en-US"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标题 727041"/>
          <p:cNvSpPr>
            <a:spLocks noGrp="1"/>
          </p:cNvSpPr>
          <p:nvPr>
            <p:ph type="title"/>
          </p:nvPr>
        </p:nvSpPr>
        <p:spPr/>
        <p:txBody>
          <a:bodyPr anchor="b"/>
          <a:lstStyle/>
          <a:p>
            <a:endParaRPr lang="zh-CN" altLang="en-US" dirty="0"/>
          </a:p>
        </p:txBody>
      </p:sp>
      <p:sp>
        <p:nvSpPr>
          <p:cNvPr id="728066" name="文本占位符 727042"/>
          <p:cNvSpPr>
            <a:spLocks noGrp="1"/>
          </p:cNvSpPr>
          <p:nvPr>
            <p:ph idx="1"/>
          </p:nvPr>
        </p:nvSpPr>
        <p:spPr/>
        <p:txBody>
          <a:bodyPr anchor="t"/>
          <a:lstStyle/>
          <a:p>
            <a:pPr marL="0" indent="0">
              <a:lnSpc>
                <a:spcPct val="80000"/>
              </a:lnSpc>
              <a:buNone/>
            </a:pPr>
            <a:r>
              <a:rPr lang="zh-CN" altLang="en-US" sz="2800" dirty="0"/>
              <a:t>⑷ 询问</a:t>
            </a:r>
            <a:endParaRPr lang="zh-CN" altLang="en-US" sz="2800" dirty="0"/>
          </a:p>
          <a:p>
            <a:pPr>
              <a:lnSpc>
                <a:spcPct val="80000"/>
              </a:lnSpc>
            </a:pPr>
            <a:r>
              <a:rPr lang="zh-CN" altLang="en-US" sz="2800" dirty="0" smtClean="0"/>
              <a:t> </a:t>
            </a:r>
            <a:r>
              <a:rPr lang="zh-CN" altLang="en-US" sz="2800" dirty="0"/>
              <a:t>对某些调查中的问题，可以找专人询问</a:t>
            </a:r>
            <a:endParaRPr lang="zh-CN" altLang="en-US" sz="2800" dirty="0"/>
          </a:p>
          <a:p>
            <a:pPr marL="0" indent="0">
              <a:lnSpc>
                <a:spcPct val="80000"/>
              </a:lnSpc>
              <a:buNone/>
            </a:pPr>
            <a:r>
              <a:rPr lang="zh-CN" altLang="en-US" sz="2800" dirty="0"/>
              <a:t>⑸ 设计调查表请用户填写</a:t>
            </a:r>
            <a:endParaRPr lang="zh-CN" altLang="en-US" sz="2800" dirty="0"/>
          </a:p>
          <a:p>
            <a:pPr>
              <a:lnSpc>
                <a:spcPct val="80000"/>
              </a:lnSpc>
            </a:pPr>
            <a:r>
              <a:rPr lang="zh-CN" altLang="en-US" sz="2800" dirty="0" smtClean="0"/>
              <a:t>如果</a:t>
            </a:r>
            <a:r>
              <a:rPr lang="zh-CN" altLang="en-US" sz="2800" dirty="0"/>
              <a:t>调查表设计合理，则很有效，且易于为</a:t>
            </a:r>
            <a:endParaRPr lang="zh-CN" altLang="en-US" sz="2800" dirty="0"/>
          </a:p>
          <a:p>
            <a:pPr marL="0" indent="0">
              <a:lnSpc>
                <a:spcPct val="80000"/>
              </a:lnSpc>
              <a:buNone/>
            </a:pPr>
            <a:r>
              <a:rPr lang="zh-CN" altLang="en-US" sz="2800" dirty="0"/>
              <a:t>用户接受</a:t>
            </a:r>
            <a:endParaRPr lang="zh-CN" altLang="en-US" sz="2800" dirty="0"/>
          </a:p>
          <a:p>
            <a:pPr marL="0" indent="0">
              <a:lnSpc>
                <a:spcPct val="80000"/>
              </a:lnSpc>
              <a:buNone/>
            </a:pPr>
            <a:r>
              <a:rPr lang="zh-CN" altLang="en-US" sz="2800" dirty="0"/>
              <a:t>⑹ 查阅记录</a:t>
            </a:r>
            <a:endParaRPr lang="zh-CN" altLang="en-US" sz="2800" dirty="0"/>
          </a:p>
          <a:p>
            <a:pPr>
              <a:lnSpc>
                <a:spcPct val="80000"/>
              </a:lnSpc>
            </a:pPr>
            <a:r>
              <a:rPr lang="zh-CN" altLang="en-US" sz="2800" dirty="0" smtClean="0"/>
              <a:t> </a:t>
            </a:r>
            <a:r>
              <a:rPr lang="zh-CN" altLang="en-US" sz="2800" dirty="0"/>
              <a:t>查阅与原系统有关的数据记录</a:t>
            </a:r>
            <a:endParaRPr lang="zh-CN" altLang="en-US" sz="2800" dirty="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标题 728065"/>
          <p:cNvSpPr>
            <a:spLocks noGrp="1"/>
          </p:cNvSpPr>
          <p:nvPr>
            <p:ph type="title"/>
          </p:nvPr>
        </p:nvSpPr>
        <p:spPr>
          <a:xfrm>
            <a:off x="323850" y="152400"/>
            <a:ext cx="8064500" cy="1189038"/>
          </a:xfrm>
        </p:spPr>
        <p:txBody>
          <a:bodyPr anchor="b"/>
          <a:lstStyle/>
          <a:p>
            <a:r>
              <a:rPr lang="zh-CN" altLang="en-US"/>
              <a:t>三、进一步分析和表达用户需求</a:t>
            </a:r>
            <a:endParaRPr lang="zh-CN" altLang="en-US"/>
          </a:p>
        </p:txBody>
      </p:sp>
      <p:sp>
        <p:nvSpPr>
          <p:cNvPr id="729090" name="文本占位符 728066"/>
          <p:cNvSpPr>
            <a:spLocks noGrp="1"/>
          </p:cNvSpPr>
          <p:nvPr>
            <p:ph idx="1"/>
          </p:nvPr>
        </p:nvSpPr>
        <p:spPr>
          <a:xfrm>
            <a:off x="0" y="1484313"/>
            <a:ext cx="8964613" cy="5373687"/>
          </a:xfrm>
        </p:spPr>
        <p:txBody>
          <a:bodyPr anchor="t"/>
          <a:lstStyle/>
          <a:p>
            <a:pPr marL="0" indent="0">
              <a:buNone/>
            </a:pPr>
            <a:r>
              <a:rPr lang="zh-CN" altLang="en-US" dirty="0" smtClean="0"/>
              <a:t> </a:t>
            </a:r>
            <a:r>
              <a:rPr lang="zh-CN" altLang="en-US" dirty="0"/>
              <a:t>分析和表达用户的需求 的常用方法</a:t>
            </a:r>
            <a:endParaRPr lang="zh-CN" altLang="en-US" dirty="0"/>
          </a:p>
          <a:p>
            <a:r>
              <a:rPr lang="zh-CN" altLang="en-US" dirty="0" smtClean="0"/>
              <a:t> </a:t>
            </a:r>
            <a:r>
              <a:rPr lang="zh-CN" altLang="en-US" dirty="0"/>
              <a:t>自顶向下的结构化分析方法（ </a:t>
            </a:r>
            <a:r>
              <a:rPr lang="en-US" altLang="zh-CN" dirty="0"/>
              <a:t>Structured </a:t>
            </a:r>
            <a:endParaRPr lang="en-US" altLang="zh-CN" dirty="0"/>
          </a:p>
          <a:p>
            <a:pPr marL="0" indent="0">
              <a:buNone/>
            </a:pPr>
            <a:r>
              <a:rPr lang="en-US" altLang="zh-CN" dirty="0"/>
              <a:t>Analysis </a:t>
            </a:r>
            <a:r>
              <a:rPr lang="zh-CN" altLang="en-US" dirty="0"/>
              <a:t>，简称 </a:t>
            </a:r>
            <a:r>
              <a:rPr lang="en-US" altLang="zh-CN" dirty="0"/>
              <a:t>SA </a:t>
            </a:r>
            <a:r>
              <a:rPr lang="zh-CN" altLang="en-US" dirty="0"/>
              <a:t>方法）</a:t>
            </a:r>
            <a:endParaRPr lang="zh-CN" altLang="en-US" dirty="0"/>
          </a:p>
          <a:p>
            <a:r>
              <a:rPr lang="zh-CN" altLang="en-US" dirty="0" smtClean="0"/>
              <a:t> </a:t>
            </a:r>
            <a:r>
              <a:rPr lang="en-US" altLang="zh-CN" dirty="0"/>
              <a:t>SA </a:t>
            </a:r>
            <a:r>
              <a:rPr lang="zh-CN" altLang="en-US" dirty="0"/>
              <a:t>方法从最上层的系统组织机构入手，采用逐层分解的方式分析系统，并用数据流图和数据字典描述系统。</a:t>
            </a:r>
            <a:endParaRPr lang="zh-CN" altLang="en-US" dirty="0"/>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标题 729089"/>
          <p:cNvSpPr>
            <a:spLocks noGrp="1"/>
          </p:cNvSpPr>
          <p:nvPr>
            <p:ph type="title"/>
          </p:nvPr>
        </p:nvSpPr>
        <p:spPr/>
        <p:txBody>
          <a:bodyPr anchor="b"/>
          <a:lstStyle/>
          <a:p>
            <a:endParaRPr lang="zh-CN" altLang="en-US" dirty="0"/>
          </a:p>
        </p:txBody>
      </p:sp>
      <p:pic>
        <p:nvPicPr>
          <p:cNvPr id="730114" name="文本占位符 729090"/>
          <p:cNvPicPr>
            <a:picLocks noGrp="1" noChangeAspect="1"/>
          </p:cNvPicPr>
          <p:nvPr>
            <p:ph idx="1"/>
          </p:nvPr>
        </p:nvPicPr>
        <p:blipFill>
          <a:blip r:embed="rId1"/>
          <a:stretch>
            <a:fillRect/>
          </a:stretch>
        </p:blipFill>
        <p:spPr>
          <a:xfrm>
            <a:off x="179388" y="1587500"/>
            <a:ext cx="8202612" cy="4721225"/>
          </a:xfrm>
        </p:spPr>
      </p:pic>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标题 730113"/>
          <p:cNvSpPr>
            <a:spLocks noGrp="1"/>
          </p:cNvSpPr>
          <p:nvPr>
            <p:ph type="title"/>
          </p:nvPr>
        </p:nvSpPr>
        <p:spPr>
          <a:xfrm>
            <a:off x="685800" y="152400"/>
            <a:ext cx="6870700" cy="828675"/>
          </a:xfrm>
        </p:spPr>
        <p:txBody>
          <a:bodyPr anchor="b"/>
          <a:lstStyle/>
          <a:p>
            <a:endParaRPr lang="zh-CN" altLang="en-US" dirty="0"/>
          </a:p>
        </p:txBody>
      </p:sp>
      <p:sp>
        <p:nvSpPr>
          <p:cNvPr id="731138" name="文本占位符 730114"/>
          <p:cNvSpPr>
            <a:spLocks noGrp="1"/>
          </p:cNvSpPr>
          <p:nvPr>
            <p:ph idx="1"/>
          </p:nvPr>
        </p:nvSpPr>
        <p:spPr>
          <a:xfrm>
            <a:off x="0" y="1341438"/>
            <a:ext cx="9144000" cy="5327650"/>
          </a:xfrm>
        </p:spPr>
        <p:txBody>
          <a:bodyPr anchor="t"/>
          <a:lstStyle/>
          <a:p>
            <a:pPr marL="0" indent="0">
              <a:buNone/>
            </a:pPr>
            <a:r>
              <a:rPr lang="en-US" altLang="zh-CN" sz="2800" dirty="0"/>
              <a:t>2 </a:t>
            </a:r>
            <a:r>
              <a:rPr lang="zh-CN" altLang="en-US" sz="2800" dirty="0"/>
              <a:t>．分解处理功能和数据</a:t>
            </a:r>
            <a:endParaRPr lang="zh-CN" altLang="en-US" sz="2800" dirty="0"/>
          </a:p>
          <a:p>
            <a:pPr marL="0" indent="0">
              <a:buNone/>
            </a:pPr>
            <a:r>
              <a:rPr lang="zh-CN" altLang="en-US" sz="2800" dirty="0"/>
              <a:t>（ </a:t>
            </a:r>
            <a:r>
              <a:rPr lang="en-US" altLang="zh-CN" sz="2800" dirty="0"/>
              <a:t>1 </a:t>
            </a:r>
            <a:r>
              <a:rPr lang="zh-CN" altLang="en-US" sz="2800" dirty="0"/>
              <a:t>）分解处理功能</a:t>
            </a:r>
            <a:endParaRPr lang="zh-CN" altLang="en-US" sz="2800" dirty="0"/>
          </a:p>
          <a:p>
            <a:r>
              <a:rPr lang="zh-CN" altLang="en-US" sz="2800" dirty="0" smtClean="0"/>
              <a:t> </a:t>
            </a:r>
            <a:r>
              <a:rPr lang="zh-CN" altLang="en-US" sz="2800" dirty="0"/>
              <a:t>将处理功能的具体内容分解为若干子功能，再将</a:t>
            </a:r>
            <a:endParaRPr lang="zh-CN" altLang="en-US" sz="2800" dirty="0"/>
          </a:p>
          <a:p>
            <a:pPr marL="0" indent="0">
              <a:buNone/>
            </a:pPr>
            <a:r>
              <a:rPr lang="zh-CN" altLang="en-US" sz="2800" dirty="0"/>
              <a:t>每个子功能继续分解，直到把系统的工作过程</a:t>
            </a:r>
            <a:r>
              <a:rPr lang="zh-CN" altLang="en-US" sz="2800" dirty="0" smtClean="0"/>
              <a:t>表达</a:t>
            </a:r>
            <a:r>
              <a:rPr lang="zh-CN" altLang="en-US" sz="2800" dirty="0"/>
              <a:t>清楚为止。</a:t>
            </a:r>
            <a:endParaRPr lang="zh-CN" altLang="en-US" sz="2800" dirty="0"/>
          </a:p>
          <a:p>
            <a:pPr marL="0" indent="0">
              <a:buNone/>
            </a:pPr>
            <a:r>
              <a:rPr lang="zh-CN" altLang="en-US" sz="2800" dirty="0"/>
              <a:t>（ </a:t>
            </a:r>
            <a:r>
              <a:rPr lang="en-US" altLang="zh-CN" sz="2800" dirty="0"/>
              <a:t>2 </a:t>
            </a:r>
            <a:r>
              <a:rPr lang="zh-CN" altLang="en-US" sz="2800" dirty="0"/>
              <a:t>）分解数据</a:t>
            </a:r>
            <a:endParaRPr lang="zh-CN" altLang="en-US" sz="2800" dirty="0"/>
          </a:p>
          <a:p>
            <a:r>
              <a:rPr lang="zh-CN" altLang="en-US" sz="2800" dirty="0" smtClean="0"/>
              <a:t> </a:t>
            </a:r>
            <a:r>
              <a:rPr lang="zh-CN" altLang="en-US" sz="2800" dirty="0"/>
              <a:t>在处理功能逐步分解的同时，其所用的数据也逐</a:t>
            </a:r>
            <a:endParaRPr lang="zh-CN" altLang="en-US" sz="2800" dirty="0"/>
          </a:p>
          <a:p>
            <a:pPr marL="0" indent="0">
              <a:buNone/>
            </a:pPr>
            <a:r>
              <a:rPr lang="zh-CN" altLang="en-US" sz="2800" dirty="0"/>
              <a:t>级分解，形成若干层次的数据流图</a:t>
            </a:r>
            <a:endParaRPr lang="zh-CN" altLang="en-US" sz="2800" dirty="0"/>
          </a:p>
          <a:p>
            <a:r>
              <a:rPr lang="zh-CN" altLang="en-US" sz="2800" dirty="0" smtClean="0"/>
              <a:t>   </a:t>
            </a:r>
            <a:r>
              <a:rPr lang="zh-CN" altLang="en-US" sz="2800" dirty="0"/>
              <a:t>数据流图表达了数据和处理过程的关系</a:t>
            </a:r>
            <a:endParaRPr lang="zh-CN" altLang="en-US" sz="2800" dirty="0"/>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1" name="图片 731137" descr="5th3th1"/>
          <p:cNvPicPr>
            <a:picLocks noChangeAspect="1"/>
          </p:cNvPicPr>
          <p:nvPr/>
        </p:nvPicPr>
        <p:blipFill>
          <a:blip r:embed="rId1"/>
          <a:stretch>
            <a:fillRect/>
          </a:stretch>
        </p:blipFill>
        <p:spPr>
          <a:xfrm>
            <a:off x="900113" y="1196975"/>
            <a:ext cx="6840537" cy="4384675"/>
          </a:xfrm>
          <a:prstGeom prst="rect">
            <a:avLst/>
          </a:prstGeom>
          <a:noFill/>
          <a:ln w="9525">
            <a:noFill/>
          </a:ln>
        </p:spPr>
      </p:pic>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标题 732161"/>
          <p:cNvSpPr>
            <a:spLocks noGrp="1"/>
          </p:cNvSpPr>
          <p:nvPr>
            <p:ph type="title"/>
          </p:nvPr>
        </p:nvSpPr>
        <p:spPr/>
        <p:txBody>
          <a:bodyPr anchor="b"/>
          <a:lstStyle/>
          <a:p>
            <a:endParaRPr lang="zh-CN" altLang="en-US" dirty="0"/>
          </a:p>
        </p:txBody>
      </p:sp>
      <p:sp>
        <p:nvSpPr>
          <p:cNvPr id="733186" name="文本占位符 732162"/>
          <p:cNvSpPr>
            <a:spLocks noGrp="1"/>
          </p:cNvSpPr>
          <p:nvPr>
            <p:ph idx="1"/>
          </p:nvPr>
        </p:nvSpPr>
        <p:spPr/>
        <p:txBody>
          <a:bodyPr anchor="t"/>
          <a:lstStyle/>
          <a:p>
            <a:r>
              <a:rPr lang="zh-CN" altLang="en-US"/>
              <a:t>例：教材销售系统该系统的工作流程描述：</a:t>
            </a:r>
            <a:endParaRPr lang="zh-CN" altLang="en-US"/>
          </a:p>
          <a:p>
            <a:pPr lvl="1"/>
            <a:r>
              <a:rPr lang="zh-CN" altLang="en-US"/>
              <a:t>学生填写购书单，如果书库中有所需教材，则开发票，登记并开领书单，学生凭领书单到书库领书。如果书库中该教材脱销，则填写缺登记表。根据缺书登记表，生成一张采购单，由教材采购人员根据采购单采购教材，新教材进库后，将进书单返回给系统。</a:t>
            </a:r>
            <a:endParaRPr lang="zh-CN" altLang="en-US"/>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标题 733185"/>
          <p:cNvSpPr>
            <a:spLocks noGrp="1"/>
          </p:cNvSpPr>
          <p:nvPr>
            <p:ph type="title"/>
          </p:nvPr>
        </p:nvSpPr>
        <p:spPr/>
        <p:txBody>
          <a:bodyPr anchor="b"/>
          <a:lstStyle/>
          <a:p>
            <a:endParaRPr lang="zh-CN" altLang="en-US" dirty="0"/>
          </a:p>
        </p:txBody>
      </p:sp>
      <p:sp>
        <p:nvSpPr>
          <p:cNvPr id="734210" name="文本占位符 733186"/>
          <p:cNvSpPr>
            <a:spLocks noGrp="1"/>
          </p:cNvSpPr>
          <p:nvPr>
            <p:ph idx="1"/>
          </p:nvPr>
        </p:nvSpPr>
        <p:spPr/>
        <p:txBody>
          <a:bodyPr anchor="t"/>
          <a:lstStyle/>
          <a:p>
            <a:r>
              <a:rPr lang="zh-CN" altLang="en-US"/>
              <a:t>顶层图： </a:t>
            </a:r>
            <a:endParaRPr lang="zh-CN" altLang="en-US"/>
          </a:p>
        </p:txBody>
      </p:sp>
      <p:pic>
        <p:nvPicPr>
          <p:cNvPr id="734211" name="图片 733187" descr="5th4th2"/>
          <p:cNvPicPr>
            <a:picLocks noChangeAspect="1"/>
          </p:cNvPicPr>
          <p:nvPr/>
        </p:nvPicPr>
        <p:blipFill>
          <a:blip r:embed="rId1"/>
          <a:stretch>
            <a:fillRect/>
          </a:stretch>
        </p:blipFill>
        <p:spPr>
          <a:xfrm>
            <a:off x="684213" y="2205038"/>
            <a:ext cx="7343775" cy="1655762"/>
          </a:xfrm>
          <a:prstGeom prst="rect">
            <a:avLst/>
          </a:prstGeom>
          <a:noFill/>
          <a:ln w="9525">
            <a:noFill/>
          </a:ln>
        </p:spPr>
      </p:pic>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标题 734209"/>
          <p:cNvSpPr>
            <a:spLocks noGrp="1"/>
          </p:cNvSpPr>
          <p:nvPr>
            <p:ph type="title"/>
          </p:nvPr>
        </p:nvSpPr>
        <p:spPr/>
        <p:txBody>
          <a:bodyPr anchor="b"/>
          <a:lstStyle/>
          <a:p>
            <a:endParaRPr lang="zh-CN" altLang="en-US" dirty="0"/>
          </a:p>
        </p:txBody>
      </p:sp>
      <p:sp>
        <p:nvSpPr>
          <p:cNvPr id="735234" name="文本占位符 734210"/>
          <p:cNvSpPr>
            <a:spLocks noGrp="1"/>
          </p:cNvSpPr>
          <p:nvPr>
            <p:ph idx="1"/>
          </p:nvPr>
        </p:nvSpPr>
        <p:spPr/>
        <p:txBody>
          <a:bodyPr anchor="t"/>
          <a:lstStyle/>
          <a:p>
            <a:r>
              <a:rPr lang="zh-CN" altLang="en-US"/>
              <a:t>第一层图： </a:t>
            </a:r>
            <a:endParaRPr lang="zh-CN" altLang="en-US"/>
          </a:p>
        </p:txBody>
      </p:sp>
      <p:pic>
        <p:nvPicPr>
          <p:cNvPr id="735235" name="图片 734211" descr="5th3th7"/>
          <p:cNvPicPr>
            <a:picLocks noChangeAspect="1"/>
          </p:cNvPicPr>
          <p:nvPr/>
        </p:nvPicPr>
        <p:blipFill>
          <a:blip r:embed="rId1"/>
          <a:stretch>
            <a:fillRect/>
          </a:stretch>
        </p:blipFill>
        <p:spPr>
          <a:xfrm>
            <a:off x="755650" y="1844675"/>
            <a:ext cx="7129463" cy="3600450"/>
          </a:xfrm>
          <a:prstGeom prst="rect">
            <a:avLst/>
          </a:prstGeom>
          <a:noFill/>
          <a:ln w="9525">
            <a:noFill/>
          </a:ln>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标题 735233"/>
          <p:cNvSpPr>
            <a:spLocks noGrp="1"/>
          </p:cNvSpPr>
          <p:nvPr>
            <p:ph type="title"/>
          </p:nvPr>
        </p:nvSpPr>
        <p:spPr/>
        <p:txBody>
          <a:bodyPr anchor="b"/>
          <a:lstStyle/>
          <a:p>
            <a:endParaRPr lang="zh-CN" altLang="en-US" dirty="0"/>
          </a:p>
        </p:txBody>
      </p:sp>
      <p:sp>
        <p:nvSpPr>
          <p:cNvPr id="736258" name="文本占位符 735234"/>
          <p:cNvSpPr>
            <a:spLocks noGrp="1"/>
          </p:cNvSpPr>
          <p:nvPr>
            <p:ph idx="1"/>
          </p:nvPr>
        </p:nvSpPr>
        <p:spPr/>
        <p:txBody>
          <a:bodyPr anchor="t"/>
          <a:lstStyle/>
          <a:p>
            <a:r>
              <a:rPr lang="zh-CN" altLang="en-US"/>
              <a:t>第二层图： </a:t>
            </a:r>
            <a:endParaRPr lang="zh-CN" altLang="en-US"/>
          </a:p>
          <a:p>
            <a:pPr lvl="1"/>
            <a:r>
              <a:rPr lang="zh-CN" altLang="en-US"/>
              <a:t>销售子系统 </a:t>
            </a:r>
            <a:endParaRPr lang="zh-CN" altLang="en-US"/>
          </a:p>
          <a:p>
            <a:endParaRPr lang="zh-CN" altLang="en-US"/>
          </a:p>
        </p:txBody>
      </p:sp>
      <p:pic>
        <p:nvPicPr>
          <p:cNvPr id="736259" name="图片 735235" descr="5th3th3"/>
          <p:cNvPicPr>
            <a:picLocks noChangeAspect="1"/>
          </p:cNvPicPr>
          <p:nvPr/>
        </p:nvPicPr>
        <p:blipFill>
          <a:blip r:embed="rId1"/>
          <a:stretch>
            <a:fillRect/>
          </a:stretch>
        </p:blipFill>
        <p:spPr>
          <a:xfrm>
            <a:off x="684213" y="2276475"/>
            <a:ext cx="7272337" cy="2832100"/>
          </a:xfrm>
          <a:prstGeom prst="rect">
            <a:avLst/>
          </a:prstGeom>
          <a:noFill/>
          <a:ln w="9525">
            <a:noFill/>
          </a:ln>
        </p:spPr>
      </p:pic>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1" name="标题 736257"/>
          <p:cNvSpPr>
            <a:spLocks noGrp="1"/>
          </p:cNvSpPr>
          <p:nvPr>
            <p:ph type="title"/>
          </p:nvPr>
        </p:nvSpPr>
        <p:spPr/>
        <p:txBody>
          <a:bodyPr anchor="b"/>
          <a:lstStyle/>
          <a:p>
            <a:endParaRPr lang="zh-CN" altLang="en-US" dirty="0"/>
          </a:p>
        </p:txBody>
      </p:sp>
      <p:sp>
        <p:nvSpPr>
          <p:cNvPr id="737282" name="文本占位符 736258"/>
          <p:cNvSpPr>
            <a:spLocks noGrp="1"/>
          </p:cNvSpPr>
          <p:nvPr>
            <p:ph idx="1"/>
          </p:nvPr>
        </p:nvSpPr>
        <p:spPr/>
        <p:txBody>
          <a:bodyPr anchor="t"/>
          <a:lstStyle/>
          <a:p>
            <a:pPr lvl="2"/>
            <a:r>
              <a:rPr lang="zh-CN" altLang="en-US"/>
              <a:t>采购子系统 </a:t>
            </a:r>
            <a:endParaRPr lang="zh-CN" altLang="en-US"/>
          </a:p>
        </p:txBody>
      </p:sp>
      <p:pic>
        <p:nvPicPr>
          <p:cNvPr id="737283" name="图片 736259" descr="5th4th6"/>
          <p:cNvPicPr>
            <a:picLocks noChangeAspect="1"/>
          </p:cNvPicPr>
          <p:nvPr/>
        </p:nvPicPr>
        <p:blipFill>
          <a:blip r:embed="rId1"/>
          <a:stretch>
            <a:fillRect/>
          </a:stretch>
        </p:blipFill>
        <p:spPr>
          <a:xfrm>
            <a:off x="1763713" y="1916113"/>
            <a:ext cx="5256212" cy="3833812"/>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74753"/>
          <p:cNvSpPr>
            <a:spLocks noGrp="1"/>
          </p:cNvSpPr>
          <p:nvPr>
            <p:ph type="title"/>
          </p:nvPr>
        </p:nvSpPr>
        <p:spPr>
          <a:xfrm>
            <a:off x="684213" y="0"/>
            <a:ext cx="6870700" cy="973138"/>
          </a:xfrm>
        </p:spPr>
        <p:txBody>
          <a:bodyPr anchor="b"/>
          <a:lstStyle/>
          <a:p>
            <a:r>
              <a:rPr lang="zh-CN" altLang="en-US"/>
              <a:t> </a:t>
            </a:r>
            <a:r>
              <a:rPr lang="en-US" altLang="zh-CN"/>
              <a:t>3.  </a:t>
            </a:r>
            <a:r>
              <a:rPr lang="zh-CN" altLang="en-US"/>
              <a:t>层次模型的完整性约束</a:t>
            </a:r>
            <a:endParaRPr lang="zh-CN" altLang="en-US"/>
          </a:p>
        </p:txBody>
      </p:sp>
      <p:sp>
        <p:nvSpPr>
          <p:cNvPr id="75778" name="文本占位符 74754"/>
          <p:cNvSpPr>
            <a:spLocks noGrp="1"/>
          </p:cNvSpPr>
          <p:nvPr>
            <p:ph idx="1"/>
          </p:nvPr>
        </p:nvSpPr>
        <p:spPr>
          <a:xfrm>
            <a:off x="0" y="1196975"/>
            <a:ext cx="9144000" cy="5661025"/>
          </a:xfrm>
        </p:spPr>
        <p:txBody>
          <a:bodyPr anchor="t"/>
          <a:lstStyle/>
          <a:p>
            <a:r>
              <a:rPr lang="zh-CN" altLang="en-US" dirty="0" smtClean="0"/>
              <a:t>无</a:t>
            </a:r>
            <a:r>
              <a:rPr lang="zh-CN" altLang="en-US" dirty="0"/>
              <a:t>相应的双亲结点值就不能插入子女结点值</a:t>
            </a:r>
            <a:endParaRPr lang="zh-CN" altLang="en-US" dirty="0"/>
          </a:p>
          <a:p>
            <a:r>
              <a:rPr lang="zh-CN" altLang="en-US" dirty="0" smtClean="0"/>
              <a:t>如果</a:t>
            </a:r>
            <a:r>
              <a:rPr lang="zh-CN" altLang="en-US" dirty="0"/>
              <a:t>删除双亲结点值，则相应的子女结点值也被同时删除</a:t>
            </a:r>
            <a:endParaRPr lang="zh-CN" altLang="en-US" dirty="0"/>
          </a:p>
          <a:p>
            <a:r>
              <a:rPr lang="zh-CN" altLang="en-US" dirty="0" smtClean="0"/>
              <a:t> </a:t>
            </a:r>
            <a:r>
              <a:rPr lang="zh-CN" altLang="en-US" dirty="0"/>
              <a:t>更新操作时，应更新所有相应记录，以保证数据的一致性</a:t>
            </a:r>
            <a:endParaRPr lang="zh-CN" altLang="en-US" dirty="0"/>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标题 737281"/>
          <p:cNvSpPr>
            <a:spLocks noGrp="1"/>
          </p:cNvSpPr>
          <p:nvPr>
            <p:ph type="title"/>
          </p:nvPr>
        </p:nvSpPr>
        <p:spPr/>
        <p:txBody>
          <a:bodyPr anchor="b"/>
          <a:lstStyle/>
          <a:p>
            <a:endParaRPr lang="zh-CN" altLang="en-US" dirty="0"/>
          </a:p>
        </p:txBody>
      </p:sp>
      <p:sp>
        <p:nvSpPr>
          <p:cNvPr id="738306" name="文本占位符 737282"/>
          <p:cNvSpPr>
            <a:spLocks noGrp="1"/>
          </p:cNvSpPr>
          <p:nvPr>
            <p:ph idx="1"/>
          </p:nvPr>
        </p:nvSpPr>
        <p:spPr/>
        <p:txBody>
          <a:bodyPr anchor="t"/>
          <a:lstStyle/>
          <a:p>
            <a:r>
              <a:rPr lang="zh-CN" altLang="en-US"/>
              <a:t>合并后的数据流程图 </a:t>
            </a:r>
            <a:endParaRPr lang="zh-CN" altLang="en-US"/>
          </a:p>
        </p:txBody>
      </p:sp>
      <p:pic>
        <p:nvPicPr>
          <p:cNvPr id="738307" name="图片 737283" descr="5th3th4"/>
          <p:cNvPicPr>
            <a:picLocks noChangeAspect="1"/>
          </p:cNvPicPr>
          <p:nvPr/>
        </p:nvPicPr>
        <p:blipFill>
          <a:blip r:embed="rId1"/>
          <a:stretch>
            <a:fillRect/>
          </a:stretch>
        </p:blipFill>
        <p:spPr>
          <a:xfrm>
            <a:off x="250825" y="2565400"/>
            <a:ext cx="8582025" cy="2447925"/>
          </a:xfrm>
          <a:prstGeom prst="rect">
            <a:avLst/>
          </a:prstGeom>
          <a:noFill/>
          <a:ln w="9525">
            <a:noFill/>
          </a:ln>
        </p:spPr>
      </p:pic>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29" name="标题 738305"/>
          <p:cNvSpPr>
            <a:spLocks noGrp="1"/>
          </p:cNvSpPr>
          <p:nvPr>
            <p:ph type="title"/>
          </p:nvPr>
        </p:nvSpPr>
        <p:spPr/>
        <p:txBody>
          <a:bodyPr anchor="b"/>
          <a:lstStyle/>
          <a:p>
            <a:endParaRPr lang="zh-CN" altLang="en-US" dirty="0"/>
          </a:p>
        </p:txBody>
      </p:sp>
      <p:sp>
        <p:nvSpPr>
          <p:cNvPr id="739330" name="文本占位符 738306"/>
          <p:cNvSpPr>
            <a:spLocks noGrp="1"/>
          </p:cNvSpPr>
          <p:nvPr>
            <p:ph idx="1"/>
          </p:nvPr>
        </p:nvSpPr>
        <p:spPr/>
        <p:txBody>
          <a:bodyPr anchor="t"/>
          <a:lstStyle/>
          <a:p>
            <a:r>
              <a:rPr lang="zh-CN" altLang="en-US"/>
              <a:t>例：工资管理系统的汇总流程图 </a:t>
            </a:r>
            <a:endParaRPr lang="zh-CN" altLang="en-US"/>
          </a:p>
        </p:txBody>
      </p:sp>
      <p:pic>
        <p:nvPicPr>
          <p:cNvPr id="739331" name="图片 738307" descr="ext1"/>
          <p:cNvPicPr>
            <a:picLocks noChangeAspect="1"/>
          </p:cNvPicPr>
          <p:nvPr/>
        </p:nvPicPr>
        <p:blipFill>
          <a:blip r:embed="rId1"/>
          <a:stretch>
            <a:fillRect/>
          </a:stretch>
        </p:blipFill>
        <p:spPr>
          <a:xfrm>
            <a:off x="684213" y="2276475"/>
            <a:ext cx="7096125" cy="3181350"/>
          </a:xfrm>
          <a:prstGeom prst="rect">
            <a:avLst/>
          </a:prstGeom>
          <a:noFill/>
          <a:ln w="9525">
            <a:noFill/>
          </a:ln>
        </p:spPr>
      </p:pic>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标题 739329"/>
          <p:cNvSpPr>
            <a:spLocks noGrp="1"/>
          </p:cNvSpPr>
          <p:nvPr>
            <p:ph type="title"/>
          </p:nvPr>
        </p:nvSpPr>
        <p:spPr/>
        <p:txBody>
          <a:bodyPr anchor="b"/>
          <a:lstStyle/>
          <a:p>
            <a:endParaRPr lang="zh-CN" altLang="en-US" dirty="0"/>
          </a:p>
        </p:txBody>
      </p:sp>
      <p:sp>
        <p:nvSpPr>
          <p:cNvPr id="740354" name="文本占位符 739330"/>
          <p:cNvSpPr>
            <a:spLocks noGrp="1"/>
          </p:cNvSpPr>
          <p:nvPr>
            <p:ph idx="1"/>
          </p:nvPr>
        </p:nvSpPr>
        <p:spPr/>
        <p:txBody>
          <a:bodyPr anchor="t"/>
          <a:lstStyle/>
          <a:p>
            <a:r>
              <a:rPr lang="zh-CN" altLang="en-US" dirty="0"/>
              <a:t>（ </a:t>
            </a:r>
            <a:r>
              <a:rPr lang="en-US" altLang="zh-CN" dirty="0"/>
              <a:t>3 </a:t>
            </a:r>
            <a:r>
              <a:rPr lang="zh-CN" altLang="en-US" dirty="0"/>
              <a:t>）表达方法</a:t>
            </a:r>
            <a:endParaRPr lang="zh-CN" altLang="en-US" dirty="0"/>
          </a:p>
          <a:p>
            <a:pPr marL="0" indent="0">
              <a:buNone/>
            </a:pPr>
            <a:r>
              <a:rPr lang="zh-CN" altLang="en-US" dirty="0" smtClean="0"/>
              <a:t>  </a:t>
            </a:r>
            <a:r>
              <a:rPr lang="zh-CN" altLang="en-US" dirty="0"/>
              <a:t>处理过程：用判定表或判定树来描述</a:t>
            </a:r>
            <a:endParaRPr lang="zh-CN" altLang="en-US" dirty="0"/>
          </a:p>
          <a:p>
            <a:pPr marL="0" indent="0">
              <a:buNone/>
            </a:pPr>
            <a:r>
              <a:rPr lang="zh-CN" altLang="en-US" dirty="0" smtClean="0"/>
              <a:t>   </a:t>
            </a:r>
            <a:r>
              <a:rPr lang="zh-CN" altLang="en-US" dirty="0"/>
              <a:t>数据：用数据字典来描述</a:t>
            </a:r>
            <a:endParaRPr lang="zh-CN" altLang="en-US" dirty="0"/>
          </a:p>
          <a:p>
            <a:endParaRPr lang="zh-CN" altLang="en-US" dirty="0"/>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标题 740353"/>
          <p:cNvSpPr>
            <a:spLocks noGrp="1"/>
          </p:cNvSpPr>
          <p:nvPr>
            <p:ph type="title"/>
          </p:nvPr>
        </p:nvSpPr>
        <p:spPr/>
        <p:txBody>
          <a:bodyPr anchor="b"/>
          <a:lstStyle/>
          <a:p>
            <a:endParaRPr lang="zh-CN" altLang="en-US" dirty="0"/>
          </a:p>
        </p:txBody>
      </p:sp>
      <p:sp>
        <p:nvSpPr>
          <p:cNvPr id="741378" name="文本占位符 740354"/>
          <p:cNvSpPr>
            <a:spLocks noGrp="1"/>
          </p:cNvSpPr>
          <p:nvPr>
            <p:ph idx="1"/>
          </p:nvPr>
        </p:nvSpPr>
        <p:spPr/>
        <p:txBody>
          <a:bodyPr anchor="t"/>
          <a:lstStyle/>
          <a:p>
            <a:pPr marL="0" indent="0">
              <a:buNone/>
            </a:pPr>
            <a:r>
              <a:rPr lang="en-US" altLang="zh-CN" dirty="0"/>
              <a:t>3 </a:t>
            </a:r>
            <a:r>
              <a:rPr lang="zh-CN" altLang="en-US" dirty="0"/>
              <a:t>．将分析结果再次提交给用户，征</a:t>
            </a:r>
            <a:r>
              <a:rPr lang="zh-CN" altLang="en-US" dirty="0" smtClean="0"/>
              <a:t>得用户的认可</a:t>
            </a:r>
            <a:endParaRPr lang="zh-CN" altLang="en-US" dirty="0"/>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标题 741377"/>
          <p:cNvSpPr>
            <a:spLocks noGrp="1"/>
          </p:cNvSpPr>
          <p:nvPr>
            <p:ph type="title"/>
          </p:nvPr>
        </p:nvSpPr>
        <p:spPr/>
        <p:txBody>
          <a:bodyPr anchor="b"/>
          <a:lstStyle/>
          <a:p>
            <a:endParaRPr lang="zh-CN" altLang="en-US" dirty="0"/>
          </a:p>
        </p:txBody>
      </p:sp>
      <p:sp>
        <p:nvSpPr>
          <p:cNvPr id="742402" name="文本占位符 741378"/>
          <p:cNvSpPr>
            <a:spLocks noGrp="1"/>
          </p:cNvSpPr>
          <p:nvPr>
            <p:ph idx="1"/>
          </p:nvPr>
        </p:nvSpPr>
        <p:spPr>
          <a:xfrm>
            <a:off x="539750" y="1828800"/>
            <a:ext cx="7842250" cy="4408488"/>
          </a:xfrm>
        </p:spPr>
        <p:txBody>
          <a:bodyPr anchor="t"/>
          <a:lstStyle/>
          <a:p>
            <a:pPr marL="0" indent="0">
              <a:lnSpc>
                <a:spcPct val="80000"/>
              </a:lnSpc>
              <a:buNone/>
            </a:pPr>
            <a:r>
              <a:rPr lang="zh-CN" altLang="en-US" sz="2000" dirty="0"/>
              <a:t>需求分析小结（续）</a:t>
            </a:r>
            <a:endParaRPr lang="zh-CN" altLang="en-US" sz="2000" dirty="0"/>
          </a:p>
          <a:p>
            <a:pPr marL="0" indent="0">
              <a:lnSpc>
                <a:spcPct val="80000"/>
              </a:lnSpc>
              <a:buNone/>
            </a:pPr>
            <a:r>
              <a:rPr lang="zh-CN" altLang="en-US" sz="2000" dirty="0"/>
              <a:t>实例：假设我们要开发一个学校管理系统。</a:t>
            </a:r>
            <a:endParaRPr lang="zh-CN" altLang="en-US" sz="2000" dirty="0"/>
          </a:p>
          <a:p>
            <a:pPr marL="0" indent="0">
              <a:lnSpc>
                <a:spcPct val="80000"/>
              </a:lnSpc>
              <a:buNone/>
            </a:pPr>
            <a:r>
              <a:rPr lang="en-US" altLang="zh-CN" sz="2000" dirty="0"/>
              <a:t>1 </a:t>
            </a:r>
            <a:r>
              <a:rPr lang="zh-CN" altLang="en-US" sz="2000" dirty="0"/>
              <a:t>．经过可行性分析和初步需求调查，抽象出该系统最高层数</a:t>
            </a:r>
            <a:endParaRPr lang="zh-CN" altLang="en-US" sz="2000" dirty="0"/>
          </a:p>
          <a:p>
            <a:pPr marL="0" indent="0">
              <a:lnSpc>
                <a:spcPct val="80000"/>
              </a:lnSpc>
              <a:buNone/>
            </a:pPr>
            <a:r>
              <a:rPr lang="zh-CN" altLang="en-US" sz="2000" dirty="0"/>
              <a:t>据流图，该系统由教师管理子系统、学生管理子系统、后</a:t>
            </a:r>
            <a:endParaRPr lang="zh-CN" altLang="en-US" sz="2000" dirty="0"/>
          </a:p>
          <a:p>
            <a:pPr marL="0" indent="0">
              <a:lnSpc>
                <a:spcPct val="80000"/>
              </a:lnSpc>
              <a:buNone/>
            </a:pPr>
            <a:r>
              <a:rPr lang="zh-CN" altLang="en-US" sz="2000" dirty="0"/>
              <a:t>勤管理子系统组成，每个子系统分别配备一个开发小组。</a:t>
            </a:r>
            <a:endParaRPr lang="zh-CN" altLang="en-US" sz="2000" dirty="0"/>
          </a:p>
          <a:p>
            <a:pPr marL="0" indent="0">
              <a:lnSpc>
                <a:spcPct val="80000"/>
              </a:lnSpc>
              <a:buNone/>
            </a:pPr>
            <a:r>
              <a:rPr lang="en-US" altLang="zh-CN" sz="2000" dirty="0"/>
              <a:t>2 </a:t>
            </a:r>
            <a:r>
              <a:rPr lang="zh-CN" altLang="en-US" sz="2000" dirty="0"/>
              <a:t>．进一步细化各个子系统。</a:t>
            </a:r>
            <a:endParaRPr lang="zh-CN" altLang="en-US" sz="2000" dirty="0"/>
          </a:p>
          <a:p>
            <a:pPr marL="0" indent="0">
              <a:lnSpc>
                <a:spcPct val="80000"/>
              </a:lnSpc>
              <a:buNone/>
            </a:pPr>
            <a:r>
              <a:rPr lang="zh-CN" altLang="en-US" sz="2000" dirty="0"/>
              <a:t>其中学生管理子系统开发小组通过进行进一步的需求调</a:t>
            </a:r>
            <a:endParaRPr lang="zh-CN" altLang="en-US" sz="2000" dirty="0"/>
          </a:p>
          <a:p>
            <a:pPr marL="0" indent="0">
              <a:lnSpc>
                <a:spcPct val="80000"/>
              </a:lnSpc>
              <a:buNone/>
            </a:pPr>
            <a:r>
              <a:rPr lang="zh-CN" altLang="en-US" sz="2000" dirty="0"/>
              <a:t>查，明确了该子系统的主要功能是进行学籍管理和课程管</a:t>
            </a:r>
            <a:endParaRPr lang="zh-CN" altLang="en-US" sz="2000" dirty="0"/>
          </a:p>
          <a:p>
            <a:pPr marL="0" indent="0">
              <a:lnSpc>
                <a:spcPct val="80000"/>
              </a:lnSpc>
              <a:buNone/>
            </a:pPr>
            <a:r>
              <a:rPr lang="zh-CN" altLang="en-US" sz="2000" dirty="0"/>
              <a:t>理，包括学生报到、入学、毕业的管理，学生上课情况的</a:t>
            </a:r>
            <a:endParaRPr lang="zh-CN" altLang="en-US" sz="2000" dirty="0"/>
          </a:p>
          <a:p>
            <a:pPr marL="0" indent="0">
              <a:lnSpc>
                <a:spcPct val="80000"/>
              </a:lnSpc>
              <a:buNone/>
            </a:pPr>
            <a:r>
              <a:rPr lang="zh-CN" altLang="en-US" sz="2000" dirty="0"/>
              <a:t>管理。通过详细的信息流程分析和数据收集后，他们生成</a:t>
            </a:r>
            <a:endParaRPr lang="zh-CN" altLang="en-US" sz="2000" dirty="0"/>
          </a:p>
          <a:p>
            <a:pPr marL="0" indent="0">
              <a:lnSpc>
                <a:spcPct val="80000"/>
              </a:lnSpc>
              <a:buNone/>
            </a:pPr>
            <a:r>
              <a:rPr lang="zh-CN" altLang="en-US" sz="2000" dirty="0"/>
              <a:t>了该子系统的数据流图。</a:t>
            </a:r>
            <a:endParaRPr lang="zh-CN" altLang="en-US" sz="2000"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5" name="标题 742401"/>
          <p:cNvSpPr>
            <a:spLocks noGrp="1"/>
          </p:cNvSpPr>
          <p:nvPr>
            <p:ph type="title"/>
          </p:nvPr>
        </p:nvSpPr>
        <p:spPr>
          <a:xfrm>
            <a:off x="685800" y="152400"/>
            <a:ext cx="6870700" cy="1189038"/>
          </a:xfrm>
        </p:spPr>
        <p:txBody>
          <a:bodyPr anchor="b"/>
          <a:lstStyle/>
          <a:p>
            <a:r>
              <a:rPr lang="en-US" altLang="zh-CN" dirty="0"/>
              <a:t>7</a:t>
            </a:r>
            <a:r>
              <a:rPr lang="en-US" altLang="zh-CN" dirty="0" smtClean="0"/>
              <a:t>.2.3   </a:t>
            </a:r>
            <a:r>
              <a:rPr lang="zh-CN" altLang="en-US" dirty="0"/>
              <a:t>数据字典</a:t>
            </a:r>
            <a:endParaRPr lang="zh-CN" altLang="en-US" dirty="0"/>
          </a:p>
        </p:txBody>
      </p:sp>
      <p:sp>
        <p:nvSpPr>
          <p:cNvPr id="743426" name="文本占位符 742402"/>
          <p:cNvSpPr>
            <a:spLocks noGrp="1"/>
          </p:cNvSpPr>
          <p:nvPr>
            <p:ph idx="1"/>
          </p:nvPr>
        </p:nvSpPr>
        <p:spPr>
          <a:xfrm>
            <a:off x="0" y="1484313"/>
            <a:ext cx="8675688" cy="4752975"/>
          </a:xfrm>
        </p:spPr>
        <p:txBody>
          <a:bodyPr anchor="t"/>
          <a:lstStyle/>
          <a:p>
            <a:pPr marL="0" indent="0">
              <a:buNone/>
            </a:pPr>
            <a:r>
              <a:rPr lang="zh-CN" altLang="en-US" dirty="0"/>
              <a:t>一、数据字典的用途</a:t>
            </a:r>
            <a:endParaRPr lang="zh-CN" altLang="en-US" dirty="0"/>
          </a:p>
          <a:p>
            <a:r>
              <a:rPr lang="zh-CN" altLang="en-US" dirty="0" smtClean="0"/>
              <a:t> </a:t>
            </a:r>
            <a:r>
              <a:rPr lang="zh-CN" altLang="en-US" dirty="0"/>
              <a:t>数据字典是各类数据描述的集合</a:t>
            </a:r>
            <a:endParaRPr lang="zh-CN" altLang="en-US" dirty="0"/>
          </a:p>
          <a:p>
            <a:r>
              <a:rPr lang="zh-CN" altLang="en-US" dirty="0" smtClean="0"/>
              <a:t> </a:t>
            </a:r>
            <a:r>
              <a:rPr lang="zh-CN" altLang="en-US" dirty="0"/>
              <a:t>数据字典是进行详细的数据收集和数据分析所获得的主要结果</a:t>
            </a:r>
            <a:endParaRPr lang="zh-CN" altLang="en-US" dirty="0"/>
          </a:p>
          <a:p>
            <a:r>
              <a:rPr lang="zh-CN" altLang="en-US" dirty="0" smtClean="0"/>
              <a:t>数据字典</a:t>
            </a:r>
            <a:r>
              <a:rPr lang="zh-CN" altLang="en-US" dirty="0"/>
              <a:t>在数据库设计中占有很重要的地位</a:t>
            </a:r>
            <a:endParaRPr lang="zh-CN" altLang="en-US" dirty="0"/>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标题 743425"/>
          <p:cNvSpPr>
            <a:spLocks noGrp="1"/>
          </p:cNvSpPr>
          <p:nvPr>
            <p:ph type="title"/>
          </p:nvPr>
        </p:nvSpPr>
        <p:spPr>
          <a:xfrm>
            <a:off x="685800" y="152400"/>
            <a:ext cx="6870700" cy="1044575"/>
          </a:xfrm>
        </p:spPr>
        <p:txBody>
          <a:bodyPr anchor="b"/>
          <a:lstStyle/>
          <a:p>
            <a:r>
              <a:rPr lang="zh-CN" altLang="en-US"/>
              <a:t>二、数据字典的内容</a:t>
            </a:r>
            <a:endParaRPr lang="zh-CN" altLang="en-US"/>
          </a:p>
        </p:txBody>
      </p:sp>
      <p:sp>
        <p:nvSpPr>
          <p:cNvPr id="744450" name="文本占位符 743426"/>
          <p:cNvSpPr>
            <a:spLocks noGrp="1"/>
          </p:cNvSpPr>
          <p:nvPr>
            <p:ph idx="1"/>
          </p:nvPr>
        </p:nvSpPr>
        <p:spPr>
          <a:xfrm>
            <a:off x="0" y="1341438"/>
            <a:ext cx="9144000" cy="5183187"/>
          </a:xfrm>
        </p:spPr>
        <p:txBody>
          <a:bodyPr anchor="t"/>
          <a:lstStyle/>
          <a:p>
            <a:r>
              <a:rPr lang="zh-CN" altLang="en-US" sz="2800" dirty="0" smtClean="0"/>
              <a:t> </a:t>
            </a:r>
            <a:r>
              <a:rPr lang="zh-CN" altLang="en-US" sz="2800" dirty="0"/>
              <a:t>数据字典的内容</a:t>
            </a:r>
            <a:endParaRPr lang="zh-CN" altLang="en-US" sz="2800" dirty="0"/>
          </a:p>
          <a:p>
            <a:r>
              <a:rPr lang="zh-CN" altLang="en-US" sz="2800" dirty="0" smtClean="0"/>
              <a:t>数据项</a:t>
            </a:r>
            <a:endParaRPr lang="zh-CN" altLang="en-US" sz="2800" dirty="0"/>
          </a:p>
          <a:p>
            <a:r>
              <a:rPr lang="zh-CN" altLang="en-US" sz="2800" dirty="0" smtClean="0"/>
              <a:t>数据结构</a:t>
            </a:r>
            <a:endParaRPr lang="zh-CN" altLang="en-US" sz="2800" dirty="0"/>
          </a:p>
          <a:p>
            <a:r>
              <a:rPr lang="zh-CN" altLang="en-US" sz="2800" dirty="0" smtClean="0"/>
              <a:t> </a:t>
            </a:r>
            <a:r>
              <a:rPr lang="zh-CN" altLang="en-US" sz="2800" dirty="0"/>
              <a:t>数据流</a:t>
            </a:r>
            <a:endParaRPr lang="zh-CN" altLang="en-US" sz="2800" dirty="0"/>
          </a:p>
          <a:p>
            <a:r>
              <a:rPr lang="zh-CN" altLang="en-US" sz="2800" dirty="0" smtClean="0"/>
              <a:t>数据</a:t>
            </a:r>
            <a:r>
              <a:rPr lang="zh-CN" altLang="en-US" sz="2800" dirty="0"/>
              <a:t>存储</a:t>
            </a:r>
            <a:endParaRPr lang="zh-CN" altLang="en-US" sz="2800" dirty="0"/>
          </a:p>
          <a:p>
            <a:r>
              <a:rPr lang="zh-CN" altLang="en-US" sz="2800" dirty="0" smtClean="0"/>
              <a:t> </a:t>
            </a:r>
            <a:r>
              <a:rPr lang="zh-CN" altLang="en-US" sz="2800" dirty="0"/>
              <a:t>处理过程</a:t>
            </a:r>
            <a:endParaRPr lang="zh-CN" altLang="en-US" sz="2800" dirty="0"/>
          </a:p>
          <a:p>
            <a:r>
              <a:rPr lang="zh-CN" altLang="en-US" sz="2800" dirty="0" smtClean="0"/>
              <a:t> </a:t>
            </a:r>
            <a:r>
              <a:rPr lang="zh-CN" altLang="en-US" sz="2800" dirty="0"/>
              <a:t>数据项是数据的最小组成单位</a:t>
            </a:r>
            <a:endParaRPr lang="zh-CN" altLang="en-US" sz="2800" dirty="0"/>
          </a:p>
          <a:p>
            <a:r>
              <a:rPr lang="zh-CN" altLang="en-US" sz="2800" dirty="0" smtClean="0"/>
              <a:t>若干</a:t>
            </a:r>
            <a:r>
              <a:rPr lang="zh-CN" altLang="en-US" sz="2800" dirty="0"/>
              <a:t>个数据项可以组成一个数据结构</a:t>
            </a:r>
            <a:endParaRPr lang="zh-CN" altLang="en-US" sz="2800" dirty="0"/>
          </a:p>
          <a:p>
            <a:r>
              <a:rPr lang="zh-CN" altLang="en-US" sz="2800" dirty="0" smtClean="0"/>
              <a:t>   </a:t>
            </a:r>
            <a:r>
              <a:rPr lang="zh-CN" altLang="en-US" sz="2800" dirty="0"/>
              <a:t>数据字典通过对数据项和数据结构的定义来描述</a:t>
            </a:r>
            <a:endParaRPr lang="zh-CN" altLang="en-US" sz="2800" dirty="0"/>
          </a:p>
          <a:p>
            <a:r>
              <a:rPr lang="zh-CN" altLang="en-US" sz="2800" dirty="0"/>
              <a:t>数据流、数据存储的逻辑内容。</a:t>
            </a:r>
            <a:endParaRPr lang="zh-CN" altLang="en-US" sz="2800" dirty="0"/>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标题 745473"/>
          <p:cNvSpPr>
            <a:spLocks noGrp="1"/>
          </p:cNvSpPr>
          <p:nvPr>
            <p:ph type="title"/>
          </p:nvPr>
        </p:nvSpPr>
        <p:spPr>
          <a:xfrm>
            <a:off x="685800" y="152400"/>
            <a:ext cx="6870700" cy="612775"/>
          </a:xfrm>
        </p:spPr>
        <p:txBody>
          <a:bodyPr anchor="b"/>
          <a:lstStyle/>
          <a:p>
            <a:endParaRPr lang="zh-CN" altLang="en-US" sz="4000" dirty="0"/>
          </a:p>
        </p:txBody>
      </p:sp>
      <p:sp>
        <p:nvSpPr>
          <p:cNvPr id="746498" name="文本占位符 745474"/>
          <p:cNvSpPr>
            <a:spLocks noGrp="1"/>
          </p:cNvSpPr>
          <p:nvPr>
            <p:ph type="body" sz="half" idx="1"/>
          </p:nvPr>
        </p:nvSpPr>
        <p:spPr>
          <a:xfrm>
            <a:off x="468313" y="620713"/>
            <a:ext cx="8353425" cy="2016125"/>
          </a:xfrm>
        </p:spPr>
        <p:txBody>
          <a:bodyPr anchor="t"/>
          <a:lstStyle/>
          <a:p>
            <a:pPr>
              <a:buClrTx/>
              <a:buSzTx/>
              <a:buFont typeface="Wingdings" panose="05000000000000000000" pitchFamily="2" charset="2"/>
              <a:buChar char="§"/>
            </a:pPr>
            <a:r>
              <a:rPr lang="en-US" altLang="zh-CN" sz="2800">
                <a:solidFill>
                  <a:schemeClr val="hlink"/>
                </a:solidFill>
              </a:rPr>
              <a:t>1</a:t>
            </a:r>
            <a:r>
              <a:rPr lang="zh-CN" altLang="en-US" sz="2800">
                <a:solidFill>
                  <a:schemeClr val="hlink"/>
                </a:solidFill>
              </a:rPr>
              <a:t>、数据项的定义：</a:t>
            </a:r>
            <a:r>
              <a:rPr lang="zh-CN" altLang="en-US" sz="2800"/>
              <a:t> 数据项又称数据元素，是数据的最小单位。分析数据特性应从静态和动态两个方面去进行。在数据字典中，仅定义数据的静态特性，具体包括： </a:t>
            </a:r>
            <a:br>
              <a:rPr lang="zh-CN" altLang="en-US" sz="2800"/>
            </a:br>
            <a:r>
              <a:rPr lang="zh-CN" altLang="en-US" sz="2800"/>
              <a:t>（</a:t>
            </a:r>
            <a:r>
              <a:rPr lang="en-US" altLang="zh-CN" sz="2800"/>
              <a:t>1</a:t>
            </a:r>
            <a:r>
              <a:rPr lang="zh-CN" altLang="en-US" sz="2800"/>
              <a:t>） 数据项的名称、编号、别名和简述；</a:t>
            </a:r>
            <a:br>
              <a:rPr lang="zh-CN" altLang="en-US" sz="2800"/>
            </a:br>
            <a:r>
              <a:rPr lang="zh-CN" altLang="en-US" sz="2800"/>
              <a:t>（</a:t>
            </a:r>
            <a:r>
              <a:rPr lang="en-US" altLang="zh-CN" sz="2800"/>
              <a:t>2</a:t>
            </a:r>
            <a:r>
              <a:rPr lang="zh-CN" altLang="en-US" sz="2800"/>
              <a:t>） 数据项的长度；</a:t>
            </a:r>
            <a:br>
              <a:rPr lang="zh-CN" altLang="en-US" sz="2800"/>
            </a:br>
            <a:r>
              <a:rPr lang="zh-CN" altLang="en-US" sz="2800"/>
              <a:t>（</a:t>
            </a:r>
            <a:r>
              <a:rPr lang="en-US" altLang="zh-CN" sz="2800"/>
              <a:t>3</a:t>
            </a:r>
            <a:r>
              <a:rPr lang="zh-CN" altLang="en-US" sz="2800"/>
              <a:t>） 数据项的取值范围</a:t>
            </a:r>
            <a:endParaRPr lang="zh-CN" altLang="en-US" sz="2800"/>
          </a:p>
          <a:p>
            <a:pPr>
              <a:buClrTx/>
              <a:buSzTx/>
              <a:buFontTx/>
            </a:pPr>
            <a:endParaRPr lang="zh-CN" altLang="en-US" sz="2800"/>
          </a:p>
        </p:txBody>
      </p:sp>
      <p:graphicFrame>
        <p:nvGraphicFramePr>
          <p:cNvPr id="745476" name="内容占位符 745475"/>
          <p:cNvGraphicFramePr>
            <a:graphicFrameLocks noGrp="1"/>
          </p:cNvGraphicFramePr>
          <p:nvPr>
            <p:ph sz="half" idx="2"/>
          </p:nvPr>
        </p:nvGraphicFramePr>
        <p:xfrm>
          <a:off x="611188" y="3500438"/>
          <a:ext cx="8278813" cy="4853623"/>
        </p:xfrm>
        <a:graphic>
          <a:graphicData uri="http://schemas.openxmlformats.org/drawingml/2006/table">
            <a:tbl>
              <a:tblPr/>
              <a:tblGrid>
                <a:gridCol w="1631950"/>
                <a:gridCol w="6646863"/>
              </a:tblGrid>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数据项编号</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a:latin typeface="黑体" panose="02010609060101010101" pitchFamily="2" charset="-122"/>
                          <a:cs typeface="Times New Roman" panose="02020603050405020304" pitchFamily="18" charset="0"/>
                        </a:rPr>
                        <a:t>I02-01</a:t>
                      </a:r>
                      <a:endParaRPr lang="en-US" altLang="zh-CN"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5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数据项名称</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材料编号</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别名</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物料编码</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4668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简述</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某材料</a:t>
                      </a:r>
                      <a:r>
                        <a:rPr lang="zh-CN" altLang="en-US" sz="2400"/>
                        <a:t>举例：</a:t>
                      </a:r>
                      <a:endParaRPr lang="zh-CN" altLang="en-US" sz="2400"/>
                    </a:p>
                    <a:p>
                      <a:pPr marL="0" lvl="0" indent="0">
                        <a:buFont typeface="Wingdings" panose="05000000000000000000" pitchFamily="2" charset="2"/>
                        <a:buNone/>
                      </a:pPr>
                      <a:r>
                        <a:rPr lang="zh-CN" altLang="en-US"/>
                        <a:t>数据项定义：</a:t>
                      </a:r>
                      <a:endParaRPr lang="zh-CN" altLang="en-US"/>
                    </a:p>
                    <a:p>
                      <a:pPr marL="0" lvl="0" indent="0">
                        <a:buFont typeface="Wingdings" panose="05000000000000000000" pitchFamily="2" charset="2"/>
                        <a:buNone/>
                      </a:pPr>
                      <a:r>
                        <a:rPr lang="zh-CN" altLang="en-US" sz="2400">
                          <a:latin typeface="黑体" panose="02010609060101010101" pitchFamily="2" charset="-122"/>
                          <a:cs typeface="Times New Roman" panose="02020603050405020304" pitchFamily="18" charset="0"/>
                        </a:rPr>
                        <a:t>的代码</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39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类型及宽度</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字符型，</a:t>
                      </a:r>
                      <a:r>
                        <a:rPr lang="en-US" altLang="zh-CN" sz="2400">
                          <a:latin typeface="黑体" panose="02010609060101010101" pitchFamily="2" charset="-122"/>
                          <a:cs typeface="Times New Roman" panose="02020603050405020304" pitchFamily="18" charset="0"/>
                        </a:rPr>
                        <a:t>4</a:t>
                      </a:r>
                      <a:r>
                        <a:rPr lang="zh-CN" altLang="en-US" sz="2400">
                          <a:latin typeface="黑体" panose="02010609060101010101" pitchFamily="2" charset="-122"/>
                          <a:cs typeface="Times New Roman" panose="02020603050405020304" pitchFamily="18" charset="0"/>
                        </a:rPr>
                        <a:t>位</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取值范围</a:t>
                      </a:r>
                      <a:endParaRPr lang="zh-CN" altLang="en-US"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a:latin typeface="黑体" panose="02010609060101010101" pitchFamily="2" charset="-122"/>
                          <a:cs typeface="Times New Roman" panose="02020603050405020304" pitchFamily="18" charset="0"/>
                        </a:rPr>
                        <a:t>”</a:t>
                      </a:r>
                      <a:r>
                        <a:rPr lang="en-US" altLang="zh-CN" sz="2400">
                          <a:latin typeface="黑体" panose="02010609060101010101" pitchFamily="2" charset="-122"/>
                          <a:cs typeface="Times New Roman" panose="02020603050405020304" pitchFamily="18" charset="0"/>
                        </a:rPr>
                        <a:t>0001”-”9999”</a:t>
                      </a:r>
                      <a:endParaRPr lang="en-US" altLang="zh-CN" sz="2400">
                        <a:latin typeface="黑体" panose="02010609060101010101" pitchFamily="2" charset="-122"/>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1" name="标题 746497"/>
          <p:cNvSpPr>
            <a:spLocks noGrp="1"/>
          </p:cNvSpPr>
          <p:nvPr>
            <p:ph type="title"/>
          </p:nvPr>
        </p:nvSpPr>
        <p:spPr/>
        <p:txBody>
          <a:bodyPr anchor="b"/>
          <a:lstStyle/>
          <a:p>
            <a:endParaRPr lang="zh-CN" altLang="en-US" dirty="0"/>
          </a:p>
        </p:txBody>
      </p:sp>
      <p:sp>
        <p:nvSpPr>
          <p:cNvPr id="747522" name="文本占位符 746498"/>
          <p:cNvSpPr>
            <a:spLocks noGrp="1"/>
          </p:cNvSpPr>
          <p:nvPr>
            <p:ph type="body" sz="half" idx="1"/>
          </p:nvPr>
        </p:nvSpPr>
        <p:spPr>
          <a:xfrm>
            <a:off x="611188" y="-282575"/>
            <a:ext cx="8208962" cy="569913"/>
          </a:xfrm>
        </p:spPr>
        <p:txBody>
          <a:bodyPr anchor="t"/>
          <a:lstStyle/>
          <a:p>
            <a:pPr>
              <a:buClrTx/>
              <a:buSzTx/>
              <a:buFontTx/>
            </a:pPr>
            <a:r>
              <a:rPr lang="en-US" altLang="zh-CN" sz="2800" dirty="0"/>
              <a:t>2</a:t>
            </a:r>
            <a:r>
              <a:rPr lang="zh-CN" altLang="en-US" sz="2800" dirty="0"/>
              <a:t>． 数据结构的定义 数据结构描述某些数据项之间的关系。一个数据结构可以由若干个数据项组成；也可以由若干个数据结构组成，还可以由若干个数据项和数据结构组成。例如表</a:t>
            </a:r>
            <a:r>
              <a:rPr lang="en-US" altLang="zh-CN" sz="2800" dirty="0"/>
              <a:t>5.l</a:t>
            </a:r>
            <a:r>
              <a:rPr lang="zh-CN" altLang="en-US" sz="2800" dirty="0"/>
              <a:t>所示订货单就是由三个数据结构组成的数据结构，表中用</a:t>
            </a:r>
            <a:r>
              <a:rPr lang="en-US" altLang="zh-CN" sz="2800" dirty="0"/>
              <a:t>DS</a:t>
            </a:r>
            <a:r>
              <a:rPr lang="zh-CN" altLang="en-US" sz="2800" dirty="0"/>
              <a:t>表示数据结构，用</a:t>
            </a:r>
            <a:r>
              <a:rPr lang="en-US" altLang="zh-CN" sz="2800" dirty="0"/>
              <a:t>I</a:t>
            </a:r>
            <a:r>
              <a:rPr lang="zh-CN" altLang="en-US" sz="2800" dirty="0"/>
              <a:t>表示数据项。</a:t>
            </a:r>
            <a:endParaRPr lang="zh-CN" altLang="en-US" sz="2800" dirty="0"/>
          </a:p>
        </p:txBody>
      </p:sp>
      <p:graphicFrame>
        <p:nvGraphicFramePr>
          <p:cNvPr id="746500" name="内容占位符 746499"/>
          <p:cNvGraphicFramePr>
            <a:graphicFrameLocks noGrp="1"/>
          </p:cNvGraphicFramePr>
          <p:nvPr>
            <p:ph sz="half" idx="2"/>
          </p:nvPr>
        </p:nvGraphicFramePr>
        <p:xfrm>
          <a:off x="755650" y="3284538"/>
          <a:ext cx="7481888" cy="4273550"/>
        </p:xfrm>
        <a:graphic>
          <a:graphicData uri="http://schemas.openxmlformats.org/drawingml/2006/table">
            <a:tbl>
              <a:tblPr/>
              <a:tblGrid>
                <a:gridCol w="2863850"/>
                <a:gridCol w="2254250"/>
                <a:gridCol w="2363788"/>
              </a:tblGrid>
              <a:tr h="396875">
                <a:tc grid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DS03-01</a:t>
                      </a:r>
                      <a:r>
                        <a:rPr lang="zh-CN" altLang="en-US" sz="2000">
                          <a:solidFill>
                            <a:srgbClr val="FFFFFF"/>
                          </a:solidFill>
                        </a:rPr>
                        <a:t>：用户订货单</a:t>
                      </a:r>
                      <a:endParaRPr lang="zh-CN" altLang="en-US" sz="4000" b="1"/>
                    </a:p>
                  </a:txBody>
                  <a:tcPr anchor="ctr">
                    <a:lnL cap="flat">
                      <a:noFill/>
                    </a:lnL>
                    <a:lnR cap="flat">
                      <a:noFill/>
                    </a:lnR>
                    <a:lnT cap="flat">
                      <a:noFill/>
                    </a:lnT>
                    <a:lnB>
                      <a:noFill/>
                    </a:lnB>
                    <a:lnTlToBr>
                      <a:noFill/>
                    </a:lnTlToBr>
                    <a:lnBlToTr>
                      <a:noFill/>
                    </a:lnBlToTr>
                    <a:solidFill>
                      <a:srgbClr val="88A6C9"/>
                    </a:solidFill>
                  </a:tcPr>
                </a:tc>
                <a:tc hMerge="1">
                  <a:tcPr>
                    <a:lnT cap="flat">
                      <a:noFill/>
                    </a:lnT>
                  </a:tcPr>
                </a:tc>
                <a:tc hMerge="1">
                  <a:tcPr>
                    <a:lnR cap="flat">
                      <a:noFill/>
                    </a:lnR>
                    <a:lnT cap="flat">
                      <a:noFill/>
                    </a:lnT>
                  </a:tcPr>
                </a:tc>
              </a:tr>
              <a:tr h="7016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DS03-02</a:t>
                      </a:r>
                      <a:r>
                        <a:rPr lang="zh-CN" altLang="en-US" sz="2000">
                          <a:solidFill>
                            <a:srgbClr val="FFFFFF"/>
                          </a:solidFill>
                        </a:rPr>
                        <a:t>：订货单标识</a:t>
                      </a:r>
                      <a:endParaRPr lang="zh-CN" altLang="en-US" sz="4000" b="1"/>
                    </a:p>
                  </a:txBody>
                  <a:tcPr anchor="ctr">
                    <a:lnL cap="flat">
                      <a:noFill/>
                    </a:lnL>
                    <a:lnR>
                      <a:noFill/>
                    </a:lnR>
                    <a:lnT>
                      <a:noFill/>
                    </a:lnT>
                    <a:lnB>
                      <a:noFill/>
                    </a:lnB>
                    <a:lnTlToBr>
                      <a:noFill/>
                    </a:lnTlToBr>
                    <a:lnBlToTr>
                      <a:noFill/>
                    </a:lnBlToTr>
                    <a:solidFill>
                      <a:srgbClr val="88A6C9"/>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DS03-03</a:t>
                      </a:r>
                      <a:r>
                        <a:rPr lang="zh-CN" altLang="en-US" sz="2000">
                          <a:solidFill>
                            <a:srgbClr val="FFFFFF"/>
                          </a:solidFill>
                        </a:rPr>
                        <a:t>：用户情况</a:t>
                      </a:r>
                      <a:endParaRPr lang="zh-CN" altLang="en-US" sz="4000" b="1"/>
                    </a:p>
                  </a:txBody>
                  <a:tcPr anchor="ctr">
                    <a:lnL>
                      <a:noFill/>
                    </a:lnL>
                    <a:lnR>
                      <a:noFill/>
                    </a:lnR>
                    <a:lnT>
                      <a:noFill/>
                    </a:lnT>
                    <a:lnB>
                      <a:noFill/>
                    </a:lnB>
                    <a:lnTlToBr>
                      <a:noFill/>
                    </a:lnTlToBr>
                    <a:lnBlToTr>
                      <a:noFill/>
                    </a:lnBlToTr>
                    <a:solidFill>
                      <a:srgbClr val="88A6C9"/>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a:solidFill>
                            <a:srgbClr val="FFFFFF"/>
                          </a:solidFill>
                        </a:rPr>
                        <a:t>DS03-04</a:t>
                      </a:r>
                      <a:r>
                        <a:rPr lang="zh-CN" altLang="en-US" sz="2000">
                          <a:solidFill>
                            <a:srgbClr val="FFFFFF"/>
                          </a:solidFill>
                        </a:rPr>
                        <a:t>：配件情况</a:t>
                      </a:r>
                      <a:endParaRPr lang="zh-CN" altLang="en-US" sz="4000" b="1"/>
                    </a:p>
                  </a:txBody>
                  <a:tcPr anchor="ctr">
                    <a:lnL>
                      <a:noFill/>
                    </a:lnL>
                    <a:lnR cap="flat">
                      <a:noFill/>
                    </a:lnR>
                    <a:lnT>
                      <a:noFill/>
                    </a:lnT>
                    <a:lnB>
                      <a:noFill/>
                    </a:lnB>
                    <a:lnTlToBr>
                      <a:noFill/>
                    </a:lnTlToBr>
                    <a:lnBlToTr>
                      <a:noFill/>
                    </a:lnBlToTr>
                    <a:solidFill>
                      <a:srgbClr val="88A6C9"/>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a:t>
                      </a:r>
                      <a:r>
                        <a:rPr lang="zh-CN" altLang="en-US" sz="2000" b="1">
                          <a:solidFill>
                            <a:srgbClr val="000000"/>
                          </a:solidFill>
                          <a:ea typeface="ˎ̥"/>
                        </a:rPr>
                        <a:t>：订货单编号</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I3</a:t>
                      </a:r>
                      <a:r>
                        <a:rPr lang="zh-CN" altLang="en-US" sz="2000" b="1">
                          <a:solidFill>
                            <a:srgbClr val="000000"/>
                          </a:solidFill>
                          <a:ea typeface="ˎ̥"/>
                        </a:rPr>
                        <a:t>：用户代码</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I10</a:t>
                      </a:r>
                      <a:r>
                        <a:rPr lang="zh-CN" altLang="en-US" sz="2000" b="1">
                          <a:solidFill>
                            <a:srgbClr val="000000"/>
                          </a:solidFill>
                          <a:ea typeface="ˎ̥"/>
                        </a:rPr>
                        <a:t>：配件代码</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I2</a:t>
                      </a:r>
                      <a:r>
                        <a:rPr lang="zh-CN" altLang="en-US" sz="2000" b="1">
                          <a:solidFill>
                            <a:srgbClr val="000000"/>
                          </a:solidFill>
                          <a:ea typeface="ˎ̥"/>
                        </a:rPr>
                        <a:t>：日期</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I4</a:t>
                      </a:r>
                      <a:r>
                        <a:rPr lang="zh-CN" altLang="en-US" sz="2000" b="1">
                          <a:solidFill>
                            <a:srgbClr val="000000"/>
                          </a:solidFill>
                          <a:ea typeface="ˎ̥"/>
                        </a:rPr>
                        <a:t>：用户名称</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I11</a:t>
                      </a:r>
                      <a:r>
                        <a:rPr lang="zh-CN" altLang="en-US" sz="2000" b="1">
                          <a:solidFill>
                            <a:srgbClr val="000000"/>
                          </a:solidFill>
                          <a:ea typeface="ˎ̥"/>
                        </a:rPr>
                        <a:t>：配件名称</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rowSpan="5">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b="1">
                          <a:solidFill>
                            <a:srgbClr val="000000"/>
                          </a:solidFill>
                          <a:ea typeface="ˎ̥"/>
                        </a:rPr>
                        <a:t> </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I5</a:t>
                      </a:r>
                      <a:r>
                        <a:rPr lang="zh-CN" altLang="en-US" sz="2000" b="1">
                          <a:solidFill>
                            <a:srgbClr val="000000"/>
                          </a:solidFill>
                          <a:ea typeface="ˎ̥"/>
                        </a:rPr>
                        <a:t>：用户地址</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I12</a:t>
                      </a:r>
                      <a:r>
                        <a:rPr lang="zh-CN" altLang="en-US" sz="2000" b="1">
                          <a:solidFill>
                            <a:srgbClr val="000000"/>
                          </a:solidFill>
                          <a:ea typeface="ˎ̥"/>
                        </a:rPr>
                        <a:t>：配件规格</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I6</a:t>
                      </a:r>
                      <a:r>
                        <a:rPr lang="zh-CN" altLang="en-US" sz="2000" b="1">
                          <a:solidFill>
                            <a:srgbClr val="000000"/>
                          </a:solidFill>
                          <a:ea typeface="ˎ̥"/>
                        </a:rPr>
                        <a:t>：用户姓名</a:t>
                      </a:r>
                      <a:endParaRPr lang="zh-CN" altLang="en-US" sz="4000" b="1"/>
                    </a:p>
                  </a:txBody>
                  <a:tcPr anchor="ctr">
                    <a:lnL>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I13</a:t>
                      </a:r>
                      <a:r>
                        <a:rPr lang="zh-CN" altLang="en-US" sz="2000" b="1">
                          <a:solidFill>
                            <a:srgbClr val="000000"/>
                          </a:solidFill>
                          <a:ea typeface="ˎ̥"/>
                        </a:rPr>
                        <a:t>：订货数量</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I7</a:t>
                      </a:r>
                      <a:r>
                        <a:rPr lang="zh-CN" altLang="en-US" sz="2000" b="1">
                          <a:solidFill>
                            <a:srgbClr val="000000"/>
                          </a:solidFill>
                          <a:ea typeface="ˎ̥"/>
                        </a:rPr>
                        <a:t>：电话   </a:t>
                      </a:r>
                      <a:endParaRPr lang="zh-CN" altLang="en-US" sz="4000" b="1"/>
                    </a:p>
                  </a:txBody>
                  <a:tcPr anchor="ctr">
                    <a:lnL>
                      <a:noFill/>
                    </a:lnL>
                    <a:lnR>
                      <a:noFill/>
                    </a:lnR>
                    <a:lnT>
                      <a:noFill/>
                    </a:lnT>
                    <a:lnB>
                      <a:noFill/>
                    </a:lnB>
                    <a:lnTlToBr>
                      <a:noFill/>
                    </a:lnTlToBr>
                    <a:lnBlToTr>
                      <a:noFill/>
                    </a:lnBlToTr>
                    <a:solidFill>
                      <a:srgbClr val="E5EFFB"/>
                    </a:solidFill>
                  </a:tcPr>
                </a:tc>
                <a:tc row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b="1">
                          <a:solidFill>
                            <a:srgbClr val="000000"/>
                          </a:solidFill>
                          <a:ea typeface="ˎ̥"/>
                        </a:rPr>
                        <a:t> </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I8</a:t>
                      </a:r>
                      <a:r>
                        <a:rPr lang="zh-CN" altLang="en-US" sz="2000" b="1">
                          <a:solidFill>
                            <a:srgbClr val="000000"/>
                          </a:solidFill>
                          <a:ea typeface="ˎ̥"/>
                        </a:rPr>
                        <a:t>：开户银行</a:t>
                      </a:r>
                      <a:endParaRPr lang="zh-CN" altLang="en-US" sz="4000" b="1"/>
                    </a:p>
                  </a:txBody>
                  <a:tcPr anchor="ctr">
                    <a:lnL>
                      <a:noFill/>
                    </a:lnL>
                    <a:lnR>
                      <a:noFill/>
                    </a:lnR>
                    <a:lnT>
                      <a:noFill/>
                    </a:lnT>
                    <a:lnB>
                      <a:noFill/>
                    </a:lnB>
                    <a:lnTlToBr>
                      <a:noFill/>
                    </a:lnTlToBr>
                    <a:lnBlToTr>
                      <a:noFill/>
                    </a:lnBlToTr>
                    <a:solidFill>
                      <a:srgbClr val="E5EFFB"/>
                    </a:solidFill>
                  </a:tcPr>
                </a:tc>
                <a:tc vMerge="1">
                  <a:tcPr>
                    <a:lnR cap="flat">
                      <a:noFill/>
                    </a:lnR>
                  </a:tcPr>
                </a:tc>
              </a:tr>
              <a:tr h="396875">
                <a:tc vMerge="1">
                  <a:tcPr>
                    <a:lnL cap="flat">
                      <a:noFill/>
                    </a:ln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en-US" altLang="zh-CN" sz="2000" b="1">
                          <a:solidFill>
                            <a:srgbClr val="000000"/>
                          </a:solidFill>
                          <a:ea typeface="ˎ̥"/>
                        </a:rPr>
                        <a:t>I9</a:t>
                      </a:r>
                      <a:r>
                        <a:rPr lang="zh-CN" altLang="en-US" sz="2000" b="1">
                          <a:solidFill>
                            <a:srgbClr val="000000"/>
                          </a:solidFill>
                          <a:ea typeface="ˎ̥"/>
                        </a:rPr>
                        <a:t>：账号   </a:t>
                      </a:r>
                      <a:endParaRPr lang="zh-CN" altLang="en-US" sz="4000" b="1"/>
                    </a:p>
                  </a:txBody>
                  <a:tcPr anchor="ctr">
                    <a:lnL>
                      <a:noFill/>
                    </a:lnL>
                    <a:lnR>
                      <a:noFill/>
                    </a:lnR>
                    <a:lnT>
                      <a:noFill/>
                    </a:lnT>
                    <a:lnB>
                      <a:noFill/>
                    </a:lnB>
                    <a:lnTlToBr>
                      <a:noFill/>
                    </a:lnTlToBr>
                    <a:lnBlToTr>
                      <a:noFill/>
                    </a:lnBlToTr>
                    <a:solidFill>
                      <a:srgbClr val="E5EFFB"/>
                    </a:solidFill>
                  </a:tcPr>
                </a:tc>
                <a:tc vMerge="1">
                  <a:tcPr>
                    <a:lnR cap="flat">
                      <a:noFill/>
                    </a:lnR>
                  </a:tcPr>
                </a:tc>
              </a:tr>
              <a:tr h="396875">
                <a:tc grid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a:ea typeface="ˎ̥"/>
                        </a:rPr>
                        <a:t>表</a:t>
                      </a:r>
                      <a:r>
                        <a:rPr lang="en-US" altLang="zh-CN" sz="2000">
                          <a:ea typeface="ˎ̥"/>
                        </a:rPr>
                        <a:t>5.2 </a:t>
                      </a:r>
                      <a:r>
                        <a:rPr lang="zh-CN" altLang="en-US" sz="2000">
                          <a:ea typeface="ˎ̥"/>
                        </a:rPr>
                        <a:t>用户订货单的数据结构</a:t>
                      </a:r>
                      <a:endParaRPr lang="zh-CN" altLang="en-US" sz="4000" b="1"/>
                    </a:p>
                  </a:txBody>
                  <a:tcPr anchor="ctr">
                    <a:lnL cap="flat">
                      <a:noFill/>
                    </a:lnL>
                    <a:lnR cap="flat">
                      <a:noFill/>
                    </a:lnR>
                    <a:lnT>
                      <a:noFill/>
                    </a:lnT>
                    <a:lnB cap="flat">
                      <a:noFill/>
                    </a:lnB>
                    <a:lnTlToBr>
                      <a:noFill/>
                    </a:lnTlToBr>
                    <a:lnBlToTr>
                      <a:noFill/>
                    </a:lnBlToTr>
                    <a:noFill/>
                  </a:tcPr>
                </a:tc>
                <a:tc hMerge="1">
                  <a:tcPr>
                    <a:lnB cap="flat">
                      <a:noFill/>
                    </a:lnB>
                  </a:tcPr>
                </a:tc>
                <a:tc hMerge="1">
                  <a:tcPr>
                    <a:lnR cap="flat">
                      <a:noFill/>
                    </a:lnR>
                    <a:lnB cap="flat">
                      <a:noFill/>
                    </a:lnB>
                  </a:tcPr>
                </a:tc>
              </a:tr>
            </a:tbl>
          </a:graphicData>
        </a:graphic>
      </p:graphicFrame>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标题 747521"/>
          <p:cNvSpPr>
            <a:spLocks noGrp="1"/>
          </p:cNvSpPr>
          <p:nvPr>
            <p:ph type="title"/>
          </p:nvPr>
        </p:nvSpPr>
        <p:spPr/>
        <p:txBody>
          <a:bodyPr anchor="b"/>
          <a:lstStyle/>
          <a:p>
            <a:endParaRPr lang="zh-CN" altLang="en-US" dirty="0"/>
          </a:p>
        </p:txBody>
      </p:sp>
      <p:sp>
        <p:nvSpPr>
          <p:cNvPr id="748546" name="文本占位符 747522"/>
          <p:cNvSpPr>
            <a:spLocks noGrp="1"/>
          </p:cNvSpPr>
          <p:nvPr>
            <p:ph type="body" sz="half" idx="1"/>
          </p:nvPr>
        </p:nvSpPr>
        <p:spPr>
          <a:xfrm>
            <a:off x="685800" y="1828800"/>
            <a:ext cx="3776663" cy="3657600"/>
          </a:xfrm>
        </p:spPr>
        <p:txBody>
          <a:bodyPr anchor="t"/>
          <a:lstStyle/>
          <a:p>
            <a:pPr>
              <a:buClrTx/>
              <a:buSzTx/>
              <a:buFontTx/>
            </a:pPr>
            <a:r>
              <a:rPr lang="zh-CN" altLang="en-US" sz="2800"/>
              <a:t>数据结构定义 </a:t>
            </a:r>
            <a:endParaRPr lang="zh-CN" altLang="en-US" sz="2800"/>
          </a:p>
        </p:txBody>
      </p:sp>
      <p:graphicFrame>
        <p:nvGraphicFramePr>
          <p:cNvPr id="747524" name="内容占位符 747523"/>
          <p:cNvGraphicFramePr>
            <a:graphicFrameLocks noGrp="1"/>
          </p:cNvGraphicFramePr>
          <p:nvPr>
            <p:ph sz="half" idx="2"/>
          </p:nvPr>
        </p:nvGraphicFramePr>
        <p:xfrm>
          <a:off x="971550" y="2852738"/>
          <a:ext cx="6948488" cy="4822508"/>
        </p:xfrm>
        <a:graphic>
          <a:graphicData uri="http://schemas.openxmlformats.org/drawingml/2006/table">
            <a:tbl>
              <a:tblPr/>
              <a:tblGrid>
                <a:gridCol w="1911350"/>
                <a:gridCol w="5037138"/>
              </a:tblGrid>
              <a:tr h="51752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a:solidFill>
                            <a:srgbClr val="FFFFFF"/>
                          </a:solidFill>
                        </a:rPr>
                        <a:t>例：数据结构定义</a:t>
                      </a:r>
                      <a:endParaRPr lang="zh-CN" altLang="en-US" sz="48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9461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数据结构编号：</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b="1">
                          <a:solidFill>
                            <a:srgbClr val="000000"/>
                          </a:solidFill>
                          <a:ea typeface="ˎ̥"/>
                        </a:rPr>
                        <a:t>DS03-01</a:t>
                      </a:r>
                      <a:endParaRPr lang="en-US" altLang="zh-CN" sz="4800" b="1"/>
                    </a:p>
                  </a:txBody>
                  <a:tcPr anchor="ctr">
                    <a:lnL>
                      <a:noFill/>
                    </a:lnL>
                    <a:lnR cap="flat">
                      <a:noFill/>
                    </a:lnR>
                    <a:lnT>
                      <a:noFill/>
                    </a:lnT>
                    <a:lnB>
                      <a:noFill/>
                    </a:lnB>
                    <a:lnTlToBr>
                      <a:noFill/>
                    </a:lnTlToBr>
                    <a:lnBlToTr>
                      <a:noFill/>
                    </a:lnBlToTr>
                    <a:solidFill>
                      <a:srgbClr val="E5EFFB"/>
                    </a:solidFill>
                  </a:tcPr>
                </a:tc>
              </a:tr>
              <a:tr h="94773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数据结构名称：</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b="1">
                          <a:solidFill>
                            <a:srgbClr val="000000"/>
                          </a:solidFill>
                          <a:ea typeface="ˎ̥"/>
                        </a:rPr>
                        <a:t>用户订货单</a:t>
                      </a:r>
                      <a:endParaRPr lang="zh-CN" altLang="en-US" sz="4800" b="1"/>
                    </a:p>
                  </a:txBody>
                  <a:tcPr anchor="ctr">
                    <a:lnL>
                      <a:noFill/>
                    </a:lnL>
                    <a:lnR cap="flat">
                      <a:noFill/>
                    </a:lnR>
                    <a:lnT>
                      <a:noFill/>
                    </a:lnT>
                    <a:lnB>
                      <a:noFill/>
                    </a:lnB>
                    <a:lnTlToBr>
                      <a:noFill/>
                    </a:lnTlToBr>
                    <a:lnBlToTr>
                      <a:noFill/>
                    </a:lnBlToTr>
                    <a:solidFill>
                      <a:srgbClr val="E5EFFB"/>
                    </a:solidFill>
                  </a:tcPr>
                </a:tc>
              </a:tr>
              <a:tr h="9461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简述：</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b="1">
                          <a:solidFill>
                            <a:srgbClr val="000000"/>
                          </a:solidFill>
                          <a:ea typeface="ˎ̥"/>
                        </a:rPr>
                        <a:t>用户所镇用户情况及订货要求等信息</a:t>
                      </a:r>
                      <a:endParaRPr lang="zh-CN" altLang="en-US" sz="4800" b="1"/>
                    </a:p>
                  </a:txBody>
                  <a:tcPr anchor="ctr">
                    <a:lnL>
                      <a:noFill/>
                    </a:lnL>
                    <a:lnR cap="flat">
                      <a:noFill/>
                    </a:lnR>
                    <a:lnT>
                      <a:noFill/>
                    </a:lnT>
                    <a:lnB>
                      <a:noFill/>
                    </a:lnB>
                    <a:lnTlToBr>
                      <a:noFill/>
                    </a:lnTlToBr>
                    <a:lnBlToTr>
                      <a:noFill/>
                    </a:lnBlToTr>
                    <a:solidFill>
                      <a:srgbClr val="E5EFFB"/>
                    </a:solidFill>
                  </a:tcPr>
                </a:tc>
              </a:tr>
              <a:tr h="9461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b="1">
                          <a:solidFill>
                            <a:srgbClr val="000000"/>
                          </a:solidFill>
                          <a:ea typeface="ˎ̥"/>
                        </a:rPr>
                        <a:t>数据结构组成：</a:t>
                      </a:r>
                      <a:endParaRPr lang="zh-CN" altLang="en-US" sz="48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b="1">
                          <a:solidFill>
                            <a:srgbClr val="000000"/>
                          </a:solidFill>
                          <a:ea typeface="ˎ̥"/>
                        </a:rPr>
                        <a:t>DS03-02 +DS03-03+ DS03-04</a:t>
                      </a:r>
                      <a:endParaRPr lang="en-US" altLang="zh-CN" sz="4800" b="1"/>
                    </a:p>
                  </a:txBody>
                  <a:tcPr anchor="ctr">
                    <a:lnL>
                      <a:noFill/>
                    </a:lnL>
                    <a:lnR cap="flat">
                      <a:noFill/>
                    </a:lnR>
                    <a:lnT>
                      <a:noFill/>
                    </a:lnT>
                    <a:lnB>
                      <a:noFill/>
                    </a:lnB>
                    <a:lnTlToBr>
                      <a:noFill/>
                    </a:lnTlToBr>
                    <a:lnBlToTr>
                      <a:noFill/>
                    </a:lnBlToTr>
                    <a:solidFill>
                      <a:srgbClr val="E5EFFB"/>
                    </a:solidFill>
                  </a:tcPr>
                </a:tc>
              </a:tr>
              <a:tr h="51752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a:ea typeface="ˎ̥"/>
                        </a:rPr>
                        <a:t>表 </a:t>
                      </a:r>
                      <a:r>
                        <a:rPr lang="en-US" altLang="zh-CN">
                          <a:ea typeface="ˎ̥"/>
                        </a:rPr>
                        <a:t>5.3</a:t>
                      </a:r>
                      <a:r>
                        <a:rPr lang="zh-CN" altLang="en-US">
                          <a:ea typeface="ˎ̥"/>
                        </a:rPr>
                        <a:t>数据结构定义</a:t>
                      </a:r>
                      <a:endParaRPr lang="zh-CN" altLang="en-US" sz="48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75777"/>
          <p:cNvSpPr>
            <a:spLocks noGrp="1"/>
          </p:cNvSpPr>
          <p:nvPr>
            <p:ph type="title"/>
          </p:nvPr>
        </p:nvSpPr>
        <p:spPr>
          <a:xfrm>
            <a:off x="685800" y="152400"/>
            <a:ext cx="6870700" cy="755650"/>
          </a:xfrm>
        </p:spPr>
        <p:txBody>
          <a:bodyPr anchor="b"/>
          <a:lstStyle/>
          <a:p>
            <a:r>
              <a:rPr lang="en-US" altLang="zh-CN" sz="4000"/>
              <a:t>4. </a:t>
            </a:r>
            <a:r>
              <a:rPr lang="zh-CN" altLang="en-US" sz="4000"/>
              <a:t>层次数据模型的存储构</a:t>
            </a:r>
            <a:endParaRPr lang="zh-CN" altLang="en-US" sz="4000"/>
          </a:p>
        </p:txBody>
      </p:sp>
      <p:sp>
        <p:nvSpPr>
          <p:cNvPr id="76802" name="文本占位符 75778"/>
          <p:cNvSpPr>
            <a:spLocks noGrp="1"/>
          </p:cNvSpPr>
          <p:nvPr>
            <p:ph idx="1"/>
          </p:nvPr>
        </p:nvSpPr>
        <p:spPr>
          <a:xfrm>
            <a:off x="179388" y="1125538"/>
            <a:ext cx="8964612" cy="5543550"/>
          </a:xfrm>
        </p:spPr>
        <p:txBody>
          <a:bodyPr anchor="t"/>
          <a:lstStyle/>
          <a:p>
            <a:pPr>
              <a:buNone/>
            </a:pPr>
            <a:r>
              <a:rPr lang="zh-CN" altLang="en-US" dirty="0" smtClean="0"/>
              <a:t> </a:t>
            </a:r>
            <a:r>
              <a:rPr lang="zh-CN" altLang="en-US" dirty="0"/>
              <a:t>邻接法</a:t>
            </a:r>
            <a:endParaRPr lang="zh-CN" altLang="en-US" dirty="0"/>
          </a:p>
          <a:p>
            <a:r>
              <a:rPr lang="zh-CN" altLang="en-US" dirty="0"/>
              <a:t>按照层次树前序遍历的顺序把所有记录值依次邻接存放，即通过物理空间的位置相邻来实现层次顺序</a:t>
            </a:r>
            <a:endParaRPr lang="zh-CN" altLang="en-US" dirty="0"/>
          </a:p>
          <a:p>
            <a:r>
              <a:rPr lang="zh-CN" altLang="en-US" dirty="0" smtClean="0"/>
              <a:t>链接</a:t>
            </a:r>
            <a:r>
              <a:rPr lang="zh-CN" altLang="en-US" dirty="0"/>
              <a:t>法</a:t>
            </a:r>
            <a:endParaRPr lang="zh-CN" altLang="en-US" dirty="0"/>
          </a:p>
          <a:p>
            <a:pPr>
              <a:buNone/>
            </a:pPr>
            <a:r>
              <a:rPr lang="zh-CN" altLang="en-US" dirty="0"/>
              <a:t>用指引元来反映数据之间的层次联系</a:t>
            </a:r>
            <a:endParaRPr lang="zh-CN" altLang="en-US" dirty="0"/>
          </a:p>
          <a:p>
            <a:pPr>
              <a:buNone/>
            </a:pPr>
            <a:r>
              <a:rPr lang="zh-CN" altLang="en-US" dirty="0"/>
              <a:t>子女－兄弟链接法    </a:t>
            </a:r>
            <a:r>
              <a:rPr lang="en-US" altLang="zh-CN" dirty="0"/>
              <a:t>P26</a:t>
            </a:r>
            <a:endParaRPr lang="en-US" altLang="zh-CN" dirty="0"/>
          </a:p>
          <a:p>
            <a:pPr>
              <a:buNone/>
            </a:pPr>
            <a:r>
              <a:rPr lang="en-US" altLang="zh-CN" dirty="0"/>
              <a:t> </a:t>
            </a:r>
            <a:r>
              <a:rPr lang="zh-CN" altLang="en-US" dirty="0"/>
              <a:t>层次序列链接法      </a:t>
            </a:r>
            <a:r>
              <a:rPr lang="en-US" altLang="zh-CN" dirty="0"/>
              <a:t>P26</a:t>
            </a:r>
            <a:endParaRPr lang="en-US" altLang="zh-CN"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标题 748545"/>
          <p:cNvSpPr>
            <a:spLocks noGrp="1"/>
          </p:cNvSpPr>
          <p:nvPr>
            <p:ph type="title"/>
          </p:nvPr>
        </p:nvSpPr>
        <p:spPr/>
        <p:txBody>
          <a:bodyPr anchor="b"/>
          <a:lstStyle/>
          <a:p>
            <a:endParaRPr lang="zh-CN" altLang="en-US" dirty="0"/>
          </a:p>
        </p:txBody>
      </p:sp>
      <p:sp>
        <p:nvSpPr>
          <p:cNvPr id="749570" name="文本占位符 748546"/>
          <p:cNvSpPr>
            <a:spLocks noGrp="1"/>
          </p:cNvSpPr>
          <p:nvPr>
            <p:ph idx="1"/>
          </p:nvPr>
        </p:nvSpPr>
        <p:spPr/>
        <p:txBody>
          <a:bodyPr anchor="t"/>
          <a:lstStyle/>
          <a:p>
            <a:r>
              <a:rPr lang="en-US" altLang="zh-CN"/>
              <a:t>3</a:t>
            </a:r>
            <a:r>
              <a:rPr lang="zh-CN" altLang="en-US"/>
              <a:t>． 数据流的定义数据流由一个或一组固定的数据项组成。定义数据流时，不仅要说明数据流的名称、组成等，还应指明它的来源、去向和数据流量等。</a:t>
            </a:r>
            <a:endParaRPr lang="zh-CN" altLang="en-US"/>
          </a:p>
        </p:txBody>
      </p:sp>
      <p:graphicFrame>
        <p:nvGraphicFramePr>
          <p:cNvPr id="748548" name="表格 748547"/>
          <p:cNvGraphicFramePr/>
          <p:nvPr/>
        </p:nvGraphicFramePr>
        <p:xfrm>
          <a:off x="3044825" y="1768475"/>
          <a:ext cx="3054350" cy="3368675"/>
        </p:xfrm>
        <a:graphic>
          <a:graphicData uri="http://schemas.openxmlformats.org/drawingml/2006/table">
            <a:tbl>
              <a:tblPr/>
              <a:tblGrid>
                <a:gridCol w="3054350"/>
              </a:tblGrid>
              <a:tr h="309403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dirty="0"/>
                    </a:p>
                  </a:txBody>
                  <a:tcPr>
                    <a:lnL cap="flat">
                      <a:noFill/>
                    </a:lnL>
                    <a:lnR cap="flat">
                      <a:noFill/>
                    </a:lnR>
                    <a:lnT cap="flat">
                      <a:noFill/>
                    </a:lnT>
                    <a:lnB>
                      <a:noFill/>
                    </a:lnB>
                    <a:lnTlToBr>
                      <a:noFill/>
                    </a:lnTlToBr>
                    <a:lnBlToTr>
                      <a:noFill/>
                    </a:lnBlToTr>
                    <a:noFill/>
                  </a:tcPr>
                </a:tc>
              </a:tr>
              <a:tr h="2746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200" b="1"/>
                        <a:t> </a:t>
                      </a:r>
                      <a:endParaRPr lang="zh-CN" altLang="en-US" sz="2400" b="1"/>
                    </a:p>
                  </a:txBody>
                  <a:tcPr anchor="ctr">
                    <a:lnL cap="flat">
                      <a:noFill/>
                    </a:lnL>
                    <a:lnR cap="flat">
                      <a:noFill/>
                    </a:lnR>
                    <a:lnT>
                      <a:noFill/>
                    </a:lnT>
                    <a:lnB cap="flat">
                      <a:noFill/>
                    </a:lnB>
                    <a:lnTlToBr>
                      <a:noFill/>
                    </a:lnTlToBr>
                    <a:lnBlToTr>
                      <a:noFill/>
                    </a:lnBlToTr>
                    <a:noFill/>
                  </a:tcPr>
                </a:tc>
              </a:tr>
            </a:tbl>
          </a:graphicData>
        </a:graphic>
      </p:graphicFrame>
      <p:graphicFrame>
        <p:nvGraphicFramePr>
          <p:cNvPr id="748555" name="表格 748554"/>
          <p:cNvGraphicFramePr/>
          <p:nvPr/>
        </p:nvGraphicFramePr>
        <p:xfrm>
          <a:off x="827088" y="2636838"/>
          <a:ext cx="7343775" cy="4273550"/>
        </p:xfrm>
        <a:graphic>
          <a:graphicData uri="http://schemas.openxmlformats.org/drawingml/2006/table">
            <a:tbl>
              <a:tblPr/>
              <a:tblGrid>
                <a:gridCol w="2020888"/>
                <a:gridCol w="5322887"/>
              </a:tblGrid>
              <a:tr h="39687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a:solidFill>
                            <a:srgbClr val="FFFFFF"/>
                          </a:solidFill>
                        </a:rPr>
                        <a:t>例：数据流定义</a:t>
                      </a:r>
                      <a:endParaRPr lang="zh-CN" altLang="en-US" sz="40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数据流编号：</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000" b="1">
                          <a:solidFill>
                            <a:srgbClr val="000000"/>
                          </a:solidFill>
                          <a:ea typeface="ˎ̥"/>
                        </a:rPr>
                        <a:t>F03-08</a:t>
                      </a:r>
                      <a:endParaRPr lang="en-US" altLang="zh-CN"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数据结构名称：</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领料单</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简述：</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车间开出的领料单</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数据流来源：</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车间</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数据流去向：</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发料处理模块</a:t>
                      </a:r>
                      <a:endParaRPr lang="zh-CN" altLang="en-US" sz="4000" b="1"/>
                    </a:p>
                  </a:txBody>
                  <a:tcPr anchor="ctr">
                    <a:lnL>
                      <a:noFill/>
                    </a:lnL>
                    <a:lnR cap="flat">
                      <a:noFill/>
                    </a:lnR>
                    <a:lnT>
                      <a:noFill/>
                    </a:lnT>
                    <a:lnB>
                      <a:noFill/>
                    </a:lnB>
                    <a:lnTlToBr>
                      <a:noFill/>
                    </a:lnTlToBr>
                    <a:lnBlToTr>
                      <a:noFill/>
                    </a:lnBlToTr>
                    <a:solidFill>
                      <a:srgbClr val="E5EFFB"/>
                    </a:solidFill>
                  </a:tcPr>
                </a:tc>
              </a:tr>
              <a:tr h="7016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数据流组成：</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材料编号十材料名称十领用数量十日期十领用单位</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数据流量：</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000" b="1">
                          <a:solidFill>
                            <a:srgbClr val="000000"/>
                          </a:solidFill>
                          <a:ea typeface="ˎ̥"/>
                        </a:rPr>
                        <a:t>10</a:t>
                      </a:r>
                      <a:r>
                        <a:rPr lang="zh-CN" altLang="en-US" sz="2000" b="1">
                          <a:solidFill>
                            <a:srgbClr val="000000"/>
                          </a:solidFill>
                          <a:ea typeface="ˎ̥"/>
                        </a:rPr>
                        <a:t>份／时</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000" b="1">
                          <a:solidFill>
                            <a:srgbClr val="000000"/>
                          </a:solidFill>
                          <a:ea typeface="ˎ̥"/>
                        </a:rPr>
                        <a:t>高峰流量：</a:t>
                      </a:r>
                      <a:endParaRPr lang="zh-CN" altLang="en-US" sz="40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000" b="1">
                          <a:solidFill>
                            <a:srgbClr val="000000"/>
                          </a:solidFill>
                          <a:ea typeface="ˎ̥"/>
                        </a:rPr>
                        <a:t>20</a:t>
                      </a:r>
                      <a:r>
                        <a:rPr lang="zh-CN" altLang="en-US" sz="2000" b="1">
                          <a:solidFill>
                            <a:srgbClr val="000000"/>
                          </a:solidFill>
                          <a:ea typeface="ˎ̥"/>
                        </a:rPr>
                        <a:t>份／时（上午</a:t>
                      </a:r>
                      <a:r>
                        <a:rPr lang="en-US" altLang="zh-CN" sz="2000" b="1">
                          <a:solidFill>
                            <a:srgbClr val="000000"/>
                          </a:solidFill>
                          <a:ea typeface="ˎ̥"/>
                        </a:rPr>
                        <a:t>9</a:t>
                      </a:r>
                      <a:r>
                        <a:rPr lang="zh-CN" altLang="en-US" sz="2000" b="1">
                          <a:solidFill>
                            <a:srgbClr val="000000"/>
                          </a:solidFill>
                          <a:ea typeface="ˎ̥"/>
                        </a:rPr>
                        <a:t>：</a:t>
                      </a:r>
                      <a:r>
                        <a:rPr lang="en-US" altLang="zh-CN" sz="2000" b="1">
                          <a:solidFill>
                            <a:srgbClr val="000000"/>
                          </a:solidFill>
                          <a:ea typeface="ˎ̥"/>
                        </a:rPr>
                        <a:t>00</a:t>
                      </a:r>
                      <a:r>
                        <a:rPr lang="zh-CN" altLang="en-US" sz="2000" b="1">
                          <a:solidFill>
                            <a:srgbClr val="000000"/>
                          </a:solidFill>
                          <a:ea typeface="ˎ̥"/>
                        </a:rPr>
                        <a:t>－－－－</a:t>
                      </a:r>
                      <a:r>
                        <a:rPr lang="en-US" altLang="zh-CN" sz="2000" b="1">
                          <a:solidFill>
                            <a:srgbClr val="000000"/>
                          </a:solidFill>
                          <a:ea typeface="ˎ̥"/>
                        </a:rPr>
                        <a:t>11</a:t>
                      </a:r>
                      <a:r>
                        <a:rPr lang="zh-CN" altLang="en-US" sz="2000" b="1">
                          <a:solidFill>
                            <a:srgbClr val="000000"/>
                          </a:solidFill>
                          <a:ea typeface="ˎ̥"/>
                        </a:rPr>
                        <a:t>：</a:t>
                      </a:r>
                      <a:r>
                        <a:rPr lang="en-US" altLang="zh-CN" sz="2000" b="1">
                          <a:solidFill>
                            <a:srgbClr val="000000"/>
                          </a:solidFill>
                          <a:ea typeface="ˎ̥"/>
                        </a:rPr>
                        <a:t>00</a:t>
                      </a:r>
                      <a:r>
                        <a:rPr lang="zh-CN" altLang="en-US" sz="2000" b="1">
                          <a:solidFill>
                            <a:srgbClr val="000000"/>
                          </a:solidFill>
                          <a:ea typeface="ˎ̥"/>
                        </a:rPr>
                        <a:t>）</a:t>
                      </a:r>
                      <a:endParaRPr lang="zh-CN" altLang="en-US" sz="4000" b="1"/>
                    </a:p>
                  </a:txBody>
                  <a:tcPr anchor="ctr">
                    <a:lnL>
                      <a:noFill/>
                    </a:lnL>
                    <a:lnR cap="flat">
                      <a:noFill/>
                    </a:lnR>
                    <a:lnT>
                      <a:noFill/>
                    </a:lnT>
                    <a:lnB>
                      <a:noFill/>
                    </a:lnB>
                    <a:lnTlToBr>
                      <a:noFill/>
                    </a:lnTlToBr>
                    <a:lnBlToTr>
                      <a:noFill/>
                    </a:lnBlToTr>
                    <a:solidFill>
                      <a:srgbClr val="E5EFFB"/>
                    </a:solidFill>
                  </a:tcPr>
                </a:tc>
              </a:tr>
              <a:tr h="39687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000">
                          <a:ea typeface="ˎ̥"/>
                        </a:rPr>
                        <a:t>表 </a:t>
                      </a:r>
                      <a:r>
                        <a:rPr lang="en-US" altLang="zh-CN" sz="2000">
                          <a:ea typeface="ˎ̥"/>
                        </a:rPr>
                        <a:t>5.4</a:t>
                      </a:r>
                      <a:r>
                        <a:rPr lang="zh-CN" altLang="en-US" sz="2000">
                          <a:ea typeface="ˎ̥"/>
                        </a:rPr>
                        <a:t>数据流定义</a:t>
                      </a:r>
                      <a:endParaRPr lang="zh-CN" altLang="en-US" sz="40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标题 749569"/>
          <p:cNvSpPr>
            <a:spLocks noGrp="1"/>
          </p:cNvSpPr>
          <p:nvPr>
            <p:ph type="title"/>
          </p:nvPr>
        </p:nvSpPr>
        <p:spPr/>
        <p:txBody>
          <a:bodyPr anchor="b"/>
          <a:lstStyle/>
          <a:p>
            <a:endParaRPr lang="zh-CN" altLang="en-US" dirty="0"/>
          </a:p>
        </p:txBody>
      </p:sp>
      <p:sp>
        <p:nvSpPr>
          <p:cNvPr id="750594" name="文本占位符 749570"/>
          <p:cNvSpPr>
            <a:spLocks noGrp="1"/>
          </p:cNvSpPr>
          <p:nvPr>
            <p:ph type="body" sz="half" idx="1"/>
          </p:nvPr>
        </p:nvSpPr>
        <p:spPr>
          <a:xfrm>
            <a:off x="685800" y="1828800"/>
            <a:ext cx="7005638" cy="631825"/>
          </a:xfrm>
        </p:spPr>
        <p:txBody>
          <a:bodyPr anchor="t"/>
          <a:lstStyle/>
          <a:p>
            <a:pPr>
              <a:buClrTx/>
              <a:buSzTx/>
              <a:buFontTx/>
            </a:pPr>
            <a:r>
              <a:rPr lang="en-US" altLang="zh-CN" sz="2800"/>
              <a:t>4</a:t>
            </a:r>
            <a:r>
              <a:rPr lang="zh-CN" altLang="en-US" sz="2800"/>
              <a:t>、处理逻辑的定义： 处理逻辑的定义仅对数据流程图中最底层的处理逻辑加以说明。</a:t>
            </a:r>
            <a:endParaRPr lang="zh-CN" altLang="en-US" sz="2800"/>
          </a:p>
        </p:txBody>
      </p:sp>
      <p:graphicFrame>
        <p:nvGraphicFramePr>
          <p:cNvPr id="749572" name="内容占位符 749571"/>
          <p:cNvGraphicFramePr>
            <a:graphicFrameLocks noGrp="1"/>
          </p:cNvGraphicFramePr>
          <p:nvPr>
            <p:ph sz="half" idx="2"/>
          </p:nvPr>
        </p:nvGraphicFramePr>
        <p:xfrm>
          <a:off x="539750" y="1844675"/>
          <a:ext cx="8424863" cy="5090795"/>
        </p:xfrm>
        <a:graphic>
          <a:graphicData uri="http://schemas.openxmlformats.org/drawingml/2006/table">
            <a:tbl>
              <a:tblPr/>
              <a:tblGrid>
                <a:gridCol w="2316163"/>
                <a:gridCol w="6108700"/>
              </a:tblGrid>
              <a:tr h="365125">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1800">
                          <a:solidFill>
                            <a:srgbClr val="FFFFFF"/>
                          </a:solidFill>
                        </a:rPr>
                        <a:t>例：处理逻辑定义</a:t>
                      </a:r>
                      <a:endParaRPr lang="zh-CN" altLang="en-US" sz="36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4254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处理逻辑编号：</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1800" b="1">
                          <a:solidFill>
                            <a:srgbClr val="000000"/>
                          </a:solidFill>
                          <a:ea typeface="ˎ̥"/>
                        </a:rPr>
                        <a:t>P02-03</a:t>
                      </a:r>
                      <a:endParaRPr lang="en-US" altLang="zh-CN" sz="3600" b="1"/>
                    </a:p>
                  </a:txBody>
                  <a:tcPr anchor="ctr">
                    <a:lnL>
                      <a:noFill/>
                    </a:lnL>
                    <a:lnR cap="flat">
                      <a:noFill/>
                    </a:lnR>
                    <a:lnT>
                      <a:noFill/>
                    </a:lnT>
                    <a:lnB>
                      <a:noFill/>
                    </a:lnB>
                    <a:lnTlToBr>
                      <a:noFill/>
                    </a:lnTlToBr>
                    <a:lnBlToTr>
                      <a:noFill/>
                    </a:lnBlToTr>
                    <a:solidFill>
                      <a:srgbClr val="E5EFFB"/>
                    </a:solidFill>
                  </a:tcPr>
                </a:tc>
              </a:tr>
              <a:tr h="4222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处理逻辑名称：</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计算电费</a:t>
                      </a:r>
                      <a:endParaRPr lang="zh-CN" altLang="en-US" sz="3600" b="1"/>
                    </a:p>
                  </a:txBody>
                  <a:tcPr anchor="ctr">
                    <a:lnL>
                      <a:noFill/>
                    </a:lnL>
                    <a:lnR cap="flat">
                      <a:noFill/>
                    </a:lnR>
                    <a:lnT>
                      <a:noFill/>
                    </a:lnT>
                    <a:lnB>
                      <a:noFill/>
                    </a:lnB>
                    <a:lnTlToBr>
                      <a:noFill/>
                    </a:lnTlToBr>
                    <a:lnBlToTr>
                      <a:noFill/>
                    </a:lnBlToTr>
                    <a:solidFill>
                      <a:srgbClr val="E5EFFB"/>
                    </a:solidFill>
                  </a:tcPr>
                </a:tc>
              </a:tr>
              <a:tr h="3968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简述：</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000" b="1">
                          <a:solidFill>
                            <a:srgbClr val="000000"/>
                          </a:solidFill>
                          <a:ea typeface="ˎ̥"/>
                        </a:rPr>
                        <a:t>计算应交纳的电费</a:t>
                      </a:r>
                      <a:endParaRPr lang="zh-CN" altLang="en-US" sz="4000" b="1"/>
                    </a:p>
                  </a:txBody>
                  <a:tcPr anchor="ctr">
                    <a:lnL>
                      <a:noFill/>
                    </a:lnL>
                    <a:lnR cap="flat">
                      <a:noFill/>
                    </a:lnR>
                    <a:lnT>
                      <a:noFill/>
                    </a:lnT>
                    <a:lnB>
                      <a:noFill/>
                    </a:lnB>
                    <a:lnTlToBr>
                      <a:noFill/>
                    </a:lnTlToBr>
                    <a:lnBlToTr>
                      <a:noFill/>
                    </a:lnBlToTr>
                    <a:solidFill>
                      <a:srgbClr val="E5EFFB"/>
                    </a:solidFill>
                  </a:tcPr>
                </a:tc>
              </a:tr>
              <a:tr h="914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输入的数据流：</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数据流电费价格，来源于数据存储文件价格表；数据流电量和用户类别，来源于处理逻辑</a:t>
                      </a:r>
                      <a:r>
                        <a:rPr lang="en-US" altLang="zh-CN" sz="1800" b="1">
                          <a:solidFill>
                            <a:srgbClr val="000000"/>
                          </a:solidFill>
                          <a:ea typeface="ˎ̥"/>
                        </a:rPr>
                        <a:t>"</a:t>
                      </a:r>
                      <a:r>
                        <a:rPr lang="zh-CN" altLang="en-US" sz="1800" b="1">
                          <a:solidFill>
                            <a:srgbClr val="000000"/>
                          </a:solidFill>
                          <a:ea typeface="ˎ̥"/>
                        </a:rPr>
                        <a:t>读电表数字处理</a:t>
                      </a:r>
                      <a:r>
                        <a:rPr lang="en-US" altLang="zh-CN" sz="1800" b="1">
                          <a:solidFill>
                            <a:srgbClr val="000000"/>
                          </a:solidFill>
                          <a:ea typeface="ˎ̥"/>
                        </a:rPr>
                        <a:t>"</a:t>
                      </a:r>
                      <a:r>
                        <a:rPr lang="zh-CN" altLang="en-US" sz="1800" b="1">
                          <a:solidFill>
                            <a:srgbClr val="000000"/>
                          </a:solidFill>
                          <a:ea typeface="ˎ̥"/>
                        </a:rPr>
                        <a:t>和数据存储</a:t>
                      </a:r>
                      <a:r>
                        <a:rPr lang="en-US" altLang="zh-CN" sz="1800" b="1">
                          <a:solidFill>
                            <a:srgbClr val="000000"/>
                          </a:solidFill>
                          <a:ea typeface="ˎ̥"/>
                        </a:rPr>
                        <a:t>"</a:t>
                      </a:r>
                      <a:r>
                        <a:rPr lang="zh-CN" altLang="en-US" sz="1800" b="1">
                          <a:solidFill>
                            <a:srgbClr val="000000"/>
                          </a:solidFill>
                          <a:ea typeface="ˎ̥"/>
                        </a:rPr>
                        <a:t>拥户文件</a:t>
                      </a:r>
                      <a:r>
                        <a:rPr lang="en-US" altLang="zh-CN" sz="1800" b="1">
                          <a:solidFill>
                            <a:srgbClr val="000000"/>
                          </a:solidFill>
                          <a:ea typeface="ˎ̥"/>
                        </a:rPr>
                        <a:t>"</a:t>
                      </a:r>
                      <a:r>
                        <a:rPr lang="zh-CN" altLang="en-US" sz="1800" b="1">
                          <a:solidFill>
                            <a:srgbClr val="000000"/>
                          </a:solidFill>
                          <a:ea typeface="ˎ̥"/>
                        </a:rPr>
                        <a:t>。</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11906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根据数据流</a:t>
                      </a:r>
                      <a:r>
                        <a:rPr lang="en-US" altLang="zh-CN" sz="1800" b="1">
                          <a:solidFill>
                            <a:srgbClr val="000000"/>
                          </a:solidFill>
                          <a:ea typeface="ˎ̥"/>
                        </a:rPr>
                        <a:t>"</a:t>
                      </a:r>
                      <a:r>
                        <a:rPr lang="zh-CN" altLang="en-US" sz="1800" b="1">
                          <a:solidFill>
                            <a:srgbClr val="000000"/>
                          </a:solidFill>
                          <a:ea typeface="ˎ̥"/>
                        </a:rPr>
                        <a:t>用电量</a:t>
                      </a:r>
                      <a:r>
                        <a:rPr lang="en-US" altLang="zh-CN" sz="1800" b="1">
                          <a:solidFill>
                            <a:srgbClr val="000000"/>
                          </a:solidFill>
                          <a:ea typeface="ˎ̥"/>
                        </a:rPr>
                        <a:t>"</a:t>
                      </a:r>
                      <a:r>
                        <a:rPr lang="zh-CN" altLang="en-US" sz="1800" b="1">
                          <a:solidFill>
                            <a:srgbClr val="000000"/>
                          </a:solidFill>
                          <a:ea typeface="ˎ̥"/>
                        </a:rPr>
                        <a:t>和</a:t>
                      </a:r>
                      <a:r>
                        <a:rPr lang="en-US" altLang="zh-CN" sz="1800" b="1">
                          <a:solidFill>
                            <a:srgbClr val="000000"/>
                          </a:solidFill>
                          <a:ea typeface="ˎ̥"/>
                        </a:rPr>
                        <a:t>"</a:t>
                      </a:r>
                      <a:r>
                        <a:rPr lang="zh-CN" altLang="en-US" sz="1800" b="1">
                          <a:solidFill>
                            <a:srgbClr val="000000"/>
                          </a:solidFill>
                          <a:ea typeface="ˎ̥"/>
                        </a:rPr>
                        <a:t>用户信息</a:t>
                      </a:r>
                      <a:r>
                        <a:rPr lang="en-US" altLang="zh-CN" sz="1800" b="1">
                          <a:solidFill>
                            <a:srgbClr val="000000"/>
                          </a:solidFill>
                          <a:ea typeface="ˎ̥"/>
                        </a:rPr>
                        <a:t>"</a:t>
                      </a:r>
                      <a:r>
                        <a:rPr lang="zh-CN" altLang="en-US" sz="1800" b="1">
                          <a:solidFill>
                            <a:srgbClr val="000000"/>
                          </a:solidFill>
                          <a:ea typeface="ˎ̥"/>
                        </a:rPr>
                        <a:t>，检索用户文件，确定该用户类别；再根据已确定的该用户类别，检索数据存储价格表文件，以确定该用户的收费标准，得到单价；用单价和用电量相乘得该用户应交纳的电费。</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6413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输出的数据流：</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数据流</a:t>
                      </a:r>
                      <a:r>
                        <a:rPr lang="en-US" altLang="zh-CN" sz="1800" b="1">
                          <a:solidFill>
                            <a:srgbClr val="000000"/>
                          </a:solidFill>
                          <a:ea typeface="ˎ̥"/>
                        </a:rPr>
                        <a:t>"</a:t>
                      </a:r>
                      <a:r>
                        <a:rPr lang="zh-CN" altLang="en-US" sz="1800" b="1">
                          <a:solidFill>
                            <a:srgbClr val="000000"/>
                          </a:solidFill>
                          <a:ea typeface="ˎ̥"/>
                        </a:rPr>
                        <a:t>电费</a:t>
                      </a:r>
                      <a:r>
                        <a:rPr lang="en-US" altLang="zh-CN" sz="1800" b="1">
                          <a:solidFill>
                            <a:srgbClr val="000000"/>
                          </a:solidFill>
                          <a:ea typeface="ˎ̥"/>
                        </a:rPr>
                        <a:t>"</a:t>
                      </a:r>
                      <a:r>
                        <a:rPr lang="zh-CN" altLang="en-US" sz="1800" b="1">
                          <a:solidFill>
                            <a:srgbClr val="000000"/>
                          </a:solidFill>
                          <a:ea typeface="ˎ̥"/>
                        </a:rPr>
                        <a:t>一是去外部项用户，二是写入数据存储用户电费账目文件。</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3651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1800" b="1">
                          <a:solidFill>
                            <a:srgbClr val="000000"/>
                          </a:solidFill>
                          <a:ea typeface="ˎ̥"/>
                        </a:rPr>
                        <a:t>处理频率：</a:t>
                      </a:r>
                      <a:endParaRPr lang="zh-CN" altLang="en-US" sz="36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800" b="1">
                          <a:solidFill>
                            <a:srgbClr val="000000"/>
                          </a:solidFill>
                          <a:ea typeface="ˎ̥"/>
                        </a:rPr>
                        <a:t>对每个用户每月处理一次。</a:t>
                      </a:r>
                      <a:endParaRPr lang="zh-CN" altLang="en-US" sz="1800" b="1">
                        <a:solidFill>
                          <a:srgbClr val="000000"/>
                        </a:solidFill>
                        <a:ea typeface="ˎ̥"/>
                      </a:endParaRPr>
                    </a:p>
                  </a:txBody>
                  <a:tcPr anchor="ctr">
                    <a:lnL>
                      <a:noFill/>
                    </a:lnL>
                    <a:lnR cap="flat">
                      <a:noFill/>
                    </a:lnR>
                    <a:lnT>
                      <a:noFill/>
                    </a:lnT>
                    <a:lnB>
                      <a:noFill/>
                    </a:lnB>
                    <a:lnTlToBr>
                      <a:noFill/>
                    </a:lnTlToBr>
                    <a:lnBlToTr>
                      <a:noFill/>
                    </a:lnBlToTr>
                    <a:solidFill>
                      <a:srgbClr val="E5EFFB"/>
                    </a:solidFill>
                  </a:tcPr>
                </a:tc>
              </a:tr>
              <a:tr h="3683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1800" b="1">
                          <a:solidFill>
                            <a:srgbClr val="000000"/>
                          </a:solidFill>
                          <a:ea typeface="ˎ̥"/>
                        </a:rPr>
                        <a:t>表</a:t>
                      </a:r>
                      <a:r>
                        <a:rPr lang="en-US" altLang="zh-CN" sz="1800" b="1">
                          <a:solidFill>
                            <a:srgbClr val="000000"/>
                          </a:solidFill>
                          <a:ea typeface="ˎ̥"/>
                        </a:rPr>
                        <a:t>5.5 </a:t>
                      </a:r>
                      <a:r>
                        <a:rPr lang="zh-CN" altLang="en-US" sz="1800" b="1">
                          <a:solidFill>
                            <a:srgbClr val="000000"/>
                          </a:solidFill>
                          <a:ea typeface="ˎ̥"/>
                        </a:rPr>
                        <a:t>处理逻辑定义</a:t>
                      </a:r>
                      <a:endParaRPr lang="zh-CN" altLang="en-US" sz="1800" b="1">
                        <a:solidFill>
                          <a:srgbClr val="000000"/>
                        </a:solidFill>
                        <a:ea typeface="ˎ̥"/>
                      </a:endParaRPr>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7" name="标题 750593"/>
          <p:cNvSpPr>
            <a:spLocks noGrp="1"/>
          </p:cNvSpPr>
          <p:nvPr>
            <p:ph type="title"/>
          </p:nvPr>
        </p:nvSpPr>
        <p:spPr/>
        <p:txBody>
          <a:bodyPr anchor="b"/>
          <a:lstStyle/>
          <a:p>
            <a:endParaRPr lang="zh-CN" altLang="en-US" dirty="0"/>
          </a:p>
        </p:txBody>
      </p:sp>
      <p:sp>
        <p:nvSpPr>
          <p:cNvPr id="751618" name="文本占位符 750594"/>
          <p:cNvSpPr>
            <a:spLocks noGrp="1"/>
          </p:cNvSpPr>
          <p:nvPr>
            <p:ph type="body" sz="half" idx="1"/>
          </p:nvPr>
        </p:nvSpPr>
        <p:spPr>
          <a:xfrm>
            <a:off x="827088" y="1052513"/>
            <a:ext cx="7848600" cy="1008062"/>
          </a:xfrm>
        </p:spPr>
        <p:txBody>
          <a:bodyPr anchor="t"/>
          <a:lstStyle/>
          <a:p>
            <a:pPr>
              <a:buClrTx/>
              <a:buSzTx/>
              <a:buFontTx/>
            </a:pPr>
            <a:r>
              <a:rPr lang="en-US" altLang="zh-CN" sz="2800"/>
              <a:t>5</a:t>
            </a:r>
            <a:r>
              <a:rPr lang="zh-CN" altLang="en-US" sz="2800"/>
              <a:t>． 数据存储的定义 数据存储在数据字典中只描述数据的逻辑存储结构，而不涉及它的物理组织。</a:t>
            </a:r>
            <a:endParaRPr lang="zh-CN" altLang="en-US" sz="2800"/>
          </a:p>
        </p:txBody>
      </p:sp>
      <p:graphicFrame>
        <p:nvGraphicFramePr>
          <p:cNvPr id="750596" name="内容占位符 750595"/>
          <p:cNvGraphicFramePr>
            <a:graphicFrameLocks noGrp="1"/>
          </p:cNvGraphicFramePr>
          <p:nvPr>
            <p:ph sz="half" idx="2"/>
          </p:nvPr>
        </p:nvGraphicFramePr>
        <p:xfrm>
          <a:off x="754063" y="2565400"/>
          <a:ext cx="7627938" cy="4023360"/>
        </p:xfrm>
        <a:graphic>
          <a:graphicData uri="http://schemas.openxmlformats.org/drawingml/2006/table">
            <a:tbl>
              <a:tblPr/>
              <a:tblGrid>
                <a:gridCol w="2097088"/>
                <a:gridCol w="5530850"/>
              </a:tblGrid>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solidFill>
                            <a:srgbClr val="FFFFFF"/>
                          </a:solidFill>
                        </a:rPr>
                        <a:t>例：数据存储定义</a:t>
                      </a:r>
                      <a:endParaRPr lang="zh-CN" altLang="en-US" sz="44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数据存储编号：</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F03-08</a:t>
                      </a:r>
                      <a:endParaRPr lang="en-US" altLang="zh-CN"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数据存储名称：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库存账</a:t>
                      </a:r>
                      <a:endParaRPr lang="zh-CN" altLang="en-US"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简述：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存放配件的库存量和单价</a:t>
                      </a:r>
                      <a:endParaRPr lang="zh-CN" altLang="en-US" sz="4400" b="1"/>
                    </a:p>
                  </a:txBody>
                  <a:tcPr anchor="ctr">
                    <a:lnL>
                      <a:noFill/>
                    </a:lnL>
                    <a:lnR cap="flat">
                      <a:noFill/>
                    </a:lnR>
                    <a:lnT>
                      <a:noFill/>
                    </a:lnT>
                    <a:lnB>
                      <a:noFill/>
                    </a:lnB>
                    <a:lnTlToBr>
                      <a:noFill/>
                    </a:lnTlToBr>
                    <a:lnBlToTr>
                      <a:noFill/>
                    </a:lnBlToTr>
                    <a:solidFill>
                      <a:srgbClr val="E5EFFB"/>
                    </a:solidFill>
                  </a:tcPr>
                </a:tc>
              </a:tr>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数据存储组成：</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配件编号十配件名称十单价十库存量十备往</a:t>
                      </a:r>
                      <a:endParaRPr lang="zh-CN" altLang="en-US"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关键字：</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配件编号</a:t>
                      </a:r>
                      <a:endParaRPr lang="zh-CN" altLang="en-US" sz="4400" b="1"/>
                    </a:p>
                  </a:txBody>
                  <a:tcPr anchor="ctr">
                    <a:lnL>
                      <a:noFill/>
                    </a:lnL>
                    <a:lnR cap="flat">
                      <a:noFill/>
                    </a:lnR>
                    <a:lnT>
                      <a:noFill/>
                    </a:lnT>
                    <a:lnB>
                      <a:noFill/>
                    </a:lnB>
                    <a:lnTlToBr>
                      <a:noFill/>
                    </a:lnTlToBr>
                    <a:lnBlToTr>
                      <a:noFill/>
                    </a:lnBlToTr>
                    <a:solidFill>
                      <a:srgbClr val="E5EFFB"/>
                    </a:solidFill>
                  </a:tcPr>
                </a:tc>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相关联的处理：</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P02,P03</a:t>
                      </a:r>
                      <a:endParaRPr lang="en-US" altLang="zh-CN" sz="4400" b="1"/>
                    </a:p>
                  </a:txBody>
                  <a:tcPr anchor="ctr">
                    <a:lnL>
                      <a:noFill/>
                    </a:lnL>
                    <a:lnR cap="flat">
                      <a:noFill/>
                    </a:lnR>
                    <a:lnT>
                      <a:noFill/>
                    </a:lnT>
                    <a:lnB>
                      <a:noFill/>
                    </a:lnB>
                    <a:lnTlToBr>
                      <a:noFill/>
                    </a:lnTlToBr>
                    <a:lnBlToTr>
                      <a:noFill/>
                    </a:lnBlToTr>
                    <a:solidFill>
                      <a:srgbClr val="E5EFFB"/>
                    </a:solidFill>
                  </a:tcPr>
                </a:tc>
              </a:tr>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ea typeface="ˎ̥"/>
                        </a:rPr>
                        <a:t>表</a:t>
                      </a:r>
                      <a:r>
                        <a:rPr lang="en-US" altLang="zh-CN" sz="2400">
                          <a:ea typeface="ˎ̥"/>
                        </a:rPr>
                        <a:t>5.6 </a:t>
                      </a:r>
                      <a:r>
                        <a:rPr lang="zh-CN" altLang="en-US" sz="2400">
                          <a:ea typeface="ˎ̥"/>
                        </a:rPr>
                        <a:t>数据存储定义</a:t>
                      </a:r>
                      <a:endParaRPr lang="zh-CN" altLang="en-US" sz="44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标题 751617"/>
          <p:cNvSpPr>
            <a:spLocks noGrp="1"/>
          </p:cNvSpPr>
          <p:nvPr>
            <p:ph type="title"/>
          </p:nvPr>
        </p:nvSpPr>
        <p:spPr/>
        <p:txBody>
          <a:bodyPr anchor="b"/>
          <a:lstStyle/>
          <a:p>
            <a:endParaRPr lang="zh-CN" altLang="en-US" dirty="0"/>
          </a:p>
        </p:txBody>
      </p:sp>
      <p:sp>
        <p:nvSpPr>
          <p:cNvPr id="752642" name="文本占位符 751618"/>
          <p:cNvSpPr>
            <a:spLocks noGrp="1"/>
          </p:cNvSpPr>
          <p:nvPr>
            <p:ph idx="1"/>
          </p:nvPr>
        </p:nvSpPr>
        <p:spPr/>
        <p:txBody>
          <a:bodyPr anchor="t"/>
          <a:lstStyle/>
          <a:p>
            <a:r>
              <a:rPr lang="en-US" altLang="zh-CN"/>
              <a:t>6</a:t>
            </a:r>
            <a:r>
              <a:rPr lang="zh-CN" altLang="en-US"/>
              <a:t>． 外部实体的定义外部实体定义包括：外部实体编号、名称、简述、及有关数据流的输入和输出。</a:t>
            </a:r>
            <a:endParaRPr lang="zh-CN" altLang="en-US"/>
          </a:p>
        </p:txBody>
      </p:sp>
      <p:graphicFrame>
        <p:nvGraphicFramePr>
          <p:cNvPr id="751620" name="表格 751619"/>
          <p:cNvGraphicFramePr/>
          <p:nvPr/>
        </p:nvGraphicFramePr>
        <p:xfrm>
          <a:off x="3044825" y="2246313"/>
          <a:ext cx="3054350" cy="2413000"/>
        </p:xfrm>
        <a:graphic>
          <a:graphicData uri="http://schemas.openxmlformats.org/drawingml/2006/table">
            <a:tbl>
              <a:tblPr/>
              <a:tblGrid>
                <a:gridCol w="3054350"/>
              </a:tblGrid>
              <a:tr h="213836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dirty="0"/>
                    </a:p>
                  </a:txBody>
                  <a:tcPr>
                    <a:lnL cap="flat">
                      <a:noFill/>
                    </a:lnL>
                    <a:lnR cap="flat">
                      <a:noFill/>
                    </a:lnR>
                    <a:lnT cap="flat">
                      <a:noFill/>
                    </a:lnT>
                    <a:lnB>
                      <a:noFill/>
                    </a:lnB>
                    <a:lnTlToBr>
                      <a:noFill/>
                    </a:lnTlToBr>
                    <a:lnBlToTr>
                      <a:noFill/>
                    </a:lnBlToTr>
                    <a:noFill/>
                  </a:tcPr>
                </a:tc>
              </a:tr>
              <a:tr h="2746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1200" b="1"/>
                        <a:t> </a:t>
                      </a:r>
                      <a:endParaRPr lang="zh-CN" altLang="en-US" sz="2400" b="1"/>
                    </a:p>
                  </a:txBody>
                  <a:tcPr anchor="ctr">
                    <a:lnL cap="flat">
                      <a:noFill/>
                    </a:lnL>
                    <a:lnR cap="flat">
                      <a:noFill/>
                    </a:lnR>
                    <a:lnT>
                      <a:noFill/>
                    </a:lnT>
                    <a:lnB cap="flat">
                      <a:noFill/>
                    </a:lnB>
                    <a:lnTlToBr>
                      <a:noFill/>
                    </a:lnTlToBr>
                    <a:lnBlToTr>
                      <a:noFill/>
                    </a:lnBlToTr>
                    <a:noFill/>
                  </a:tcPr>
                </a:tc>
              </a:tr>
            </a:tbl>
          </a:graphicData>
        </a:graphic>
      </p:graphicFrame>
      <p:graphicFrame>
        <p:nvGraphicFramePr>
          <p:cNvPr id="751627" name="表格 751626"/>
          <p:cNvGraphicFramePr/>
          <p:nvPr/>
        </p:nvGraphicFramePr>
        <p:xfrm>
          <a:off x="1187450" y="3500438"/>
          <a:ext cx="7056438" cy="4670108"/>
        </p:xfrm>
        <a:graphic>
          <a:graphicData uri="http://schemas.openxmlformats.org/drawingml/2006/table">
            <a:tbl>
              <a:tblPr/>
              <a:tblGrid>
                <a:gridCol w="1941513"/>
                <a:gridCol w="5114925"/>
              </a:tblGrid>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solidFill>
                            <a:srgbClr val="FFFFFF"/>
                          </a:solidFill>
                        </a:rPr>
                        <a:t>例：外部实体定义</a:t>
                      </a:r>
                      <a:endParaRPr lang="zh-CN" altLang="en-US" sz="4400" b="1"/>
                    </a:p>
                  </a:txBody>
                  <a:tcPr anchor="ctr">
                    <a:lnL cap="flat">
                      <a:noFill/>
                    </a:lnL>
                    <a:lnR cap="flat">
                      <a:noFill/>
                    </a:lnR>
                    <a:lnT cap="flat">
                      <a:noFill/>
                    </a:lnT>
                    <a:lnB>
                      <a:noFill/>
                    </a:lnB>
                    <a:lnTlToBr>
                      <a:noFill/>
                    </a:lnTlToBr>
                    <a:lnBlToTr>
                      <a:noFill/>
                    </a:lnBlToTr>
                    <a:solidFill>
                      <a:srgbClr val="88A6C9"/>
                    </a:solidFill>
                  </a:tcPr>
                </a:tc>
                <a:tc hMerge="1">
                  <a:tcPr>
                    <a:lnR cap="flat">
                      <a:noFill/>
                    </a:lnR>
                    <a:lnT cap="flat">
                      <a:noFill/>
                    </a:lnT>
                  </a:tcPr>
                </a:tc>
              </a:tr>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外部实体编号：</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S03-01</a:t>
                      </a:r>
                      <a:endParaRPr lang="en-US" altLang="zh-CN" sz="4400" b="1"/>
                    </a:p>
                  </a:txBody>
                  <a:tcPr anchor="ctr">
                    <a:lnL>
                      <a:noFill/>
                    </a:lnL>
                    <a:lnR cap="flat">
                      <a:noFill/>
                    </a:lnR>
                    <a:lnT>
                      <a:noFill/>
                    </a:lnT>
                    <a:lnB>
                      <a:noFill/>
                    </a:lnB>
                    <a:lnTlToBr>
                      <a:noFill/>
                    </a:lnTlToBr>
                    <a:lnBlToTr>
                      <a:noFill/>
                    </a:lnBlToTr>
                    <a:solidFill>
                      <a:srgbClr val="E5EFFB"/>
                    </a:solidFill>
                  </a:tcPr>
                </a:tc>
              </a:tr>
              <a:tr h="825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外部实体名称：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用户</a:t>
                      </a:r>
                      <a:endParaRPr lang="zh-CN" altLang="en-US" sz="4400" b="1"/>
                    </a:p>
                  </a:txBody>
                  <a:tcPr anchor="ctr">
                    <a:lnL>
                      <a:noFill/>
                    </a:lnL>
                    <a:lnR cap="flat">
                      <a:noFill/>
                    </a:lnR>
                    <a:lnT>
                      <a:noFill/>
                    </a:lnT>
                    <a:lnB>
                      <a:noFill/>
                    </a:lnB>
                    <a:lnTlToBr>
                      <a:noFill/>
                    </a:lnTlToBr>
                    <a:lnBlToTr>
                      <a:noFill/>
                    </a:lnBlToTr>
                    <a:solidFill>
                      <a:srgbClr val="E5EFFB"/>
                    </a:solidFill>
                  </a:tcPr>
                </a:tc>
              </a:tr>
              <a:tr h="45878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简述：</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zh-CN" altLang="en-US" sz="2400" b="1">
                          <a:solidFill>
                            <a:srgbClr val="000000"/>
                          </a:solidFill>
                          <a:ea typeface="ˎ̥"/>
                        </a:rPr>
                        <a:t>购置本单位配件的用户</a:t>
                      </a:r>
                      <a:endParaRPr lang="zh-CN" altLang="en-US" sz="4400" b="1"/>
                    </a:p>
                  </a:txBody>
                  <a:tcPr anchor="ctr">
                    <a:lnL>
                      <a:noFill/>
                    </a:lnL>
                    <a:lnR cap="flat">
                      <a:noFill/>
                    </a:lnR>
                    <a:lnT>
                      <a:noFill/>
                    </a:lnT>
                    <a:lnB>
                      <a:noFill/>
                    </a:lnB>
                    <a:lnTlToBr>
                      <a:noFill/>
                    </a:lnTlToBr>
                    <a:lnBlToTr>
                      <a:noFill/>
                    </a:lnBlToTr>
                    <a:solidFill>
                      <a:srgbClr val="E5EFFB"/>
                    </a:solidFill>
                  </a:tcPr>
                </a:tc>
              </a:tr>
              <a:tr h="825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输入的数据流：</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D03-06,D03-08</a:t>
                      </a:r>
                      <a:endParaRPr lang="en-US" altLang="zh-CN" sz="4400" b="1"/>
                    </a:p>
                  </a:txBody>
                  <a:tcPr anchor="ctr">
                    <a:lnL>
                      <a:noFill/>
                    </a:lnL>
                    <a:lnR cap="flat">
                      <a:noFill/>
                    </a:lnR>
                    <a:lnT>
                      <a:noFill/>
                    </a:lnT>
                    <a:lnB>
                      <a:noFill/>
                    </a:lnB>
                    <a:lnTlToBr>
                      <a:noFill/>
                    </a:lnTlToBr>
                    <a:lnBlToTr>
                      <a:noFill/>
                    </a:lnBlToTr>
                    <a:solidFill>
                      <a:srgbClr val="E5EFFB"/>
                    </a:solidFill>
                  </a:tcPr>
                </a:tc>
              </a:tr>
              <a:tr h="8223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r">
                        <a:spcBef>
                          <a:spcPct val="0"/>
                        </a:spcBef>
                        <a:buNone/>
                      </a:pPr>
                      <a:r>
                        <a:rPr lang="zh-CN" altLang="en-US" sz="2400" b="1">
                          <a:solidFill>
                            <a:srgbClr val="000000"/>
                          </a:solidFill>
                          <a:ea typeface="ˎ̥"/>
                        </a:rPr>
                        <a:t>输出的数据流：</a:t>
                      </a:r>
                      <a:endParaRPr lang="zh-CN" altLang="en-US" sz="4400" b="1"/>
                    </a:p>
                  </a:txBody>
                  <a:tcPr anchor="ctr">
                    <a:lnL cap="flat">
                      <a:noFill/>
                    </a:lnL>
                    <a:lnR>
                      <a:noFill/>
                    </a:lnR>
                    <a:lnT>
                      <a:noFill/>
                    </a:lnT>
                    <a:lnB>
                      <a:noFill/>
                    </a:lnB>
                    <a:lnTlToBr>
                      <a:noFill/>
                    </a:lnTlToBr>
                    <a:lnBlToTr>
                      <a:noFill/>
                    </a:lnBlToTr>
                    <a:solidFill>
                      <a:srgbClr val="E5EFFB"/>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spcBef>
                          <a:spcPct val="0"/>
                        </a:spcBef>
                        <a:buNone/>
                      </a:pPr>
                      <a:r>
                        <a:rPr lang="en-US" altLang="zh-CN" sz="2400" b="1">
                          <a:solidFill>
                            <a:srgbClr val="000000"/>
                          </a:solidFill>
                          <a:ea typeface="ˎ̥"/>
                        </a:rPr>
                        <a:t>D03-01</a:t>
                      </a:r>
                      <a:endParaRPr lang="en-US" altLang="zh-CN" sz="4400" b="1"/>
                    </a:p>
                  </a:txBody>
                  <a:tcPr anchor="ctr">
                    <a:lnL>
                      <a:noFill/>
                    </a:lnL>
                    <a:lnR cap="flat">
                      <a:noFill/>
                    </a:lnR>
                    <a:lnT>
                      <a:noFill/>
                    </a:lnT>
                    <a:lnB>
                      <a:noFill/>
                    </a:lnB>
                    <a:lnTlToBr>
                      <a:noFill/>
                    </a:lnTlToBr>
                    <a:lnBlToTr>
                      <a:noFill/>
                    </a:lnBlToTr>
                    <a:solidFill>
                      <a:srgbClr val="E5EFFB"/>
                    </a:solidFill>
                  </a:tcPr>
                </a:tc>
              </a:tr>
              <a:tr h="457200">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lgn="ctr">
                        <a:spcBef>
                          <a:spcPct val="0"/>
                        </a:spcBef>
                        <a:buNone/>
                      </a:pPr>
                      <a:r>
                        <a:rPr lang="zh-CN" altLang="en-US" sz="2400">
                          <a:ea typeface="ˎ̥"/>
                        </a:rPr>
                        <a:t>表</a:t>
                      </a:r>
                      <a:r>
                        <a:rPr lang="en-US" altLang="zh-CN" sz="2400">
                          <a:ea typeface="ˎ̥"/>
                        </a:rPr>
                        <a:t>5.7 </a:t>
                      </a:r>
                      <a:r>
                        <a:rPr lang="zh-CN" altLang="en-US" sz="2400">
                          <a:ea typeface="ˎ̥"/>
                        </a:rPr>
                        <a:t>外部实体定义</a:t>
                      </a:r>
                      <a:endParaRPr lang="zh-CN" altLang="en-US" sz="4400" b="1"/>
                    </a:p>
                  </a:txBody>
                  <a:tcPr anchor="ctr">
                    <a:lnL cap="flat">
                      <a:noFill/>
                    </a:lnL>
                    <a:lnR cap="flat">
                      <a:noFill/>
                    </a:lnR>
                    <a:lnT>
                      <a:noFill/>
                    </a:lnT>
                    <a:lnB cap="flat">
                      <a:noFill/>
                    </a:lnB>
                    <a:lnTlToBr>
                      <a:noFill/>
                    </a:lnTlToBr>
                    <a:lnBlToTr>
                      <a:noFill/>
                    </a:lnBlToTr>
                    <a:noFill/>
                  </a:tcPr>
                </a:tc>
                <a:tc hMerge="1">
                  <a:tcPr>
                    <a:lnR cap="flat">
                      <a:noFill/>
                    </a:lnR>
                    <a:lnB cap="flat">
                      <a:noFill/>
                    </a:lnB>
                  </a:tcPr>
                </a:tc>
              </a:tr>
            </a:tbl>
          </a:graphicData>
        </a:graphic>
      </p:graphicFrame>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5" name="标题 752641"/>
          <p:cNvSpPr>
            <a:spLocks noGrp="1"/>
          </p:cNvSpPr>
          <p:nvPr>
            <p:ph type="title"/>
          </p:nvPr>
        </p:nvSpPr>
        <p:spPr>
          <a:xfrm>
            <a:off x="685800" y="152400"/>
            <a:ext cx="6870700" cy="755650"/>
          </a:xfrm>
        </p:spPr>
        <p:txBody>
          <a:bodyPr anchor="b"/>
          <a:lstStyle/>
          <a:p>
            <a:r>
              <a:rPr lang="zh-CN" altLang="en-US" sz="4000"/>
              <a:t>⒈         数据项</a:t>
            </a:r>
            <a:endParaRPr lang="zh-CN" altLang="en-US" sz="4000"/>
          </a:p>
        </p:txBody>
      </p:sp>
      <p:sp>
        <p:nvSpPr>
          <p:cNvPr id="753666" name="文本占位符 752642"/>
          <p:cNvSpPr>
            <a:spLocks noGrp="1"/>
          </p:cNvSpPr>
          <p:nvPr>
            <p:ph idx="1"/>
          </p:nvPr>
        </p:nvSpPr>
        <p:spPr>
          <a:xfrm>
            <a:off x="0" y="1268413"/>
            <a:ext cx="9144000" cy="5256212"/>
          </a:xfrm>
        </p:spPr>
        <p:txBody>
          <a:bodyPr anchor="t"/>
          <a:lstStyle/>
          <a:p>
            <a:r>
              <a:rPr lang="zh-CN" altLang="en-US" dirty="0" smtClean="0"/>
              <a:t>数据项</a:t>
            </a:r>
            <a:r>
              <a:rPr lang="zh-CN" altLang="en-US" dirty="0"/>
              <a:t>是不可再分的数据单位</a:t>
            </a:r>
            <a:endParaRPr lang="zh-CN" altLang="en-US" dirty="0"/>
          </a:p>
          <a:p>
            <a:r>
              <a:rPr lang="zh-CN" altLang="en-US" dirty="0" smtClean="0"/>
              <a:t>  </a:t>
            </a:r>
            <a:r>
              <a:rPr lang="zh-CN" altLang="en-US" dirty="0"/>
              <a:t>对数据项的描述</a:t>
            </a:r>
            <a:endParaRPr lang="zh-CN" altLang="en-US" dirty="0"/>
          </a:p>
          <a:p>
            <a:r>
              <a:rPr lang="zh-CN" altLang="en-US" dirty="0"/>
              <a:t>数据项描述＝｛数据项名，数据项含义说明，    </a:t>
            </a:r>
            <a:endParaRPr lang="zh-CN" altLang="en-US" dirty="0"/>
          </a:p>
          <a:p>
            <a:pPr marL="0" indent="0">
              <a:buNone/>
            </a:pPr>
            <a:r>
              <a:rPr lang="zh-CN" altLang="en-US" dirty="0"/>
              <a:t>                     别名，数据类型，长度，取值范 围</a:t>
            </a:r>
            <a:r>
              <a:rPr lang="zh-CN" altLang="en-US" dirty="0" smtClean="0"/>
              <a:t>，                    </a:t>
            </a:r>
            <a:r>
              <a:rPr lang="zh-CN" altLang="en-US" dirty="0"/>
              <a:t>取值含义，与其他数据项的逻辑关 系｝</a:t>
            </a:r>
            <a:endParaRPr lang="zh-CN" altLang="en-US" dirty="0"/>
          </a:p>
          <a:p>
            <a:r>
              <a:rPr lang="zh-CN" altLang="en-US" dirty="0" smtClean="0"/>
              <a:t>取值</a:t>
            </a:r>
            <a:r>
              <a:rPr lang="zh-CN" altLang="en-US" dirty="0"/>
              <a:t>范围、与其他数据项的逻辑关系定义了</a:t>
            </a:r>
            <a:endParaRPr lang="zh-CN" altLang="en-US" dirty="0"/>
          </a:p>
          <a:p>
            <a:pPr marL="0" indent="0">
              <a:buNone/>
            </a:pPr>
            <a:r>
              <a:rPr lang="zh-CN" altLang="en-US" dirty="0"/>
              <a:t>数据的完整性约束条件</a:t>
            </a:r>
            <a:endParaRPr lang="zh-CN" altLang="en-US" dirty="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标题 753665"/>
          <p:cNvSpPr>
            <a:spLocks noGrp="1"/>
          </p:cNvSpPr>
          <p:nvPr>
            <p:ph type="title"/>
          </p:nvPr>
        </p:nvSpPr>
        <p:spPr>
          <a:xfrm>
            <a:off x="685800" y="152400"/>
            <a:ext cx="6870700" cy="755650"/>
          </a:xfrm>
        </p:spPr>
        <p:txBody>
          <a:bodyPr anchor="b"/>
          <a:lstStyle/>
          <a:p>
            <a:r>
              <a:rPr lang="zh-CN" altLang="en-US" sz="4000"/>
              <a:t>⒉         数据结构</a:t>
            </a:r>
            <a:endParaRPr lang="zh-CN" altLang="en-US" sz="4000"/>
          </a:p>
        </p:txBody>
      </p:sp>
      <p:sp>
        <p:nvSpPr>
          <p:cNvPr id="754690" name="文本占位符 753666"/>
          <p:cNvSpPr>
            <a:spLocks noGrp="1"/>
          </p:cNvSpPr>
          <p:nvPr>
            <p:ph idx="1"/>
          </p:nvPr>
        </p:nvSpPr>
        <p:spPr>
          <a:xfrm>
            <a:off x="0" y="1052513"/>
            <a:ext cx="8964613" cy="5616575"/>
          </a:xfrm>
        </p:spPr>
        <p:txBody>
          <a:bodyPr anchor="t"/>
          <a:lstStyle/>
          <a:p>
            <a:r>
              <a:rPr lang="zh-CN" altLang="en-US" dirty="0" smtClean="0"/>
              <a:t>数据结构</a:t>
            </a:r>
            <a:r>
              <a:rPr lang="zh-CN" altLang="en-US" dirty="0"/>
              <a:t>反映了数据之间的组合关系。</a:t>
            </a:r>
            <a:endParaRPr lang="zh-CN" altLang="en-US" dirty="0"/>
          </a:p>
          <a:p>
            <a:r>
              <a:rPr lang="zh-CN" altLang="en-US" dirty="0" smtClean="0"/>
              <a:t>  </a:t>
            </a:r>
            <a:r>
              <a:rPr lang="zh-CN" altLang="en-US" dirty="0"/>
              <a:t>一个数据结构可以由若干个数据项组成，也可</a:t>
            </a:r>
            <a:endParaRPr lang="zh-CN" altLang="en-US" dirty="0"/>
          </a:p>
          <a:p>
            <a:r>
              <a:rPr lang="zh-CN" altLang="en-US" dirty="0"/>
              <a:t>以由若干个数据结构组成，或由若干个数据项</a:t>
            </a:r>
            <a:endParaRPr lang="zh-CN" altLang="en-US" dirty="0"/>
          </a:p>
          <a:p>
            <a:pPr marL="0" indent="0">
              <a:buNone/>
            </a:pPr>
            <a:r>
              <a:rPr lang="zh-CN" altLang="en-US" dirty="0"/>
              <a:t>和数据结构混合组成。</a:t>
            </a:r>
            <a:endParaRPr lang="zh-CN" altLang="en-US" dirty="0"/>
          </a:p>
          <a:p>
            <a:r>
              <a:rPr lang="zh-CN" altLang="en-US" dirty="0" smtClean="0"/>
              <a:t>  </a:t>
            </a:r>
            <a:r>
              <a:rPr lang="zh-CN" altLang="en-US" dirty="0"/>
              <a:t>对数据结构的描述</a:t>
            </a:r>
            <a:endParaRPr lang="zh-CN" altLang="en-US" dirty="0"/>
          </a:p>
          <a:p>
            <a:r>
              <a:rPr lang="zh-CN" altLang="en-US" dirty="0"/>
              <a:t>数据结构描述＝｛数据结构名，含义说明，</a:t>
            </a:r>
            <a:endParaRPr lang="zh-CN" altLang="en-US" dirty="0"/>
          </a:p>
          <a:p>
            <a:r>
              <a:rPr lang="zh-CN" altLang="en-US" dirty="0"/>
              <a:t>                                组成 </a:t>
            </a:r>
            <a:r>
              <a:rPr lang="en-US" altLang="zh-CN" dirty="0"/>
              <a:t>: </a:t>
            </a:r>
            <a:r>
              <a:rPr lang="zh-CN" altLang="en-US" dirty="0"/>
              <a:t>｛数据项或数据结</a:t>
            </a:r>
            <a:endParaRPr lang="zh-CN" altLang="en-US" dirty="0"/>
          </a:p>
          <a:p>
            <a:r>
              <a:rPr lang="zh-CN" altLang="en-US" dirty="0"/>
              <a:t>构｝｝</a:t>
            </a:r>
            <a:endParaRPr lang="zh-CN" altLang="en-US" dirty="0"/>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3" name="标题 754689"/>
          <p:cNvSpPr>
            <a:spLocks noGrp="1"/>
          </p:cNvSpPr>
          <p:nvPr>
            <p:ph type="title"/>
          </p:nvPr>
        </p:nvSpPr>
        <p:spPr>
          <a:xfrm>
            <a:off x="685800" y="152400"/>
            <a:ext cx="6870700" cy="973138"/>
          </a:xfrm>
        </p:spPr>
        <p:txBody>
          <a:bodyPr anchor="b"/>
          <a:lstStyle/>
          <a:p>
            <a:r>
              <a:rPr lang="zh-CN" altLang="en-US"/>
              <a:t>⒊         数据流</a:t>
            </a:r>
            <a:endParaRPr lang="zh-CN" altLang="en-US"/>
          </a:p>
        </p:txBody>
      </p:sp>
      <p:sp>
        <p:nvSpPr>
          <p:cNvPr id="755714" name="文本占位符 754690"/>
          <p:cNvSpPr>
            <a:spLocks noGrp="1"/>
          </p:cNvSpPr>
          <p:nvPr>
            <p:ph idx="1"/>
          </p:nvPr>
        </p:nvSpPr>
        <p:spPr>
          <a:xfrm>
            <a:off x="0" y="1341438"/>
            <a:ext cx="8964613" cy="5327650"/>
          </a:xfrm>
        </p:spPr>
        <p:txBody>
          <a:bodyPr anchor="t"/>
          <a:lstStyle/>
          <a:p>
            <a:pPr>
              <a:lnSpc>
                <a:spcPct val="90000"/>
              </a:lnSpc>
            </a:pPr>
            <a:r>
              <a:rPr lang="zh-CN" altLang="en-US" sz="2800" dirty="0" smtClean="0"/>
              <a:t>  </a:t>
            </a:r>
            <a:r>
              <a:rPr lang="zh-CN" altLang="en-US" sz="2800" dirty="0"/>
              <a:t>数据流是数据结构在系统内传输的路径。</a:t>
            </a:r>
            <a:endParaRPr lang="zh-CN" altLang="en-US" sz="2800" dirty="0"/>
          </a:p>
          <a:p>
            <a:pPr>
              <a:lnSpc>
                <a:spcPct val="90000"/>
              </a:lnSpc>
            </a:pPr>
            <a:r>
              <a:rPr lang="zh-CN" altLang="en-US" sz="2800" dirty="0" smtClean="0"/>
              <a:t>  </a:t>
            </a:r>
            <a:r>
              <a:rPr lang="zh-CN" altLang="en-US" sz="2800" dirty="0"/>
              <a:t>对数据流的描述</a:t>
            </a:r>
            <a:endParaRPr lang="zh-CN" altLang="en-US" sz="2800" dirty="0"/>
          </a:p>
          <a:p>
            <a:pPr>
              <a:lnSpc>
                <a:spcPct val="90000"/>
              </a:lnSpc>
            </a:pPr>
            <a:r>
              <a:rPr lang="zh-CN" altLang="en-US" sz="2800" dirty="0"/>
              <a:t>　 数据流描述＝｛数据流名，说明，数据流来源，</a:t>
            </a:r>
            <a:endParaRPr lang="zh-CN" altLang="en-US" sz="2800" dirty="0"/>
          </a:p>
          <a:p>
            <a:pPr>
              <a:lnSpc>
                <a:spcPct val="90000"/>
              </a:lnSpc>
            </a:pPr>
            <a:r>
              <a:rPr lang="zh-CN" altLang="en-US" sz="2800" dirty="0"/>
              <a:t>                           数据流去向，组成 </a:t>
            </a:r>
            <a:r>
              <a:rPr lang="en-US" altLang="zh-CN" sz="2800" dirty="0"/>
              <a:t>: </a:t>
            </a:r>
            <a:r>
              <a:rPr lang="zh-CN" altLang="en-US" sz="2800" dirty="0"/>
              <a:t>｛数据结构｝，</a:t>
            </a:r>
            <a:endParaRPr lang="zh-CN" altLang="en-US" sz="2800" dirty="0"/>
          </a:p>
          <a:p>
            <a:pPr>
              <a:lnSpc>
                <a:spcPct val="90000"/>
              </a:lnSpc>
            </a:pPr>
            <a:r>
              <a:rPr lang="zh-CN" altLang="en-US" sz="2800" dirty="0"/>
              <a:t>                           平均流量，高峰期流量｝</a:t>
            </a:r>
            <a:endParaRPr lang="zh-CN" altLang="en-US" sz="2800" dirty="0"/>
          </a:p>
          <a:p>
            <a:pPr>
              <a:lnSpc>
                <a:spcPct val="90000"/>
              </a:lnSpc>
            </a:pPr>
            <a:r>
              <a:rPr lang="zh-CN" altLang="en-US" sz="2800" dirty="0" smtClean="0"/>
              <a:t>数据流</a:t>
            </a:r>
            <a:r>
              <a:rPr lang="zh-CN" altLang="en-US" sz="2800" dirty="0"/>
              <a:t>来源是说明该数据流来自哪个过程</a:t>
            </a:r>
            <a:endParaRPr lang="zh-CN" altLang="en-US" sz="2800" dirty="0"/>
          </a:p>
          <a:p>
            <a:pPr>
              <a:lnSpc>
                <a:spcPct val="90000"/>
              </a:lnSpc>
            </a:pPr>
            <a:r>
              <a:rPr lang="zh-CN" altLang="en-US" sz="2800" dirty="0" smtClean="0"/>
              <a:t>数据流</a:t>
            </a:r>
            <a:r>
              <a:rPr lang="zh-CN" altLang="en-US" sz="2800" dirty="0"/>
              <a:t>去向是说明该数据流将到哪个过程去</a:t>
            </a:r>
            <a:endParaRPr lang="zh-CN" altLang="en-US" sz="2800" dirty="0"/>
          </a:p>
          <a:p>
            <a:pPr>
              <a:lnSpc>
                <a:spcPct val="90000"/>
              </a:lnSpc>
            </a:pPr>
            <a:r>
              <a:rPr lang="zh-CN" altLang="en-US" sz="2800" dirty="0" smtClean="0"/>
              <a:t>平均</a:t>
            </a:r>
            <a:r>
              <a:rPr lang="zh-CN" altLang="en-US" sz="2800" dirty="0"/>
              <a:t>流量是指在单位时间（每天、每周、每月等）</a:t>
            </a:r>
            <a:endParaRPr lang="zh-CN" altLang="en-US" sz="2800" dirty="0"/>
          </a:p>
          <a:p>
            <a:pPr marL="0" indent="0">
              <a:lnSpc>
                <a:spcPct val="90000"/>
              </a:lnSpc>
              <a:buNone/>
            </a:pPr>
            <a:r>
              <a:rPr lang="zh-CN" altLang="en-US" sz="2800" dirty="0"/>
              <a:t>里的传输次数</a:t>
            </a:r>
            <a:endParaRPr lang="zh-CN" altLang="en-US" sz="2800" dirty="0"/>
          </a:p>
          <a:p>
            <a:pPr>
              <a:lnSpc>
                <a:spcPct val="90000"/>
              </a:lnSpc>
            </a:pPr>
            <a:r>
              <a:rPr lang="zh-CN" altLang="en-US" sz="2800" dirty="0" smtClean="0"/>
              <a:t> </a:t>
            </a:r>
            <a:r>
              <a:rPr lang="zh-CN" altLang="en-US" sz="2800" dirty="0"/>
              <a:t>高峰期流量则是指在高峰时期的数据流量</a:t>
            </a:r>
            <a:endParaRPr lang="zh-CN" altLang="en-US" sz="2800" dirty="0"/>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标题 755713"/>
          <p:cNvSpPr>
            <a:spLocks noGrp="1"/>
          </p:cNvSpPr>
          <p:nvPr>
            <p:ph type="title"/>
          </p:nvPr>
        </p:nvSpPr>
        <p:spPr>
          <a:xfrm>
            <a:off x="685800" y="152400"/>
            <a:ext cx="6870700" cy="755650"/>
          </a:xfrm>
        </p:spPr>
        <p:txBody>
          <a:bodyPr anchor="b"/>
          <a:lstStyle/>
          <a:p>
            <a:r>
              <a:rPr lang="zh-CN" altLang="en-US" sz="4000"/>
              <a:t>⒋         数据存储</a:t>
            </a:r>
            <a:endParaRPr lang="zh-CN" altLang="en-US" sz="4000"/>
          </a:p>
        </p:txBody>
      </p:sp>
      <p:sp>
        <p:nvSpPr>
          <p:cNvPr id="756738" name="文本占位符 755714"/>
          <p:cNvSpPr>
            <a:spLocks noGrp="1"/>
          </p:cNvSpPr>
          <p:nvPr>
            <p:ph idx="1"/>
          </p:nvPr>
        </p:nvSpPr>
        <p:spPr>
          <a:xfrm>
            <a:off x="0" y="1196975"/>
            <a:ext cx="8964613" cy="5661025"/>
          </a:xfrm>
        </p:spPr>
        <p:txBody>
          <a:bodyPr anchor="t"/>
          <a:lstStyle/>
          <a:p>
            <a:pPr>
              <a:lnSpc>
                <a:spcPct val="90000"/>
              </a:lnSpc>
            </a:pPr>
            <a:r>
              <a:rPr lang="zh-CN" altLang="en-US" sz="2400" dirty="0" smtClean="0"/>
              <a:t>数据</a:t>
            </a:r>
            <a:r>
              <a:rPr lang="zh-CN" altLang="en-US" sz="2400" dirty="0"/>
              <a:t>存储是数据结构停留或保存的地方，也是数据</a:t>
            </a:r>
            <a:endParaRPr lang="zh-CN" altLang="en-US" sz="2400" dirty="0"/>
          </a:p>
          <a:p>
            <a:pPr marL="0" indent="0">
              <a:lnSpc>
                <a:spcPct val="90000"/>
              </a:lnSpc>
              <a:buNone/>
            </a:pPr>
            <a:r>
              <a:rPr lang="zh-CN" altLang="en-US" sz="2400" dirty="0"/>
              <a:t>流的来源和去向之一。</a:t>
            </a:r>
            <a:endParaRPr lang="zh-CN" altLang="en-US" sz="2400" dirty="0"/>
          </a:p>
          <a:p>
            <a:pPr>
              <a:lnSpc>
                <a:spcPct val="90000"/>
              </a:lnSpc>
            </a:pPr>
            <a:r>
              <a:rPr lang="zh-CN" altLang="en-US" sz="2400" dirty="0" smtClean="0"/>
              <a:t>对</a:t>
            </a:r>
            <a:r>
              <a:rPr lang="zh-CN" altLang="en-US" sz="2400" dirty="0"/>
              <a:t>数据存储的描述</a:t>
            </a:r>
            <a:endParaRPr lang="zh-CN" altLang="en-US" sz="2400" dirty="0"/>
          </a:p>
          <a:p>
            <a:pPr>
              <a:lnSpc>
                <a:spcPct val="90000"/>
              </a:lnSpc>
            </a:pPr>
            <a:r>
              <a:rPr lang="zh-CN" altLang="en-US" sz="2400" dirty="0"/>
              <a:t>　 数据存储描述＝｛数据存储名，说明，编号，</a:t>
            </a:r>
            <a:endParaRPr lang="zh-CN" altLang="en-US" sz="2400" dirty="0"/>
          </a:p>
          <a:p>
            <a:pPr>
              <a:lnSpc>
                <a:spcPct val="90000"/>
              </a:lnSpc>
            </a:pPr>
            <a:r>
              <a:rPr lang="zh-CN" altLang="en-US" sz="2400" dirty="0"/>
              <a:t>                             流入的数据流   ，流出的数据流   ，</a:t>
            </a:r>
            <a:endParaRPr lang="zh-CN" altLang="en-US" sz="2400" dirty="0"/>
          </a:p>
          <a:p>
            <a:pPr>
              <a:lnSpc>
                <a:spcPct val="90000"/>
              </a:lnSpc>
            </a:pPr>
            <a:r>
              <a:rPr lang="zh-CN" altLang="en-US" sz="2400" dirty="0"/>
              <a:t>                             组成 </a:t>
            </a:r>
            <a:r>
              <a:rPr lang="en-US" altLang="zh-CN" sz="2400" dirty="0"/>
              <a:t>: </a:t>
            </a:r>
            <a:r>
              <a:rPr lang="zh-CN" altLang="en-US" sz="2400" dirty="0"/>
              <a:t>｛数据结构｝，数据量，存取方式｝</a:t>
            </a:r>
            <a:endParaRPr lang="zh-CN" altLang="en-US" sz="2400" dirty="0"/>
          </a:p>
          <a:p>
            <a:pPr>
              <a:lnSpc>
                <a:spcPct val="90000"/>
              </a:lnSpc>
            </a:pPr>
            <a:r>
              <a:rPr lang="zh-CN" altLang="en-US" sz="2400" dirty="0" smtClean="0"/>
              <a:t> </a:t>
            </a:r>
            <a:r>
              <a:rPr lang="zh-CN" altLang="en-US" sz="2400" dirty="0"/>
              <a:t>流入的数据流：指出数据来源</a:t>
            </a:r>
            <a:endParaRPr lang="zh-CN" altLang="en-US" sz="2400" dirty="0"/>
          </a:p>
          <a:p>
            <a:pPr>
              <a:lnSpc>
                <a:spcPct val="90000"/>
              </a:lnSpc>
            </a:pPr>
            <a:r>
              <a:rPr lang="zh-CN" altLang="en-US" sz="2400" dirty="0" smtClean="0"/>
              <a:t> </a:t>
            </a:r>
            <a:r>
              <a:rPr lang="zh-CN" altLang="en-US" sz="2400" dirty="0"/>
              <a:t>流出的数据流：指出数据去向</a:t>
            </a:r>
            <a:endParaRPr lang="zh-CN" altLang="en-US" sz="2400" dirty="0"/>
          </a:p>
          <a:p>
            <a:pPr>
              <a:lnSpc>
                <a:spcPct val="90000"/>
              </a:lnSpc>
            </a:pPr>
            <a:r>
              <a:rPr lang="zh-CN" altLang="en-US" sz="2400" dirty="0" smtClean="0"/>
              <a:t> </a:t>
            </a:r>
            <a:r>
              <a:rPr lang="zh-CN" altLang="en-US" sz="2400" dirty="0"/>
              <a:t>数据量：每次存取多少数据，每天（或每小时、每周等）</a:t>
            </a:r>
            <a:endParaRPr lang="zh-CN" altLang="en-US" sz="2400" dirty="0"/>
          </a:p>
          <a:p>
            <a:pPr>
              <a:lnSpc>
                <a:spcPct val="90000"/>
              </a:lnSpc>
            </a:pPr>
            <a:r>
              <a:rPr lang="zh-CN" altLang="en-US" sz="2400" dirty="0"/>
              <a:t>存取几次等信息</a:t>
            </a:r>
            <a:endParaRPr lang="zh-CN" altLang="en-US" sz="2400" dirty="0"/>
          </a:p>
          <a:p>
            <a:pPr>
              <a:lnSpc>
                <a:spcPct val="90000"/>
              </a:lnSpc>
            </a:pPr>
            <a:r>
              <a:rPr lang="zh-CN" altLang="en-US" sz="2400" dirty="0" smtClean="0"/>
              <a:t> </a:t>
            </a:r>
            <a:r>
              <a:rPr lang="zh-CN" altLang="en-US" sz="2400" dirty="0"/>
              <a:t>存取方法：批处理  </a:t>
            </a:r>
            <a:r>
              <a:rPr lang="en-US" altLang="zh-CN" sz="2400" dirty="0"/>
              <a:t>/  </a:t>
            </a:r>
            <a:r>
              <a:rPr lang="zh-CN" altLang="en-US" sz="2400" dirty="0"/>
              <a:t>联机处理；检索  </a:t>
            </a:r>
            <a:r>
              <a:rPr lang="en-US" altLang="zh-CN" sz="2400" dirty="0"/>
              <a:t>/  </a:t>
            </a:r>
            <a:r>
              <a:rPr lang="zh-CN" altLang="en-US" sz="2400" dirty="0"/>
              <a:t>更新；顺序检索  </a:t>
            </a:r>
            <a:r>
              <a:rPr lang="en-US" altLang="zh-CN" sz="2400" dirty="0"/>
              <a:t>/ </a:t>
            </a:r>
            <a:endParaRPr lang="en-US" altLang="zh-CN" sz="2400" dirty="0"/>
          </a:p>
          <a:p>
            <a:pPr>
              <a:lnSpc>
                <a:spcPct val="90000"/>
              </a:lnSpc>
            </a:pPr>
            <a:r>
              <a:rPr lang="zh-CN" altLang="en-US" sz="2400" dirty="0"/>
              <a:t>随机检索</a:t>
            </a:r>
            <a:endParaRPr lang="zh-CN" altLang="en-US" sz="2400" dirty="0"/>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1" name="标题 756737"/>
          <p:cNvSpPr>
            <a:spLocks noGrp="1"/>
          </p:cNvSpPr>
          <p:nvPr>
            <p:ph type="title"/>
          </p:nvPr>
        </p:nvSpPr>
        <p:spPr>
          <a:xfrm>
            <a:off x="685800" y="152400"/>
            <a:ext cx="6870700" cy="973138"/>
          </a:xfrm>
        </p:spPr>
        <p:txBody>
          <a:bodyPr anchor="b"/>
          <a:lstStyle/>
          <a:p>
            <a:r>
              <a:rPr lang="zh-CN" altLang="en-US"/>
              <a:t>⒌         处理过程</a:t>
            </a:r>
            <a:endParaRPr lang="zh-CN" altLang="en-US"/>
          </a:p>
        </p:txBody>
      </p:sp>
      <p:sp>
        <p:nvSpPr>
          <p:cNvPr id="757762" name="文本占位符 756738"/>
          <p:cNvSpPr>
            <a:spLocks noGrp="1"/>
          </p:cNvSpPr>
          <p:nvPr>
            <p:ph idx="1"/>
          </p:nvPr>
        </p:nvSpPr>
        <p:spPr>
          <a:xfrm>
            <a:off x="0" y="1341438"/>
            <a:ext cx="8820150" cy="5183187"/>
          </a:xfrm>
        </p:spPr>
        <p:txBody>
          <a:bodyPr anchor="t"/>
          <a:lstStyle/>
          <a:p>
            <a:r>
              <a:rPr lang="zh-CN" altLang="en-US" dirty="0"/>
              <a:t>处理过程的具体处理逻辑一般用判定表或判定树来</a:t>
            </a:r>
            <a:r>
              <a:rPr lang="zh-CN" altLang="en-US" dirty="0" smtClean="0"/>
              <a:t>描述</a:t>
            </a:r>
            <a:r>
              <a:rPr lang="zh-CN" altLang="en-US" dirty="0"/>
              <a:t>。数据字典中只需要描述处理过程的说明性信息</a:t>
            </a:r>
            <a:endParaRPr lang="zh-CN" altLang="en-US" dirty="0"/>
          </a:p>
          <a:p>
            <a:r>
              <a:rPr lang="zh-CN" altLang="en-US" dirty="0"/>
              <a:t>处理过程说明性信息的描述</a:t>
            </a:r>
            <a:endParaRPr lang="zh-CN" altLang="en-US" dirty="0"/>
          </a:p>
          <a:p>
            <a:pPr marL="0" indent="0">
              <a:buNone/>
            </a:pPr>
            <a:r>
              <a:rPr lang="zh-CN" altLang="en-US" dirty="0"/>
              <a:t>　 处理过程描述＝｛处理过程名，说明，</a:t>
            </a:r>
            <a:endParaRPr lang="zh-CN" altLang="en-US" dirty="0"/>
          </a:p>
          <a:p>
            <a:pPr marL="0" indent="0">
              <a:buNone/>
            </a:pPr>
            <a:r>
              <a:rPr lang="zh-CN" altLang="en-US" dirty="0" smtClean="0"/>
              <a:t>             </a:t>
            </a:r>
            <a:r>
              <a:rPr lang="zh-CN" altLang="en-US" dirty="0"/>
              <a:t>输入 </a:t>
            </a:r>
            <a:r>
              <a:rPr lang="en-US" altLang="zh-CN" dirty="0"/>
              <a:t>: </a:t>
            </a:r>
            <a:r>
              <a:rPr lang="zh-CN" altLang="en-US" dirty="0"/>
              <a:t>｛数据流｝，输出 </a:t>
            </a:r>
            <a:r>
              <a:rPr lang="en-US" altLang="zh-CN" dirty="0"/>
              <a:t>: </a:t>
            </a:r>
            <a:r>
              <a:rPr lang="zh-CN" altLang="en-US" dirty="0"/>
              <a:t>｛数据流</a:t>
            </a:r>
            <a:r>
              <a:rPr lang="zh-CN" altLang="en-US" dirty="0" smtClean="0"/>
              <a:t>｝，                  处理 </a:t>
            </a:r>
            <a:r>
              <a:rPr lang="en-US" altLang="zh-CN" dirty="0"/>
              <a:t>: </a:t>
            </a:r>
            <a:r>
              <a:rPr lang="zh-CN" altLang="en-US" dirty="0"/>
              <a:t>｛简要说明｝｝</a:t>
            </a:r>
            <a:endParaRPr lang="zh-CN" altLang="en-US"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标题 757761"/>
          <p:cNvSpPr>
            <a:spLocks noGrp="1"/>
          </p:cNvSpPr>
          <p:nvPr>
            <p:ph type="title"/>
          </p:nvPr>
        </p:nvSpPr>
        <p:spPr/>
        <p:txBody>
          <a:bodyPr anchor="b"/>
          <a:lstStyle/>
          <a:p>
            <a:endParaRPr lang="zh-CN" altLang="en-US" dirty="0"/>
          </a:p>
        </p:txBody>
      </p:sp>
      <p:sp>
        <p:nvSpPr>
          <p:cNvPr id="758786" name="文本占位符 757762"/>
          <p:cNvSpPr>
            <a:spLocks noGrp="1"/>
          </p:cNvSpPr>
          <p:nvPr>
            <p:ph idx="1"/>
          </p:nvPr>
        </p:nvSpPr>
        <p:spPr/>
        <p:txBody>
          <a:bodyPr anchor="t"/>
          <a:lstStyle/>
          <a:p>
            <a:pPr>
              <a:lnSpc>
                <a:spcPct val="80000"/>
              </a:lnSpc>
            </a:pPr>
            <a:r>
              <a:rPr lang="zh-CN" altLang="en-US" sz="2800" dirty="0" smtClean="0"/>
              <a:t>简要</a:t>
            </a:r>
            <a:r>
              <a:rPr lang="zh-CN" altLang="en-US" sz="2800" dirty="0"/>
              <a:t>说明：主要说明该处理过程的功能及处理要求</a:t>
            </a:r>
            <a:endParaRPr lang="zh-CN" altLang="en-US" sz="2800" dirty="0"/>
          </a:p>
          <a:p>
            <a:pPr>
              <a:lnSpc>
                <a:spcPct val="80000"/>
              </a:lnSpc>
            </a:pPr>
            <a:r>
              <a:rPr lang="zh-CN" altLang="en-US" sz="2800" dirty="0" smtClean="0"/>
              <a:t>功能</a:t>
            </a:r>
            <a:r>
              <a:rPr lang="zh-CN" altLang="en-US" sz="2800" dirty="0"/>
              <a:t>：该处理过程用来做什么</a:t>
            </a:r>
            <a:endParaRPr lang="zh-CN" altLang="en-US" sz="2800" dirty="0"/>
          </a:p>
          <a:p>
            <a:pPr>
              <a:lnSpc>
                <a:spcPct val="80000"/>
              </a:lnSpc>
            </a:pPr>
            <a:r>
              <a:rPr lang="zh-CN" altLang="en-US" sz="2800" dirty="0" smtClean="0"/>
              <a:t>处理</a:t>
            </a:r>
            <a:r>
              <a:rPr lang="zh-CN" altLang="en-US" sz="2800" dirty="0"/>
              <a:t>要求：处理频度要求（如单位时间里处理</a:t>
            </a:r>
            <a:r>
              <a:rPr lang="zh-CN" altLang="en-US" sz="2800" dirty="0" smtClean="0"/>
              <a:t>多少</a:t>
            </a:r>
            <a:r>
              <a:rPr lang="zh-CN" altLang="en-US" sz="2800" dirty="0"/>
              <a:t>事务，多少数据量）；响应时间要求等</a:t>
            </a:r>
            <a:endParaRPr lang="zh-CN" altLang="en-US" sz="2800" dirty="0"/>
          </a:p>
          <a:p>
            <a:pPr>
              <a:lnSpc>
                <a:spcPct val="80000"/>
              </a:lnSpc>
            </a:pPr>
            <a:r>
              <a:rPr lang="zh-CN" altLang="en-US" sz="2800" dirty="0" smtClean="0"/>
              <a:t>处理</a:t>
            </a:r>
            <a:r>
              <a:rPr lang="zh-CN" altLang="en-US" sz="2800" dirty="0"/>
              <a:t>要求是后面物理设计的输入及性能评价的</a:t>
            </a:r>
            <a:r>
              <a:rPr lang="zh-CN" altLang="en-US" sz="2800" dirty="0" smtClean="0"/>
              <a:t>标准</a:t>
            </a:r>
            <a:endParaRPr lang="zh-CN" altLang="en-US" sz="2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76801"/>
          <p:cNvSpPr>
            <a:spLocks noGrp="1"/>
          </p:cNvSpPr>
          <p:nvPr>
            <p:ph type="title"/>
          </p:nvPr>
        </p:nvSpPr>
        <p:spPr>
          <a:xfrm>
            <a:off x="685800" y="152400"/>
            <a:ext cx="6870700" cy="539750"/>
          </a:xfrm>
        </p:spPr>
        <p:txBody>
          <a:bodyPr anchor="b"/>
          <a:lstStyle/>
          <a:p>
            <a:r>
              <a:rPr lang="en-US" altLang="zh-CN" sz="4000"/>
              <a:t>5.  </a:t>
            </a:r>
            <a:r>
              <a:rPr lang="zh-CN" altLang="en-US" sz="4000"/>
              <a:t>层次模型的优缺点</a:t>
            </a:r>
            <a:endParaRPr lang="zh-CN" altLang="en-US" sz="4000"/>
          </a:p>
        </p:txBody>
      </p:sp>
      <p:sp>
        <p:nvSpPr>
          <p:cNvPr id="77826" name="文本占位符 76802"/>
          <p:cNvSpPr>
            <a:spLocks noGrp="1"/>
          </p:cNvSpPr>
          <p:nvPr>
            <p:ph idx="1"/>
          </p:nvPr>
        </p:nvSpPr>
        <p:spPr>
          <a:xfrm>
            <a:off x="0" y="1052513"/>
            <a:ext cx="9144000" cy="5805487"/>
          </a:xfrm>
        </p:spPr>
        <p:txBody>
          <a:bodyPr anchor="t"/>
          <a:lstStyle/>
          <a:p>
            <a:pPr>
              <a:lnSpc>
                <a:spcPct val="90000"/>
              </a:lnSpc>
            </a:pPr>
            <a:r>
              <a:rPr lang="zh-CN" altLang="en-US" dirty="0" smtClean="0"/>
              <a:t>优点</a:t>
            </a:r>
            <a:endParaRPr lang="zh-CN" altLang="en-US" dirty="0"/>
          </a:p>
          <a:p>
            <a:pPr>
              <a:lnSpc>
                <a:spcPct val="90000"/>
              </a:lnSpc>
              <a:buNone/>
            </a:pPr>
            <a:r>
              <a:rPr lang="zh-CN" altLang="en-US" dirty="0"/>
              <a:t> 层次数据模型简单，对具有一对多的层次关系的</a:t>
            </a:r>
            <a:endParaRPr lang="zh-CN" altLang="en-US" dirty="0"/>
          </a:p>
          <a:p>
            <a:pPr>
              <a:lnSpc>
                <a:spcPct val="90000"/>
              </a:lnSpc>
              <a:buNone/>
            </a:pPr>
            <a:r>
              <a:rPr lang="zh-CN" altLang="en-US" dirty="0"/>
              <a:t>部门描述自然、直观，容易理解</a:t>
            </a:r>
            <a:endParaRPr lang="zh-CN" altLang="en-US" dirty="0"/>
          </a:p>
          <a:p>
            <a:pPr>
              <a:lnSpc>
                <a:spcPct val="90000"/>
              </a:lnSpc>
              <a:buNone/>
            </a:pPr>
            <a:r>
              <a:rPr lang="zh-CN" altLang="en-US" dirty="0"/>
              <a:t> 性能优于关系模型，不低于网状模型</a:t>
            </a:r>
            <a:endParaRPr lang="zh-CN" altLang="en-US" dirty="0"/>
          </a:p>
          <a:p>
            <a:pPr>
              <a:lnSpc>
                <a:spcPct val="90000"/>
              </a:lnSpc>
              <a:buNone/>
            </a:pPr>
            <a:r>
              <a:rPr lang="zh-CN" altLang="en-US" dirty="0"/>
              <a:t> 层次数据模型提供了良好的完整性支持</a:t>
            </a:r>
            <a:endParaRPr lang="zh-CN" altLang="en-US" dirty="0"/>
          </a:p>
          <a:p>
            <a:pPr>
              <a:lnSpc>
                <a:spcPct val="90000"/>
              </a:lnSpc>
            </a:pPr>
            <a:r>
              <a:rPr lang="zh-CN" altLang="en-US" dirty="0" smtClean="0"/>
              <a:t>缺点</a:t>
            </a:r>
            <a:endParaRPr lang="zh-CN" altLang="en-US" dirty="0"/>
          </a:p>
          <a:p>
            <a:pPr>
              <a:lnSpc>
                <a:spcPct val="90000"/>
              </a:lnSpc>
              <a:buNone/>
            </a:pPr>
            <a:r>
              <a:rPr lang="zh-CN" altLang="en-US" dirty="0"/>
              <a:t> 多对多联系表示不自然</a:t>
            </a:r>
            <a:endParaRPr lang="zh-CN" altLang="en-US" dirty="0"/>
          </a:p>
          <a:p>
            <a:pPr>
              <a:lnSpc>
                <a:spcPct val="90000"/>
              </a:lnSpc>
              <a:buNone/>
            </a:pPr>
            <a:r>
              <a:rPr lang="zh-CN" altLang="en-US" dirty="0"/>
              <a:t> 对插入和删除操作的限制多</a:t>
            </a:r>
            <a:endParaRPr lang="zh-CN" altLang="en-US" dirty="0"/>
          </a:p>
          <a:p>
            <a:pPr>
              <a:lnSpc>
                <a:spcPct val="90000"/>
              </a:lnSpc>
              <a:buNone/>
            </a:pPr>
            <a:r>
              <a:rPr lang="zh-CN" altLang="en-US" dirty="0"/>
              <a:t> 查询子女结点必须通过双亲结点</a:t>
            </a:r>
            <a:endParaRPr lang="zh-CN" altLang="en-US" dirty="0"/>
          </a:p>
          <a:p>
            <a:pPr>
              <a:lnSpc>
                <a:spcPct val="90000"/>
              </a:lnSpc>
              <a:buNone/>
            </a:pPr>
            <a:r>
              <a:rPr lang="zh-CN" altLang="en-US" dirty="0"/>
              <a:t> 层次命令趋于程序化</a:t>
            </a:r>
            <a:endParaRPr lang="zh-CN" altLang="en-US" dirty="0"/>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09" name="标题 758785"/>
          <p:cNvSpPr>
            <a:spLocks noGrp="1"/>
          </p:cNvSpPr>
          <p:nvPr>
            <p:ph type="title"/>
          </p:nvPr>
        </p:nvSpPr>
        <p:spPr/>
        <p:txBody>
          <a:bodyPr anchor="b"/>
          <a:lstStyle/>
          <a:p>
            <a:endParaRPr lang="zh-CN" altLang="en-US" dirty="0"/>
          </a:p>
        </p:txBody>
      </p:sp>
      <p:sp>
        <p:nvSpPr>
          <p:cNvPr id="759810" name="文本占位符 758786"/>
          <p:cNvSpPr>
            <a:spLocks noGrp="1"/>
          </p:cNvSpPr>
          <p:nvPr>
            <p:ph idx="1"/>
          </p:nvPr>
        </p:nvSpPr>
        <p:spPr>
          <a:xfrm>
            <a:off x="179388" y="1628775"/>
            <a:ext cx="8964612" cy="5040313"/>
          </a:xfrm>
        </p:spPr>
        <p:txBody>
          <a:bodyPr anchor="t"/>
          <a:lstStyle/>
          <a:p>
            <a:pPr>
              <a:lnSpc>
                <a:spcPct val="90000"/>
              </a:lnSpc>
            </a:pPr>
            <a:r>
              <a:rPr lang="zh-CN" altLang="en-US" sz="2400" dirty="0"/>
              <a:t>处理过程（续）</a:t>
            </a:r>
            <a:endParaRPr lang="zh-CN" altLang="en-US" sz="2400" dirty="0"/>
          </a:p>
          <a:p>
            <a:pPr marL="0" indent="0">
              <a:lnSpc>
                <a:spcPct val="90000"/>
              </a:lnSpc>
              <a:buNone/>
            </a:pPr>
            <a:r>
              <a:rPr lang="zh-CN" altLang="en-US" sz="2400" dirty="0"/>
              <a:t>例：学生学籍管理子系统的数据字典。</a:t>
            </a:r>
            <a:endParaRPr lang="zh-CN" altLang="en-US" sz="2400" dirty="0"/>
          </a:p>
          <a:p>
            <a:pPr marL="0" indent="0">
              <a:lnSpc>
                <a:spcPct val="90000"/>
              </a:lnSpc>
              <a:buNone/>
            </a:pPr>
            <a:r>
              <a:rPr lang="zh-CN" altLang="en-US" sz="2400" dirty="0"/>
              <a:t>数据项 ，以 “ 学号 ” 为例：</a:t>
            </a:r>
            <a:endParaRPr lang="zh-CN" altLang="en-US" sz="2400" dirty="0"/>
          </a:p>
          <a:p>
            <a:pPr marL="0" indent="0">
              <a:lnSpc>
                <a:spcPct val="90000"/>
              </a:lnSpc>
              <a:buNone/>
            </a:pPr>
            <a:r>
              <a:rPr lang="zh-CN" altLang="en-US" sz="2400" dirty="0"/>
              <a:t>     数据项：　学号</a:t>
            </a:r>
            <a:endParaRPr lang="zh-CN" altLang="en-US" sz="2400" dirty="0"/>
          </a:p>
          <a:p>
            <a:pPr marL="0" indent="0">
              <a:lnSpc>
                <a:spcPct val="90000"/>
              </a:lnSpc>
              <a:buNone/>
            </a:pPr>
            <a:r>
              <a:rPr lang="zh-CN" altLang="en-US" sz="2400" dirty="0"/>
              <a:t>     含义说明：唯一标识每个学生</a:t>
            </a:r>
            <a:endParaRPr lang="zh-CN" altLang="en-US" sz="2400" dirty="0"/>
          </a:p>
          <a:p>
            <a:pPr marL="0" indent="0">
              <a:lnSpc>
                <a:spcPct val="90000"/>
              </a:lnSpc>
              <a:buNone/>
            </a:pPr>
            <a:r>
              <a:rPr lang="zh-CN" altLang="en-US" sz="2400" dirty="0"/>
              <a:t>　别名：　　学生编号</a:t>
            </a:r>
            <a:endParaRPr lang="zh-CN" altLang="en-US" sz="2400" dirty="0"/>
          </a:p>
          <a:p>
            <a:pPr marL="0" indent="0">
              <a:lnSpc>
                <a:spcPct val="90000"/>
              </a:lnSpc>
              <a:buNone/>
            </a:pPr>
            <a:r>
              <a:rPr lang="zh-CN" altLang="en-US" sz="2400" dirty="0"/>
              <a:t>     类型：　　字符型</a:t>
            </a:r>
            <a:endParaRPr lang="zh-CN" altLang="en-US" sz="2400" dirty="0"/>
          </a:p>
          <a:p>
            <a:pPr marL="0" indent="0">
              <a:lnSpc>
                <a:spcPct val="90000"/>
              </a:lnSpc>
              <a:buNone/>
            </a:pPr>
            <a:r>
              <a:rPr lang="zh-CN" altLang="en-US" sz="2400" dirty="0"/>
              <a:t>     长度：　　  </a:t>
            </a:r>
            <a:r>
              <a:rPr lang="en-US" altLang="zh-CN" sz="2400" dirty="0"/>
              <a:t>8</a:t>
            </a:r>
            <a:endParaRPr lang="en-US" altLang="zh-CN" sz="2400" dirty="0"/>
          </a:p>
          <a:p>
            <a:pPr>
              <a:lnSpc>
                <a:spcPct val="90000"/>
              </a:lnSpc>
            </a:pPr>
            <a:r>
              <a:rPr lang="en-US" altLang="zh-CN" sz="2400" dirty="0"/>
              <a:t>     </a:t>
            </a:r>
            <a:r>
              <a:rPr lang="zh-CN" altLang="en-US" sz="2400" dirty="0"/>
              <a:t>取值范围： </a:t>
            </a:r>
            <a:r>
              <a:rPr lang="en-US" altLang="zh-CN" sz="2400" dirty="0"/>
              <a:t>00000000 </a:t>
            </a:r>
            <a:r>
              <a:rPr lang="zh-CN" altLang="en-US" sz="2400" dirty="0"/>
              <a:t>至 </a:t>
            </a:r>
            <a:r>
              <a:rPr lang="en-US" altLang="zh-CN" sz="2400" dirty="0"/>
              <a:t>99999999</a:t>
            </a:r>
            <a:endParaRPr lang="en-US" altLang="zh-CN" sz="2400" dirty="0"/>
          </a:p>
          <a:p>
            <a:pPr>
              <a:lnSpc>
                <a:spcPct val="90000"/>
              </a:lnSpc>
            </a:pPr>
            <a:r>
              <a:rPr lang="zh-CN" altLang="en-US" sz="2400" dirty="0"/>
              <a:t>　取值含义：前两位标别该学生所在年级，</a:t>
            </a:r>
            <a:endParaRPr lang="zh-CN" altLang="en-US" sz="2400" dirty="0"/>
          </a:p>
          <a:p>
            <a:pPr>
              <a:lnSpc>
                <a:spcPct val="90000"/>
              </a:lnSpc>
            </a:pPr>
            <a:r>
              <a:rPr lang="zh-CN" altLang="en-US" sz="2400" dirty="0"/>
              <a:t>                         后六位按顺序编号</a:t>
            </a:r>
            <a:endParaRPr lang="zh-CN" altLang="en-US" sz="2400" dirty="0"/>
          </a:p>
          <a:p>
            <a:pPr>
              <a:lnSpc>
                <a:spcPct val="90000"/>
              </a:lnSpc>
            </a:pPr>
            <a:r>
              <a:rPr lang="zh-CN" altLang="en-US" sz="2400" dirty="0"/>
              <a:t>　与其他数据项的逻辑关系：</a:t>
            </a:r>
            <a:endParaRPr lang="zh-CN" altLang="en-US" sz="2400" dirty="0"/>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标题 759809"/>
          <p:cNvSpPr>
            <a:spLocks noGrp="1"/>
          </p:cNvSpPr>
          <p:nvPr>
            <p:ph type="title"/>
          </p:nvPr>
        </p:nvSpPr>
        <p:spPr/>
        <p:txBody>
          <a:bodyPr anchor="b"/>
          <a:lstStyle/>
          <a:p>
            <a:endParaRPr lang="zh-CN" altLang="en-US" dirty="0"/>
          </a:p>
        </p:txBody>
      </p:sp>
      <p:sp>
        <p:nvSpPr>
          <p:cNvPr id="760834" name="文本占位符 759810"/>
          <p:cNvSpPr>
            <a:spLocks noGrp="1"/>
          </p:cNvSpPr>
          <p:nvPr>
            <p:ph idx="1"/>
          </p:nvPr>
        </p:nvSpPr>
        <p:spPr/>
        <p:txBody>
          <a:bodyPr anchor="t"/>
          <a:lstStyle/>
          <a:p>
            <a:pPr>
              <a:lnSpc>
                <a:spcPct val="90000"/>
              </a:lnSpc>
            </a:pPr>
            <a:r>
              <a:rPr lang="zh-CN" altLang="en-US" sz="2400"/>
              <a:t>数据结构       以 “ 学生 ” 为例</a:t>
            </a:r>
            <a:endParaRPr lang="zh-CN" altLang="en-US" sz="2400"/>
          </a:p>
          <a:p>
            <a:pPr>
              <a:lnSpc>
                <a:spcPct val="90000"/>
              </a:lnSpc>
            </a:pPr>
            <a:r>
              <a:rPr lang="zh-CN" altLang="en-US" sz="2400"/>
              <a:t>  “ 学生 ” 是该系统中的一个核心数据结构：</a:t>
            </a:r>
            <a:endParaRPr lang="zh-CN" altLang="en-US" sz="2400"/>
          </a:p>
          <a:p>
            <a:pPr>
              <a:lnSpc>
                <a:spcPct val="90000"/>
              </a:lnSpc>
            </a:pPr>
            <a:r>
              <a:rPr lang="zh-CN" altLang="en-US" sz="2400"/>
              <a:t>     数据结构：　学生</a:t>
            </a:r>
            <a:endParaRPr lang="zh-CN" altLang="en-US" sz="2400"/>
          </a:p>
          <a:p>
            <a:pPr>
              <a:lnSpc>
                <a:spcPct val="90000"/>
              </a:lnSpc>
            </a:pPr>
            <a:r>
              <a:rPr lang="zh-CN" altLang="en-US" sz="2400"/>
              <a:t>     含义说明：　是学籍管理子系统的主体数据结</a:t>
            </a:r>
            <a:endParaRPr lang="zh-CN" altLang="en-US" sz="2400"/>
          </a:p>
          <a:p>
            <a:pPr>
              <a:lnSpc>
                <a:spcPct val="90000"/>
              </a:lnSpc>
            </a:pPr>
            <a:r>
              <a:rPr lang="zh-CN" altLang="en-US" sz="2400"/>
              <a:t>                             构，定义了一个学生的有关信息</a:t>
            </a:r>
            <a:endParaRPr lang="zh-CN" altLang="en-US" sz="2400"/>
          </a:p>
          <a:p>
            <a:pPr>
              <a:lnSpc>
                <a:spcPct val="90000"/>
              </a:lnSpc>
            </a:pPr>
            <a:r>
              <a:rPr lang="zh-CN" altLang="en-US" sz="2400"/>
              <a:t>     组成：　　　学号，姓名，性别，年龄，</a:t>
            </a:r>
            <a:endParaRPr lang="zh-CN" altLang="en-US" sz="2400"/>
          </a:p>
          <a:p>
            <a:pPr>
              <a:lnSpc>
                <a:spcPct val="90000"/>
              </a:lnSpc>
            </a:pPr>
            <a:r>
              <a:rPr lang="zh-CN" altLang="en-US" sz="2400"/>
              <a:t>                             所在系，年级</a:t>
            </a:r>
            <a:endParaRPr lang="zh-CN" altLang="en-US" sz="2400"/>
          </a:p>
          <a:p>
            <a:pPr>
              <a:lnSpc>
                <a:spcPct val="90000"/>
              </a:lnSpc>
            </a:pPr>
            <a:r>
              <a:rPr lang="zh-CN" altLang="en-US" sz="2400"/>
              <a:t>　　</a:t>
            </a:r>
            <a:endParaRPr lang="zh-CN" altLang="en-US" sz="2400"/>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7" name="标题 760833"/>
          <p:cNvSpPr>
            <a:spLocks noGrp="1"/>
          </p:cNvSpPr>
          <p:nvPr>
            <p:ph type="title"/>
          </p:nvPr>
        </p:nvSpPr>
        <p:spPr/>
        <p:txBody>
          <a:bodyPr anchor="b"/>
          <a:lstStyle/>
          <a:p>
            <a:endParaRPr lang="zh-CN" altLang="en-US" dirty="0"/>
          </a:p>
        </p:txBody>
      </p:sp>
      <p:sp>
        <p:nvSpPr>
          <p:cNvPr id="761858" name="文本占位符 760834"/>
          <p:cNvSpPr>
            <a:spLocks noGrp="1"/>
          </p:cNvSpPr>
          <p:nvPr>
            <p:ph idx="1"/>
          </p:nvPr>
        </p:nvSpPr>
        <p:spPr>
          <a:xfrm>
            <a:off x="685800" y="1828800"/>
            <a:ext cx="7696200" cy="4479925"/>
          </a:xfrm>
        </p:spPr>
        <p:txBody>
          <a:bodyPr anchor="t"/>
          <a:lstStyle/>
          <a:p>
            <a:pPr>
              <a:lnSpc>
                <a:spcPct val="90000"/>
              </a:lnSpc>
            </a:pPr>
            <a:r>
              <a:rPr lang="zh-CN" altLang="en-US" sz="2800"/>
              <a:t>数据流 “ 体检结果 ” 可如下描述：</a:t>
            </a:r>
            <a:endParaRPr lang="zh-CN" altLang="en-US" sz="2800"/>
          </a:p>
          <a:p>
            <a:pPr>
              <a:lnSpc>
                <a:spcPct val="90000"/>
              </a:lnSpc>
            </a:pPr>
            <a:r>
              <a:rPr lang="zh-CN" altLang="en-US" sz="2800"/>
              <a:t>     数据流：　　体检结果</a:t>
            </a:r>
            <a:endParaRPr lang="zh-CN" altLang="en-US" sz="2800"/>
          </a:p>
          <a:p>
            <a:pPr>
              <a:lnSpc>
                <a:spcPct val="90000"/>
              </a:lnSpc>
            </a:pPr>
            <a:r>
              <a:rPr lang="zh-CN" altLang="en-US" sz="2800"/>
              <a:t>     说明：　　　学生参加体格检查的最终结果</a:t>
            </a:r>
            <a:endParaRPr lang="zh-CN" altLang="en-US" sz="2800"/>
          </a:p>
          <a:p>
            <a:pPr>
              <a:lnSpc>
                <a:spcPct val="90000"/>
              </a:lnSpc>
            </a:pPr>
            <a:r>
              <a:rPr lang="zh-CN" altLang="en-US" sz="2800"/>
              <a:t>     数据流来源：体检</a:t>
            </a:r>
            <a:endParaRPr lang="zh-CN" altLang="en-US" sz="2800"/>
          </a:p>
          <a:p>
            <a:pPr>
              <a:lnSpc>
                <a:spcPct val="90000"/>
              </a:lnSpc>
            </a:pPr>
            <a:r>
              <a:rPr lang="zh-CN" altLang="en-US" sz="2800"/>
              <a:t>     数据流去向：批准</a:t>
            </a:r>
            <a:endParaRPr lang="zh-CN" altLang="en-US" sz="2800"/>
          </a:p>
          <a:p>
            <a:pPr>
              <a:lnSpc>
                <a:spcPct val="90000"/>
              </a:lnSpc>
            </a:pPr>
            <a:r>
              <a:rPr lang="zh-CN" altLang="en-US" sz="2800"/>
              <a:t>     组成：　　　 </a:t>
            </a:r>
            <a:r>
              <a:rPr lang="en-US" altLang="zh-CN" sz="2800">
                <a:latin typeface="Arial" panose="020B0604020202020204" pitchFamily="34" charset="0"/>
              </a:rPr>
              <a:t>……</a:t>
            </a:r>
            <a:endParaRPr lang="en-US" altLang="zh-CN" sz="2800"/>
          </a:p>
          <a:p>
            <a:pPr>
              <a:lnSpc>
                <a:spcPct val="90000"/>
              </a:lnSpc>
            </a:pPr>
            <a:r>
              <a:rPr lang="zh-CN" altLang="en-US" sz="2800"/>
              <a:t>　平均流量：　 </a:t>
            </a:r>
            <a:r>
              <a:rPr lang="en-US" altLang="zh-CN" sz="2800">
                <a:latin typeface="Arial" panose="020B0604020202020204" pitchFamily="34" charset="0"/>
              </a:rPr>
              <a:t>……</a:t>
            </a:r>
            <a:endParaRPr lang="en-US" altLang="zh-CN" sz="2800"/>
          </a:p>
          <a:p>
            <a:pPr>
              <a:lnSpc>
                <a:spcPct val="90000"/>
              </a:lnSpc>
            </a:pPr>
            <a:r>
              <a:rPr lang="zh-CN" altLang="en-US" sz="2800"/>
              <a:t>　高峰期流量： </a:t>
            </a:r>
            <a:r>
              <a:rPr lang="en-US" altLang="zh-CN" sz="2800">
                <a:latin typeface="Arial" panose="020B0604020202020204" pitchFamily="34" charset="0"/>
              </a:rPr>
              <a:t>……</a:t>
            </a:r>
            <a:endParaRPr lang="en-US" altLang="zh-CN" sz="280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标题 761857"/>
          <p:cNvSpPr>
            <a:spLocks noGrp="1"/>
          </p:cNvSpPr>
          <p:nvPr>
            <p:ph type="title"/>
          </p:nvPr>
        </p:nvSpPr>
        <p:spPr/>
        <p:txBody>
          <a:bodyPr anchor="b"/>
          <a:lstStyle/>
          <a:p>
            <a:endParaRPr lang="zh-CN" altLang="en-US" dirty="0"/>
          </a:p>
        </p:txBody>
      </p:sp>
      <p:sp>
        <p:nvSpPr>
          <p:cNvPr id="762882" name="文本占位符 761858"/>
          <p:cNvSpPr>
            <a:spLocks noGrp="1"/>
          </p:cNvSpPr>
          <p:nvPr>
            <p:ph idx="1"/>
          </p:nvPr>
        </p:nvSpPr>
        <p:spPr>
          <a:xfrm>
            <a:off x="685800" y="1828800"/>
            <a:ext cx="7696200" cy="4408488"/>
          </a:xfrm>
        </p:spPr>
        <p:txBody>
          <a:bodyPr anchor="t"/>
          <a:lstStyle/>
          <a:p>
            <a:pPr>
              <a:lnSpc>
                <a:spcPct val="80000"/>
              </a:lnSpc>
            </a:pPr>
            <a:r>
              <a:rPr lang="zh-CN" altLang="en-US" sz="2800"/>
              <a:t>处理过程（续）</a:t>
            </a:r>
            <a:endParaRPr lang="zh-CN" altLang="en-US" sz="2800"/>
          </a:p>
          <a:p>
            <a:pPr>
              <a:lnSpc>
                <a:spcPct val="80000"/>
              </a:lnSpc>
            </a:pPr>
            <a:r>
              <a:rPr lang="zh-CN" altLang="en-US" sz="2800"/>
              <a:t>数据存储 “ 学生登记表 ” 可如下描述：</a:t>
            </a:r>
            <a:endParaRPr lang="zh-CN" altLang="en-US" sz="2800"/>
          </a:p>
          <a:p>
            <a:pPr>
              <a:lnSpc>
                <a:spcPct val="80000"/>
              </a:lnSpc>
            </a:pPr>
            <a:r>
              <a:rPr lang="zh-CN" altLang="en-US" sz="2800"/>
              <a:t>     数据存储：　学生登记表</a:t>
            </a:r>
            <a:endParaRPr lang="zh-CN" altLang="en-US" sz="2800"/>
          </a:p>
          <a:p>
            <a:pPr>
              <a:lnSpc>
                <a:spcPct val="80000"/>
              </a:lnSpc>
            </a:pPr>
            <a:r>
              <a:rPr lang="zh-CN" altLang="en-US" sz="2800"/>
              <a:t>     说明：　　　记录学生的基本情况</a:t>
            </a:r>
            <a:endParaRPr lang="zh-CN" altLang="en-US" sz="2800"/>
          </a:p>
          <a:p>
            <a:pPr>
              <a:lnSpc>
                <a:spcPct val="80000"/>
              </a:lnSpc>
            </a:pPr>
            <a:r>
              <a:rPr lang="zh-CN" altLang="en-US" sz="2800"/>
              <a:t>　流入数据流： </a:t>
            </a:r>
            <a:r>
              <a:rPr lang="en-US" altLang="zh-CN" sz="2800">
                <a:latin typeface="Arial" panose="020B0604020202020204" pitchFamily="34" charset="0"/>
              </a:rPr>
              <a:t>……</a:t>
            </a:r>
            <a:endParaRPr lang="en-US" altLang="zh-CN" sz="2800"/>
          </a:p>
          <a:p>
            <a:pPr>
              <a:lnSpc>
                <a:spcPct val="80000"/>
              </a:lnSpc>
            </a:pPr>
            <a:r>
              <a:rPr lang="en-US" altLang="zh-CN" sz="2800"/>
              <a:t>     </a:t>
            </a:r>
            <a:r>
              <a:rPr lang="zh-CN" altLang="en-US" sz="2800"/>
              <a:t>流出数据流： </a:t>
            </a:r>
            <a:r>
              <a:rPr lang="en-US" altLang="zh-CN" sz="2800">
                <a:latin typeface="Arial" panose="020B0604020202020204" pitchFamily="34" charset="0"/>
              </a:rPr>
              <a:t>……</a:t>
            </a:r>
            <a:endParaRPr lang="en-US" altLang="zh-CN" sz="2800"/>
          </a:p>
          <a:p>
            <a:pPr>
              <a:lnSpc>
                <a:spcPct val="80000"/>
              </a:lnSpc>
            </a:pPr>
            <a:r>
              <a:rPr lang="en-US" altLang="zh-CN" sz="2800"/>
              <a:t>     </a:t>
            </a:r>
            <a:r>
              <a:rPr lang="zh-CN" altLang="en-US" sz="2800"/>
              <a:t>组成：　　　 </a:t>
            </a:r>
            <a:r>
              <a:rPr lang="en-US" altLang="zh-CN" sz="2800">
                <a:latin typeface="Arial" panose="020B0604020202020204" pitchFamily="34" charset="0"/>
              </a:rPr>
              <a:t>……</a:t>
            </a:r>
            <a:endParaRPr lang="en-US" altLang="zh-CN" sz="2800"/>
          </a:p>
          <a:p>
            <a:pPr>
              <a:lnSpc>
                <a:spcPct val="80000"/>
              </a:lnSpc>
            </a:pPr>
            <a:r>
              <a:rPr lang="en-US" altLang="zh-CN" sz="2800"/>
              <a:t>     </a:t>
            </a:r>
            <a:r>
              <a:rPr lang="zh-CN" altLang="en-US" sz="2800"/>
              <a:t>数据量：　　每年 </a:t>
            </a:r>
            <a:r>
              <a:rPr lang="en-US" altLang="zh-CN" sz="2800"/>
              <a:t>3000 </a:t>
            </a:r>
            <a:r>
              <a:rPr lang="zh-CN" altLang="en-US" sz="2800"/>
              <a:t>张</a:t>
            </a:r>
            <a:endParaRPr lang="zh-CN" altLang="en-US" sz="2800"/>
          </a:p>
          <a:p>
            <a:pPr>
              <a:lnSpc>
                <a:spcPct val="80000"/>
              </a:lnSpc>
            </a:pPr>
            <a:r>
              <a:rPr lang="zh-CN" altLang="en-US" sz="2800"/>
              <a:t>     存取方式：　随机存取</a:t>
            </a:r>
            <a:endParaRPr lang="zh-CN" altLang="en-US" sz="2800"/>
          </a:p>
          <a:p>
            <a:pPr>
              <a:lnSpc>
                <a:spcPct val="80000"/>
              </a:lnSpc>
            </a:pPr>
            <a:r>
              <a:rPr lang="zh-CN" altLang="en-US" sz="2800"/>
              <a:t> </a:t>
            </a:r>
            <a:endParaRPr lang="zh-CN" altLang="en-US" sz="2800"/>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5" name="标题 762881"/>
          <p:cNvSpPr>
            <a:spLocks noGrp="1"/>
          </p:cNvSpPr>
          <p:nvPr>
            <p:ph type="title"/>
          </p:nvPr>
        </p:nvSpPr>
        <p:spPr/>
        <p:txBody>
          <a:bodyPr anchor="b"/>
          <a:lstStyle/>
          <a:p>
            <a:endParaRPr lang="zh-CN" altLang="en-US" dirty="0"/>
          </a:p>
        </p:txBody>
      </p:sp>
      <p:sp>
        <p:nvSpPr>
          <p:cNvPr id="763906" name="文本占位符 762882"/>
          <p:cNvSpPr>
            <a:spLocks noGrp="1"/>
          </p:cNvSpPr>
          <p:nvPr>
            <p:ph idx="1"/>
          </p:nvPr>
        </p:nvSpPr>
        <p:spPr>
          <a:xfrm>
            <a:off x="685800" y="1828800"/>
            <a:ext cx="7696200" cy="4479925"/>
          </a:xfrm>
        </p:spPr>
        <p:txBody>
          <a:bodyPr anchor="t"/>
          <a:lstStyle/>
          <a:p>
            <a:pPr>
              <a:lnSpc>
                <a:spcPct val="90000"/>
              </a:lnSpc>
            </a:pPr>
            <a:r>
              <a:rPr lang="zh-CN" altLang="en-US" sz="2400"/>
              <a:t>处理过程 “ 分配宿舍 ” 可如下描述：</a:t>
            </a:r>
            <a:endParaRPr lang="zh-CN" altLang="en-US" sz="2400"/>
          </a:p>
          <a:p>
            <a:pPr>
              <a:lnSpc>
                <a:spcPct val="90000"/>
              </a:lnSpc>
            </a:pPr>
            <a:r>
              <a:rPr lang="zh-CN" altLang="en-US" sz="2400"/>
              <a:t>　处理过程：分配宿舍</a:t>
            </a:r>
            <a:endParaRPr lang="zh-CN" altLang="en-US" sz="2400"/>
          </a:p>
          <a:p>
            <a:pPr>
              <a:lnSpc>
                <a:spcPct val="90000"/>
              </a:lnSpc>
            </a:pPr>
            <a:r>
              <a:rPr lang="zh-CN" altLang="en-US" sz="2400"/>
              <a:t>　说明：　　为所有新生分配学生宿舍</a:t>
            </a:r>
            <a:endParaRPr lang="zh-CN" altLang="en-US" sz="2400"/>
          </a:p>
          <a:p>
            <a:pPr>
              <a:lnSpc>
                <a:spcPct val="90000"/>
              </a:lnSpc>
            </a:pPr>
            <a:r>
              <a:rPr lang="zh-CN" altLang="en-US" sz="2400"/>
              <a:t>　输入：　　学生，宿舍，</a:t>
            </a:r>
            <a:endParaRPr lang="zh-CN" altLang="en-US" sz="2400"/>
          </a:p>
          <a:p>
            <a:pPr>
              <a:lnSpc>
                <a:spcPct val="90000"/>
              </a:lnSpc>
            </a:pPr>
            <a:r>
              <a:rPr lang="zh-CN" altLang="en-US" sz="2400"/>
              <a:t>　输出：　　宿舍安排</a:t>
            </a:r>
            <a:endParaRPr lang="zh-CN" altLang="en-US" sz="2400"/>
          </a:p>
          <a:p>
            <a:pPr>
              <a:lnSpc>
                <a:spcPct val="90000"/>
              </a:lnSpc>
            </a:pPr>
            <a:r>
              <a:rPr lang="zh-CN" altLang="en-US" sz="2400"/>
              <a:t>　处理：　　在新生报到后，为所有新生分配学</a:t>
            </a:r>
            <a:endParaRPr lang="zh-CN" altLang="en-US" sz="2400"/>
          </a:p>
          <a:p>
            <a:pPr>
              <a:lnSpc>
                <a:spcPct val="90000"/>
              </a:lnSpc>
            </a:pPr>
            <a:r>
              <a:rPr lang="zh-CN" altLang="en-US" sz="2400"/>
              <a:t>                         生宿舍。要求同一间宿舍只能安排</a:t>
            </a:r>
            <a:endParaRPr lang="zh-CN" altLang="en-US" sz="2400"/>
          </a:p>
          <a:p>
            <a:pPr>
              <a:lnSpc>
                <a:spcPct val="90000"/>
              </a:lnSpc>
            </a:pPr>
            <a:r>
              <a:rPr lang="zh-CN" altLang="en-US" sz="2400"/>
              <a:t>                         同一性别的学生，同一个学生只能</a:t>
            </a:r>
            <a:endParaRPr lang="zh-CN" altLang="en-US" sz="2400"/>
          </a:p>
          <a:p>
            <a:pPr>
              <a:lnSpc>
                <a:spcPct val="90000"/>
              </a:lnSpc>
            </a:pPr>
            <a:r>
              <a:rPr lang="zh-CN" altLang="en-US" sz="2400"/>
              <a:t>                         安排在一个宿舍中。每个学生的居  </a:t>
            </a:r>
            <a:endParaRPr lang="zh-CN" altLang="en-US" sz="2400"/>
          </a:p>
          <a:p>
            <a:pPr>
              <a:lnSpc>
                <a:spcPct val="90000"/>
              </a:lnSpc>
            </a:pPr>
            <a:r>
              <a:rPr lang="zh-CN" altLang="en-US" sz="2400"/>
              <a:t>                         住面积不小于 </a:t>
            </a:r>
            <a:r>
              <a:rPr lang="en-US" altLang="zh-CN" sz="2400"/>
              <a:t>3 </a:t>
            </a:r>
            <a:r>
              <a:rPr lang="zh-CN" altLang="en-US" sz="2400"/>
              <a:t>平方米。安排新生</a:t>
            </a:r>
            <a:endParaRPr lang="zh-CN" altLang="en-US" sz="2400"/>
          </a:p>
          <a:p>
            <a:pPr>
              <a:lnSpc>
                <a:spcPct val="90000"/>
              </a:lnSpc>
            </a:pPr>
            <a:r>
              <a:rPr lang="zh-CN" altLang="en-US" sz="2400"/>
              <a:t>                         宿舍其处理时间应不超过 </a:t>
            </a:r>
            <a:r>
              <a:rPr lang="en-US" altLang="zh-CN" sz="2400"/>
              <a:t>15 </a:t>
            </a:r>
            <a:r>
              <a:rPr lang="zh-CN" altLang="en-US" sz="2400"/>
              <a:t>分钟。 </a:t>
            </a:r>
            <a:endParaRPr lang="zh-CN" altLang="en-US" sz="2400"/>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标题 763905"/>
          <p:cNvSpPr>
            <a:spLocks noGrp="1"/>
          </p:cNvSpPr>
          <p:nvPr>
            <p:ph type="title"/>
          </p:nvPr>
        </p:nvSpPr>
        <p:spPr>
          <a:xfrm>
            <a:off x="685800" y="152400"/>
            <a:ext cx="6870700" cy="973138"/>
          </a:xfrm>
        </p:spPr>
        <p:txBody>
          <a:bodyPr anchor="b"/>
          <a:lstStyle/>
          <a:p>
            <a:r>
              <a:rPr lang="en-US" altLang="zh-CN" dirty="0"/>
              <a:t>7</a:t>
            </a:r>
            <a:r>
              <a:rPr lang="en-US" altLang="zh-CN" dirty="0" smtClean="0"/>
              <a:t>.3   </a:t>
            </a:r>
            <a:r>
              <a:rPr lang="zh-CN" altLang="en-US" dirty="0"/>
              <a:t>概念结构设计</a:t>
            </a:r>
            <a:endParaRPr lang="zh-CN" altLang="en-US" dirty="0"/>
          </a:p>
        </p:txBody>
      </p:sp>
      <p:sp>
        <p:nvSpPr>
          <p:cNvPr id="764930" name="文本占位符 763906"/>
          <p:cNvSpPr>
            <a:spLocks noGrp="1"/>
          </p:cNvSpPr>
          <p:nvPr>
            <p:ph idx="1"/>
          </p:nvPr>
        </p:nvSpPr>
        <p:spPr>
          <a:xfrm>
            <a:off x="0" y="1412875"/>
            <a:ext cx="8964613" cy="5256213"/>
          </a:xfrm>
        </p:spPr>
        <p:txBody>
          <a:bodyPr anchor="t"/>
          <a:lstStyle/>
          <a:p>
            <a:r>
              <a:rPr lang="zh-CN" altLang="en-US" sz="2800" dirty="0"/>
              <a:t>概念结构</a:t>
            </a:r>
            <a:endParaRPr lang="zh-CN" altLang="en-US" sz="2800" dirty="0"/>
          </a:p>
          <a:p>
            <a:r>
              <a:rPr lang="zh-CN" altLang="en-US" sz="2800" dirty="0" smtClean="0"/>
              <a:t>什么</a:t>
            </a:r>
            <a:r>
              <a:rPr lang="zh-CN" altLang="en-US" sz="2800" dirty="0"/>
              <a:t>是 概念结构设计</a:t>
            </a:r>
            <a:endParaRPr lang="zh-CN" altLang="en-US" sz="2800" dirty="0"/>
          </a:p>
          <a:p>
            <a:r>
              <a:rPr lang="zh-CN" altLang="en-US" sz="2800" dirty="0" smtClean="0"/>
              <a:t> </a:t>
            </a:r>
            <a:r>
              <a:rPr lang="zh-CN" altLang="en-US" sz="2800" dirty="0"/>
              <a:t>需求分析阶段描述的用户应用需求是现实世</a:t>
            </a:r>
            <a:endParaRPr lang="zh-CN" altLang="en-US" sz="2800" dirty="0"/>
          </a:p>
          <a:p>
            <a:pPr marL="0" indent="0">
              <a:buNone/>
            </a:pPr>
            <a:r>
              <a:rPr lang="zh-CN" altLang="en-US" sz="2800" dirty="0"/>
              <a:t>界的具体需求</a:t>
            </a:r>
            <a:endParaRPr lang="zh-CN" altLang="en-US" sz="2800" dirty="0"/>
          </a:p>
          <a:p>
            <a:r>
              <a:rPr lang="zh-CN" altLang="en-US" sz="2800" dirty="0" smtClean="0"/>
              <a:t> </a:t>
            </a:r>
            <a:r>
              <a:rPr lang="zh-CN" altLang="en-US" sz="2800" dirty="0"/>
              <a:t>将需求分析得到的用户需求抽象为信息结构</a:t>
            </a:r>
            <a:endParaRPr lang="zh-CN" altLang="en-US" sz="2800" dirty="0"/>
          </a:p>
          <a:p>
            <a:pPr marL="0" indent="0">
              <a:buNone/>
            </a:pPr>
            <a:r>
              <a:rPr lang="zh-CN" altLang="en-US" sz="2800" dirty="0"/>
              <a:t>即 概念模型 的过程就是概念结构设计</a:t>
            </a:r>
            <a:endParaRPr lang="zh-CN" altLang="en-US" sz="2800" dirty="0"/>
          </a:p>
          <a:p>
            <a:r>
              <a:rPr lang="zh-CN" altLang="en-US" sz="2800" dirty="0" smtClean="0"/>
              <a:t>概念结构</a:t>
            </a:r>
            <a:r>
              <a:rPr lang="zh-CN" altLang="en-US" sz="2800" dirty="0"/>
              <a:t>是各种数据模型的共同基础，它比</a:t>
            </a:r>
            <a:endParaRPr lang="zh-CN" altLang="en-US" sz="2800" dirty="0"/>
          </a:p>
          <a:p>
            <a:pPr marL="0" indent="0">
              <a:buNone/>
            </a:pPr>
            <a:r>
              <a:rPr lang="zh-CN" altLang="en-US" sz="2800" dirty="0"/>
              <a:t>数据模型 更独立于机器 、更抽象，从而更加</a:t>
            </a:r>
            <a:endParaRPr lang="zh-CN" altLang="en-US" sz="2800" dirty="0"/>
          </a:p>
          <a:p>
            <a:r>
              <a:rPr lang="zh-CN" altLang="en-US" sz="2800" dirty="0"/>
              <a:t>稳定。</a:t>
            </a:r>
            <a:endParaRPr lang="zh-CN" altLang="en-US" sz="2800" dirty="0"/>
          </a:p>
          <a:p>
            <a:r>
              <a:rPr lang="zh-CN" altLang="en-US" sz="2800" dirty="0"/>
              <a:t>� 概念结构设计是整个数据库设计的关键</a:t>
            </a:r>
            <a:endParaRPr lang="zh-CN" altLang="en-US" sz="2800" dirty="0"/>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标题 764929"/>
          <p:cNvSpPr>
            <a:spLocks noGrp="1"/>
          </p:cNvSpPr>
          <p:nvPr>
            <p:ph type="title"/>
          </p:nvPr>
        </p:nvSpPr>
        <p:spPr/>
        <p:txBody>
          <a:bodyPr anchor="b"/>
          <a:lstStyle/>
          <a:p>
            <a:endParaRPr lang="zh-CN" altLang="en-US" dirty="0"/>
          </a:p>
        </p:txBody>
      </p:sp>
      <p:pic>
        <p:nvPicPr>
          <p:cNvPr id="765954" name="文本占位符 764930"/>
          <p:cNvPicPr>
            <a:picLocks noGrp="1" noChangeAspect="1"/>
          </p:cNvPicPr>
          <p:nvPr>
            <p:ph idx="1"/>
          </p:nvPr>
        </p:nvPicPr>
        <p:blipFill>
          <a:blip r:embed="rId1"/>
          <a:stretch>
            <a:fillRect/>
          </a:stretch>
        </p:blipFill>
        <p:spPr/>
      </p:pic>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标题 765953"/>
          <p:cNvSpPr>
            <a:spLocks noGrp="1"/>
          </p:cNvSpPr>
          <p:nvPr>
            <p:ph type="title"/>
          </p:nvPr>
        </p:nvSpPr>
        <p:spPr/>
        <p:txBody>
          <a:bodyPr anchor="b"/>
          <a:lstStyle/>
          <a:p>
            <a:endParaRPr lang="zh-CN" altLang="en-US" dirty="0"/>
          </a:p>
        </p:txBody>
      </p:sp>
      <p:sp>
        <p:nvSpPr>
          <p:cNvPr id="766978" name="文本占位符 765954"/>
          <p:cNvSpPr>
            <a:spLocks noGrp="1"/>
          </p:cNvSpPr>
          <p:nvPr>
            <p:ph idx="1"/>
          </p:nvPr>
        </p:nvSpPr>
        <p:spPr/>
        <p:txBody>
          <a:bodyPr anchor="t"/>
          <a:lstStyle/>
          <a:p>
            <a:pPr>
              <a:lnSpc>
                <a:spcPct val="90000"/>
              </a:lnSpc>
            </a:pPr>
            <a:r>
              <a:rPr lang="zh-CN" altLang="en-US" sz="2400" dirty="0" smtClean="0"/>
              <a:t> </a:t>
            </a:r>
            <a:r>
              <a:rPr lang="zh-CN" altLang="en-US" sz="2400" dirty="0"/>
              <a:t>概念结构设计的特点</a:t>
            </a:r>
            <a:endParaRPr lang="zh-CN" altLang="en-US" sz="2400" dirty="0"/>
          </a:p>
          <a:p>
            <a:pPr marL="0" indent="0">
              <a:lnSpc>
                <a:spcPct val="90000"/>
              </a:lnSpc>
              <a:buNone/>
            </a:pPr>
            <a:r>
              <a:rPr lang="zh-CN" altLang="en-US" sz="2400" dirty="0"/>
              <a:t>（ </a:t>
            </a:r>
            <a:r>
              <a:rPr lang="en-US" altLang="zh-CN" sz="2400" dirty="0"/>
              <a:t>1 </a:t>
            </a:r>
            <a:r>
              <a:rPr lang="zh-CN" altLang="en-US" sz="2400" dirty="0"/>
              <a:t>）能真实、充分地反映现实世界，包括事物</a:t>
            </a:r>
            <a:endParaRPr lang="zh-CN" altLang="en-US" sz="2400" dirty="0"/>
          </a:p>
          <a:p>
            <a:pPr marL="0" indent="0">
              <a:lnSpc>
                <a:spcPct val="90000"/>
              </a:lnSpc>
              <a:buNone/>
            </a:pPr>
            <a:r>
              <a:rPr lang="zh-CN" altLang="en-US" sz="2400" dirty="0"/>
              <a:t>和事物之间的联系，能满足用户对数据的处理</a:t>
            </a:r>
            <a:endParaRPr lang="zh-CN" altLang="en-US" sz="2400" dirty="0"/>
          </a:p>
          <a:p>
            <a:pPr marL="0" indent="0">
              <a:lnSpc>
                <a:spcPct val="90000"/>
              </a:lnSpc>
              <a:buNone/>
            </a:pPr>
            <a:r>
              <a:rPr lang="zh-CN" altLang="en-US" sz="2400" dirty="0"/>
              <a:t>要求。是对现实世界的一个真实模型。</a:t>
            </a:r>
            <a:endParaRPr lang="zh-CN" altLang="en-US" sz="2400" dirty="0"/>
          </a:p>
          <a:p>
            <a:pPr marL="0" indent="0">
              <a:lnSpc>
                <a:spcPct val="90000"/>
              </a:lnSpc>
              <a:buNone/>
            </a:pPr>
            <a:r>
              <a:rPr lang="zh-CN" altLang="en-US" sz="2400" dirty="0"/>
              <a:t>（  </a:t>
            </a:r>
            <a:r>
              <a:rPr lang="en-US" altLang="zh-CN" sz="2400" dirty="0"/>
              <a:t>2 </a:t>
            </a:r>
            <a:r>
              <a:rPr lang="zh-CN" altLang="en-US" sz="2400" dirty="0"/>
              <a:t>） 易于理解 ，从而可以用它和不熟悉计算机</a:t>
            </a:r>
            <a:endParaRPr lang="zh-CN" altLang="en-US" sz="2400" dirty="0"/>
          </a:p>
          <a:p>
            <a:pPr marL="0" indent="0">
              <a:lnSpc>
                <a:spcPct val="90000"/>
              </a:lnSpc>
              <a:buNone/>
            </a:pPr>
            <a:r>
              <a:rPr lang="zh-CN" altLang="en-US" sz="2400" dirty="0"/>
              <a:t>的用户交换意见，用户的积极参与是数据库</a:t>
            </a:r>
            <a:r>
              <a:rPr lang="zh-CN" altLang="en-US" sz="2400" dirty="0" smtClean="0"/>
              <a:t>的设计</a:t>
            </a:r>
            <a:r>
              <a:rPr lang="zh-CN" altLang="en-US" sz="2400" dirty="0"/>
              <a:t>成功的关键。</a:t>
            </a:r>
            <a:endParaRPr lang="zh-CN" altLang="en-US" sz="2400" dirty="0"/>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1" name="标题 766977"/>
          <p:cNvSpPr>
            <a:spLocks noGrp="1"/>
          </p:cNvSpPr>
          <p:nvPr>
            <p:ph type="title"/>
          </p:nvPr>
        </p:nvSpPr>
        <p:spPr/>
        <p:txBody>
          <a:bodyPr anchor="b"/>
          <a:lstStyle/>
          <a:p>
            <a:endParaRPr lang="zh-CN" altLang="en-US" dirty="0"/>
          </a:p>
        </p:txBody>
      </p:sp>
      <p:sp>
        <p:nvSpPr>
          <p:cNvPr id="768002" name="文本占位符 766978"/>
          <p:cNvSpPr>
            <a:spLocks noGrp="1"/>
          </p:cNvSpPr>
          <p:nvPr>
            <p:ph idx="1"/>
          </p:nvPr>
        </p:nvSpPr>
        <p:spPr/>
        <p:txBody>
          <a:bodyPr anchor="t"/>
          <a:lstStyle/>
          <a:p>
            <a:pPr marL="0" indent="0">
              <a:buNone/>
            </a:pPr>
            <a:r>
              <a:rPr lang="zh-CN" altLang="en-US" dirty="0" smtClean="0"/>
              <a:t> </a:t>
            </a:r>
            <a:r>
              <a:rPr lang="zh-CN" altLang="en-US" dirty="0"/>
              <a:t>概念结构设计的特点  </a:t>
            </a:r>
            <a:r>
              <a:rPr lang="en-US" altLang="zh-CN" dirty="0"/>
              <a:t>( </a:t>
            </a:r>
            <a:r>
              <a:rPr lang="zh-CN" altLang="en-US" dirty="0"/>
              <a:t>续 </a:t>
            </a:r>
            <a:r>
              <a:rPr lang="en-US" altLang="zh-CN" dirty="0"/>
              <a:t>) </a:t>
            </a:r>
            <a:endParaRPr lang="en-US" altLang="zh-CN" dirty="0"/>
          </a:p>
          <a:p>
            <a:r>
              <a:rPr lang="zh-CN" altLang="en-US" dirty="0"/>
              <a:t>易于更改，当应用环境和应用要求改变</a:t>
            </a:r>
            <a:endParaRPr lang="zh-CN" altLang="en-US" dirty="0"/>
          </a:p>
          <a:p>
            <a:pPr marL="0" indent="0">
              <a:buNone/>
            </a:pPr>
            <a:r>
              <a:rPr lang="zh-CN" altLang="en-US" dirty="0"/>
              <a:t>时，容易对概念模型修改和扩充</a:t>
            </a:r>
            <a:r>
              <a:rPr lang="zh-CN" altLang="en-US" dirty="0" smtClean="0"/>
              <a:t>。易于</a:t>
            </a:r>
            <a:r>
              <a:rPr lang="zh-CN" altLang="en-US" dirty="0"/>
              <a:t>向关系、网状、层次 等各种数据模型转换。</a:t>
            </a:r>
            <a:endParaRPr lang="zh-CN" altLang="en-US" dirty="0"/>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标题 768001"/>
          <p:cNvSpPr>
            <a:spLocks noGrp="1"/>
          </p:cNvSpPr>
          <p:nvPr>
            <p:ph type="title"/>
          </p:nvPr>
        </p:nvSpPr>
        <p:spPr/>
        <p:txBody>
          <a:bodyPr anchor="b"/>
          <a:lstStyle/>
          <a:p>
            <a:endParaRPr lang="zh-CN" altLang="en-US" dirty="0"/>
          </a:p>
        </p:txBody>
      </p:sp>
      <p:sp>
        <p:nvSpPr>
          <p:cNvPr id="769026" name="文本占位符 768002"/>
          <p:cNvSpPr>
            <a:spLocks noGrp="1"/>
          </p:cNvSpPr>
          <p:nvPr>
            <p:ph idx="1"/>
          </p:nvPr>
        </p:nvSpPr>
        <p:spPr/>
        <p:txBody>
          <a:bodyPr anchor="t"/>
          <a:lstStyle/>
          <a:p>
            <a:pPr marL="0" indent="0">
              <a:buNone/>
            </a:pPr>
            <a:r>
              <a:rPr lang="zh-CN" altLang="en-US" dirty="0" smtClean="0"/>
              <a:t>描述</a:t>
            </a:r>
            <a:r>
              <a:rPr lang="zh-CN" altLang="en-US" dirty="0"/>
              <a:t>概念模型的工具</a:t>
            </a:r>
            <a:endParaRPr lang="zh-CN" altLang="en-US" dirty="0"/>
          </a:p>
          <a:p>
            <a:r>
              <a:rPr lang="en-US" altLang="zh-CN" dirty="0" smtClean="0"/>
              <a:t>E-R </a:t>
            </a:r>
            <a:r>
              <a:rPr lang="zh-CN" altLang="en-US" dirty="0"/>
              <a:t>模型</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77825"/>
          <p:cNvSpPr>
            <a:spLocks noGrp="1"/>
          </p:cNvSpPr>
          <p:nvPr>
            <p:ph type="title"/>
          </p:nvPr>
        </p:nvSpPr>
        <p:spPr>
          <a:xfrm>
            <a:off x="685800" y="152400"/>
            <a:ext cx="6870700" cy="539750"/>
          </a:xfrm>
        </p:spPr>
        <p:txBody>
          <a:bodyPr anchor="b"/>
          <a:lstStyle/>
          <a:p>
            <a:r>
              <a:rPr lang="zh-CN" altLang="en-US" sz="4000"/>
              <a:t> </a:t>
            </a:r>
            <a:r>
              <a:rPr lang="en-US" altLang="zh-CN" sz="4000"/>
              <a:t>6.  </a:t>
            </a:r>
            <a:r>
              <a:rPr lang="zh-CN" altLang="en-US" sz="4000"/>
              <a:t>典型的层次数据库系统</a:t>
            </a:r>
            <a:endParaRPr lang="zh-CN" altLang="en-US" sz="4000"/>
          </a:p>
        </p:txBody>
      </p:sp>
      <p:sp>
        <p:nvSpPr>
          <p:cNvPr id="78850" name="文本占位符 77826"/>
          <p:cNvSpPr>
            <a:spLocks noGrp="1"/>
          </p:cNvSpPr>
          <p:nvPr>
            <p:ph idx="1"/>
          </p:nvPr>
        </p:nvSpPr>
        <p:spPr>
          <a:xfrm>
            <a:off x="179388" y="1268413"/>
            <a:ext cx="8964612" cy="5589587"/>
          </a:xfrm>
        </p:spPr>
        <p:txBody>
          <a:bodyPr anchor="t"/>
          <a:lstStyle/>
          <a:p>
            <a:r>
              <a:rPr lang="en-US" altLang="zh-CN"/>
              <a:t>IMS </a:t>
            </a:r>
            <a:r>
              <a:rPr lang="zh-CN" altLang="en-US"/>
              <a:t>数据库管理系统</a:t>
            </a:r>
            <a:endParaRPr lang="zh-CN" altLang="en-US"/>
          </a:p>
          <a:p>
            <a:pPr>
              <a:buNone/>
            </a:pPr>
            <a:r>
              <a:rPr lang="zh-CN" altLang="en-US"/>
              <a:t>第一个大型商用 </a:t>
            </a:r>
            <a:r>
              <a:rPr lang="en-US" altLang="zh-CN"/>
              <a:t>DBMS </a:t>
            </a:r>
            <a:endParaRPr lang="en-US" altLang="zh-CN"/>
          </a:p>
          <a:p>
            <a:pPr>
              <a:buNone/>
            </a:pPr>
            <a:r>
              <a:rPr lang="en-US" altLang="zh-CN"/>
              <a:t> 1968 </a:t>
            </a:r>
            <a:r>
              <a:rPr lang="zh-CN" altLang="en-US"/>
              <a:t>年推出</a:t>
            </a:r>
            <a:endParaRPr lang="zh-CN" altLang="en-US"/>
          </a:p>
          <a:p>
            <a:pPr>
              <a:buNone/>
            </a:pPr>
            <a:r>
              <a:rPr lang="en-US" altLang="zh-CN"/>
              <a:t>IBM</a:t>
            </a:r>
            <a:r>
              <a:rPr lang="zh-CN" altLang="en-US"/>
              <a:t>公司研制</a:t>
            </a:r>
            <a:endParaRPr lang="zh-CN" altLang="en-US"/>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49" name="标题 769025"/>
          <p:cNvSpPr>
            <a:spLocks noGrp="1"/>
          </p:cNvSpPr>
          <p:nvPr>
            <p:ph type="title"/>
          </p:nvPr>
        </p:nvSpPr>
        <p:spPr/>
        <p:txBody>
          <a:bodyPr anchor="b"/>
          <a:lstStyle/>
          <a:p>
            <a:endParaRPr lang="zh-CN" altLang="en-US" dirty="0"/>
          </a:p>
        </p:txBody>
      </p:sp>
      <p:sp>
        <p:nvSpPr>
          <p:cNvPr id="770050" name="文本占位符 769026"/>
          <p:cNvSpPr>
            <a:spLocks noGrp="1"/>
          </p:cNvSpPr>
          <p:nvPr>
            <p:ph idx="1"/>
          </p:nvPr>
        </p:nvSpPr>
        <p:spPr/>
        <p:txBody>
          <a:bodyPr anchor="t"/>
          <a:lstStyle/>
          <a:p>
            <a:pPr marL="0" indent="0">
              <a:lnSpc>
                <a:spcPct val="90000"/>
              </a:lnSpc>
              <a:buNone/>
            </a:pPr>
            <a:r>
              <a:rPr lang="en-US" altLang="zh-CN" sz="2400" dirty="0"/>
              <a:t>7</a:t>
            </a:r>
            <a:r>
              <a:rPr lang="en-US" altLang="zh-CN" sz="2400" dirty="0" smtClean="0"/>
              <a:t>.3.2   </a:t>
            </a:r>
            <a:r>
              <a:rPr lang="zh-CN" altLang="en-US" sz="2400" dirty="0"/>
              <a:t>概念结构设计的方法与步骤</a:t>
            </a:r>
            <a:endParaRPr lang="zh-CN" altLang="en-US" sz="2400" dirty="0"/>
          </a:p>
          <a:p>
            <a:pPr>
              <a:lnSpc>
                <a:spcPct val="90000"/>
              </a:lnSpc>
            </a:pPr>
            <a:r>
              <a:rPr lang="zh-CN" altLang="en-US" sz="2400" dirty="0" smtClean="0"/>
              <a:t> </a:t>
            </a:r>
            <a:r>
              <a:rPr lang="zh-CN" altLang="en-US" sz="2400" dirty="0"/>
              <a:t>设计概念结构的四类方法</a:t>
            </a:r>
            <a:endParaRPr lang="zh-CN" altLang="en-US" sz="2400" dirty="0"/>
          </a:p>
          <a:p>
            <a:pPr marL="0" indent="0">
              <a:lnSpc>
                <a:spcPct val="90000"/>
              </a:lnSpc>
              <a:buNone/>
            </a:pPr>
            <a:r>
              <a:rPr lang="zh-CN" altLang="en-US" sz="2400" dirty="0" smtClean="0"/>
              <a:t>自顶向下</a:t>
            </a:r>
            <a:endParaRPr lang="zh-CN" altLang="en-US" sz="2400" dirty="0"/>
          </a:p>
          <a:p>
            <a:pPr>
              <a:lnSpc>
                <a:spcPct val="90000"/>
              </a:lnSpc>
            </a:pPr>
            <a:r>
              <a:rPr lang="zh-CN" altLang="en-US" sz="2400" dirty="0" smtClean="0"/>
              <a:t>首先</a:t>
            </a:r>
            <a:r>
              <a:rPr lang="zh-CN" altLang="en-US" sz="2400" dirty="0"/>
              <a:t>定义全局概念结构的框架，然后</a:t>
            </a:r>
            <a:r>
              <a:rPr lang="zh-CN" altLang="en-US" sz="2400" dirty="0" smtClean="0"/>
              <a:t>逐步</a:t>
            </a:r>
            <a:r>
              <a:rPr lang="zh-CN" altLang="en-US" sz="2400" dirty="0"/>
              <a:t>细化</a:t>
            </a:r>
            <a:endParaRPr lang="zh-CN" altLang="en-US" sz="2400" dirty="0"/>
          </a:p>
          <a:p>
            <a:pPr>
              <a:lnSpc>
                <a:spcPct val="90000"/>
              </a:lnSpc>
            </a:pPr>
            <a:r>
              <a:rPr lang="zh-CN" altLang="en-US" sz="2400" dirty="0" smtClean="0"/>
              <a:t> </a:t>
            </a:r>
            <a:r>
              <a:rPr lang="zh-CN" altLang="en-US" sz="2400" dirty="0"/>
              <a:t>自底向上</a:t>
            </a:r>
            <a:endParaRPr lang="zh-CN" altLang="en-US" sz="2400" dirty="0"/>
          </a:p>
          <a:p>
            <a:pPr>
              <a:lnSpc>
                <a:spcPct val="90000"/>
              </a:lnSpc>
            </a:pPr>
            <a:r>
              <a:rPr lang="zh-CN" altLang="en-US" sz="2400" dirty="0" smtClean="0"/>
              <a:t> </a:t>
            </a:r>
            <a:r>
              <a:rPr lang="zh-CN" altLang="en-US" sz="2400" dirty="0"/>
              <a:t>首先定义各局部应用的概念结构，</a:t>
            </a:r>
            <a:r>
              <a:rPr lang="zh-CN" altLang="en-US" sz="2400" dirty="0" smtClean="0"/>
              <a:t>然后将</a:t>
            </a:r>
            <a:r>
              <a:rPr lang="zh-CN" altLang="en-US" sz="2400" dirty="0"/>
              <a:t>它们集成起来，得到全局概念结构</a:t>
            </a:r>
            <a:endParaRPr lang="zh-CN" altLang="en-US" sz="2400"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标题 770049"/>
          <p:cNvSpPr>
            <a:spLocks noGrp="1"/>
          </p:cNvSpPr>
          <p:nvPr>
            <p:ph type="title"/>
          </p:nvPr>
        </p:nvSpPr>
        <p:spPr/>
        <p:txBody>
          <a:bodyPr anchor="b"/>
          <a:lstStyle/>
          <a:p>
            <a:endParaRPr lang="zh-CN" altLang="en-US" dirty="0"/>
          </a:p>
        </p:txBody>
      </p:sp>
      <p:sp>
        <p:nvSpPr>
          <p:cNvPr id="771074" name="文本占位符 770050"/>
          <p:cNvSpPr>
            <a:spLocks noGrp="1"/>
          </p:cNvSpPr>
          <p:nvPr>
            <p:ph idx="1"/>
          </p:nvPr>
        </p:nvSpPr>
        <p:spPr/>
        <p:txBody>
          <a:bodyPr anchor="t"/>
          <a:lstStyle/>
          <a:p>
            <a:pPr marL="0" indent="0">
              <a:lnSpc>
                <a:spcPct val="90000"/>
              </a:lnSpc>
              <a:buNone/>
            </a:pPr>
            <a:r>
              <a:rPr lang="zh-CN" altLang="en-US" sz="2400" dirty="0" smtClean="0"/>
              <a:t>逐步</a:t>
            </a:r>
            <a:r>
              <a:rPr lang="zh-CN" altLang="en-US" sz="2400" dirty="0"/>
              <a:t>扩张</a:t>
            </a:r>
            <a:endParaRPr lang="zh-CN" altLang="en-US" sz="2400" dirty="0"/>
          </a:p>
          <a:p>
            <a:pPr marL="0" indent="0">
              <a:lnSpc>
                <a:spcPct val="90000"/>
              </a:lnSpc>
              <a:buNone/>
            </a:pPr>
            <a:r>
              <a:rPr lang="en-US" altLang="zh-CN" sz="2400" dirty="0" smtClean="0"/>
              <a:t>.</a:t>
            </a:r>
            <a:r>
              <a:rPr lang="zh-CN" altLang="en-US" sz="2400" dirty="0" smtClean="0"/>
              <a:t> </a:t>
            </a:r>
            <a:r>
              <a:rPr lang="zh-CN" altLang="en-US" sz="2400" dirty="0"/>
              <a:t>首先定义最重要的核心概念结构，然后</a:t>
            </a:r>
            <a:endParaRPr lang="zh-CN" altLang="en-US" sz="2400" dirty="0"/>
          </a:p>
          <a:p>
            <a:pPr marL="0" indent="0">
              <a:lnSpc>
                <a:spcPct val="90000"/>
              </a:lnSpc>
              <a:buNone/>
            </a:pPr>
            <a:r>
              <a:rPr lang="zh-CN" altLang="en-US" sz="2400" dirty="0"/>
              <a:t>向外扩充，以滚雪球的方式逐步生成</a:t>
            </a:r>
            <a:r>
              <a:rPr lang="zh-CN" altLang="en-US" sz="2400" dirty="0" smtClean="0"/>
              <a:t>其他概念结构</a:t>
            </a:r>
            <a:r>
              <a:rPr lang="zh-CN" altLang="en-US" sz="2400" dirty="0"/>
              <a:t>，直至总体概念结构</a:t>
            </a:r>
            <a:endParaRPr lang="zh-CN" altLang="en-US" sz="2400" dirty="0"/>
          </a:p>
          <a:p>
            <a:pPr marL="0" indent="0">
              <a:lnSpc>
                <a:spcPct val="90000"/>
              </a:lnSpc>
              <a:buNone/>
            </a:pPr>
            <a:r>
              <a:rPr lang="zh-CN" altLang="en-US" sz="2400" dirty="0" smtClean="0"/>
              <a:t> </a:t>
            </a:r>
            <a:r>
              <a:rPr lang="zh-CN" altLang="en-US" sz="2400" dirty="0"/>
              <a:t>混合策略</a:t>
            </a:r>
            <a:endParaRPr lang="zh-CN" altLang="en-US" sz="2400" dirty="0"/>
          </a:p>
          <a:p>
            <a:pPr>
              <a:lnSpc>
                <a:spcPct val="90000"/>
              </a:lnSpc>
            </a:pPr>
            <a:r>
              <a:rPr lang="zh-CN" altLang="en-US" sz="2400" dirty="0" smtClean="0"/>
              <a:t>  </a:t>
            </a:r>
            <a:r>
              <a:rPr lang="zh-CN" altLang="en-US" sz="2400" dirty="0"/>
              <a:t>将自顶向下和自底向上相结合，用自顶</a:t>
            </a:r>
            <a:endParaRPr lang="zh-CN" altLang="en-US" sz="2400" dirty="0"/>
          </a:p>
          <a:p>
            <a:pPr marL="0" indent="0">
              <a:lnSpc>
                <a:spcPct val="90000"/>
              </a:lnSpc>
              <a:buNone/>
            </a:pPr>
            <a:r>
              <a:rPr lang="zh-CN" altLang="en-US" sz="2400" dirty="0"/>
              <a:t>向下策略设计一个全局概念结构的框架，</a:t>
            </a:r>
            <a:endParaRPr lang="zh-CN" altLang="en-US" sz="2400" dirty="0"/>
          </a:p>
          <a:p>
            <a:pPr marL="0" indent="0">
              <a:lnSpc>
                <a:spcPct val="90000"/>
              </a:lnSpc>
              <a:buNone/>
            </a:pPr>
            <a:r>
              <a:rPr lang="zh-CN" altLang="en-US" sz="2400" dirty="0"/>
              <a:t>以它为骨架集成由自底向上策略中设计</a:t>
            </a:r>
            <a:r>
              <a:rPr lang="zh-CN" altLang="en-US" sz="2400" dirty="0" smtClean="0"/>
              <a:t>的各</a:t>
            </a:r>
            <a:r>
              <a:rPr lang="zh-CN" altLang="en-US" sz="2400" dirty="0"/>
              <a:t>局部概念结构。</a:t>
            </a:r>
            <a:endParaRPr lang="zh-CN" altLang="en-US" sz="2400" dirty="0"/>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7" name="标题 771073"/>
          <p:cNvSpPr>
            <a:spLocks noGrp="1"/>
          </p:cNvSpPr>
          <p:nvPr>
            <p:ph type="title"/>
          </p:nvPr>
        </p:nvSpPr>
        <p:spPr/>
        <p:txBody>
          <a:bodyPr anchor="b"/>
          <a:lstStyle/>
          <a:p>
            <a:endParaRPr lang="zh-CN" altLang="en-US" dirty="0"/>
          </a:p>
        </p:txBody>
      </p:sp>
      <p:pic>
        <p:nvPicPr>
          <p:cNvPr id="772098" name="文本占位符 771074"/>
          <p:cNvPicPr>
            <a:picLocks noGrp="1" noChangeAspect="1"/>
          </p:cNvPicPr>
          <p:nvPr>
            <p:ph idx="1"/>
          </p:nvPr>
        </p:nvPicPr>
        <p:blipFill>
          <a:blip r:embed="rId1"/>
          <a:stretch>
            <a:fillRect/>
          </a:stretch>
        </p:blipFill>
        <p:spPr/>
      </p:pic>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标题 772097"/>
          <p:cNvSpPr>
            <a:spLocks noGrp="1"/>
          </p:cNvSpPr>
          <p:nvPr>
            <p:ph type="title"/>
          </p:nvPr>
        </p:nvSpPr>
        <p:spPr/>
        <p:txBody>
          <a:bodyPr anchor="b"/>
          <a:lstStyle/>
          <a:p>
            <a:endParaRPr lang="zh-CN" altLang="en-US" dirty="0"/>
          </a:p>
        </p:txBody>
      </p:sp>
      <p:pic>
        <p:nvPicPr>
          <p:cNvPr id="773122" name="文本占位符 772098"/>
          <p:cNvPicPr>
            <a:picLocks noGrp="1" noChangeAspect="1"/>
          </p:cNvPicPr>
          <p:nvPr>
            <p:ph idx="1"/>
          </p:nvPr>
        </p:nvPicPr>
        <p:blipFill>
          <a:blip r:embed="rId1"/>
          <a:stretch>
            <a:fillRect/>
          </a:stretch>
        </p:blipFill>
        <p:spPr/>
      </p:pic>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5" name="标题 773121"/>
          <p:cNvSpPr>
            <a:spLocks noGrp="1"/>
          </p:cNvSpPr>
          <p:nvPr>
            <p:ph type="title"/>
          </p:nvPr>
        </p:nvSpPr>
        <p:spPr/>
        <p:txBody>
          <a:bodyPr anchor="b"/>
          <a:lstStyle/>
          <a:p>
            <a:endParaRPr lang="zh-CN" altLang="en-US" dirty="0"/>
          </a:p>
        </p:txBody>
      </p:sp>
      <p:pic>
        <p:nvPicPr>
          <p:cNvPr id="774146" name="文本占位符 773122"/>
          <p:cNvPicPr>
            <a:picLocks noGrp="1" noChangeAspect="1"/>
          </p:cNvPicPr>
          <p:nvPr>
            <p:ph idx="1"/>
          </p:nvPr>
        </p:nvPicPr>
        <p:blipFill>
          <a:blip r:embed="rId1"/>
          <a:stretch>
            <a:fillRect/>
          </a:stretch>
        </p:blipFill>
        <p:spPr/>
      </p:pic>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标题 774145"/>
          <p:cNvSpPr>
            <a:spLocks noGrp="1"/>
          </p:cNvSpPr>
          <p:nvPr>
            <p:ph type="title"/>
          </p:nvPr>
        </p:nvSpPr>
        <p:spPr/>
        <p:txBody>
          <a:bodyPr anchor="b"/>
          <a:lstStyle/>
          <a:p>
            <a:endParaRPr lang="zh-CN" altLang="en-US" dirty="0"/>
          </a:p>
        </p:txBody>
      </p:sp>
      <p:pic>
        <p:nvPicPr>
          <p:cNvPr id="775170" name="文本占位符 774146"/>
          <p:cNvPicPr>
            <a:picLocks noGrp="1" noChangeAspect="1"/>
          </p:cNvPicPr>
          <p:nvPr>
            <p:ph idx="1"/>
          </p:nvPr>
        </p:nvPicPr>
        <p:blipFill>
          <a:blip r:embed="rId1"/>
          <a:stretch>
            <a:fillRect/>
          </a:stretch>
        </p:blipFill>
        <p:spPr>
          <a:xfrm>
            <a:off x="685800" y="1828800"/>
            <a:ext cx="7696200" cy="4264025"/>
          </a:xfrm>
        </p:spPr>
      </p:pic>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3" name="标题 775169"/>
          <p:cNvSpPr>
            <a:spLocks noGrp="1"/>
          </p:cNvSpPr>
          <p:nvPr>
            <p:ph type="title"/>
          </p:nvPr>
        </p:nvSpPr>
        <p:spPr/>
        <p:txBody>
          <a:bodyPr anchor="b"/>
          <a:lstStyle/>
          <a:p>
            <a:r>
              <a:rPr lang="en-US" altLang="zh-CN" dirty="0"/>
              <a:t>7</a:t>
            </a:r>
            <a:r>
              <a:rPr lang="en-US" altLang="zh-CN" dirty="0" smtClean="0"/>
              <a:t>.3.3   </a:t>
            </a:r>
            <a:r>
              <a:rPr lang="zh-CN" altLang="en-US" dirty="0"/>
              <a:t>数据抽象与局部视图设计</a:t>
            </a:r>
            <a:endParaRPr lang="zh-CN" altLang="en-US" dirty="0"/>
          </a:p>
        </p:txBody>
      </p:sp>
      <p:sp>
        <p:nvSpPr>
          <p:cNvPr id="776194" name="文本占位符 775170"/>
          <p:cNvSpPr>
            <a:spLocks noGrp="1"/>
          </p:cNvSpPr>
          <p:nvPr>
            <p:ph idx="1"/>
          </p:nvPr>
        </p:nvSpPr>
        <p:spPr>
          <a:xfrm>
            <a:off x="0" y="1557338"/>
            <a:ext cx="8964613" cy="4967287"/>
          </a:xfrm>
        </p:spPr>
        <p:txBody>
          <a:bodyPr anchor="t"/>
          <a:lstStyle/>
          <a:p>
            <a:r>
              <a:rPr lang="zh-CN" altLang="en-US" dirty="0" smtClean="0"/>
              <a:t>数据抽象</a:t>
            </a:r>
            <a:endParaRPr lang="zh-CN" altLang="en-US" dirty="0"/>
          </a:p>
          <a:p>
            <a:pPr marL="0" indent="0">
              <a:buNone/>
            </a:pPr>
            <a:r>
              <a:rPr lang="zh-CN" altLang="en-US" dirty="0" smtClean="0"/>
              <a:t>局部</a:t>
            </a:r>
            <a:r>
              <a:rPr lang="zh-CN" altLang="en-US" dirty="0"/>
              <a:t>视图设计</a:t>
            </a:r>
            <a:endParaRPr lang="zh-CN" altLang="en-US" dirty="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7" name="标题 776193"/>
          <p:cNvSpPr>
            <a:spLocks noGrp="1"/>
          </p:cNvSpPr>
          <p:nvPr>
            <p:ph type="title"/>
          </p:nvPr>
        </p:nvSpPr>
        <p:spPr/>
        <p:txBody>
          <a:bodyPr anchor="b"/>
          <a:lstStyle/>
          <a:p>
            <a:r>
              <a:rPr lang="zh-CN" altLang="en-US"/>
              <a:t>一、数据抽象</a:t>
            </a:r>
            <a:endParaRPr lang="zh-CN" altLang="en-US"/>
          </a:p>
        </p:txBody>
      </p:sp>
      <p:sp>
        <p:nvSpPr>
          <p:cNvPr id="777218" name="文本占位符 776194"/>
          <p:cNvSpPr>
            <a:spLocks noGrp="1"/>
          </p:cNvSpPr>
          <p:nvPr>
            <p:ph idx="1"/>
          </p:nvPr>
        </p:nvSpPr>
        <p:spPr/>
        <p:txBody>
          <a:bodyPr anchor="t"/>
          <a:lstStyle/>
          <a:p>
            <a:pPr>
              <a:lnSpc>
                <a:spcPct val="90000"/>
              </a:lnSpc>
            </a:pPr>
            <a:r>
              <a:rPr lang="zh-CN" altLang="en-US" dirty="0" smtClean="0"/>
              <a:t> </a:t>
            </a:r>
            <a:r>
              <a:rPr lang="zh-CN" altLang="en-US" dirty="0"/>
              <a:t>概念结构是对现实世界的一种抽象</a:t>
            </a:r>
            <a:endParaRPr lang="zh-CN" altLang="en-US" dirty="0"/>
          </a:p>
          <a:p>
            <a:pPr marL="0" indent="0">
              <a:lnSpc>
                <a:spcPct val="90000"/>
              </a:lnSpc>
              <a:buNone/>
            </a:pPr>
            <a:r>
              <a:rPr lang="zh-CN" altLang="en-US" dirty="0" smtClean="0"/>
              <a:t>从</a:t>
            </a:r>
            <a:r>
              <a:rPr lang="zh-CN" altLang="en-US" dirty="0"/>
              <a:t>实际的人、物、事和概念中抽取所关心</a:t>
            </a:r>
            <a:r>
              <a:rPr lang="zh-CN" altLang="en-US" dirty="0" smtClean="0"/>
              <a:t>的共同</a:t>
            </a:r>
            <a:r>
              <a:rPr lang="zh-CN" altLang="en-US" dirty="0"/>
              <a:t>特性，忽略非本质的细节</a:t>
            </a:r>
            <a:endParaRPr lang="zh-CN" altLang="en-US" dirty="0"/>
          </a:p>
          <a:p>
            <a:pPr>
              <a:lnSpc>
                <a:spcPct val="90000"/>
              </a:lnSpc>
            </a:pPr>
            <a:r>
              <a:rPr lang="zh-CN" altLang="en-US" dirty="0" smtClean="0"/>
              <a:t>把</a:t>
            </a:r>
            <a:r>
              <a:rPr lang="zh-CN" altLang="en-US" dirty="0"/>
              <a:t>这些特性用各种概念精确地加以描述</a:t>
            </a:r>
            <a:endParaRPr lang="zh-CN" altLang="en-US" dirty="0"/>
          </a:p>
          <a:p>
            <a:pPr>
              <a:lnSpc>
                <a:spcPct val="90000"/>
              </a:lnSpc>
            </a:pPr>
            <a:r>
              <a:rPr lang="zh-CN" altLang="en-US" dirty="0" smtClean="0"/>
              <a:t>这些</a:t>
            </a:r>
            <a:r>
              <a:rPr lang="zh-CN" altLang="en-US" dirty="0"/>
              <a:t>概念组成了某种模型</a:t>
            </a:r>
            <a:endParaRPr lang="zh-CN" altLang="en-US" dirty="0"/>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1" name="标题 777217"/>
          <p:cNvSpPr>
            <a:spLocks noGrp="1"/>
          </p:cNvSpPr>
          <p:nvPr>
            <p:ph type="title"/>
          </p:nvPr>
        </p:nvSpPr>
        <p:spPr/>
        <p:txBody>
          <a:bodyPr anchor="b"/>
          <a:lstStyle/>
          <a:p>
            <a:endParaRPr lang="zh-CN" altLang="en-US" dirty="0"/>
          </a:p>
        </p:txBody>
      </p:sp>
      <p:sp>
        <p:nvSpPr>
          <p:cNvPr id="778242" name="文本占位符 777218"/>
          <p:cNvSpPr>
            <a:spLocks noGrp="1"/>
          </p:cNvSpPr>
          <p:nvPr>
            <p:ph idx="1"/>
          </p:nvPr>
        </p:nvSpPr>
        <p:spPr/>
        <p:txBody>
          <a:bodyPr anchor="t"/>
          <a:lstStyle/>
          <a:p>
            <a:pPr>
              <a:lnSpc>
                <a:spcPct val="90000"/>
              </a:lnSpc>
            </a:pPr>
            <a:r>
              <a:rPr lang="zh-CN" altLang="en-US" sz="2400" dirty="0" smtClean="0"/>
              <a:t> </a:t>
            </a:r>
            <a:r>
              <a:rPr lang="zh-CN" altLang="en-US" sz="2400" dirty="0"/>
              <a:t>三种常用抽象</a:t>
            </a:r>
            <a:endParaRPr lang="zh-CN" altLang="en-US" sz="2400" dirty="0"/>
          </a:p>
          <a:p>
            <a:pPr marL="0" indent="0">
              <a:lnSpc>
                <a:spcPct val="90000"/>
              </a:lnSpc>
              <a:buNone/>
            </a:pPr>
            <a:r>
              <a:rPr lang="en-US" altLang="zh-CN" sz="2400" dirty="0"/>
              <a:t>1.  </a:t>
            </a:r>
            <a:r>
              <a:rPr lang="zh-CN" altLang="en-US" sz="2400" dirty="0"/>
              <a:t>分类（ </a:t>
            </a:r>
            <a:r>
              <a:rPr lang="en-US" altLang="zh-CN" sz="2400" dirty="0"/>
              <a:t>Classification </a:t>
            </a:r>
            <a:r>
              <a:rPr lang="zh-CN" altLang="en-US" sz="2400" dirty="0"/>
              <a:t>）</a:t>
            </a:r>
            <a:endParaRPr lang="zh-CN" altLang="en-US" sz="2400" dirty="0"/>
          </a:p>
          <a:p>
            <a:pPr>
              <a:lnSpc>
                <a:spcPct val="90000"/>
              </a:lnSpc>
            </a:pPr>
            <a:r>
              <a:rPr lang="zh-CN" altLang="en-US" sz="2400" dirty="0" smtClean="0"/>
              <a:t>定义</a:t>
            </a:r>
            <a:r>
              <a:rPr lang="zh-CN" altLang="en-US" sz="2400" dirty="0"/>
              <a:t>某一类概念作为现实世界中一组对象</a:t>
            </a:r>
            <a:r>
              <a:rPr lang="zh-CN" altLang="en-US" sz="2400" dirty="0" smtClean="0"/>
              <a:t>的类型</a:t>
            </a:r>
            <a:endParaRPr lang="zh-CN" altLang="en-US" sz="2400" dirty="0"/>
          </a:p>
          <a:p>
            <a:pPr>
              <a:lnSpc>
                <a:spcPct val="90000"/>
              </a:lnSpc>
            </a:pPr>
            <a:r>
              <a:rPr lang="zh-CN" altLang="en-US" sz="2400" dirty="0" smtClean="0"/>
              <a:t>这些</a:t>
            </a:r>
            <a:r>
              <a:rPr lang="zh-CN" altLang="en-US" sz="2400" dirty="0"/>
              <a:t>对象具有某些共同的特性和行为</a:t>
            </a:r>
            <a:endParaRPr lang="zh-CN" altLang="en-US" sz="2400" dirty="0"/>
          </a:p>
          <a:p>
            <a:pPr marL="0" indent="0">
              <a:lnSpc>
                <a:spcPct val="90000"/>
              </a:lnSpc>
              <a:buNone/>
            </a:pPr>
            <a:r>
              <a:rPr lang="zh-CN" altLang="en-US" sz="2400" dirty="0" smtClean="0"/>
              <a:t> </a:t>
            </a:r>
            <a:r>
              <a:rPr lang="zh-CN" altLang="en-US" sz="2400" dirty="0"/>
              <a:t>它抽象了对象 值和型 之间的 “ </a:t>
            </a:r>
            <a:r>
              <a:rPr lang="en-US" altLang="zh-CN" sz="2400" dirty="0"/>
              <a:t>is member of ”</a:t>
            </a:r>
            <a:endParaRPr lang="en-US" altLang="zh-CN" sz="2400" dirty="0"/>
          </a:p>
          <a:p>
            <a:pPr marL="0" indent="0">
              <a:lnSpc>
                <a:spcPct val="90000"/>
              </a:lnSpc>
              <a:buNone/>
            </a:pPr>
            <a:r>
              <a:rPr lang="zh-CN" altLang="en-US" sz="2400" dirty="0"/>
              <a:t>的语义</a:t>
            </a:r>
            <a:endParaRPr lang="zh-CN" altLang="en-US" sz="2400" dirty="0"/>
          </a:p>
          <a:p>
            <a:pPr>
              <a:lnSpc>
                <a:spcPct val="90000"/>
              </a:lnSpc>
            </a:pPr>
            <a:r>
              <a:rPr lang="zh-CN" altLang="en-US" sz="2400" dirty="0" smtClean="0"/>
              <a:t>在 </a:t>
            </a:r>
            <a:r>
              <a:rPr lang="en-US" altLang="zh-CN" sz="2400" dirty="0"/>
              <a:t>E-R </a:t>
            </a:r>
            <a:r>
              <a:rPr lang="zh-CN" altLang="en-US" sz="2400" dirty="0"/>
              <a:t>模型中，实体型就是这种抽象</a:t>
            </a:r>
            <a:endParaRPr lang="zh-CN" altLang="en-US" sz="2400" dirty="0"/>
          </a:p>
          <a:p>
            <a:pPr>
              <a:lnSpc>
                <a:spcPct val="90000"/>
              </a:lnSpc>
            </a:pPr>
            <a:r>
              <a:rPr lang="zh-CN" altLang="en-US" sz="2400" dirty="0"/>
              <a:t>例： </a:t>
            </a:r>
            <a:r>
              <a:rPr lang="en-US" altLang="zh-CN" sz="2400" dirty="0"/>
              <a:t>P216 </a:t>
            </a:r>
            <a:r>
              <a:rPr lang="zh-CN" altLang="en-US" sz="2400" dirty="0"/>
              <a:t>图 </a:t>
            </a:r>
            <a:r>
              <a:rPr lang="en-US" altLang="zh-CN" sz="2400" dirty="0"/>
              <a:t>6.10</a:t>
            </a:r>
            <a:endParaRPr lang="en-US" altLang="zh-CN" sz="2400" dirty="0"/>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5" name="标题 778241"/>
          <p:cNvSpPr>
            <a:spLocks noGrp="1"/>
          </p:cNvSpPr>
          <p:nvPr>
            <p:ph type="title"/>
          </p:nvPr>
        </p:nvSpPr>
        <p:spPr/>
        <p:txBody>
          <a:bodyPr anchor="b"/>
          <a:lstStyle/>
          <a:p>
            <a:endParaRPr lang="zh-CN" altLang="en-US" dirty="0"/>
          </a:p>
        </p:txBody>
      </p:sp>
      <p:sp>
        <p:nvSpPr>
          <p:cNvPr id="779266" name="文本占位符 778242"/>
          <p:cNvSpPr>
            <a:spLocks noGrp="1"/>
          </p:cNvSpPr>
          <p:nvPr>
            <p:ph idx="1"/>
          </p:nvPr>
        </p:nvSpPr>
        <p:spPr/>
        <p:txBody>
          <a:bodyPr anchor="t"/>
          <a:lstStyle/>
          <a:p>
            <a:pPr marL="0" indent="0">
              <a:lnSpc>
                <a:spcPct val="80000"/>
              </a:lnSpc>
              <a:buNone/>
            </a:pPr>
            <a:r>
              <a:rPr lang="en-US" altLang="zh-CN" sz="2800" dirty="0"/>
              <a:t>2.  </a:t>
            </a:r>
            <a:r>
              <a:rPr lang="zh-CN" altLang="en-US" sz="2800" dirty="0"/>
              <a:t>聚集（ </a:t>
            </a:r>
            <a:r>
              <a:rPr lang="en-US" altLang="zh-CN" sz="2800" dirty="0"/>
              <a:t>Aggregation </a:t>
            </a:r>
            <a:r>
              <a:rPr lang="zh-CN" altLang="en-US" sz="2800" dirty="0"/>
              <a:t>）</a:t>
            </a:r>
            <a:endParaRPr lang="zh-CN" altLang="en-US" sz="2800" dirty="0"/>
          </a:p>
          <a:p>
            <a:pPr>
              <a:lnSpc>
                <a:spcPct val="80000"/>
              </a:lnSpc>
            </a:pPr>
            <a:r>
              <a:rPr lang="zh-CN" altLang="en-US" sz="2800" dirty="0" smtClean="0"/>
              <a:t>某</a:t>
            </a:r>
            <a:r>
              <a:rPr lang="zh-CN" altLang="en-US" sz="2800" dirty="0"/>
              <a:t>一类型的组成成分</a:t>
            </a:r>
            <a:endParaRPr lang="zh-CN" altLang="en-US" sz="2800" dirty="0"/>
          </a:p>
          <a:p>
            <a:pPr>
              <a:lnSpc>
                <a:spcPct val="80000"/>
              </a:lnSpc>
            </a:pPr>
            <a:r>
              <a:rPr lang="zh-CN" altLang="en-US" sz="2800" dirty="0" smtClean="0"/>
              <a:t>它</a:t>
            </a:r>
            <a:r>
              <a:rPr lang="zh-CN" altLang="en-US" sz="2800" dirty="0"/>
              <a:t>抽象了对象内部类型和成分之间 “ </a:t>
            </a:r>
            <a:r>
              <a:rPr lang="en-US" altLang="zh-CN" sz="2800" dirty="0"/>
              <a:t>is part </a:t>
            </a:r>
            <a:endParaRPr lang="en-US" altLang="zh-CN" sz="2800" dirty="0"/>
          </a:p>
          <a:p>
            <a:pPr marL="0" indent="0">
              <a:lnSpc>
                <a:spcPct val="80000"/>
              </a:lnSpc>
              <a:buNone/>
            </a:pPr>
            <a:r>
              <a:rPr lang="en-US" altLang="zh-CN" sz="2800" dirty="0"/>
              <a:t>of ” </a:t>
            </a:r>
            <a:r>
              <a:rPr lang="zh-CN" altLang="en-US" sz="2800" dirty="0"/>
              <a:t>的语义</a:t>
            </a:r>
            <a:endParaRPr lang="zh-CN" altLang="en-US" sz="2800" dirty="0"/>
          </a:p>
          <a:p>
            <a:pPr>
              <a:lnSpc>
                <a:spcPct val="80000"/>
              </a:lnSpc>
            </a:pPr>
            <a:r>
              <a:rPr lang="zh-CN" altLang="en-US" sz="2800" dirty="0" smtClean="0"/>
              <a:t>在 </a:t>
            </a:r>
            <a:r>
              <a:rPr lang="en-US" altLang="zh-CN" sz="2800" dirty="0"/>
              <a:t>E-R </a:t>
            </a:r>
            <a:r>
              <a:rPr lang="zh-CN" altLang="en-US" sz="2800" dirty="0"/>
              <a:t>模型中若干属性的聚集组成了实体</a:t>
            </a:r>
            <a:endParaRPr lang="zh-CN" altLang="en-US" sz="2800" dirty="0"/>
          </a:p>
          <a:p>
            <a:pPr marL="0" indent="0">
              <a:lnSpc>
                <a:spcPct val="80000"/>
              </a:lnSpc>
              <a:buNone/>
            </a:pPr>
            <a:r>
              <a:rPr lang="zh-CN" altLang="en-US" sz="2800" dirty="0"/>
              <a:t>型，就是这种抽象</a:t>
            </a:r>
            <a:endParaRPr lang="zh-CN" altLang="en-US" sz="2800" dirty="0"/>
          </a:p>
          <a:p>
            <a:pPr marL="0" indent="0">
              <a:lnSpc>
                <a:spcPct val="80000"/>
              </a:lnSpc>
              <a:buNone/>
            </a:pPr>
            <a:r>
              <a:rPr lang="zh-CN" altLang="en-US" sz="2800" dirty="0"/>
              <a:t>例： </a:t>
            </a:r>
            <a:r>
              <a:rPr lang="en-US" altLang="zh-CN" sz="2800" dirty="0"/>
              <a:t>P217 </a:t>
            </a:r>
            <a:r>
              <a:rPr lang="zh-CN" altLang="en-US" sz="2800" dirty="0"/>
              <a:t>图 </a:t>
            </a:r>
            <a:r>
              <a:rPr lang="en-US" altLang="zh-CN" sz="2800" dirty="0"/>
              <a:t>6.11 </a:t>
            </a:r>
            <a:r>
              <a:rPr lang="zh-CN" altLang="en-US" sz="2800" dirty="0"/>
              <a:t>，图 </a:t>
            </a:r>
            <a:r>
              <a:rPr lang="en-US" altLang="zh-CN" sz="2800" dirty="0"/>
              <a:t>6.12</a:t>
            </a:r>
            <a:endParaRPr lang="en-US" altLang="zh-CN" sz="2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78849"/>
          <p:cNvSpPr>
            <a:spLocks noGrp="1"/>
          </p:cNvSpPr>
          <p:nvPr>
            <p:ph type="title"/>
          </p:nvPr>
        </p:nvSpPr>
        <p:spPr>
          <a:xfrm>
            <a:off x="684213" y="0"/>
            <a:ext cx="6870700" cy="684213"/>
          </a:xfrm>
        </p:spPr>
        <p:txBody>
          <a:bodyPr anchor="b"/>
          <a:lstStyle/>
          <a:p>
            <a:r>
              <a:rPr lang="zh-CN" altLang="en-US" sz="4000"/>
              <a:t> 网状数据模型的数据结构</a:t>
            </a:r>
            <a:endParaRPr lang="zh-CN" altLang="en-US" sz="4000"/>
          </a:p>
        </p:txBody>
      </p:sp>
      <p:sp>
        <p:nvSpPr>
          <p:cNvPr id="79874" name="文本占位符 78850"/>
          <p:cNvSpPr>
            <a:spLocks noGrp="1"/>
          </p:cNvSpPr>
          <p:nvPr>
            <p:ph idx="1"/>
          </p:nvPr>
        </p:nvSpPr>
        <p:spPr>
          <a:xfrm>
            <a:off x="0" y="1052513"/>
            <a:ext cx="9144000" cy="5805487"/>
          </a:xfrm>
        </p:spPr>
        <p:txBody>
          <a:bodyPr anchor="t"/>
          <a:lstStyle/>
          <a:p>
            <a:pPr>
              <a:buNone/>
            </a:pPr>
            <a:r>
              <a:rPr lang="zh-CN" altLang="en-US"/>
              <a:t> </a:t>
            </a:r>
            <a:r>
              <a:rPr lang="zh-CN" altLang="en-US">
                <a:solidFill>
                  <a:schemeClr val="tx2"/>
                </a:solidFill>
              </a:rPr>
              <a:t>网状模型</a:t>
            </a:r>
            <a:endParaRPr lang="zh-CN" altLang="en-US">
              <a:solidFill>
                <a:schemeClr val="tx2"/>
              </a:solidFill>
            </a:endParaRPr>
          </a:p>
          <a:p>
            <a:r>
              <a:rPr lang="zh-CN" altLang="en-US"/>
              <a:t>满足下面两个条件的基本层次联系的集合</a:t>
            </a:r>
            <a:endParaRPr lang="zh-CN" altLang="en-US"/>
          </a:p>
          <a:p>
            <a:r>
              <a:rPr lang="zh-CN" altLang="en-US"/>
              <a:t>为网状模型。</a:t>
            </a:r>
            <a:endParaRPr lang="zh-CN" altLang="en-US"/>
          </a:p>
          <a:p>
            <a:r>
              <a:rPr lang="en-US" altLang="zh-CN"/>
              <a:t>1.  </a:t>
            </a:r>
            <a:r>
              <a:rPr lang="zh-CN" altLang="en-US"/>
              <a:t>允许一个以上的结点无双亲；</a:t>
            </a:r>
            <a:endParaRPr lang="zh-CN" altLang="en-US"/>
          </a:p>
          <a:p>
            <a:r>
              <a:rPr lang="en-US" altLang="zh-CN"/>
              <a:t>2.  </a:t>
            </a:r>
            <a:r>
              <a:rPr lang="zh-CN" altLang="en-US"/>
              <a:t>一个结点可以有多于一个的双亲 。</a:t>
            </a:r>
            <a:endParaRPr lang="zh-CN" altLang="en-US"/>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89" name="标题 779265"/>
          <p:cNvSpPr>
            <a:spLocks noGrp="1"/>
          </p:cNvSpPr>
          <p:nvPr>
            <p:ph type="title"/>
          </p:nvPr>
        </p:nvSpPr>
        <p:spPr/>
        <p:txBody>
          <a:bodyPr anchor="b"/>
          <a:lstStyle/>
          <a:p>
            <a:endParaRPr lang="zh-CN" altLang="en-US" dirty="0"/>
          </a:p>
        </p:txBody>
      </p:sp>
      <p:sp>
        <p:nvSpPr>
          <p:cNvPr id="780290" name="文本占位符 779266"/>
          <p:cNvSpPr>
            <a:spLocks noGrp="1"/>
          </p:cNvSpPr>
          <p:nvPr>
            <p:ph idx="1"/>
          </p:nvPr>
        </p:nvSpPr>
        <p:spPr/>
        <p:txBody>
          <a:bodyPr anchor="t"/>
          <a:lstStyle/>
          <a:p>
            <a:pPr marL="0" indent="0">
              <a:lnSpc>
                <a:spcPct val="90000"/>
              </a:lnSpc>
              <a:buNone/>
            </a:pPr>
            <a:r>
              <a:rPr lang="en-US" altLang="zh-CN" sz="2800" dirty="0"/>
              <a:t>3.  </a:t>
            </a:r>
            <a:r>
              <a:rPr lang="zh-CN" altLang="en-US" sz="2800" dirty="0"/>
              <a:t>概括（ </a:t>
            </a:r>
            <a:r>
              <a:rPr lang="en-US" altLang="zh-CN" sz="2800" dirty="0"/>
              <a:t>Generalization </a:t>
            </a:r>
            <a:r>
              <a:rPr lang="zh-CN" altLang="en-US" sz="2800" dirty="0"/>
              <a:t>）</a:t>
            </a:r>
            <a:endParaRPr lang="zh-CN" altLang="en-US" sz="2800" dirty="0"/>
          </a:p>
          <a:p>
            <a:pPr>
              <a:lnSpc>
                <a:spcPct val="90000"/>
              </a:lnSpc>
            </a:pPr>
            <a:r>
              <a:rPr lang="zh-CN" altLang="en-US" sz="2800" dirty="0" smtClean="0"/>
              <a:t> </a:t>
            </a:r>
            <a:r>
              <a:rPr lang="zh-CN" altLang="en-US" sz="2800" dirty="0"/>
              <a:t>定义类型之间的一种子集联系</a:t>
            </a:r>
            <a:endParaRPr lang="zh-CN" altLang="en-US" sz="2800" dirty="0"/>
          </a:p>
          <a:p>
            <a:pPr>
              <a:lnSpc>
                <a:spcPct val="90000"/>
              </a:lnSpc>
            </a:pPr>
            <a:r>
              <a:rPr lang="zh-CN" altLang="en-US" sz="2800" dirty="0" smtClean="0"/>
              <a:t>它</a:t>
            </a:r>
            <a:r>
              <a:rPr lang="zh-CN" altLang="en-US" sz="2800" dirty="0"/>
              <a:t>抽象了类型之间的 “ </a:t>
            </a:r>
            <a:r>
              <a:rPr lang="en-US" altLang="zh-CN" sz="2800" dirty="0"/>
              <a:t>is subset of ” </a:t>
            </a:r>
            <a:r>
              <a:rPr lang="zh-CN" altLang="en-US" sz="2800" dirty="0"/>
              <a:t>的语义</a:t>
            </a:r>
            <a:endParaRPr lang="zh-CN" altLang="en-US" sz="2800" dirty="0"/>
          </a:p>
          <a:p>
            <a:pPr>
              <a:lnSpc>
                <a:spcPct val="90000"/>
              </a:lnSpc>
            </a:pPr>
            <a:r>
              <a:rPr lang="zh-CN" altLang="en-US" sz="2800" dirty="0" smtClean="0"/>
              <a:t>概括</a:t>
            </a:r>
            <a:r>
              <a:rPr lang="zh-CN" altLang="en-US" sz="2800" dirty="0"/>
              <a:t>有一个很重要的性质：继承性。子类继</a:t>
            </a:r>
            <a:endParaRPr lang="zh-CN" altLang="en-US" sz="2800" dirty="0"/>
          </a:p>
          <a:p>
            <a:pPr marL="0" indent="0">
              <a:lnSpc>
                <a:spcPct val="90000"/>
              </a:lnSpc>
              <a:buNone/>
            </a:pPr>
            <a:r>
              <a:rPr lang="zh-CN" altLang="en-US" sz="2800" dirty="0"/>
              <a:t>承超类上定义的所有抽象。</a:t>
            </a:r>
            <a:endParaRPr lang="zh-CN" altLang="en-US" sz="2800" dirty="0"/>
          </a:p>
          <a:p>
            <a:pPr>
              <a:lnSpc>
                <a:spcPct val="90000"/>
              </a:lnSpc>
            </a:pPr>
            <a:r>
              <a:rPr lang="zh-CN" altLang="en-US" sz="2800" dirty="0"/>
              <a:t>     例： </a:t>
            </a:r>
            <a:r>
              <a:rPr lang="en-US" altLang="zh-CN" sz="2800" dirty="0"/>
              <a:t>P217 </a:t>
            </a:r>
            <a:r>
              <a:rPr lang="zh-CN" altLang="en-US" sz="2800" dirty="0"/>
              <a:t>图 </a:t>
            </a:r>
            <a:r>
              <a:rPr lang="en-US" altLang="zh-CN" sz="2800" dirty="0"/>
              <a:t>6.13</a:t>
            </a:r>
            <a:endParaRPr lang="en-US" altLang="zh-CN" sz="2800"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3" name="标题 780289"/>
          <p:cNvSpPr>
            <a:spLocks noGrp="1"/>
          </p:cNvSpPr>
          <p:nvPr>
            <p:ph type="title"/>
          </p:nvPr>
        </p:nvSpPr>
        <p:spPr/>
        <p:txBody>
          <a:bodyPr anchor="b"/>
          <a:lstStyle/>
          <a:p>
            <a:endParaRPr lang="zh-CN" altLang="en-US" dirty="0"/>
          </a:p>
        </p:txBody>
      </p:sp>
      <p:sp>
        <p:nvSpPr>
          <p:cNvPr id="781314" name="文本占位符 780290"/>
          <p:cNvSpPr>
            <a:spLocks noGrp="1"/>
          </p:cNvSpPr>
          <p:nvPr>
            <p:ph idx="1"/>
          </p:nvPr>
        </p:nvSpPr>
        <p:spPr/>
        <p:txBody>
          <a:bodyPr anchor="t"/>
          <a:lstStyle/>
          <a:p>
            <a:pPr marL="0" indent="0">
              <a:lnSpc>
                <a:spcPct val="90000"/>
              </a:lnSpc>
              <a:buNone/>
            </a:pPr>
            <a:r>
              <a:rPr lang="zh-CN" altLang="en-US" dirty="0" smtClean="0"/>
              <a:t> </a:t>
            </a:r>
            <a:r>
              <a:rPr lang="zh-CN" altLang="en-US" dirty="0"/>
              <a:t>数据抽象的用途</a:t>
            </a:r>
            <a:endParaRPr lang="zh-CN" altLang="en-US" dirty="0"/>
          </a:p>
          <a:p>
            <a:pPr>
              <a:lnSpc>
                <a:spcPct val="90000"/>
              </a:lnSpc>
            </a:pPr>
            <a:r>
              <a:rPr lang="zh-CN" altLang="en-US" dirty="0" smtClean="0"/>
              <a:t>对</a:t>
            </a:r>
            <a:r>
              <a:rPr lang="zh-CN" altLang="en-US" dirty="0"/>
              <a:t>需求分析阶段收集到的数据进行分类、组织（聚集），</a:t>
            </a:r>
            <a:r>
              <a:rPr lang="zh-CN" altLang="en-US" dirty="0" smtClean="0"/>
              <a:t>形成 </a:t>
            </a:r>
            <a:r>
              <a:rPr lang="zh-CN" altLang="en-US" dirty="0"/>
              <a:t>实体</a:t>
            </a:r>
            <a:endParaRPr lang="zh-CN" altLang="en-US" dirty="0"/>
          </a:p>
          <a:p>
            <a:pPr>
              <a:lnSpc>
                <a:spcPct val="90000"/>
              </a:lnSpc>
            </a:pPr>
            <a:r>
              <a:rPr lang="zh-CN" altLang="en-US" dirty="0" smtClean="0"/>
              <a:t>实体</a:t>
            </a:r>
            <a:r>
              <a:rPr lang="zh-CN" altLang="en-US" dirty="0"/>
              <a:t>的 属性 ，标识实体的 码</a:t>
            </a:r>
            <a:endParaRPr lang="zh-CN" altLang="en-US" dirty="0"/>
          </a:p>
          <a:p>
            <a:pPr>
              <a:lnSpc>
                <a:spcPct val="90000"/>
              </a:lnSpc>
            </a:pPr>
            <a:r>
              <a:rPr lang="zh-CN" altLang="en-US" dirty="0" smtClean="0"/>
              <a:t> </a:t>
            </a:r>
            <a:r>
              <a:rPr lang="zh-CN" altLang="en-US" dirty="0"/>
              <a:t>确定实体之间的 联系类型 </a:t>
            </a:r>
            <a:r>
              <a:rPr lang="en-US" altLang="zh-CN" dirty="0"/>
              <a:t>(1:1 </a:t>
            </a:r>
            <a:r>
              <a:rPr lang="zh-CN" altLang="en-US" dirty="0"/>
              <a:t>， </a:t>
            </a:r>
            <a:r>
              <a:rPr lang="en-US" altLang="zh-CN" dirty="0"/>
              <a:t>1:n </a:t>
            </a:r>
            <a:r>
              <a:rPr lang="zh-CN" altLang="en-US" dirty="0"/>
              <a:t>， </a:t>
            </a:r>
            <a:r>
              <a:rPr lang="en-US" altLang="zh-CN" dirty="0"/>
              <a:t>m:n)</a:t>
            </a:r>
            <a:endParaRPr lang="en-US" altLang="zh-CN" dirty="0"/>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7" name="标题 781313"/>
          <p:cNvSpPr>
            <a:spLocks noGrp="1"/>
          </p:cNvSpPr>
          <p:nvPr>
            <p:ph type="title"/>
          </p:nvPr>
        </p:nvSpPr>
        <p:spPr/>
        <p:txBody>
          <a:bodyPr anchor="b"/>
          <a:lstStyle/>
          <a:p>
            <a:r>
              <a:rPr lang="zh-CN" altLang="en-US"/>
              <a:t>二、局部视图设计</a:t>
            </a:r>
            <a:endParaRPr lang="zh-CN" altLang="en-US"/>
          </a:p>
        </p:txBody>
      </p:sp>
      <p:sp>
        <p:nvSpPr>
          <p:cNvPr id="782338" name="文本占位符 781314"/>
          <p:cNvSpPr>
            <a:spLocks noGrp="1"/>
          </p:cNvSpPr>
          <p:nvPr>
            <p:ph idx="1"/>
          </p:nvPr>
        </p:nvSpPr>
        <p:spPr/>
        <p:txBody>
          <a:bodyPr anchor="t"/>
          <a:lstStyle/>
          <a:p>
            <a:pPr marL="0" indent="0">
              <a:buNone/>
            </a:pPr>
            <a:r>
              <a:rPr lang="zh-CN" altLang="en-US" dirty="0"/>
              <a:t>设计分 </a:t>
            </a:r>
            <a:r>
              <a:rPr lang="en-US" altLang="zh-CN" dirty="0"/>
              <a:t>E-R </a:t>
            </a:r>
            <a:r>
              <a:rPr lang="zh-CN" altLang="en-US" dirty="0"/>
              <a:t>图的步骤 </a:t>
            </a:r>
            <a:r>
              <a:rPr lang="en-US" altLang="zh-CN" dirty="0"/>
              <a:t>:</a:t>
            </a:r>
            <a:endParaRPr lang="en-US" altLang="zh-CN" dirty="0"/>
          </a:p>
          <a:p>
            <a:r>
              <a:rPr lang="en-US" altLang="zh-CN" dirty="0"/>
              <a:t>⒈ </a:t>
            </a:r>
            <a:r>
              <a:rPr lang="zh-CN" altLang="en-US" dirty="0"/>
              <a:t>选择局部应用</a:t>
            </a:r>
            <a:endParaRPr lang="zh-CN" altLang="en-US" dirty="0"/>
          </a:p>
          <a:p>
            <a:r>
              <a:rPr lang="zh-CN" altLang="en-US" dirty="0"/>
              <a:t>⒉ 逐一设计分 </a:t>
            </a:r>
            <a:r>
              <a:rPr lang="en-US" altLang="zh-CN" dirty="0"/>
              <a:t>E-R </a:t>
            </a:r>
            <a:r>
              <a:rPr lang="zh-CN" altLang="en-US" dirty="0"/>
              <a:t>图</a:t>
            </a:r>
            <a:endParaRPr lang="zh-CN" altLang="en-US" dirty="0"/>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1" name="标题 782337"/>
          <p:cNvSpPr>
            <a:spLocks noGrp="1"/>
          </p:cNvSpPr>
          <p:nvPr>
            <p:ph type="title"/>
          </p:nvPr>
        </p:nvSpPr>
        <p:spPr>
          <a:xfrm>
            <a:off x="685800" y="152400"/>
            <a:ext cx="6870700" cy="828675"/>
          </a:xfrm>
        </p:spPr>
        <p:txBody>
          <a:bodyPr anchor="b"/>
          <a:lstStyle/>
          <a:p>
            <a:r>
              <a:rPr lang="zh-CN" altLang="en-US"/>
              <a:t>⒈         选择局部应用</a:t>
            </a:r>
            <a:endParaRPr lang="zh-CN" altLang="en-US"/>
          </a:p>
        </p:txBody>
      </p:sp>
      <p:sp>
        <p:nvSpPr>
          <p:cNvPr id="783362" name="文本占位符 782338"/>
          <p:cNvSpPr>
            <a:spLocks noGrp="1"/>
          </p:cNvSpPr>
          <p:nvPr>
            <p:ph idx="1"/>
          </p:nvPr>
        </p:nvSpPr>
        <p:spPr>
          <a:xfrm>
            <a:off x="0" y="1557338"/>
            <a:ext cx="9144000" cy="5111750"/>
          </a:xfrm>
        </p:spPr>
        <p:txBody>
          <a:bodyPr anchor="t"/>
          <a:lstStyle/>
          <a:p>
            <a:r>
              <a:rPr lang="zh-CN" altLang="en-US" dirty="0" smtClean="0"/>
              <a:t>需求分析</a:t>
            </a:r>
            <a:r>
              <a:rPr lang="zh-CN" altLang="en-US" dirty="0"/>
              <a:t>阶段，已用多层数据流图和数据字典</a:t>
            </a:r>
            <a:endParaRPr lang="zh-CN" altLang="en-US" dirty="0"/>
          </a:p>
          <a:p>
            <a:pPr marL="0" indent="0">
              <a:buNone/>
            </a:pPr>
            <a:r>
              <a:rPr lang="zh-CN" altLang="en-US" dirty="0"/>
              <a:t>描述了整个系统。</a:t>
            </a:r>
            <a:endParaRPr lang="zh-CN" altLang="en-US" dirty="0"/>
          </a:p>
          <a:p>
            <a:r>
              <a:rPr lang="zh-CN" altLang="en-US" dirty="0" smtClean="0"/>
              <a:t>设计</a:t>
            </a:r>
            <a:r>
              <a:rPr lang="zh-CN" altLang="en-US" dirty="0"/>
              <a:t>分 </a:t>
            </a:r>
            <a:r>
              <a:rPr lang="en-US" altLang="zh-CN" dirty="0"/>
              <a:t>E-R </a:t>
            </a:r>
            <a:r>
              <a:rPr lang="zh-CN" altLang="en-US" dirty="0"/>
              <a:t>图首先需要根据系统的具体情况，</a:t>
            </a:r>
            <a:endParaRPr lang="zh-CN" altLang="en-US" dirty="0"/>
          </a:p>
          <a:p>
            <a:pPr marL="0" indent="0">
              <a:buNone/>
            </a:pPr>
            <a:r>
              <a:rPr lang="zh-CN" altLang="en-US" dirty="0"/>
              <a:t>在多层的数据流图中 选择 一个 适当层次的数据</a:t>
            </a:r>
            <a:endParaRPr lang="zh-CN" altLang="en-US" dirty="0"/>
          </a:p>
          <a:p>
            <a:pPr marL="0" indent="0">
              <a:buNone/>
            </a:pPr>
            <a:r>
              <a:rPr lang="zh-CN" altLang="en-US" dirty="0"/>
              <a:t>流图 ，让这组图中每一部分对应一个局部应</a:t>
            </a:r>
            <a:endParaRPr lang="zh-CN" altLang="en-US" dirty="0"/>
          </a:p>
          <a:p>
            <a:pPr marL="0" indent="0">
              <a:buNone/>
            </a:pPr>
            <a:r>
              <a:rPr lang="zh-CN" altLang="en-US" dirty="0"/>
              <a:t>用，然后以这一层次的数据流图为出发点，设</a:t>
            </a:r>
            <a:endParaRPr lang="zh-CN" altLang="en-US" dirty="0"/>
          </a:p>
          <a:p>
            <a:pPr marL="0" indent="0">
              <a:buNone/>
            </a:pPr>
            <a:r>
              <a:rPr lang="zh-CN" altLang="en-US" dirty="0"/>
              <a:t>计分 </a:t>
            </a:r>
            <a:r>
              <a:rPr lang="en-US" altLang="zh-CN" dirty="0"/>
              <a:t>E-R </a:t>
            </a:r>
            <a:r>
              <a:rPr lang="zh-CN" altLang="en-US" dirty="0"/>
              <a:t>图。 </a:t>
            </a:r>
            <a:endParaRPr lang="zh-CN" altLang="en-US" dirty="0"/>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5" name="标题 783361"/>
          <p:cNvSpPr>
            <a:spLocks noGrp="1"/>
          </p:cNvSpPr>
          <p:nvPr>
            <p:ph type="title"/>
          </p:nvPr>
        </p:nvSpPr>
        <p:spPr/>
        <p:txBody>
          <a:bodyPr anchor="b"/>
          <a:lstStyle/>
          <a:p>
            <a:endParaRPr lang="zh-CN" altLang="en-US" dirty="0"/>
          </a:p>
        </p:txBody>
      </p:sp>
      <p:sp>
        <p:nvSpPr>
          <p:cNvPr id="784386" name="文本占位符 783362"/>
          <p:cNvSpPr>
            <a:spLocks noGrp="1"/>
          </p:cNvSpPr>
          <p:nvPr>
            <p:ph idx="1"/>
          </p:nvPr>
        </p:nvSpPr>
        <p:spPr/>
        <p:txBody>
          <a:bodyPr anchor="t"/>
          <a:lstStyle/>
          <a:p>
            <a:r>
              <a:rPr lang="zh-CN" altLang="en-US"/>
              <a:t>例：由于学籍管理、课程管理等都不太复杂，因此可以它们入手设计学生管理子系统的分 </a:t>
            </a:r>
            <a:r>
              <a:rPr lang="en-US" altLang="zh-CN"/>
              <a:t>E-R </a:t>
            </a:r>
            <a:r>
              <a:rPr lang="zh-CN" altLang="en-US"/>
              <a:t>图。如果局部应用比较复杂，则可以从更下层的数据流图入手。</a:t>
            </a:r>
            <a:endParaRPr lang="zh-CN" altLang="en-US"/>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标题 784385"/>
          <p:cNvSpPr>
            <a:spLocks noGrp="1"/>
          </p:cNvSpPr>
          <p:nvPr>
            <p:ph type="title"/>
          </p:nvPr>
        </p:nvSpPr>
        <p:spPr/>
        <p:txBody>
          <a:bodyPr anchor="b"/>
          <a:lstStyle/>
          <a:p>
            <a:endParaRPr lang="zh-CN" altLang="en-US" dirty="0"/>
          </a:p>
        </p:txBody>
      </p:sp>
      <p:sp>
        <p:nvSpPr>
          <p:cNvPr id="785410" name="文本占位符 784386"/>
          <p:cNvSpPr>
            <a:spLocks noGrp="1"/>
          </p:cNvSpPr>
          <p:nvPr>
            <p:ph idx="1"/>
          </p:nvPr>
        </p:nvSpPr>
        <p:spPr/>
        <p:txBody>
          <a:bodyPr anchor="t"/>
          <a:lstStyle/>
          <a:p>
            <a:pPr marL="0" indent="0">
              <a:lnSpc>
                <a:spcPct val="90000"/>
              </a:lnSpc>
              <a:buNone/>
            </a:pPr>
            <a:r>
              <a:rPr lang="zh-CN" altLang="en-US" sz="2400" dirty="0"/>
              <a:t>⒉     逐一设计分 </a:t>
            </a:r>
            <a:r>
              <a:rPr lang="en-US" altLang="zh-CN" sz="2400" dirty="0"/>
              <a:t>E-R </a:t>
            </a:r>
            <a:r>
              <a:rPr lang="zh-CN" altLang="en-US" sz="2400" dirty="0"/>
              <a:t>图</a:t>
            </a:r>
            <a:endParaRPr lang="zh-CN" altLang="en-US" sz="2400" dirty="0"/>
          </a:p>
          <a:p>
            <a:pPr marL="0" indent="0">
              <a:lnSpc>
                <a:spcPct val="90000"/>
              </a:lnSpc>
              <a:buNone/>
            </a:pPr>
            <a:r>
              <a:rPr lang="zh-CN" altLang="en-US" sz="2400" dirty="0" smtClean="0"/>
              <a:t> </a:t>
            </a:r>
            <a:r>
              <a:rPr lang="zh-CN" altLang="en-US" sz="2400" dirty="0"/>
              <a:t>任务</a:t>
            </a:r>
            <a:endParaRPr lang="zh-CN" altLang="en-US" sz="2400" dirty="0"/>
          </a:p>
          <a:p>
            <a:pPr>
              <a:lnSpc>
                <a:spcPct val="90000"/>
              </a:lnSpc>
            </a:pPr>
            <a:r>
              <a:rPr lang="zh-CN" altLang="en-US" sz="2400" dirty="0" smtClean="0"/>
              <a:t> </a:t>
            </a:r>
            <a:r>
              <a:rPr lang="zh-CN" altLang="en-US" sz="2400" dirty="0"/>
              <a:t>标定局部应用中的实体、属性、码，实体间</a:t>
            </a:r>
            <a:endParaRPr lang="zh-CN" altLang="en-US" sz="2400" dirty="0"/>
          </a:p>
          <a:p>
            <a:pPr marL="0" indent="0">
              <a:lnSpc>
                <a:spcPct val="90000"/>
              </a:lnSpc>
              <a:buNone/>
            </a:pPr>
            <a:r>
              <a:rPr lang="zh-CN" altLang="en-US" sz="2400" dirty="0"/>
              <a:t>的联系</a:t>
            </a:r>
            <a:endParaRPr lang="zh-CN" altLang="en-US" sz="2400" dirty="0"/>
          </a:p>
          <a:p>
            <a:pPr>
              <a:lnSpc>
                <a:spcPct val="90000"/>
              </a:lnSpc>
            </a:pPr>
            <a:r>
              <a:rPr lang="zh-CN" altLang="en-US" sz="2400" dirty="0" smtClean="0"/>
              <a:t>将</a:t>
            </a:r>
            <a:r>
              <a:rPr lang="zh-CN" altLang="en-US" sz="2400" dirty="0"/>
              <a:t>各局部应用涉及的数据分别从</a:t>
            </a:r>
            <a:r>
              <a:rPr lang="zh-CN" altLang="en-US" sz="2400" dirty="0" smtClean="0"/>
              <a:t>数据字典中</a:t>
            </a:r>
            <a:r>
              <a:rPr lang="zh-CN" altLang="en-US" sz="2400" dirty="0"/>
              <a:t>抽取出来，参照数据流图，标定各</a:t>
            </a:r>
            <a:r>
              <a:rPr lang="zh-CN" altLang="en-US" sz="2400" dirty="0" smtClean="0"/>
              <a:t>局部应用</a:t>
            </a:r>
            <a:r>
              <a:rPr lang="zh-CN" altLang="en-US" sz="2400" dirty="0"/>
              <a:t>中的实体、实体的属性、标识实体</a:t>
            </a:r>
            <a:r>
              <a:rPr lang="zh-CN" altLang="en-US" sz="2400" dirty="0" smtClean="0"/>
              <a:t>的码</a:t>
            </a:r>
            <a:r>
              <a:rPr lang="zh-CN" altLang="en-US" sz="2400" dirty="0"/>
              <a:t>，确定实体之间的联系及其类型</a:t>
            </a:r>
            <a:endParaRPr lang="zh-CN" altLang="en-US" sz="2400" dirty="0"/>
          </a:p>
          <a:p>
            <a:pPr marL="0" indent="0">
              <a:lnSpc>
                <a:spcPct val="90000"/>
              </a:lnSpc>
              <a:buNone/>
            </a:pPr>
            <a:r>
              <a:rPr lang="zh-CN" altLang="en-US" sz="2400" dirty="0"/>
              <a:t>（ </a:t>
            </a:r>
            <a:r>
              <a:rPr lang="en-US" altLang="zh-CN" sz="2400" dirty="0"/>
              <a:t>1:1 </a:t>
            </a:r>
            <a:r>
              <a:rPr lang="zh-CN" altLang="en-US" sz="2400" dirty="0"/>
              <a:t>， </a:t>
            </a:r>
            <a:r>
              <a:rPr lang="en-US" altLang="zh-CN" sz="2400" dirty="0"/>
              <a:t>1:n </a:t>
            </a:r>
            <a:r>
              <a:rPr lang="zh-CN" altLang="en-US" sz="2400" dirty="0"/>
              <a:t>， </a:t>
            </a:r>
            <a:r>
              <a:rPr lang="en-US" altLang="zh-CN" sz="2400" dirty="0"/>
              <a:t>m:n </a:t>
            </a:r>
            <a:r>
              <a:rPr lang="zh-CN" altLang="en-US" sz="2400" dirty="0"/>
              <a:t>）</a:t>
            </a:r>
            <a:endParaRPr lang="zh-CN" altLang="en-US" sz="2400" dirty="0"/>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标题 785409"/>
          <p:cNvSpPr>
            <a:spLocks noGrp="1"/>
          </p:cNvSpPr>
          <p:nvPr>
            <p:ph type="title"/>
          </p:nvPr>
        </p:nvSpPr>
        <p:spPr/>
        <p:txBody>
          <a:bodyPr anchor="b"/>
          <a:lstStyle/>
          <a:p>
            <a:endParaRPr lang="zh-CN" altLang="en-US" dirty="0"/>
          </a:p>
        </p:txBody>
      </p:sp>
      <p:sp>
        <p:nvSpPr>
          <p:cNvPr id="786434" name="文本占位符 785410"/>
          <p:cNvSpPr>
            <a:spLocks noGrp="1"/>
          </p:cNvSpPr>
          <p:nvPr>
            <p:ph idx="1"/>
          </p:nvPr>
        </p:nvSpPr>
        <p:spPr/>
        <p:txBody>
          <a:bodyPr anchor="t"/>
          <a:lstStyle/>
          <a:p>
            <a:pPr marL="0" indent="0">
              <a:lnSpc>
                <a:spcPct val="80000"/>
              </a:lnSpc>
              <a:buNone/>
            </a:pPr>
            <a:r>
              <a:rPr lang="zh-CN" altLang="en-US" sz="2800" dirty="0" smtClean="0"/>
              <a:t> </a:t>
            </a:r>
            <a:r>
              <a:rPr lang="zh-CN" altLang="en-US" sz="2800" dirty="0"/>
              <a:t>如何抽象实体和属性</a:t>
            </a:r>
            <a:endParaRPr lang="zh-CN" altLang="en-US" sz="2800" dirty="0"/>
          </a:p>
          <a:p>
            <a:pPr>
              <a:lnSpc>
                <a:spcPct val="80000"/>
              </a:lnSpc>
            </a:pPr>
            <a:r>
              <a:rPr lang="zh-CN" altLang="en-US" sz="2800" dirty="0" smtClean="0"/>
              <a:t> </a:t>
            </a:r>
            <a:r>
              <a:rPr lang="zh-CN" altLang="en-US" sz="2800" dirty="0"/>
              <a:t>实体 ：现实世界中一组具有某些共同特性和</a:t>
            </a:r>
            <a:endParaRPr lang="zh-CN" altLang="en-US" sz="2800" dirty="0"/>
          </a:p>
          <a:p>
            <a:pPr marL="0" indent="0">
              <a:lnSpc>
                <a:spcPct val="80000"/>
              </a:lnSpc>
              <a:buNone/>
            </a:pPr>
            <a:r>
              <a:rPr lang="zh-CN" altLang="en-US" sz="2800" dirty="0"/>
              <a:t>行为的对象就可以抽象为一个实体。对象和</a:t>
            </a:r>
            <a:endParaRPr lang="zh-CN" altLang="en-US" sz="2800" dirty="0"/>
          </a:p>
          <a:p>
            <a:pPr marL="0" indent="0">
              <a:lnSpc>
                <a:spcPct val="80000"/>
              </a:lnSpc>
              <a:buNone/>
            </a:pPr>
            <a:r>
              <a:rPr lang="zh-CN" altLang="en-US" sz="2800" dirty="0"/>
              <a:t>实体之间是 “ </a:t>
            </a:r>
            <a:r>
              <a:rPr lang="zh-CN" altLang="en-US" sz="2800" dirty="0" smtClean="0"/>
              <a:t> </a:t>
            </a:r>
            <a:r>
              <a:rPr lang="en-US" altLang="zh-CN" sz="2800" dirty="0"/>
              <a:t>is member of" </a:t>
            </a:r>
            <a:r>
              <a:rPr lang="en-US" altLang="zh-CN" sz="2800" dirty="0" smtClean="0"/>
              <a:t> </a:t>
            </a:r>
            <a:r>
              <a:rPr lang="zh-CN" altLang="en-US" sz="2800" dirty="0"/>
              <a:t>的关系。</a:t>
            </a:r>
            <a:endParaRPr lang="zh-CN" altLang="en-US" sz="2800" dirty="0"/>
          </a:p>
          <a:p>
            <a:pPr marL="0" indent="0">
              <a:lnSpc>
                <a:spcPct val="80000"/>
              </a:lnSpc>
              <a:buNone/>
            </a:pPr>
            <a:r>
              <a:rPr lang="zh-CN" altLang="en-US" sz="2800" dirty="0" smtClean="0"/>
              <a:t> </a:t>
            </a:r>
            <a:r>
              <a:rPr lang="zh-CN" altLang="en-US" sz="2800" dirty="0"/>
              <a:t>例：在学校环境中，可把张三、李四等对象抽</a:t>
            </a:r>
            <a:endParaRPr lang="zh-CN" altLang="en-US" sz="2800" dirty="0"/>
          </a:p>
          <a:p>
            <a:pPr marL="0" indent="0">
              <a:lnSpc>
                <a:spcPct val="80000"/>
              </a:lnSpc>
              <a:buNone/>
            </a:pPr>
            <a:r>
              <a:rPr lang="zh-CN" altLang="en-US" sz="2800" dirty="0"/>
              <a:t>象为学生实体。</a:t>
            </a:r>
            <a:endParaRPr lang="zh-CN" altLang="en-US" sz="2800" dirty="0"/>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标题 786433"/>
          <p:cNvSpPr>
            <a:spLocks noGrp="1"/>
          </p:cNvSpPr>
          <p:nvPr>
            <p:ph type="title"/>
          </p:nvPr>
        </p:nvSpPr>
        <p:spPr/>
        <p:txBody>
          <a:bodyPr anchor="b"/>
          <a:lstStyle/>
          <a:p>
            <a:endParaRPr lang="zh-CN" altLang="en-US" dirty="0"/>
          </a:p>
        </p:txBody>
      </p:sp>
      <p:sp>
        <p:nvSpPr>
          <p:cNvPr id="787458" name="文本占位符 786434"/>
          <p:cNvSpPr>
            <a:spLocks noGrp="1"/>
          </p:cNvSpPr>
          <p:nvPr>
            <p:ph idx="1"/>
          </p:nvPr>
        </p:nvSpPr>
        <p:spPr/>
        <p:txBody>
          <a:bodyPr anchor="t"/>
          <a:lstStyle/>
          <a:p>
            <a:pPr marL="0" indent="0">
              <a:buNone/>
            </a:pPr>
            <a:r>
              <a:rPr lang="zh-CN" altLang="en-US" sz="2800" dirty="0"/>
              <a:t>逐一设计分 图（续）</a:t>
            </a:r>
            <a:endParaRPr lang="zh-CN" altLang="en-US" sz="2800" dirty="0"/>
          </a:p>
          <a:p>
            <a:r>
              <a:rPr lang="zh-CN" altLang="en-US" sz="2800" dirty="0" smtClean="0"/>
              <a:t> </a:t>
            </a:r>
            <a:r>
              <a:rPr lang="zh-CN" altLang="en-US" sz="2800" dirty="0"/>
              <a:t>属性 ：对象类型的 组成成分 可以抽象为</a:t>
            </a:r>
            <a:r>
              <a:rPr lang="zh-CN" altLang="en-US" sz="2800" dirty="0" smtClean="0"/>
              <a:t>实体的</a:t>
            </a:r>
            <a:r>
              <a:rPr lang="zh-CN" altLang="en-US" sz="2800" dirty="0"/>
              <a:t>属性。组成成分与对象类型之间是 “ </a:t>
            </a:r>
            <a:r>
              <a:rPr lang="en-US" altLang="zh-CN" sz="2800" dirty="0"/>
              <a:t>is</a:t>
            </a:r>
            <a:endParaRPr lang="en-US" altLang="zh-CN" sz="2800" dirty="0"/>
          </a:p>
          <a:p>
            <a:pPr marL="0" indent="0">
              <a:buNone/>
            </a:pPr>
            <a:r>
              <a:rPr lang="en-US" altLang="zh-CN" sz="2800" dirty="0"/>
              <a:t>part of" </a:t>
            </a:r>
            <a:r>
              <a:rPr lang="zh-CN" altLang="en-US" sz="2800" dirty="0"/>
              <a:t>的关系。</a:t>
            </a:r>
            <a:endParaRPr lang="zh-CN" altLang="en-US" sz="2800" dirty="0"/>
          </a:p>
          <a:p>
            <a:pPr marL="0" indent="0">
              <a:buNone/>
            </a:pPr>
            <a:r>
              <a:rPr lang="zh-CN" altLang="en-US" sz="2800" dirty="0"/>
              <a:t>例：学号、姓名、专业、年级等可以抽象为学</a:t>
            </a:r>
            <a:endParaRPr lang="zh-CN" altLang="en-US" sz="2800" dirty="0"/>
          </a:p>
          <a:p>
            <a:pPr marL="0" indent="0">
              <a:buNone/>
            </a:pPr>
            <a:r>
              <a:rPr lang="zh-CN" altLang="en-US" sz="2800" dirty="0"/>
              <a:t>生实体的属性。其中学号为标识学生实体的码。</a:t>
            </a:r>
            <a:endParaRPr lang="zh-CN" altLang="en-US" sz="2800" dirty="0"/>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标题 787457"/>
          <p:cNvSpPr>
            <a:spLocks noGrp="1"/>
          </p:cNvSpPr>
          <p:nvPr>
            <p:ph type="title"/>
          </p:nvPr>
        </p:nvSpPr>
        <p:spPr/>
        <p:txBody>
          <a:bodyPr anchor="b"/>
          <a:lstStyle/>
          <a:p>
            <a:endParaRPr lang="zh-CN" altLang="en-US" dirty="0"/>
          </a:p>
        </p:txBody>
      </p:sp>
      <p:sp>
        <p:nvSpPr>
          <p:cNvPr id="788482" name="文本占位符 787458"/>
          <p:cNvSpPr>
            <a:spLocks noGrp="1"/>
          </p:cNvSpPr>
          <p:nvPr>
            <p:ph idx="1"/>
          </p:nvPr>
        </p:nvSpPr>
        <p:spPr>
          <a:xfrm>
            <a:off x="685800" y="1828800"/>
            <a:ext cx="7696200" cy="4264025"/>
          </a:xfrm>
        </p:spPr>
        <p:txBody>
          <a:bodyPr anchor="t"/>
          <a:lstStyle/>
          <a:p>
            <a:pPr marL="0" indent="0">
              <a:lnSpc>
                <a:spcPct val="90000"/>
              </a:lnSpc>
              <a:buNone/>
            </a:pPr>
            <a:r>
              <a:rPr lang="zh-CN" altLang="en-US" sz="2400" dirty="0" smtClean="0"/>
              <a:t> </a:t>
            </a:r>
            <a:r>
              <a:rPr lang="zh-CN" altLang="en-US" sz="2400" dirty="0"/>
              <a:t>如何区分实体和属性</a:t>
            </a:r>
            <a:endParaRPr lang="zh-CN" altLang="en-US" sz="2400" dirty="0"/>
          </a:p>
          <a:p>
            <a:pPr>
              <a:lnSpc>
                <a:spcPct val="90000"/>
              </a:lnSpc>
            </a:pPr>
            <a:r>
              <a:rPr lang="zh-CN" altLang="en-US" sz="2400" dirty="0" smtClean="0"/>
              <a:t> </a:t>
            </a:r>
            <a:r>
              <a:rPr lang="zh-CN" altLang="en-US" sz="2400" dirty="0"/>
              <a:t>实体与属性是相对而言的 。同一事物，在一种</a:t>
            </a:r>
            <a:endParaRPr lang="zh-CN" altLang="en-US" sz="2400" dirty="0"/>
          </a:p>
          <a:p>
            <a:pPr marL="0" indent="0">
              <a:lnSpc>
                <a:spcPct val="90000"/>
              </a:lnSpc>
              <a:buNone/>
            </a:pPr>
            <a:r>
              <a:rPr lang="zh-CN" altLang="en-US" sz="2400" dirty="0"/>
              <a:t>应用环境中作为 “ 属性 ” ，在另一种应用环境中</a:t>
            </a:r>
            <a:endParaRPr lang="zh-CN" altLang="en-US" sz="2400" dirty="0"/>
          </a:p>
          <a:p>
            <a:pPr marL="0" indent="0">
              <a:lnSpc>
                <a:spcPct val="90000"/>
              </a:lnSpc>
              <a:buNone/>
            </a:pPr>
            <a:r>
              <a:rPr lang="zh-CN" altLang="en-US" sz="2400" dirty="0"/>
              <a:t>就必须作为 “ 实体 ” 。</a:t>
            </a:r>
            <a:endParaRPr lang="zh-CN" altLang="en-US" sz="2400" dirty="0"/>
          </a:p>
          <a:p>
            <a:pPr marL="0" indent="0">
              <a:lnSpc>
                <a:spcPct val="90000"/>
              </a:lnSpc>
              <a:buNone/>
            </a:pPr>
            <a:r>
              <a:rPr lang="zh-CN" altLang="en-US" sz="2400" dirty="0"/>
              <a:t>例：学校中的系，在某种应用环境中，它只是</a:t>
            </a:r>
            <a:endParaRPr lang="zh-CN" altLang="en-US" sz="2400" dirty="0"/>
          </a:p>
          <a:p>
            <a:pPr marL="0" indent="0">
              <a:lnSpc>
                <a:spcPct val="90000"/>
              </a:lnSpc>
              <a:buNone/>
            </a:pPr>
            <a:r>
              <a:rPr lang="zh-CN" altLang="en-US" sz="2400" dirty="0"/>
              <a:t>作为 “ 学生 ” 实体的一个属性，表明一个学生属</a:t>
            </a:r>
            <a:endParaRPr lang="zh-CN" altLang="en-US" sz="2400" dirty="0"/>
          </a:p>
          <a:p>
            <a:pPr marL="0" indent="0">
              <a:lnSpc>
                <a:spcPct val="90000"/>
              </a:lnSpc>
              <a:buNone/>
            </a:pPr>
            <a:r>
              <a:rPr lang="zh-CN" altLang="en-US" sz="2400" dirty="0"/>
              <a:t>于哪个系；而在另一种环境中，由于需要考虑</a:t>
            </a:r>
            <a:endParaRPr lang="zh-CN" altLang="en-US" sz="2400" dirty="0"/>
          </a:p>
          <a:p>
            <a:pPr marL="0" indent="0">
              <a:lnSpc>
                <a:spcPct val="90000"/>
              </a:lnSpc>
              <a:buNone/>
            </a:pPr>
            <a:r>
              <a:rPr lang="zh-CN" altLang="en-US" sz="2400" dirty="0"/>
              <a:t>一个系的系主任、教师人数、学生人数、</a:t>
            </a:r>
            <a:r>
              <a:rPr lang="zh-CN" altLang="en-US" sz="2400" dirty="0" smtClean="0"/>
              <a:t>办公地点</a:t>
            </a:r>
            <a:r>
              <a:rPr lang="zh-CN" altLang="en-US" sz="2400" dirty="0"/>
              <a:t>等，这时它就需要作为实体了。</a:t>
            </a:r>
            <a:endParaRPr lang="zh-CN" altLang="en-US" sz="2400"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5" name="标题 788481"/>
          <p:cNvSpPr>
            <a:spLocks noGrp="1"/>
          </p:cNvSpPr>
          <p:nvPr>
            <p:ph type="title"/>
          </p:nvPr>
        </p:nvSpPr>
        <p:spPr/>
        <p:txBody>
          <a:bodyPr anchor="b"/>
          <a:lstStyle/>
          <a:p>
            <a:endParaRPr lang="zh-CN" altLang="en-US" dirty="0"/>
          </a:p>
        </p:txBody>
      </p:sp>
      <p:sp>
        <p:nvSpPr>
          <p:cNvPr id="789506" name="文本占位符 788482"/>
          <p:cNvSpPr>
            <a:spLocks noGrp="1"/>
          </p:cNvSpPr>
          <p:nvPr>
            <p:ph idx="1"/>
          </p:nvPr>
        </p:nvSpPr>
        <p:spPr/>
        <p:txBody>
          <a:bodyPr anchor="t"/>
          <a:lstStyle/>
          <a:p>
            <a:pPr marL="0" indent="0">
              <a:lnSpc>
                <a:spcPct val="90000"/>
              </a:lnSpc>
              <a:buNone/>
            </a:pPr>
            <a:r>
              <a:rPr lang="zh-CN" altLang="en-US" sz="2400" dirty="0" smtClean="0"/>
              <a:t>一般</a:t>
            </a:r>
            <a:r>
              <a:rPr lang="zh-CN" altLang="en-US" sz="2400" dirty="0"/>
              <a:t>原则</a:t>
            </a:r>
            <a:endParaRPr lang="zh-CN" altLang="en-US" sz="2400" dirty="0"/>
          </a:p>
          <a:p>
            <a:pPr>
              <a:lnSpc>
                <a:spcPct val="90000"/>
              </a:lnSpc>
            </a:pPr>
            <a:r>
              <a:rPr lang="zh-CN" altLang="en-US" sz="2400" dirty="0" smtClean="0"/>
              <a:t> </a:t>
            </a:r>
            <a:r>
              <a:rPr lang="zh-CN" altLang="en-US" sz="2400" dirty="0"/>
              <a:t>属性不能再具有需要描述的性质。即属性</a:t>
            </a:r>
            <a:endParaRPr lang="zh-CN" altLang="en-US" sz="2400" dirty="0"/>
          </a:p>
          <a:p>
            <a:pPr marL="0" indent="0">
              <a:lnSpc>
                <a:spcPct val="90000"/>
              </a:lnSpc>
              <a:buNone/>
            </a:pPr>
            <a:r>
              <a:rPr lang="zh-CN" altLang="en-US" sz="2400" dirty="0"/>
              <a:t>必须是不可分的数据项，不能再由另</a:t>
            </a:r>
            <a:r>
              <a:rPr lang="zh-CN" altLang="en-US" sz="2400" dirty="0" smtClean="0"/>
              <a:t>一些属性</a:t>
            </a:r>
            <a:r>
              <a:rPr lang="zh-CN" altLang="en-US" sz="2400" dirty="0"/>
              <a:t>组成。</a:t>
            </a:r>
            <a:endParaRPr lang="zh-CN" altLang="en-US" sz="2400" dirty="0"/>
          </a:p>
          <a:p>
            <a:pPr>
              <a:lnSpc>
                <a:spcPct val="90000"/>
              </a:lnSpc>
            </a:pPr>
            <a:r>
              <a:rPr lang="zh-CN" altLang="en-US" sz="2400" dirty="0" smtClean="0"/>
              <a:t>属性</a:t>
            </a:r>
            <a:r>
              <a:rPr lang="zh-CN" altLang="en-US" sz="2400" dirty="0"/>
              <a:t>不能与其他实体具有联系。联系只</a:t>
            </a:r>
            <a:r>
              <a:rPr lang="zh-CN" altLang="en-US" sz="2400" dirty="0" smtClean="0"/>
              <a:t>发生</a:t>
            </a:r>
            <a:r>
              <a:rPr lang="zh-CN" altLang="en-US" sz="2400" dirty="0"/>
              <a:t>在实体之间。</a:t>
            </a:r>
            <a:endParaRPr lang="zh-CN" altLang="en-US" sz="2400" dirty="0"/>
          </a:p>
          <a:p>
            <a:pPr>
              <a:lnSpc>
                <a:spcPct val="90000"/>
              </a:lnSpc>
            </a:pPr>
            <a:r>
              <a:rPr lang="zh-CN" altLang="en-US" sz="2400" dirty="0" smtClean="0"/>
              <a:t>符合</a:t>
            </a:r>
            <a:r>
              <a:rPr lang="zh-CN" altLang="en-US" sz="2400" dirty="0"/>
              <a:t>上述两条特性的事物一般作为属性对待。</a:t>
            </a:r>
            <a:endParaRPr lang="zh-CN" altLang="en-US" sz="2400" dirty="0"/>
          </a:p>
          <a:p>
            <a:pPr>
              <a:lnSpc>
                <a:spcPct val="90000"/>
              </a:lnSpc>
            </a:pPr>
            <a:r>
              <a:rPr lang="zh-CN" altLang="en-US" sz="2400" dirty="0" smtClean="0"/>
              <a:t>为了</a:t>
            </a:r>
            <a:r>
              <a:rPr lang="zh-CN" altLang="en-US" sz="2400" dirty="0"/>
              <a:t>简化 </a:t>
            </a:r>
            <a:r>
              <a:rPr lang="en-US" altLang="zh-CN" sz="2400" dirty="0"/>
              <a:t>E-R </a:t>
            </a:r>
            <a:r>
              <a:rPr lang="zh-CN" altLang="en-US" sz="2400" dirty="0"/>
              <a:t>图的处置，现实世界中的事物</a:t>
            </a:r>
            <a:endParaRPr lang="zh-CN" altLang="en-US" sz="2400" dirty="0"/>
          </a:p>
          <a:p>
            <a:pPr marL="0" indent="0">
              <a:lnSpc>
                <a:spcPct val="90000"/>
              </a:lnSpc>
              <a:buNone/>
            </a:pPr>
            <a:r>
              <a:rPr lang="zh-CN" altLang="en-US" sz="2400" dirty="0"/>
              <a:t>凡能够作为属性对待的，应尽量作为属性。</a:t>
            </a:r>
            <a:endParaRPr lang="zh-CN" alt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79873"/>
          <p:cNvSpPr>
            <a:spLocks noGrp="1"/>
          </p:cNvSpPr>
          <p:nvPr>
            <p:ph type="title"/>
          </p:nvPr>
        </p:nvSpPr>
        <p:spPr>
          <a:xfrm>
            <a:off x="685800" y="152400"/>
            <a:ext cx="6870700" cy="755650"/>
          </a:xfrm>
        </p:spPr>
        <p:txBody>
          <a:bodyPr anchor="b"/>
          <a:lstStyle/>
          <a:p>
            <a:r>
              <a:rPr lang="zh-CN" altLang="en-US" sz="4000"/>
              <a:t>网状数据模型的数据结构</a:t>
            </a:r>
            <a:endParaRPr lang="zh-CN" altLang="en-US" sz="4000"/>
          </a:p>
        </p:txBody>
      </p:sp>
      <p:pic>
        <p:nvPicPr>
          <p:cNvPr id="80898" name="文本占位符 79874"/>
          <p:cNvPicPr>
            <a:picLocks noGrp="1" noChangeAspect="1"/>
          </p:cNvPicPr>
          <p:nvPr>
            <p:ph idx="1"/>
          </p:nvPr>
        </p:nvPicPr>
        <p:blipFill>
          <a:blip r:embed="rId1"/>
          <a:stretch>
            <a:fillRect/>
          </a:stretch>
        </p:blipFill>
        <p:spPr>
          <a:xfrm>
            <a:off x="0" y="1052513"/>
            <a:ext cx="9144000" cy="5805487"/>
          </a:xfrm>
        </p:spPr>
      </p:pic>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标题 789505"/>
          <p:cNvSpPr>
            <a:spLocks noGrp="1"/>
          </p:cNvSpPr>
          <p:nvPr>
            <p:ph type="title"/>
          </p:nvPr>
        </p:nvSpPr>
        <p:spPr/>
        <p:txBody>
          <a:bodyPr anchor="b"/>
          <a:lstStyle/>
          <a:p>
            <a:endParaRPr lang="zh-CN" altLang="en-US" dirty="0"/>
          </a:p>
        </p:txBody>
      </p:sp>
      <p:sp>
        <p:nvSpPr>
          <p:cNvPr id="790530" name="文本占位符 789506"/>
          <p:cNvSpPr>
            <a:spLocks noGrp="1"/>
          </p:cNvSpPr>
          <p:nvPr>
            <p:ph idx="1"/>
          </p:nvPr>
        </p:nvSpPr>
        <p:spPr/>
        <p:txBody>
          <a:bodyPr anchor="t"/>
          <a:lstStyle/>
          <a:p>
            <a:pPr marL="0" indent="0">
              <a:lnSpc>
                <a:spcPct val="90000"/>
              </a:lnSpc>
              <a:buNone/>
            </a:pPr>
            <a:r>
              <a:rPr lang="zh-CN" altLang="en-US" sz="2400" dirty="0" smtClean="0"/>
              <a:t> </a:t>
            </a:r>
            <a:r>
              <a:rPr lang="zh-CN" altLang="en-US" sz="2400" dirty="0"/>
              <a:t>举例</a:t>
            </a:r>
            <a:endParaRPr lang="zh-CN" altLang="en-US" sz="2400" dirty="0"/>
          </a:p>
          <a:p>
            <a:pPr>
              <a:lnSpc>
                <a:spcPct val="90000"/>
              </a:lnSpc>
            </a:pPr>
            <a:r>
              <a:rPr lang="zh-CN" altLang="en-US" sz="2400" dirty="0"/>
              <a:t>例 </a:t>
            </a:r>
            <a:r>
              <a:rPr lang="en-US" altLang="zh-CN" sz="2400" dirty="0"/>
              <a:t>1  </a:t>
            </a:r>
            <a:r>
              <a:rPr lang="zh-CN" altLang="en-US" sz="2400" dirty="0"/>
              <a:t>： “ 学生 ” 由学号、姓名等属性进一步描述，</a:t>
            </a:r>
            <a:endParaRPr lang="zh-CN" altLang="en-US" sz="2400" dirty="0"/>
          </a:p>
          <a:p>
            <a:pPr marL="0" indent="0">
              <a:lnSpc>
                <a:spcPct val="90000"/>
              </a:lnSpc>
              <a:buNone/>
            </a:pPr>
            <a:r>
              <a:rPr lang="zh-CN" altLang="en-US" sz="2400" dirty="0"/>
              <a:t>根据准则１ “ 学生 ” 只能作为实体，不能</a:t>
            </a:r>
            <a:r>
              <a:rPr lang="zh-CN" altLang="en-US" sz="2400" dirty="0" smtClean="0"/>
              <a:t>作为</a:t>
            </a:r>
            <a:r>
              <a:rPr lang="zh-CN" altLang="en-US" sz="2400" dirty="0"/>
              <a:t>属性。</a:t>
            </a:r>
            <a:endParaRPr lang="zh-CN" altLang="en-US" sz="2400" dirty="0"/>
          </a:p>
          <a:p>
            <a:pPr>
              <a:lnSpc>
                <a:spcPct val="90000"/>
              </a:lnSpc>
            </a:pPr>
            <a:r>
              <a:rPr lang="zh-CN" altLang="en-US" sz="2400" dirty="0"/>
              <a:t>例 </a:t>
            </a:r>
            <a:r>
              <a:rPr lang="en-US" altLang="zh-CN" sz="2400" dirty="0"/>
              <a:t>2 </a:t>
            </a:r>
            <a:r>
              <a:rPr lang="zh-CN" altLang="en-US" sz="2400" dirty="0"/>
              <a:t>：职称通常作为教师实体的属性，但在涉及</a:t>
            </a:r>
            <a:endParaRPr lang="zh-CN" altLang="en-US" sz="2400" dirty="0"/>
          </a:p>
          <a:p>
            <a:pPr marL="0" indent="0">
              <a:lnSpc>
                <a:spcPct val="90000"/>
              </a:lnSpc>
              <a:buNone/>
            </a:pPr>
            <a:r>
              <a:rPr lang="zh-CN" altLang="en-US" sz="2400" dirty="0"/>
              <a:t>住房分配时，由于分房与职称有关，</a:t>
            </a:r>
            <a:r>
              <a:rPr lang="zh-CN" altLang="en-US" sz="2400" dirty="0" smtClean="0"/>
              <a:t>也就是说</a:t>
            </a:r>
            <a:r>
              <a:rPr lang="zh-CN" altLang="en-US" sz="2400" dirty="0"/>
              <a:t>职称与住房实体之间有联系，根据</a:t>
            </a:r>
            <a:r>
              <a:rPr lang="zh-CN" altLang="en-US" sz="2400" dirty="0" smtClean="0"/>
              <a:t>准则２</a:t>
            </a:r>
            <a:r>
              <a:rPr lang="zh-CN" altLang="en-US" sz="2400" dirty="0"/>
              <a:t>，这时把职称作为实体来处理会更合适些。</a:t>
            </a:r>
            <a:endParaRPr lang="zh-CN" altLang="en-US" sz="2400" dirty="0"/>
          </a:p>
          <a:p>
            <a:pPr marL="0" indent="0">
              <a:lnSpc>
                <a:spcPct val="90000"/>
              </a:lnSpc>
              <a:buNone/>
            </a:pPr>
            <a:r>
              <a:rPr lang="zh-CN" altLang="en-US" sz="2400" dirty="0"/>
              <a:t>（教程Ｐ </a:t>
            </a:r>
            <a:r>
              <a:rPr lang="en-US" altLang="zh-CN" sz="2400" dirty="0"/>
              <a:t>194 </a:t>
            </a:r>
            <a:r>
              <a:rPr lang="zh-CN" altLang="en-US" sz="2400" dirty="0"/>
              <a:t>图 </a:t>
            </a:r>
            <a:r>
              <a:rPr lang="en-US" altLang="zh-CN" sz="2400" dirty="0"/>
              <a:t>6-10</a:t>
            </a:r>
            <a:endParaRPr lang="en-US" altLang="zh-CN" sz="2400" dirty="0"/>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标题 790529"/>
          <p:cNvSpPr>
            <a:spLocks noGrp="1"/>
          </p:cNvSpPr>
          <p:nvPr>
            <p:ph type="title"/>
          </p:nvPr>
        </p:nvSpPr>
        <p:spPr/>
        <p:txBody>
          <a:bodyPr anchor="b"/>
          <a:lstStyle/>
          <a:p>
            <a:endParaRPr lang="zh-CN" altLang="en-US" dirty="0"/>
          </a:p>
        </p:txBody>
      </p:sp>
      <p:sp>
        <p:nvSpPr>
          <p:cNvPr id="791554" name="文本占位符 790530"/>
          <p:cNvSpPr>
            <a:spLocks noGrp="1"/>
          </p:cNvSpPr>
          <p:nvPr>
            <p:ph idx="1"/>
          </p:nvPr>
        </p:nvSpPr>
        <p:spPr/>
        <p:txBody>
          <a:bodyPr anchor="t"/>
          <a:lstStyle/>
          <a:p>
            <a:pPr marL="0" indent="0">
              <a:buNone/>
            </a:pPr>
            <a:r>
              <a:rPr lang="zh-CN" altLang="en-US" sz="2800" dirty="0" smtClean="0"/>
              <a:t>设计</a:t>
            </a:r>
            <a:r>
              <a:rPr lang="zh-CN" altLang="en-US" sz="2800" dirty="0"/>
              <a:t>分 </a:t>
            </a:r>
            <a:r>
              <a:rPr lang="en-US" altLang="zh-CN" sz="2800" dirty="0"/>
              <a:t>E-R </a:t>
            </a:r>
            <a:r>
              <a:rPr lang="zh-CN" altLang="en-US" sz="2800" dirty="0"/>
              <a:t>图的步骤</a:t>
            </a:r>
            <a:endParaRPr lang="zh-CN" altLang="en-US" sz="2800" dirty="0"/>
          </a:p>
          <a:p>
            <a:pPr marL="0" indent="0">
              <a:buNone/>
            </a:pPr>
            <a:r>
              <a:rPr lang="zh-CN" altLang="en-US" sz="2800" dirty="0" smtClean="0"/>
              <a:t>（ </a:t>
            </a:r>
            <a:r>
              <a:rPr lang="en-US" altLang="zh-CN" sz="2800" dirty="0"/>
              <a:t>1 </a:t>
            </a:r>
            <a:r>
              <a:rPr lang="zh-CN" altLang="en-US" sz="2800" dirty="0"/>
              <a:t>）以数据字典为出发点定义 </a:t>
            </a:r>
            <a:r>
              <a:rPr lang="en-US" altLang="zh-CN" sz="2800" dirty="0"/>
              <a:t>E-R </a:t>
            </a:r>
            <a:r>
              <a:rPr lang="zh-CN" altLang="en-US" sz="2800" dirty="0"/>
              <a:t>图。</a:t>
            </a:r>
            <a:endParaRPr lang="zh-CN" altLang="en-US" sz="2800" dirty="0"/>
          </a:p>
          <a:p>
            <a:r>
              <a:rPr lang="zh-CN" altLang="en-US" sz="2800" dirty="0" smtClean="0"/>
              <a:t>数据字典</a:t>
            </a:r>
            <a:r>
              <a:rPr lang="zh-CN" altLang="en-US" sz="2800" dirty="0"/>
              <a:t>中的 “ 数据结构 ” 、 “ 数据流 ” 和 “ 数据存储 ” 等已是若干属性的有意义的聚合</a:t>
            </a:r>
            <a:endParaRPr lang="zh-CN" altLang="en-US" sz="2800" dirty="0"/>
          </a:p>
          <a:p>
            <a:pPr marL="0" indent="0">
              <a:buNone/>
            </a:pPr>
            <a:r>
              <a:rPr lang="zh-CN" altLang="en-US" sz="2800" dirty="0" smtClean="0"/>
              <a:t>（ </a:t>
            </a:r>
            <a:r>
              <a:rPr lang="en-US" altLang="zh-CN" sz="2800" dirty="0"/>
              <a:t>2 </a:t>
            </a:r>
            <a:r>
              <a:rPr lang="zh-CN" altLang="en-US" sz="2800" dirty="0"/>
              <a:t>）按上面给出的准则进行必要的调整。</a:t>
            </a:r>
            <a:endParaRPr lang="zh-CN" altLang="en-US" sz="2800" dirty="0"/>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标题 791553"/>
          <p:cNvSpPr>
            <a:spLocks noGrp="1"/>
          </p:cNvSpPr>
          <p:nvPr>
            <p:ph type="title"/>
          </p:nvPr>
        </p:nvSpPr>
        <p:spPr/>
        <p:txBody>
          <a:bodyPr anchor="b"/>
          <a:lstStyle/>
          <a:p>
            <a:endParaRPr lang="zh-CN" altLang="en-US" dirty="0"/>
          </a:p>
        </p:txBody>
      </p:sp>
      <p:sp>
        <p:nvSpPr>
          <p:cNvPr id="792578" name="文本占位符 791554"/>
          <p:cNvSpPr>
            <a:spLocks noGrp="1"/>
          </p:cNvSpPr>
          <p:nvPr>
            <p:ph idx="1"/>
          </p:nvPr>
        </p:nvSpPr>
        <p:spPr/>
        <p:txBody>
          <a:bodyPr anchor="t"/>
          <a:lstStyle/>
          <a:p>
            <a:pPr marL="0" indent="0">
              <a:lnSpc>
                <a:spcPct val="90000"/>
              </a:lnSpc>
              <a:buNone/>
            </a:pPr>
            <a:r>
              <a:rPr lang="zh-CN" altLang="en-US" sz="2400" dirty="0"/>
              <a:t>例：学籍管理局部应用中主要涉及的实体包括学</a:t>
            </a:r>
            <a:endParaRPr lang="zh-CN" altLang="en-US" sz="2400" dirty="0"/>
          </a:p>
          <a:p>
            <a:pPr marL="0" indent="0">
              <a:lnSpc>
                <a:spcPct val="90000"/>
              </a:lnSpc>
              <a:buNone/>
            </a:pPr>
            <a:r>
              <a:rPr lang="zh-CN" altLang="en-US" sz="2400" dirty="0"/>
              <a:t>生、宿舍、档案材料、班级、班主任。</a:t>
            </a:r>
            <a:endParaRPr lang="zh-CN" altLang="en-US" sz="2400" dirty="0"/>
          </a:p>
          <a:p>
            <a:pPr>
              <a:lnSpc>
                <a:spcPct val="90000"/>
              </a:lnSpc>
            </a:pPr>
            <a:r>
              <a:rPr lang="zh-CN" altLang="en-US" sz="2400" dirty="0"/>
              <a:t>实体之间的联系：</a:t>
            </a:r>
            <a:endParaRPr lang="zh-CN" altLang="en-US" sz="2400" dirty="0"/>
          </a:p>
          <a:p>
            <a:pPr marL="0" indent="0">
              <a:lnSpc>
                <a:spcPct val="90000"/>
              </a:lnSpc>
              <a:buNone/>
            </a:pPr>
            <a:r>
              <a:rPr lang="zh-CN" altLang="en-US" sz="2400" dirty="0" smtClean="0"/>
              <a:t> </a:t>
            </a:r>
            <a:r>
              <a:rPr lang="zh-CN" altLang="en-US" sz="2400" dirty="0"/>
              <a:t>由于一个宿舍可以住多个学生，而一个</a:t>
            </a:r>
            <a:r>
              <a:rPr lang="zh-CN" altLang="en-US" sz="2400" dirty="0" smtClean="0"/>
              <a:t>学生</a:t>
            </a:r>
            <a:endParaRPr lang="en-US" altLang="zh-CN" sz="2400" dirty="0" smtClean="0"/>
          </a:p>
          <a:p>
            <a:pPr marL="0" indent="0">
              <a:lnSpc>
                <a:spcPct val="90000"/>
              </a:lnSpc>
              <a:buNone/>
            </a:pPr>
            <a:r>
              <a:rPr lang="zh-CN" altLang="en-US" sz="2400" dirty="0" smtClean="0"/>
              <a:t>只能</a:t>
            </a:r>
            <a:r>
              <a:rPr lang="zh-CN" altLang="en-US" sz="2400" dirty="0"/>
              <a:t>住在某一个宿舍中，因此宿舍与学生</a:t>
            </a:r>
            <a:r>
              <a:rPr lang="zh-CN" altLang="en-US" sz="2400" dirty="0" smtClean="0"/>
              <a:t>之间</a:t>
            </a:r>
            <a:r>
              <a:rPr lang="zh-CN" altLang="en-US" sz="2400" dirty="0"/>
              <a:t>是 </a:t>
            </a:r>
            <a:r>
              <a:rPr lang="en-US" altLang="zh-CN" sz="2400" dirty="0"/>
              <a:t>1:n </a:t>
            </a:r>
            <a:r>
              <a:rPr lang="zh-CN" altLang="en-US" sz="2400" dirty="0"/>
              <a:t>的联系。</a:t>
            </a:r>
            <a:endParaRPr lang="zh-CN" altLang="en-US" sz="2400" dirty="0"/>
          </a:p>
          <a:p>
            <a:pPr>
              <a:lnSpc>
                <a:spcPct val="90000"/>
              </a:lnSpc>
            </a:pPr>
            <a:r>
              <a:rPr lang="zh-CN" altLang="en-US" sz="2400" dirty="0" smtClean="0"/>
              <a:t>由于</a:t>
            </a:r>
            <a:r>
              <a:rPr lang="zh-CN" altLang="en-US" sz="2400" dirty="0"/>
              <a:t>一个班级往往有若干名学生，而一个</a:t>
            </a:r>
            <a:r>
              <a:rPr lang="zh-CN" altLang="en-US" sz="2400" dirty="0" smtClean="0"/>
              <a:t>学生</a:t>
            </a:r>
            <a:r>
              <a:rPr lang="zh-CN" altLang="en-US" sz="2400" dirty="0"/>
              <a:t>只能属于一个班级，因此班级与学生</a:t>
            </a:r>
            <a:r>
              <a:rPr lang="zh-CN" altLang="en-US" sz="2400" dirty="0" smtClean="0"/>
              <a:t>之间也</a:t>
            </a:r>
            <a:r>
              <a:rPr lang="zh-CN" altLang="en-US" sz="2400" dirty="0"/>
              <a:t>是 </a:t>
            </a:r>
            <a:r>
              <a:rPr lang="en-US" altLang="zh-CN" sz="2400" dirty="0"/>
              <a:t>1:n </a:t>
            </a:r>
            <a:r>
              <a:rPr lang="zh-CN" altLang="en-US" sz="2400" dirty="0"/>
              <a:t>的联系 。</a:t>
            </a:r>
            <a:endParaRPr lang="zh-CN" altLang="en-US" sz="2400" dirty="0"/>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1" name="标题 792577"/>
          <p:cNvSpPr>
            <a:spLocks noGrp="1"/>
          </p:cNvSpPr>
          <p:nvPr>
            <p:ph type="title"/>
          </p:nvPr>
        </p:nvSpPr>
        <p:spPr/>
        <p:txBody>
          <a:bodyPr anchor="b"/>
          <a:lstStyle/>
          <a:p>
            <a:endParaRPr lang="zh-CN" altLang="en-US" dirty="0"/>
          </a:p>
        </p:txBody>
      </p:sp>
      <p:sp>
        <p:nvSpPr>
          <p:cNvPr id="793602" name="文本占位符 792578"/>
          <p:cNvSpPr>
            <a:spLocks noGrp="1"/>
          </p:cNvSpPr>
          <p:nvPr>
            <p:ph idx="1"/>
          </p:nvPr>
        </p:nvSpPr>
        <p:spPr/>
        <p:txBody>
          <a:bodyPr anchor="t"/>
          <a:lstStyle/>
          <a:p>
            <a:pPr>
              <a:lnSpc>
                <a:spcPct val="90000"/>
              </a:lnSpc>
            </a:pPr>
            <a:r>
              <a:rPr lang="zh-CN" altLang="en-US" sz="2400" dirty="0" smtClean="0"/>
              <a:t>由于</a:t>
            </a:r>
            <a:r>
              <a:rPr lang="zh-CN" altLang="en-US" sz="2400" dirty="0"/>
              <a:t>班主任同时还要教课，因此班主任与</a:t>
            </a:r>
            <a:r>
              <a:rPr lang="zh-CN" altLang="en-US" sz="2400" dirty="0" smtClean="0"/>
              <a:t>学生</a:t>
            </a:r>
            <a:r>
              <a:rPr lang="zh-CN" altLang="en-US" sz="2400" dirty="0"/>
              <a:t>之间存在指导联系，一个班主任要教多</a:t>
            </a:r>
            <a:r>
              <a:rPr lang="zh-CN" altLang="en-US" sz="2400" dirty="0" smtClean="0"/>
              <a:t>名学生</a:t>
            </a:r>
            <a:r>
              <a:rPr lang="zh-CN" altLang="en-US" sz="2400" dirty="0"/>
              <a:t>，而一个学生只对应一个班主任，</a:t>
            </a:r>
            <a:r>
              <a:rPr lang="zh-CN" altLang="en-US" sz="2400" dirty="0" smtClean="0"/>
              <a:t>因此班主任</a:t>
            </a:r>
            <a:r>
              <a:rPr lang="zh-CN" altLang="en-US" sz="2400" dirty="0"/>
              <a:t>与学生之间也是 </a:t>
            </a:r>
            <a:r>
              <a:rPr lang="en-US" altLang="zh-CN" sz="2400" dirty="0"/>
              <a:t>1:n </a:t>
            </a:r>
            <a:r>
              <a:rPr lang="zh-CN" altLang="en-US" sz="2400" dirty="0"/>
              <a:t>的联系。</a:t>
            </a:r>
            <a:endParaRPr lang="zh-CN" altLang="en-US" sz="2400" dirty="0"/>
          </a:p>
          <a:p>
            <a:pPr>
              <a:lnSpc>
                <a:spcPct val="90000"/>
              </a:lnSpc>
            </a:pPr>
            <a:r>
              <a:rPr lang="zh-CN" altLang="en-US" sz="2400" dirty="0" smtClean="0"/>
              <a:t> </a:t>
            </a:r>
            <a:r>
              <a:rPr lang="zh-CN" altLang="en-US" sz="2400" dirty="0"/>
              <a:t>而学生和他自己的档案材料之间，班级与</a:t>
            </a:r>
            <a:r>
              <a:rPr lang="zh-CN" altLang="en-US" sz="2400" dirty="0" smtClean="0"/>
              <a:t>班主任</a:t>
            </a:r>
            <a:r>
              <a:rPr lang="zh-CN" altLang="en-US" sz="2400" dirty="0"/>
              <a:t>之间都是 </a:t>
            </a:r>
            <a:r>
              <a:rPr lang="en-US" altLang="zh-CN" sz="2400" dirty="0"/>
              <a:t>1:1 </a:t>
            </a:r>
            <a:r>
              <a:rPr lang="zh-CN" altLang="en-US" sz="2400" dirty="0"/>
              <a:t>的联系。</a:t>
            </a:r>
            <a:endParaRPr lang="zh-CN" altLang="en-US" sz="2400" dirty="0"/>
          </a:p>
          <a:p>
            <a:pPr>
              <a:lnSpc>
                <a:spcPct val="90000"/>
              </a:lnSpc>
            </a:pPr>
            <a:r>
              <a:rPr lang="zh-CN" altLang="en-US" sz="2400" dirty="0"/>
              <a:t>学籍管理局部应用的分 </a:t>
            </a:r>
            <a:r>
              <a:rPr lang="en-US" altLang="zh-CN" sz="2400" dirty="0"/>
              <a:t>E-R </a:t>
            </a:r>
            <a:r>
              <a:rPr lang="zh-CN" altLang="en-US" sz="2400" dirty="0"/>
              <a:t>图草图</a:t>
            </a:r>
            <a:endParaRPr lang="zh-CN" altLang="en-US" sz="2400" dirty="0"/>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5" name="标题 793601"/>
          <p:cNvSpPr>
            <a:spLocks noGrp="1"/>
          </p:cNvSpPr>
          <p:nvPr>
            <p:ph type="title"/>
          </p:nvPr>
        </p:nvSpPr>
        <p:spPr/>
        <p:txBody>
          <a:bodyPr anchor="b"/>
          <a:lstStyle/>
          <a:p>
            <a:endParaRPr lang="zh-CN" altLang="en-US" dirty="0"/>
          </a:p>
        </p:txBody>
      </p:sp>
      <p:sp>
        <p:nvSpPr>
          <p:cNvPr id="794626" name="文本占位符 793602"/>
          <p:cNvSpPr>
            <a:spLocks noGrp="1"/>
          </p:cNvSpPr>
          <p:nvPr>
            <p:ph idx="1"/>
          </p:nvPr>
        </p:nvSpPr>
        <p:spPr/>
        <p:txBody>
          <a:bodyPr anchor="t"/>
          <a:lstStyle/>
          <a:p>
            <a:pPr>
              <a:lnSpc>
                <a:spcPct val="90000"/>
              </a:lnSpc>
            </a:pPr>
            <a:r>
              <a:rPr lang="zh-CN" altLang="en-US" sz="2400" dirty="0"/>
              <a:t>接下来需要进一步斟酌该 </a:t>
            </a:r>
            <a:r>
              <a:rPr lang="en-US" altLang="zh-CN" sz="2400" dirty="0"/>
              <a:t>E-R </a:t>
            </a:r>
            <a:r>
              <a:rPr lang="zh-CN" altLang="en-US" sz="2400" dirty="0"/>
              <a:t>图，做适当调整。</a:t>
            </a:r>
            <a:endParaRPr lang="zh-CN" altLang="en-US" sz="2400" dirty="0"/>
          </a:p>
          <a:p>
            <a:pPr marL="0" indent="0">
              <a:lnSpc>
                <a:spcPct val="90000"/>
              </a:lnSpc>
              <a:buNone/>
            </a:pPr>
            <a:r>
              <a:rPr lang="en-US" altLang="zh-CN" sz="2400" dirty="0" smtClean="0"/>
              <a:t> </a:t>
            </a:r>
            <a:r>
              <a:rPr lang="en-US" altLang="zh-CN" sz="2400" dirty="0"/>
              <a:t>(1)  </a:t>
            </a:r>
            <a:r>
              <a:rPr lang="zh-CN" altLang="en-US" sz="2400" dirty="0"/>
              <a:t>在一般情况下，性别通常作为学生实体的</a:t>
            </a:r>
            <a:endParaRPr lang="zh-CN" altLang="en-US" sz="2400" dirty="0"/>
          </a:p>
          <a:p>
            <a:pPr marL="0" indent="0">
              <a:lnSpc>
                <a:spcPct val="90000"/>
              </a:lnSpc>
              <a:buNone/>
            </a:pPr>
            <a:r>
              <a:rPr lang="zh-CN" altLang="en-US" sz="2400" dirty="0"/>
              <a:t>属性，但在本局部应用中，由于宿舍分配与</a:t>
            </a:r>
            <a:r>
              <a:rPr lang="zh-CN" altLang="en-US" sz="2400" dirty="0" smtClean="0"/>
              <a:t>学生</a:t>
            </a:r>
            <a:r>
              <a:rPr lang="zh-CN" altLang="en-US" sz="2400" dirty="0"/>
              <a:t>性别有关，根据准则２，应该把性别作为</a:t>
            </a:r>
            <a:r>
              <a:rPr lang="zh-CN" altLang="en-US" sz="2400" dirty="0" smtClean="0"/>
              <a:t>实体</a:t>
            </a:r>
            <a:r>
              <a:rPr lang="zh-CN" altLang="en-US" sz="2400" dirty="0"/>
              <a:t>对待。</a:t>
            </a:r>
            <a:endParaRPr lang="zh-CN" altLang="en-US" sz="2400" dirty="0"/>
          </a:p>
          <a:p>
            <a:pPr marL="0" indent="0">
              <a:lnSpc>
                <a:spcPct val="90000"/>
              </a:lnSpc>
              <a:buNone/>
            </a:pPr>
            <a:r>
              <a:rPr lang="en-US" altLang="zh-CN" sz="2400" dirty="0" smtClean="0"/>
              <a:t>(</a:t>
            </a:r>
            <a:r>
              <a:rPr lang="en-US" altLang="zh-CN" sz="2400" dirty="0"/>
              <a:t>2)  </a:t>
            </a:r>
            <a:r>
              <a:rPr lang="zh-CN" altLang="en-US" sz="2400" dirty="0"/>
              <a:t>数据存储 “学生登记表 ” ，由于是手工</a:t>
            </a:r>
            <a:r>
              <a:rPr lang="zh-CN" altLang="en-US" sz="2400" dirty="0" smtClean="0"/>
              <a:t>填写</a:t>
            </a:r>
            <a:r>
              <a:rPr lang="zh-CN" altLang="en-US" sz="2400" dirty="0"/>
              <a:t>，供存档使用，其中有用的部分已转入</a:t>
            </a:r>
            <a:r>
              <a:rPr lang="zh-CN" altLang="en-US" sz="2400" dirty="0" smtClean="0"/>
              <a:t>学生档案</a:t>
            </a:r>
            <a:r>
              <a:rPr lang="zh-CN" altLang="en-US" sz="2400" dirty="0"/>
              <a:t>材料中，因此这里就不必作为实体了</a:t>
            </a:r>
            <a:r>
              <a:rPr lang="zh-CN" altLang="en-US" sz="2400" dirty="0" smtClean="0"/>
              <a:t>。最后</a:t>
            </a:r>
            <a:r>
              <a:rPr lang="zh-CN" altLang="en-US" sz="2400" dirty="0"/>
              <a:t>得到学籍管理局部应用的分 </a:t>
            </a:r>
            <a:r>
              <a:rPr lang="en-US" altLang="zh-CN" sz="2400" dirty="0"/>
              <a:t>E-R </a:t>
            </a:r>
            <a:r>
              <a:rPr lang="zh-CN" altLang="en-US" sz="2400" dirty="0"/>
              <a:t>图：</a:t>
            </a:r>
            <a:endParaRPr lang="zh-CN" altLang="en-US" sz="2400"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标题 794625"/>
          <p:cNvSpPr>
            <a:spLocks noGrp="1"/>
          </p:cNvSpPr>
          <p:nvPr>
            <p:ph type="title"/>
          </p:nvPr>
        </p:nvSpPr>
        <p:spPr/>
        <p:txBody>
          <a:bodyPr anchor="b"/>
          <a:lstStyle/>
          <a:p>
            <a:endParaRPr lang="zh-CN" altLang="en-US" dirty="0"/>
          </a:p>
        </p:txBody>
      </p:sp>
      <p:sp>
        <p:nvSpPr>
          <p:cNvPr id="795650" name="文本占位符 794626"/>
          <p:cNvSpPr>
            <a:spLocks noGrp="1"/>
          </p:cNvSpPr>
          <p:nvPr>
            <p:ph idx="1"/>
          </p:nvPr>
        </p:nvSpPr>
        <p:spPr/>
        <p:txBody>
          <a:bodyPr anchor="t"/>
          <a:lstStyle/>
          <a:p>
            <a:pPr marL="0" indent="0">
              <a:lnSpc>
                <a:spcPct val="80000"/>
              </a:lnSpc>
              <a:buNone/>
            </a:pPr>
            <a:r>
              <a:rPr lang="zh-CN" altLang="en-US" sz="2000" dirty="0"/>
              <a:t>该 </a:t>
            </a:r>
            <a:r>
              <a:rPr lang="en-US" altLang="zh-CN" sz="2000" dirty="0"/>
              <a:t>E-R </a:t>
            </a:r>
            <a:r>
              <a:rPr lang="zh-CN" altLang="en-US" sz="2000" dirty="0"/>
              <a:t>图中省略了各个实体的属性描述：</a:t>
            </a:r>
            <a:endParaRPr lang="zh-CN" altLang="en-US" sz="2000" dirty="0"/>
          </a:p>
          <a:p>
            <a:pPr marL="0" indent="0">
              <a:lnSpc>
                <a:spcPct val="80000"/>
              </a:lnSpc>
              <a:buNone/>
            </a:pPr>
            <a:r>
              <a:rPr lang="zh-CN" altLang="en-US" sz="2000" dirty="0"/>
              <a:t>　　学生：｛ 学号 ，姓名，出生日期｝</a:t>
            </a:r>
            <a:endParaRPr lang="zh-CN" altLang="en-US" sz="2000" dirty="0"/>
          </a:p>
          <a:p>
            <a:pPr marL="0" indent="0">
              <a:lnSpc>
                <a:spcPct val="80000"/>
              </a:lnSpc>
              <a:buNone/>
            </a:pPr>
            <a:r>
              <a:rPr lang="zh-CN" altLang="en-US" sz="2000" dirty="0"/>
              <a:t>　　性别：｛ 性别 ｝</a:t>
            </a:r>
            <a:endParaRPr lang="zh-CN" altLang="en-US" sz="2000" dirty="0"/>
          </a:p>
          <a:p>
            <a:pPr marL="0" indent="0">
              <a:lnSpc>
                <a:spcPct val="80000"/>
              </a:lnSpc>
              <a:buNone/>
            </a:pPr>
            <a:r>
              <a:rPr lang="zh-CN" altLang="en-US" sz="2000" dirty="0"/>
              <a:t>　　档案材料：｛ 档案号 ， </a:t>
            </a:r>
            <a:r>
              <a:rPr lang="en-US" altLang="zh-CN" sz="2000" dirty="0">
                <a:latin typeface="Arial" panose="020B0604020202020204" pitchFamily="34" charset="0"/>
              </a:rPr>
              <a:t>……………………</a:t>
            </a:r>
            <a:r>
              <a:rPr lang="en-US" altLang="zh-CN" sz="2000" dirty="0"/>
              <a:t>         </a:t>
            </a:r>
            <a:r>
              <a:rPr lang="zh-CN" altLang="en-US" sz="2000" dirty="0"/>
              <a:t>｝</a:t>
            </a:r>
            <a:endParaRPr lang="zh-CN" altLang="en-US" sz="2000" dirty="0"/>
          </a:p>
          <a:p>
            <a:pPr marL="0" indent="0">
              <a:lnSpc>
                <a:spcPct val="80000"/>
              </a:lnSpc>
              <a:buNone/>
            </a:pPr>
            <a:r>
              <a:rPr lang="zh-CN" altLang="en-US" sz="2000" dirty="0"/>
              <a:t>　　班级：｛ 班级号 ，学生人数｝</a:t>
            </a:r>
            <a:endParaRPr lang="zh-CN" altLang="en-US" sz="2000" dirty="0"/>
          </a:p>
          <a:p>
            <a:pPr marL="0" indent="0">
              <a:lnSpc>
                <a:spcPct val="80000"/>
              </a:lnSpc>
              <a:buNone/>
            </a:pPr>
            <a:r>
              <a:rPr lang="zh-CN" altLang="en-US" sz="2000" dirty="0"/>
              <a:t>　　班主任：｛ 职工号 ，姓名，性别</a:t>
            </a:r>
            <a:r>
              <a:rPr lang="zh-CN" altLang="en-US" sz="2000" dirty="0" smtClean="0"/>
              <a:t>，                                                                                                                                                    </a:t>
            </a:r>
            <a:r>
              <a:rPr lang="zh-CN" altLang="en-US" sz="2000" dirty="0"/>
              <a:t>是否为优秀班主任</a:t>
            </a:r>
            <a:r>
              <a:rPr lang="zh-CN" altLang="en-US" sz="2000" dirty="0" smtClean="0"/>
              <a:t>｝</a:t>
            </a:r>
            <a:endParaRPr lang="en-US" altLang="zh-CN" sz="2000" dirty="0" smtClean="0"/>
          </a:p>
          <a:p>
            <a:pPr marL="0" indent="0">
              <a:lnSpc>
                <a:spcPct val="80000"/>
              </a:lnSpc>
              <a:buNone/>
            </a:pPr>
            <a:r>
              <a:rPr lang="zh-CN" altLang="en-US" sz="2000" dirty="0" smtClean="0"/>
              <a:t>                                    </a:t>
            </a:r>
            <a:r>
              <a:rPr lang="zh-CN" altLang="en-US" sz="2000" dirty="0"/>
              <a:t>宿舍：｛ 宿舍编号 ，地址，人数｝</a:t>
            </a:r>
            <a:endParaRPr lang="zh-CN" altLang="en-US" sz="2000" dirty="0"/>
          </a:p>
          <a:p>
            <a:pPr marL="0" indent="0">
              <a:lnSpc>
                <a:spcPct val="80000"/>
              </a:lnSpc>
              <a:buNone/>
            </a:pPr>
            <a:r>
              <a:rPr lang="zh-CN" altLang="en-US" sz="2000" dirty="0" smtClean="0"/>
              <a:t>                   </a:t>
            </a:r>
            <a:r>
              <a:rPr lang="zh-CN" altLang="en-US" sz="2000" dirty="0"/>
              <a:t>其中有下划线的属性为实体的码。</a:t>
            </a:r>
            <a:endParaRPr lang="zh-CN" altLang="en-US" sz="2000" dirty="0"/>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标题 795649"/>
          <p:cNvSpPr>
            <a:spLocks noGrp="1"/>
          </p:cNvSpPr>
          <p:nvPr>
            <p:ph type="title"/>
          </p:nvPr>
        </p:nvSpPr>
        <p:spPr/>
        <p:txBody>
          <a:bodyPr anchor="b"/>
          <a:lstStyle/>
          <a:p>
            <a:endParaRPr lang="zh-CN" altLang="en-US" dirty="0"/>
          </a:p>
        </p:txBody>
      </p:sp>
      <p:sp>
        <p:nvSpPr>
          <p:cNvPr id="796674" name="文本占位符 795650"/>
          <p:cNvSpPr>
            <a:spLocks noGrp="1"/>
          </p:cNvSpPr>
          <p:nvPr>
            <p:ph idx="1"/>
          </p:nvPr>
        </p:nvSpPr>
        <p:spPr/>
        <p:txBody>
          <a:bodyPr anchor="t"/>
          <a:lstStyle/>
          <a:p>
            <a:pPr marL="0" indent="0">
              <a:lnSpc>
                <a:spcPct val="80000"/>
              </a:lnSpc>
              <a:buNone/>
            </a:pPr>
            <a:r>
              <a:rPr lang="zh-CN" altLang="en-US" sz="2400" dirty="0"/>
              <a:t>同样方法可以得到课程管理局部应用的分 </a:t>
            </a:r>
            <a:r>
              <a:rPr lang="en-US" altLang="zh-CN" sz="2400" dirty="0"/>
              <a:t>E-R </a:t>
            </a:r>
            <a:r>
              <a:rPr lang="zh-CN" altLang="en-US" sz="2400" dirty="0"/>
              <a:t>图</a:t>
            </a:r>
            <a:r>
              <a:rPr lang="zh-CN" altLang="en-US" sz="2400" dirty="0" smtClean="0"/>
              <a:t>，</a:t>
            </a:r>
            <a:endParaRPr lang="zh-CN" altLang="en-US" sz="2400" dirty="0"/>
          </a:p>
          <a:p>
            <a:pPr marL="0" indent="0">
              <a:lnSpc>
                <a:spcPct val="80000"/>
              </a:lnSpc>
              <a:buNone/>
            </a:pPr>
            <a:r>
              <a:rPr lang="zh-CN" altLang="en-US" sz="2400" dirty="0"/>
              <a:t>各实体的属性分别为：</a:t>
            </a:r>
            <a:endParaRPr lang="zh-CN" altLang="en-US" sz="2400" dirty="0"/>
          </a:p>
          <a:p>
            <a:pPr marL="0" indent="0">
              <a:lnSpc>
                <a:spcPct val="80000"/>
              </a:lnSpc>
              <a:buNone/>
            </a:pPr>
            <a:r>
              <a:rPr lang="zh-CN" altLang="en-US" sz="2400" dirty="0"/>
              <a:t>　　学生：｛姓名， 学号 ，性别，年龄，所在系，</a:t>
            </a:r>
            <a:endParaRPr lang="zh-CN" altLang="en-US" sz="2400" dirty="0"/>
          </a:p>
          <a:p>
            <a:pPr marL="0" indent="0">
              <a:lnSpc>
                <a:spcPct val="80000"/>
              </a:lnSpc>
              <a:buNone/>
            </a:pPr>
            <a:r>
              <a:rPr lang="zh-CN" altLang="en-US" sz="2400" dirty="0"/>
              <a:t>                                                                                                                                                    年级，平均成绩</a:t>
            </a:r>
            <a:r>
              <a:rPr lang="zh-CN" altLang="en-US" sz="2400" dirty="0" smtClean="0"/>
              <a:t>｝</a:t>
            </a:r>
            <a:endParaRPr lang="en-US" altLang="zh-CN" sz="2400" dirty="0" smtClean="0"/>
          </a:p>
          <a:p>
            <a:pPr marL="0" indent="0">
              <a:lnSpc>
                <a:spcPct val="80000"/>
              </a:lnSpc>
              <a:buNone/>
            </a:pPr>
            <a:r>
              <a:rPr lang="zh-CN" altLang="en-US" sz="2400" dirty="0"/>
              <a:t>　课程：｛ 课程号 ，课程名，学分｝</a:t>
            </a:r>
            <a:endParaRPr lang="zh-CN" altLang="en-US" sz="2400" dirty="0"/>
          </a:p>
          <a:p>
            <a:pPr marL="0" indent="0">
              <a:lnSpc>
                <a:spcPct val="80000"/>
              </a:lnSpc>
              <a:buNone/>
            </a:pPr>
            <a:r>
              <a:rPr lang="zh-CN" altLang="en-US" sz="2400" dirty="0"/>
              <a:t> </a:t>
            </a:r>
            <a:r>
              <a:rPr lang="zh-CN" altLang="en-US" sz="2400" dirty="0" smtClean="0"/>
              <a:t>  教师</a:t>
            </a:r>
            <a:r>
              <a:rPr lang="zh-CN" altLang="en-US" sz="2400" dirty="0"/>
              <a:t>：｛ 职工号 ，姓名，性别，职称｝</a:t>
            </a:r>
            <a:endParaRPr lang="zh-CN" altLang="en-US" sz="2400" dirty="0"/>
          </a:p>
          <a:p>
            <a:pPr marL="0" indent="0">
              <a:lnSpc>
                <a:spcPct val="80000"/>
              </a:lnSpc>
              <a:buNone/>
            </a:pPr>
            <a:r>
              <a:rPr lang="zh-CN" altLang="en-US" sz="2400" dirty="0"/>
              <a:t> </a:t>
            </a:r>
            <a:r>
              <a:rPr lang="zh-CN" altLang="en-US" sz="2400" dirty="0" smtClean="0"/>
              <a:t> 教科书</a:t>
            </a:r>
            <a:r>
              <a:rPr lang="zh-CN" altLang="en-US" sz="2400" dirty="0"/>
              <a:t>：｛ 书号 ，书名，价钱｝</a:t>
            </a:r>
            <a:endParaRPr lang="zh-CN" altLang="en-US" sz="2400" dirty="0"/>
          </a:p>
          <a:p>
            <a:pPr marL="0" indent="0">
              <a:lnSpc>
                <a:spcPct val="80000"/>
              </a:lnSpc>
              <a:buNone/>
            </a:pPr>
            <a:r>
              <a:rPr lang="zh-CN" altLang="en-US" sz="2400" dirty="0"/>
              <a:t> </a:t>
            </a:r>
            <a:r>
              <a:rPr lang="zh-CN" altLang="en-US" sz="2400" dirty="0" smtClean="0"/>
              <a:t> 教室</a:t>
            </a:r>
            <a:r>
              <a:rPr lang="zh-CN" altLang="en-US" sz="2400" dirty="0"/>
              <a:t>：｛ 教室编号 ，地址，容量｝</a:t>
            </a:r>
            <a:endParaRPr lang="zh-CN" altLang="en-US" sz="2400" dirty="0"/>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7" name="标题 796673"/>
          <p:cNvSpPr>
            <a:spLocks noGrp="1"/>
          </p:cNvSpPr>
          <p:nvPr>
            <p:ph type="title"/>
          </p:nvPr>
        </p:nvSpPr>
        <p:spPr/>
        <p:txBody>
          <a:bodyPr anchor="b"/>
          <a:lstStyle/>
          <a:p>
            <a:endParaRPr lang="zh-CN" altLang="en-US" dirty="0"/>
          </a:p>
        </p:txBody>
      </p:sp>
      <p:sp>
        <p:nvSpPr>
          <p:cNvPr id="797698" name="文本占位符 796674"/>
          <p:cNvSpPr>
            <a:spLocks noGrp="1"/>
          </p:cNvSpPr>
          <p:nvPr>
            <p:ph idx="1"/>
          </p:nvPr>
        </p:nvSpPr>
        <p:spPr>
          <a:xfrm>
            <a:off x="250825" y="1844675"/>
            <a:ext cx="7696200" cy="3657600"/>
          </a:xfrm>
        </p:spPr>
        <p:txBody>
          <a:bodyPr anchor="t"/>
          <a:lstStyle/>
          <a:p>
            <a:pPr>
              <a:lnSpc>
                <a:spcPct val="90000"/>
              </a:lnSpc>
            </a:pPr>
            <a:r>
              <a:rPr lang="zh-CN" altLang="en-US" sz="2400" dirty="0" smtClean="0"/>
              <a:t>设有</a:t>
            </a:r>
            <a:r>
              <a:rPr lang="zh-CN" altLang="en-US" sz="2400" dirty="0"/>
              <a:t>一局部应用，包括 </a:t>
            </a:r>
            <a:r>
              <a:rPr lang="en-US" altLang="zh-CN" sz="2400" dirty="0"/>
              <a:t>3 </a:t>
            </a:r>
            <a:r>
              <a:rPr lang="zh-CN" altLang="en-US" sz="2400" dirty="0"/>
              <a:t>个实体， “ 科室 ” 、 “ 医生 ” 和 “ 病人 ” ，且有以下事实：</a:t>
            </a:r>
            <a:endParaRPr lang="zh-CN" altLang="en-US" sz="2400" dirty="0"/>
          </a:p>
          <a:p>
            <a:pPr marL="0" indent="0">
              <a:lnSpc>
                <a:spcPct val="90000"/>
              </a:lnSpc>
              <a:buNone/>
            </a:pPr>
            <a:r>
              <a:rPr lang="zh-CN" altLang="en-US" sz="2400" dirty="0" smtClean="0"/>
              <a:t> </a:t>
            </a:r>
            <a:r>
              <a:rPr lang="zh-CN" altLang="en-US" sz="2400" dirty="0"/>
              <a:t>每位医生属于且仅属于一个科室；每个科室有多</a:t>
            </a:r>
            <a:endParaRPr lang="zh-CN" altLang="en-US" sz="2400" dirty="0"/>
          </a:p>
          <a:p>
            <a:pPr marL="0" indent="0">
              <a:lnSpc>
                <a:spcPct val="90000"/>
              </a:lnSpc>
              <a:buNone/>
            </a:pPr>
            <a:r>
              <a:rPr lang="zh-CN" altLang="en-US" sz="2400" dirty="0"/>
              <a:t>位医生可接诊病人；病人根据自己的症状选择相</a:t>
            </a:r>
            <a:endParaRPr lang="zh-CN" altLang="en-US" sz="2400" dirty="0"/>
          </a:p>
          <a:p>
            <a:pPr marL="0" indent="0">
              <a:lnSpc>
                <a:spcPct val="90000"/>
              </a:lnSpc>
              <a:buNone/>
            </a:pPr>
            <a:r>
              <a:rPr lang="zh-CN" altLang="en-US" sz="2400" dirty="0"/>
              <a:t>应的科室就诊；一位病人在同一科室中多次看病</a:t>
            </a:r>
            <a:endParaRPr lang="zh-CN" altLang="en-US" sz="2400" dirty="0"/>
          </a:p>
          <a:p>
            <a:pPr marL="0" indent="0">
              <a:lnSpc>
                <a:spcPct val="90000"/>
              </a:lnSpc>
              <a:buNone/>
            </a:pPr>
            <a:r>
              <a:rPr lang="zh-CN" altLang="en-US" sz="2400" dirty="0"/>
              <a:t>时，每次可能由不同的医生为其诊断。</a:t>
            </a:r>
            <a:endParaRPr lang="zh-CN" altLang="en-US" sz="2400" dirty="0"/>
          </a:p>
          <a:p>
            <a:pPr marL="0" indent="0">
              <a:lnSpc>
                <a:spcPct val="90000"/>
              </a:lnSpc>
              <a:buNone/>
            </a:pPr>
            <a:r>
              <a:rPr lang="zh-CN" altLang="en-US" sz="2400" dirty="0" smtClean="0"/>
              <a:t> </a:t>
            </a:r>
            <a:r>
              <a:rPr lang="zh-CN" altLang="en-US" sz="2400" dirty="0"/>
              <a:t>设科室的属性包括科室代码、科室名称，医生的</a:t>
            </a:r>
            <a:endParaRPr lang="zh-CN" altLang="en-US" sz="2400" dirty="0"/>
          </a:p>
          <a:p>
            <a:pPr marL="0" indent="0">
              <a:lnSpc>
                <a:spcPct val="90000"/>
              </a:lnSpc>
              <a:buNone/>
            </a:pPr>
            <a:r>
              <a:rPr lang="zh-CN" altLang="en-US" sz="2400" dirty="0"/>
              <a:t>属性包括工号、姓名、职称，病人的属性包括姓</a:t>
            </a:r>
            <a:endParaRPr lang="zh-CN" altLang="en-US" sz="2400" dirty="0"/>
          </a:p>
          <a:p>
            <a:pPr marL="0" indent="0">
              <a:lnSpc>
                <a:spcPct val="90000"/>
              </a:lnSpc>
              <a:buNone/>
            </a:pPr>
            <a:r>
              <a:rPr lang="zh-CN" altLang="en-US" sz="2400" dirty="0"/>
              <a:t>名、年龄、工作单位，试设计局部 </a:t>
            </a:r>
            <a:r>
              <a:rPr lang="en-US" altLang="zh-CN" sz="2400" dirty="0"/>
              <a:t>ER </a:t>
            </a:r>
            <a:r>
              <a:rPr lang="zh-CN" altLang="en-US" sz="2400" dirty="0"/>
              <a:t>图。</a:t>
            </a:r>
            <a:endParaRPr lang="zh-CN" altLang="en-US" sz="2400" dirty="0"/>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标题 797697"/>
          <p:cNvSpPr>
            <a:spLocks noGrp="1"/>
          </p:cNvSpPr>
          <p:nvPr>
            <p:ph type="title"/>
          </p:nvPr>
        </p:nvSpPr>
        <p:spPr/>
        <p:txBody>
          <a:bodyPr anchor="b"/>
          <a:lstStyle/>
          <a:p>
            <a:endParaRPr lang="zh-CN" altLang="en-US" dirty="0"/>
          </a:p>
        </p:txBody>
      </p:sp>
      <p:sp>
        <p:nvSpPr>
          <p:cNvPr id="798722" name="文本占位符 797698"/>
          <p:cNvSpPr>
            <a:spLocks noGrp="1"/>
          </p:cNvSpPr>
          <p:nvPr>
            <p:ph idx="1"/>
          </p:nvPr>
        </p:nvSpPr>
        <p:spPr/>
        <p:txBody>
          <a:bodyPr anchor="t"/>
          <a:lstStyle/>
          <a:p>
            <a:r>
              <a:rPr lang="zh-CN" altLang="en-US" dirty="0" smtClean="0"/>
              <a:t>各个</a:t>
            </a:r>
            <a:r>
              <a:rPr lang="zh-CN" altLang="en-US" dirty="0"/>
              <a:t>局部视图即 分 </a:t>
            </a:r>
            <a:r>
              <a:rPr lang="en-US" altLang="zh-CN" dirty="0"/>
              <a:t>E-R </a:t>
            </a:r>
            <a:r>
              <a:rPr lang="zh-CN" altLang="en-US" dirty="0"/>
              <a:t>图 建立好后，还需要对它们进行 合并 ，集成为一个整体的</a:t>
            </a:r>
            <a:endParaRPr lang="zh-CN" altLang="en-US" dirty="0"/>
          </a:p>
          <a:p>
            <a:r>
              <a:rPr lang="zh-CN" altLang="en-US" dirty="0"/>
              <a:t>数据概念结构即 总 </a:t>
            </a:r>
            <a:r>
              <a:rPr lang="en-US" altLang="zh-CN" dirty="0"/>
              <a:t>E-R </a:t>
            </a:r>
            <a:r>
              <a:rPr lang="zh-CN" altLang="en-US" dirty="0"/>
              <a:t>图 。</a:t>
            </a:r>
            <a:endParaRPr lang="zh-CN" altLang="en-US"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5" name="标题 798721"/>
          <p:cNvSpPr>
            <a:spLocks noGrp="1"/>
          </p:cNvSpPr>
          <p:nvPr>
            <p:ph type="title"/>
          </p:nvPr>
        </p:nvSpPr>
        <p:spPr/>
        <p:txBody>
          <a:bodyPr anchor="b"/>
          <a:lstStyle/>
          <a:p>
            <a:endParaRPr lang="zh-CN" altLang="en-US" dirty="0"/>
          </a:p>
        </p:txBody>
      </p:sp>
      <p:sp>
        <p:nvSpPr>
          <p:cNvPr id="799746" name="文本占位符 798722"/>
          <p:cNvSpPr>
            <a:spLocks noGrp="1"/>
          </p:cNvSpPr>
          <p:nvPr>
            <p:ph idx="1"/>
          </p:nvPr>
        </p:nvSpPr>
        <p:spPr/>
        <p:txBody>
          <a:bodyPr anchor="t"/>
          <a:lstStyle/>
          <a:p>
            <a:pPr marL="0" indent="0">
              <a:lnSpc>
                <a:spcPct val="90000"/>
              </a:lnSpc>
              <a:buNone/>
            </a:pPr>
            <a:r>
              <a:rPr lang="zh-CN" altLang="en-US" sz="2400" dirty="0"/>
              <a:t>视图的集成（续）</a:t>
            </a:r>
            <a:endParaRPr lang="zh-CN" altLang="en-US" sz="2400" dirty="0"/>
          </a:p>
          <a:p>
            <a:pPr marL="0" indent="0">
              <a:lnSpc>
                <a:spcPct val="90000"/>
              </a:lnSpc>
              <a:buNone/>
            </a:pPr>
            <a:r>
              <a:rPr lang="zh-CN" altLang="en-US" sz="2400" dirty="0" smtClean="0"/>
              <a:t> </a:t>
            </a:r>
            <a:r>
              <a:rPr lang="zh-CN" altLang="en-US" sz="2400" dirty="0"/>
              <a:t>视图集成的两种方式</a:t>
            </a:r>
            <a:endParaRPr lang="zh-CN" altLang="en-US" sz="2400" dirty="0"/>
          </a:p>
          <a:p>
            <a:pPr>
              <a:lnSpc>
                <a:spcPct val="90000"/>
              </a:lnSpc>
            </a:pPr>
            <a:r>
              <a:rPr lang="zh-CN" altLang="en-US" sz="2400" dirty="0" smtClean="0"/>
              <a:t>一</a:t>
            </a:r>
            <a:r>
              <a:rPr lang="zh-CN" altLang="en-US" sz="2400" dirty="0"/>
              <a:t>次集成（ </a:t>
            </a:r>
            <a:r>
              <a:rPr lang="en-US" altLang="zh-CN" sz="2400" dirty="0"/>
              <a:t>P224 </a:t>
            </a:r>
            <a:r>
              <a:rPr lang="zh-CN" altLang="en-US" sz="2400" dirty="0"/>
              <a:t>图 </a:t>
            </a:r>
            <a:r>
              <a:rPr lang="en-US" altLang="zh-CN" sz="2400" dirty="0"/>
              <a:t>6.25(a) </a:t>
            </a:r>
            <a:r>
              <a:rPr lang="zh-CN" altLang="en-US" sz="2400" dirty="0"/>
              <a:t>）</a:t>
            </a:r>
            <a:endParaRPr lang="zh-CN" altLang="en-US" sz="2400" dirty="0"/>
          </a:p>
          <a:p>
            <a:pPr>
              <a:lnSpc>
                <a:spcPct val="90000"/>
              </a:lnSpc>
            </a:pPr>
            <a:r>
              <a:rPr lang="zh-CN" altLang="en-US" sz="2400" dirty="0" smtClean="0"/>
              <a:t> </a:t>
            </a:r>
            <a:r>
              <a:rPr lang="zh-CN" altLang="en-US" sz="2400" dirty="0"/>
              <a:t>一次集成多个分 </a:t>
            </a:r>
            <a:r>
              <a:rPr lang="en-US" altLang="zh-CN" sz="2400" dirty="0"/>
              <a:t>E-R </a:t>
            </a:r>
            <a:r>
              <a:rPr lang="zh-CN" altLang="en-US" sz="2400" dirty="0"/>
              <a:t>图</a:t>
            </a:r>
            <a:endParaRPr lang="zh-CN" altLang="en-US" sz="2400" dirty="0"/>
          </a:p>
          <a:p>
            <a:pPr>
              <a:lnSpc>
                <a:spcPct val="90000"/>
              </a:lnSpc>
            </a:pPr>
            <a:r>
              <a:rPr lang="zh-CN" altLang="en-US" sz="2400" dirty="0" smtClean="0"/>
              <a:t> </a:t>
            </a:r>
            <a:r>
              <a:rPr lang="zh-CN" altLang="en-US" sz="2400" dirty="0"/>
              <a:t>通常用于局部视图比较简单时</a:t>
            </a:r>
            <a:endParaRPr lang="zh-CN" altLang="en-US" sz="2400" dirty="0"/>
          </a:p>
          <a:p>
            <a:pPr>
              <a:lnSpc>
                <a:spcPct val="90000"/>
              </a:lnSpc>
            </a:pPr>
            <a:r>
              <a:rPr lang="zh-CN" altLang="en-US" sz="2400" dirty="0" smtClean="0"/>
              <a:t>逐步</a:t>
            </a:r>
            <a:r>
              <a:rPr lang="zh-CN" altLang="en-US" sz="2400" dirty="0"/>
              <a:t>累积式（ </a:t>
            </a:r>
            <a:r>
              <a:rPr lang="en-US" altLang="zh-CN" sz="2400" dirty="0"/>
              <a:t>P224 </a:t>
            </a:r>
            <a:r>
              <a:rPr lang="zh-CN" altLang="en-US" sz="2400" dirty="0"/>
              <a:t>图 </a:t>
            </a:r>
            <a:r>
              <a:rPr lang="en-US" altLang="zh-CN" sz="2400" dirty="0"/>
              <a:t>6.25(b) </a:t>
            </a:r>
            <a:r>
              <a:rPr lang="zh-CN" altLang="en-US" sz="2400" dirty="0"/>
              <a:t>）</a:t>
            </a:r>
            <a:endParaRPr lang="zh-CN" altLang="en-US" sz="2400" dirty="0"/>
          </a:p>
          <a:p>
            <a:pPr marL="0" indent="0">
              <a:lnSpc>
                <a:spcPct val="90000"/>
              </a:lnSpc>
              <a:buNone/>
            </a:pPr>
            <a:r>
              <a:rPr lang="zh-CN" altLang="en-US" sz="2400" dirty="0" smtClean="0"/>
              <a:t>首先</a:t>
            </a:r>
            <a:r>
              <a:rPr lang="zh-CN" altLang="en-US" sz="2400" dirty="0"/>
              <a:t>集成两个局部视图（通常是比较</a:t>
            </a:r>
            <a:r>
              <a:rPr lang="zh-CN" altLang="en-US" sz="2400" dirty="0" smtClean="0"/>
              <a:t>关键的</a:t>
            </a:r>
            <a:r>
              <a:rPr lang="zh-CN" altLang="en-US" sz="2400" dirty="0"/>
              <a:t>两个局部视图</a:t>
            </a:r>
            <a:r>
              <a:rPr lang="zh-CN" altLang="en-US" sz="2400" dirty="0" smtClean="0"/>
              <a:t>） </a:t>
            </a:r>
            <a:r>
              <a:rPr lang="zh-CN" altLang="en-US" sz="2400" dirty="0"/>
              <a:t>以后每次将一个新的局部视图集成进</a:t>
            </a:r>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80897"/>
          <p:cNvSpPr>
            <a:spLocks noGrp="1" noChangeAspect="1"/>
          </p:cNvSpPr>
          <p:nvPr>
            <p:ph type="title"/>
          </p:nvPr>
        </p:nvSpPr>
        <p:spPr>
          <a:xfrm>
            <a:off x="685800" y="152400"/>
            <a:ext cx="6870700" cy="612775"/>
          </a:xfrm>
        </p:spPr>
        <p:txBody>
          <a:bodyPr anchor="b"/>
          <a:lstStyle/>
          <a:p>
            <a:endParaRPr lang="zh-CN" altLang="en-US"/>
          </a:p>
        </p:txBody>
      </p:sp>
      <p:sp>
        <p:nvSpPr>
          <p:cNvPr id="81922" name="文本占位符 80898"/>
          <p:cNvSpPr>
            <a:spLocks noGrp="1"/>
          </p:cNvSpPr>
          <p:nvPr>
            <p:ph idx="1"/>
          </p:nvPr>
        </p:nvSpPr>
        <p:spPr>
          <a:xfrm>
            <a:off x="0" y="908050"/>
            <a:ext cx="9144000" cy="5949950"/>
          </a:xfrm>
        </p:spPr>
        <p:txBody>
          <a:bodyPr anchor="t"/>
          <a:lstStyle/>
          <a:p>
            <a:r>
              <a:rPr lang="zh-CN" altLang="en-US" dirty="0" smtClean="0"/>
              <a:t>表示</a:t>
            </a:r>
            <a:r>
              <a:rPr lang="zh-CN" altLang="en-US" dirty="0"/>
              <a:t>方法（与层次数据模型相同）</a:t>
            </a:r>
            <a:endParaRPr lang="zh-CN" altLang="en-US" dirty="0"/>
          </a:p>
          <a:p>
            <a:r>
              <a:rPr lang="zh-CN" altLang="en-US" dirty="0"/>
              <a:t>实体型 ：用记录类型描述。                                                               每个结点表示一个记录类型。</a:t>
            </a:r>
            <a:endParaRPr lang="zh-CN" altLang="en-US" dirty="0"/>
          </a:p>
          <a:p>
            <a:r>
              <a:rPr lang="zh-CN" altLang="en-US" dirty="0"/>
              <a:t>属性 </a:t>
            </a:r>
            <a:r>
              <a:rPr lang="en-US" altLang="zh-CN" dirty="0"/>
              <a:t>:</a:t>
            </a:r>
            <a:r>
              <a:rPr lang="zh-CN" altLang="en-US" dirty="0"/>
              <a:t>用字段描述。</a:t>
            </a:r>
            <a:endParaRPr lang="zh-CN" altLang="en-US" dirty="0"/>
          </a:p>
          <a:p>
            <a:pPr>
              <a:buNone/>
            </a:pPr>
            <a:r>
              <a:rPr lang="zh-CN" altLang="en-US" dirty="0"/>
              <a:t>每个记录类型可包含若干个字段。</a:t>
            </a:r>
            <a:endParaRPr lang="zh-CN" altLang="en-US" dirty="0"/>
          </a:p>
          <a:p>
            <a:r>
              <a:rPr lang="zh-CN" altLang="en-US" dirty="0"/>
              <a:t>联系 ：用结点之间的连线表示记录（类）型之</a:t>
            </a:r>
            <a:endParaRPr lang="zh-CN" altLang="en-US" dirty="0"/>
          </a:p>
          <a:p>
            <a:pPr>
              <a:buNone/>
            </a:pPr>
            <a:r>
              <a:rPr lang="zh-CN" altLang="en-US" dirty="0"/>
              <a:t>间的 一对多的父子联系 。</a:t>
            </a:r>
            <a:endParaRPr lang="zh-CN" altLang="en-US" dirty="0"/>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标题 799745"/>
          <p:cNvSpPr>
            <a:spLocks noGrp="1"/>
          </p:cNvSpPr>
          <p:nvPr>
            <p:ph type="title"/>
          </p:nvPr>
        </p:nvSpPr>
        <p:spPr/>
        <p:txBody>
          <a:bodyPr anchor="b"/>
          <a:lstStyle/>
          <a:p>
            <a:endParaRPr lang="zh-CN" altLang="en-US" dirty="0"/>
          </a:p>
        </p:txBody>
      </p:sp>
      <p:sp>
        <p:nvSpPr>
          <p:cNvPr id="800770" name="文本占位符 799746"/>
          <p:cNvSpPr>
            <a:spLocks noGrp="1"/>
          </p:cNvSpPr>
          <p:nvPr>
            <p:ph idx="1"/>
          </p:nvPr>
        </p:nvSpPr>
        <p:spPr/>
        <p:txBody>
          <a:bodyPr anchor="t"/>
          <a:lstStyle/>
          <a:p>
            <a:pPr marL="0" indent="0">
              <a:buNone/>
            </a:pPr>
            <a:r>
              <a:rPr lang="zh-CN" altLang="en-US" dirty="0" smtClean="0"/>
              <a:t> </a:t>
            </a:r>
            <a:r>
              <a:rPr lang="zh-CN" altLang="en-US" dirty="0"/>
              <a:t>集成局部 </a:t>
            </a:r>
            <a:r>
              <a:rPr lang="en-US" altLang="zh-CN" dirty="0"/>
              <a:t>E-R </a:t>
            </a:r>
            <a:r>
              <a:rPr lang="zh-CN" altLang="en-US" dirty="0"/>
              <a:t>图的步骤</a:t>
            </a:r>
            <a:endParaRPr lang="zh-CN" altLang="en-US" dirty="0"/>
          </a:p>
          <a:p>
            <a:r>
              <a:rPr lang="zh-CN" altLang="en-US" dirty="0"/>
              <a:t>  </a:t>
            </a:r>
            <a:r>
              <a:rPr lang="en-US" altLang="zh-CN" dirty="0"/>
              <a:t>1.  </a:t>
            </a:r>
            <a:r>
              <a:rPr lang="zh-CN" altLang="en-US" dirty="0"/>
              <a:t>合并</a:t>
            </a:r>
            <a:endParaRPr lang="zh-CN" altLang="en-US" dirty="0"/>
          </a:p>
          <a:p>
            <a:r>
              <a:rPr lang="zh-CN" altLang="en-US" dirty="0"/>
              <a:t> </a:t>
            </a:r>
            <a:r>
              <a:rPr lang="en-US" altLang="zh-CN" dirty="0"/>
              <a:t>2.  </a:t>
            </a:r>
            <a:r>
              <a:rPr lang="zh-CN" altLang="en-US" dirty="0"/>
              <a:t>修改与重构</a:t>
            </a:r>
            <a:endParaRPr lang="zh-CN" altLang="en-US" dirty="0"/>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3" name="标题 800769"/>
          <p:cNvSpPr>
            <a:spLocks noGrp="1"/>
          </p:cNvSpPr>
          <p:nvPr>
            <p:ph type="title"/>
          </p:nvPr>
        </p:nvSpPr>
        <p:spPr/>
        <p:txBody>
          <a:bodyPr anchor="b"/>
          <a:lstStyle/>
          <a:p>
            <a:endParaRPr lang="zh-CN" altLang="en-US" dirty="0"/>
          </a:p>
        </p:txBody>
      </p:sp>
      <p:sp>
        <p:nvSpPr>
          <p:cNvPr id="801794" name="文本占位符 800770"/>
          <p:cNvSpPr>
            <a:spLocks noGrp="1"/>
          </p:cNvSpPr>
          <p:nvPr>
            <p:ph idx="1"/>
          </p:nvPr>
        </p:nvSpPr>
        <p:spPr>
          <a:xfrm>
            <a:off x="685800" y="1828800"/>
            <a:ext cx="7696200" cy="4192588"/>
          </a:xfrm>
        </p:spPr>
        <p:txBody>
          <a:bodyPr anchor="t"/>
          <a:lstStyle/>
          <a:p>
            <a:r>
              <a:rPr lang="zh-CN" altLang="en-US" sz="2800" dirty="0" smtClean="0"/>
              <a:t> </a:t>
            </a:r>
            <a:r>
              <a:rPr lang="zh-CN" altLang="en-US" sz="2800" dirty="0"/>
              <a:t>各分Ｅ－Ｒ图存在冲突</a:t>
            </a:r>
            <a:endParaRPr lang="zh-CN" altLang="en-US" sz="2800" dirty="0"/>
          </a:p>
          <a:p>
            <a:r>
              <a:rPr lang="zh-CN" altLang="en-US" sz="2800" dirty="0" smtClean="0"/>
              <a:t> </a:t>
            </a:r>
            <a:r>
              <a:rPr lang="zh-CN" altLang="en-US" sz="2800" dirty="0"/>
              <a:t>各个局部应用所面向的问题不同</a:t>
            </a:r>
            <a:endParaRPr lang="zh-CN" altLang="en-US" sz="2800" dirty="0"/>
          </a:p>
          <a:p>
            <a:pPr marL="0" indent="0">
              <a:buNone/>
            </a:pPr>
            <a:r>
              <a:rPr lang="zh-CN" altLang="en-US" sz="2800" dirty="0"/>
              <a:t>由不同的设计人员进行</a:t>
            </a:r>
            <a:r>
              <a:rPr lang="zh-CN" altLang="en-US" sz="2800" dirty="0" smtClean="0"/>
              <a:t>设计各个</a:t>
            </a:r>
            <a:r>
              <a:rPr lang="zh-CN" altLang="en-US" sz="2800" dirty="0"/>
              <a:t>分 </a:t>
            </a:r>
            <a:r>
              <a:rPr lang="en-US" altLang="zh-CN" sz="2800" dirty="0"/>
              <a:t>E-R </a:t>
            </a:r>
            <a:r>
              <a:rPr lang="zh-CN" altLang="en-US" sz="2800" dirty="0"/>
              <a:t>图之间必定会存在许多不一致</a:t>
            </a:r>
            <a:r>
              <a:rPr lang="zh-CN" altLang="en-US" sz="2800" dirty="0" smtClean="0"/>
              <a:t>的地方</a:t>
            </a:r>
            <a:endParaRPr lang="zh-CN" altLang="en-US" sz="2800" dirty="0"/>
          </a:p>
          <a:p>
            <a:pPr marL="0" indent="0">
              <a:buNone/>
            </a:pPr>
            <a:r>
              <a:rPr lang="zh-CN" altLang="en-US" sz="2800" dirty="0" smtClean="0"/>
              <a:t>合并</a:t>
            </a:r>
            <a:r>
              <a:rPr lang="zh-CN" altLang="en-US" sz="2800" dirty="0"/>
              <a:t>分 </a:t>
            </a:r>
            <a:r>
              <a:rPr lang="en-US" altLang="zh-CN" sz="2800" dirty="0"/>
              <a:t>E-R </a:t>
            </a:r>
            <a:r>
              <a:rPr lang="zh-CN" altLang="en-US" sz="2800" dirty="0"/>
              <a:t>图的主要工作与关键所在：合理</a:t>
            </a:r>
            <a:endParaRPr lang="zh-CN" altLang="en-US" sz="2800" dirty="0"/>
          </a:p>
          <a:p>
            <a:pPr marL="0" indent="0">
              <a:buNone/>
            </a:pPr>
            <a:r>
              <a:rPr lang="zh-CN" altLang="en-US" sz="2800" dirty="0"/>
              <a:t>消除各分 </a:t>
            </a:r>
            <a:r>
              <a:rPr lang="en-US" altLang="zh-CN" sz="2800" dirty="0"/>
              <a:t>E-R </a:t>
            </a:r>
            <a:r>
              <a:rPr lang="zh-CN" altLang="en-US" sz="2800" dirty="0"/>
              <a:t>图的冲突</a:t>
            </a:r>
            <a:endParaRPr lang="zh-CN" altLang="en-US" sz="2800" dirty="0"/>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标题 801793"/>
          <p:cNvSpPr>
            <a:spLocks noGrp="1"/>
          </p:cNvSpPr>
          <p:nvPr>
            <p:ph type="title"/>
          </p:nvPr>
        </p:nvSpPr>
        <p:spPr/>
        <p:txBody>
          <a:bodyPr anchor="b"/>
          <a:lstStyle/>
          <a:p>
            <a:endParaRPr lang="zh-CN" altLang="en-US" dirty="0"/>
          </a:p>
        </p:txBody>
      </p:sp>
      <p:sp>
        <p:nvSpPr>
          <p:cNvPr id="802818" name="文本占位符 801794"/>
          <p:cNvSpPr>
            <a:spLocks noGrp="1"/>
          </p:cNvSpPr>
          <p:nvPr>
            <p:ph idx="1"/>
          </p:nvPr>
        </p:nvSpPr>
        <p:spPr/>
        <p:txBody>
          <a:bodyPr anchor="t"/>
          <a:lstStyle/>
          <a:p>
            <a:r>
              <a:rPr lang="zh-CN" altLang="en-US" dirty="0" smtClean="0"/>
              <a:t>冲突</a:t>
            </a:r>
            <a:r>
              <a:rPr lang="zh-CN" altLang="en-US" dirty="0"/>
              <a:t>的种类</a:t>
            </a:r>
            <a:endParaRPr lang="zh-CN" altLang="en-US" dirty="0"/>
          </a:p>
          <a:p>
            <a:r>
              <a:rPr lang="zh-CN" altLang="en-US" dirty="0" smtClean="0"/>
              <a:t> </a:t>
            </a:r>
            <a:r>
              <a:rPr lang="zh-CN" altLang="en-US" dirty="0"/>
              <a:t>属性冲突</a:t>
            </a:r>
            <a:endParaRPr lang="zh-CN" altLang="en-US" dirty="0"/>
          </a:p>
          <a:p>
            <a:r>
              <a:rPr lang="zh-CN" altLang="en-US" dirty="0" smtClean="0"/>
              <a:t> </a:t>
            </a:r>
            <a:r>
              <a:rPr lang="zh-CN" altLang="en-US" dirty="0"/>
              <a:t>命名冲突</a:t>
            </a:r>
            <a:endParaRPr lang="zh-CN" altLang="en-US" dirty="0"/>
          </a:p>
          <a:p>
            <a:r>
              <a:rPr lang="zh-CN" altLang="en-US" dirty="0" smtClean="0"/>
              <a:t> </a:t>
            </a:r>
            <a:r>
              <a:rPr lang="zh-CN" altLang="en-US" dirty="0"/>
              <a:t>结构冲突</a:t>
            </a:r>
            <a:endParaRPr lang="zh-CN" altLang="en-US"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1" name="标题 802817"/>
          <p:cNvSpPr>
            <a:spLocks noGrp="1"/>
          </p:cNvSpPr>
          <p:nvPr>
            <p:ph type="title"/>
          </p:nvPr>
        </p:nvSpPr>
        <p:spPr/>
        <p:txBody>
          <a:bodyPr anchor="b"/>
          <a:lstStyle/>
          <a:p>
            <a:r>
              <a:rPr lang="zh-CN" altLang="en-US"/>
              <a:t>⒈         属性冲突</a:t>
            </a:r>
            <a:endParaRPr lang="zh-CN" altLang="en-US"/>
          </a:p>
        </p:txBody>
      </p:sp>
      <p:sp>
        <p:nvSpPr>
          <p:cNvPr id="803842" name="文本占位符 802818"/>
          <p:cNvSpPr>
            <a:spLocks noGrp="1"/>
          </p:cNvSpPr>
          <p:nvPr>
            <p:ph idx="1"/>
          </p:nvPr>
        </p:nvSpPr>
        <p:spPr>
          <a:xfrm>
            <a:off x="179388" y="1628775"/>
            <a:ext cx="8640762" cy="4824413"/>
          </a:xfrm>
        </p:spPr>
        <p:txBody>
          <a:bodyPr anchor="t"/>
          <a:lstStyle/>
          <a:p>
            <a:pPr>
              <a:lnSpc>
                <a:spcPct val="90000"/>
              </a:lnSpc>
            </a:pPr>
            <a:r>
              <a:rPr lang="zh-CN" altLang="en-US" sz="2400" dirty="0" smtClean="0"/>
              <a:t> </a:t>
            </a:r>
            <a:r>
              <a:rPr lang="zh-CN" altLang="en-US" sz="2400" dirty="0"/>
              <a:t>两类属性冲突</a:t>
            </a:r>
            <a:endParaRPr lang="zh-CN" altLang="en-US" sz="2400" dirty="0"/>
          </a:p>
          <a:p>
            <a:pPr>
              <a:lnSpc>
                <a:spcPct val="90000"/>
              </a:lnSpc>
            </a:pPr>
            <a:r>
              <a:rPr lang="zh-CN" altLang="en-US" sz="2400" dirty="0" smtClean="0"/>
              <a:t> </a:t>
            </a:r>
            <a:r>
              <a:rPr lang="zh-CN" altLang="en-US" sz="2400" dirty="0"/>
              <a:t>属性域冲突 ：属性值的类型、取值范围</a:t>
            </a:r>
            <a:r>
              <a:rPr lang="zh-CN" altLang="en-US" sz="2400" dirty="0" smtClean="0"/>
              <a:t>或取值集合不同。</a:t>
            </a:r>
            <a:endParaRPr lang="zh-CN" altLang="en-US" sz="2400" dirty="0" smtClean="0"/>
          </a:p>
          <a:p>
            <a:pPr marL="0" indent="0">
              <a:lnSpc>
                <a:spcPct val="90000"/>
              </a:lnSpc>
              <a:buNone/>
            </a:pPr>
            <a:r>
              <a:rPr lang="zh-CN" altLang="en-US" sz="2400" dirty="0" smtClean="0"/>
              <a:t>例 </a:t>
            </a:r>
            <a:r>
              <a:rPr lang="en-US" altLang="zh-CN" sz="2400" dirty="0"/>
              <a:t>1 </a:t>
            </a:r>
            <a:r>
              <a:rPr lang="zh-CN" altLang="en-US" sz="2400" dirty="0"/>
              <a:t>，         由于学号是数字，因此 某些部门 （即局</a:t>
            </a:r>
            <a:endParaRPr lang="zh-CN" altLang="en-US" sz="2400" dirty="0"/>
          </a:p>
          <a:p>
            <a:pPr marL="0" indent="0">
              <a:lnSpc>
                <a:spcPct val="90000"/>
              </a:lnSpc>
              <a:buNone/>
            </a:pPr>
            <a:r>
              <a:rPr lang="zh-CN" altLang="en-US" sz="2400" dirty="0"/>
              <a:t>部应用）将学号定义为整数形式，而由于学</a:t>
            </a:r>
            <a:r>
              <a:rPr lang="zh-CN" altLang="en-US" sz="2400" dirty="0" smtClean="0"/>
              <a:t>号不用</a:t>
            </a:r>
            <a:r>
              <a:rPr lang="zh-CN" altLang="en-US" sz="2400" dirty="0"/>
              <a:t>参与运算，因此 另一些部门 （即局部应用</a:t>
            </a:r>
            <a:r>
              <a:rPr lang="zh-CN" altLang="en-US" sz="2400" dirty="0" smtClean="0"/>
              <a:t>）将</a:t>
            </a:r>
            <a:r>
              <a:rPr lang="zh-CN" altLang="en-US" sz="2400" dirty="0"/>
              <a:t>学号定义为字符型形式。</a:t>
            </a:r>
            <a:endParaRPr lang="zh-CN" altLang="en-US" sz="2400" dirty="0"/>
          </a:p>
          <a:p>
            <a:pPr marL="0" indent="0">
              <a:lnSpc>
                <a:spcPct val="90000"/>
              </a:lnSpc>
              <a:buNone/>
            </a:pPr>
            <a:r>
              <a:rPr lang="zh-CN" altLang="en-US" sz="2400" dirty="0"/>
              <a:t>例  </a:t>
            </a:r>
            <a:r>
              <a:rPr lang="en-US" altLang="zh-CN" sz="2400" dirty="0"/>
              <a:t>2 </a:t>
            </a:r>
            <a:r>
              <a:rPr lang="zh-CN" altLang="en-US" sz="2400" dirty="0"/>
              <a:t>，         某些部门（即局部应用）以出生日期</a:t>
            </a:r>
            <a:r>
              <a:rPr lang="zh-CN" altLang="en-US" sz="2400" dirty="0" smtClean="0"/>
              <a:t>形式</a:t>
            </a:r>
            <a:r>
              <a:rPr lang="zh-CN" altLang="en-US" sz="2400" dirty="0"/>
              <a:t>表示学生的年龄，而另一些部门（即局部</a:t>
            </a:r>
            <a:r>
              <a:rPr lang="zh-CN" altLang="en-US" sz="2400" dirty="0" smtClean="0"/>
              <a:t>应用</a:t>
            </a:r>
            <a:r>
              <a:rPr lang="zh-CN" altLang="en-US" sz="2400" dirty="0"/>
              <a:t>）用整数形式表示学生的年龄。</a:t>
            </a:r>
            <a:endParaRPr lang="zh-CN" altLang="en-US" sz="2400" dirty="0"/>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5" name="标题 803841"/>
          <p:cNvSpPr>
            <a:spLocks noGrp="1"/>
          </p:cNvSpPr>
          <p:nvPr>
            <p:ph type="title"/>
          </p:nvPr>
        </p:nvSpPr>
        <p:spPr/>
        <p:txBody>
          <a:bodyPr anchor="b"/>
          <a:lstStyle/>
          <a:p>
            <a:endParaRPr lang="zh-CN" altLang="en-US" dirty="0"/>
          </a:p>
        </p:txBody>
      </p:sp>
      <p:sp>
        <p:nvSpPr>
          <p:cNvPr id="804866" name="文本占位符 803842"/>
          <p:cNvSpPr>
            <a:spLocks noGrp="1"/>
          </p:cNvSpPr>
          <p:nvPr>
            <p:ph idx="1"/>
          </p:nvPr>
        </p:nvSpPr>
        <p:spPr/>
        <p:txBody>
          <a:bodyPr anchor="t"/>
          <a:lstStyle/>
          <a:p>
            <a:pPr marL="0" indent="0">
              <a:buNone/>
            </a:pPr>
            <a:r>
              <a:rPr lang="zh-CN" altLang="en-US" dirty="0" smtClean="0"/>
              <a:t> </a:t>
            </a:r>
            <a:r>
              <a:rPr lang="zh-CN" altLang="en-US" dirty="0"/>
              <a:t>属性取值单位冲突 。</a:t>
            </a:r>
            <a:endParaRPr lang="zh-CN" altLang="en-US" dirty="0"/>
          </a:p>
          <a:p>
            <a:pPr marL="0" indent="0">
              <a:buNone/>
            </a:pPr>
            <a:r>
              <a:rPr lang="zh-CN" altLang="en-US" dirty="0"/>
              <a:t>例：学生的身高，有的以米为单位，有的以</a:t>
            </a:r>
            <a:r>
              <a:rPr lang="zh-CN" altLang="en-US" dirty="0" smtClean="0"/>
              <a:t>厘米</a:t>
            </a:r>
            <a:r>
              <a:rPr lang="zh-CN" altLang="en-US" dirty="0"/>
              <a:t>为单位，有的以尺为单位。</a:t>
            </a:r>
            <a:endParaRPr lang="zh-CN" altLang="en-US" dirty="0"/>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标题 804865"/>
          <p:cNvSpPr>
            <a:spLocks noGrp="1"/>
          </p:cNvSpPr>
          <p:nvPr>
            <p:ph type="title"/>
          </p:nvPr>
        </p:nvSpPr>
        <p:spPr/>
        <p:txBody>
          <a:bodyPr anchor="b"/>
          <a:lstStyle/>
          <a:p>
            <a:endParaRPr lang="zh-CN" altLang="en-US" dirty="0"/>
          </a:p>
        </p:txBody>
      </p:sp>
      <p:sp>
        <p:nvSpPr>
          <p:cNvPr id="805890" name="文本占位符 804866"/>
          <p:cNvSpPr>
            <a:spLocks noGrp="1"/>
          </p:cNvSpPr>
          <p:nvPr>
            <p:ph idx="1"/>
          </p:nvPr>
        </p:nvSpPr>
        <p:spPr/>
        <p:txBody>
          <a:bodyPr anchor="t"/>
          <a:lstStyle/>
          <a:p>
            <a:pPr marL="0" indent="0">
              <a:buNone/>
            </a:pPr>
            <a:r>
              <a:rPr lang="zh-CN" altLang="en-US" dirty="0" smtClean="0"/>
              <a:t> </a:t>
            </a:r>
            <a:r>
              <a:rPr lang="zh-CN" altLang="en-US" dirty="0"/>
              <a:t>属性冲突的解决方法</a:t>
            </a:r>
            <a:endParaRPr lang="zh-CN" altLang="en-US" dirty="0"/>
          </a:p>
          <a:p>
            <a:r>
              <a:rPr lang="zh-CN" altLang="en-US" dirty="0" smtClean="0"/>
              <a:t> </a:t>
            </a:r>
            <a:r>
              <a:rPr lang="zh-CN" altLang="en-US" dirty="0"/>
              <a:t>通常用讨论、协商等行政手段加以解决</a:t>
            </a:r>
            <a:endParaRPr lang="zh-CN" altLang="en-US" dirty="0"/>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3" name="标题 805889"/>
          <p:cNvSpPr>
            <a:spLocks noGrp="1"/>
          </p:cNvSpPr>
          <p:nvPr>
            <p:ph type="title"/>
          </p:nvPr>
        </p:nvSpPr>
        <p:spPr>
          <a:xfrm>
            <a:off x="685800" y="152400"/>
            <a:ext cx="6870700" cy="1044575"/>
          </a:xfrm>
        </p:spPr>
        <p:txBody>
          <a:bodyPr anchor="b"/>
          <a:lstStyle/>
          <a:p>
            <a:r>
              <a:rPr lang="zh-CN" altLang="en-US"/>
              <a:t>⒉         命名冲突</a:t>
            </a:r>
            <a:endParaRPr lang="zh-CN" altLang="en-US"/>
          </a:p>
        </p:txBody>
      </p:sp>
      <p:sp>
        <p:nvSpPr>
          <p:cNvPr id="806914" name="文本占位符 805890"/>
          <p:cNvSpPr>
            <a:spLocks noGrp="1"/>
          </p:cNvSpPr>
          <p:nvPr>
            <p:ph idx="1"/>
          </p:nvPr>
        </p:nvSpPr>
        <p:spPr>
          <a:xfrm>
            <a:off x="0" y="1341438"/>
            <a:ext cx="8964613" cy="5327650"/>
          </a:xfrm>
        </p:spPr>
        <p:txBody>
          <a:bodyPr anchor="t"/>
          <a:lstStyle/>
          <a:p>
            <a:pPr marL="0" indent="0">
              <a:lnSpc>
                <a:spcPct val="90000"/>
              </a:lnSpc>
              <a:buNone/>
            </a:pPr>
            <a:r>
              <a:rPr lang="zh-CN" altLang="en-US" sz="2800" dirty="0" smtClean="0"/>
              <a:t>两</a:t>
            </a:r>
            <a:r>
              <a:rPr lang="zh-CN" altLang="en-US" sz="2800" dirty="0"/>
              <a:t>类命名冲突</a:t>
            </a:r>
            <a:endParaRPr lang="zh-CN" altLang="en-US" sz="2800" dirty="0"/>
          </a:p>
          <a:p>
            <a:pPr>
              <a:lnSpc>
                <a:spcPct val="90000"/>
              </a:lnSpc>
            </a:pPr>
            <a:r>
              <a:rPr lang="zh-CN" altLang="en-US" sz="2800" dirty="0" smtClean="0"/>
              <a:t>同名</a:t>
            </a:r>
            <a:r>
              <a:rPr lang="zh-CN" altLang="en-US" sz="2800" dirty="0"/>
              <a:t>异义 ：不同意义的对象在不同的局部应</a:t>
            </a:r>
            <a:endParaRPr lang="zh-CN" altLang="en-US" sz="2800" dirty="0"/>
          </a:p>
          <a:p>
            <a:pPr marL="0" indent="0">
              <a:lnSpc>
                <a:spcPct val="90000"/>
              </a:lnSpc>
              <a:buNone/>
            </a:pPr>
            <a:r>
              <a:rPr lang="zh-CN" altLang="en-US" sz="2800" dirty="0"/>
              <a:t>用中具有相同的名字</a:t>
            </a:r>
            <a:endParaRPr lang="zh-CN" altLang="en-US" sz="2800" dirty="0"/>
          </a:p>
          <a:p>
            <a:pPr marL="0" indent="0">
              <a:lnSpc>
                <a:spcPct val="90000"/>
              </a:lnSpc>
              <a:buNone/>
            </a:pPr>
            <a:r>
              <a:rPr lang="zh-CN" altLang="en-US" sz="2800" dirty="0" smtClean="0"/>
              <a:t> </a:t>
            </a:r>
            <a:r>
              <a:rPr lang="zh-CN" altLang="en-US" sz="2800" dirty="0"/>
              <a:t>例，局部应用 </a:t>
            </a:r>
            <a:r>
              <a:rPr lang="en-US" altLang="zh-CN" sz="2800" dirty="0"/>
              <a:t>A </a:t>
            </a:r>
            <a:r>
              <a:rPr lang="zh-CN" altLang="en-US" sz="2800" dirty="0"/>
              <a:t>中将教室称为房间</a:t>
            </a:r>
            <a:endParaRPr lang="zh-CN" altLang="en-US" sz="2800" dirty="0"/>
          </a:p>
          <a:p>
            <a:pPr marL="0" indent="0">
              <a:lnSpc>
                <a:spcPct val="90000"/>
              </a:lnSpc>
              <a:buNone/>
            </a:pPr>
            <a:r>
              <a:rPr lang="zh-CN" altLang="en-US" sz="2800" dirty="0" smtClean="0"/>
              <a:t> </a:t>
            </a:r>
            <a:r>
              <a:rPr lang="zh-CN" altLang="en-US" sz="2800" dirty="0"/>
              <a:t>局部应用 </a:t>
            </a:r>
            <a:r>
              <a:rPr lang="en-US" altLang="zh-CN" sz="2800" dirty="0"/>
              <a:t>B </a:t>
            </a:r>
            <a:r>
              <a:rPr lang="zh-CN" altLang="en-US" sz="2800" dirty="0"/>
              <a:t>中将学生宿舍称为房间</a:t>
            </a:r>
            <a:endParaRPr lang="zh-CN" altLang="en-US" sz="2800" dirty="0"/>
          </a:p>
          <a:p>
            <a:pPr>
              <a:lnSpc>
                <a:spcPct val="90000"/>
              </a:lnSpc>
            </a:pPr>
            <a:r>
              <a:rPr lang="zh-CN" altLang="en-US" sz="2800" dirty="0" smtClean="0"/>
              <a:t> </a:t>
            </a:r>
            <a:r>
              <a:rPr lang="zh-CN" altLang="en-US" sz="2800" dirty="0"/>
              <a:t>异名同义（一义多名） ：同一意义的对象在</a:t>
            </a:r>
            <a:endParaRPr lang="zh-CN" altLang="en-US" sz="2800" dirty="0"/>
          </a:p>
          <a:p>
            <a:pPr marL="0" indent="0">
              <a:lnSpc>
                <a:spcPct val="90000"/>
              </a:lnSpc>
              <a:buNone/>
            </a:pPr>
            <a:r>
              <a:rPr lang="zh-CN" altLang="en-US" sz="2800" dirty="0"/>
              <a:t>不同的局部应用中具有不同的</a:t>
            </a:r>
            <a:r>
              <a:rPr lang="zh-CN" altLang="en-US" sz="2800" dirty="0" smtClean="0"/>
              <a:t>名字</a:t>
            </a:r>
            <a:endParaRPr lang="en-US" altLang="zh-CN" sz="2800" dirty="0" smtClean="0"/>
          </a:p>
          <a:p>
            <a:pPr marL="0" indent="0">
              <a:lnSpc>
                <a:spcPct val="90000"/>
              </a:lnSpc>
              <a:buNone/>
            </a:pPr>
            <a:r>
              <a:rPr lang="zh-CN" altLang="en-US" sz="2800" dirty="0" smtClean="0"/>
              <a:t>  </a:t>
            </a:r>
            <a:r>
              <a:rPr lang="zh-CN" altLang="en-US" sz="2800" dirty="0"/>
              <a:t>例，有的部门把教科书称为课本</a:t>
            </a:r>
            <a:endParaRPr lang="zh-CN" altLang="en-US" sz="2800" dirty="0"/>
          </a:p>
          <a:p>
            <a:pPr marL="0" indent="0">
              <a:lnSpc>
                <a:spcPct val="90000"/>
              </a:lnSpc>
              <a:buNone/>
            </a:pPr>
            <a:r>
              <a:rPr lang="zh-CN" altLang="en-US" sz="2800" dirty="0" smtClean="0"/>
              <a:t>  </a:t>
            </a:r>
            <a:r>
              <a:rPr lang="zh-CN" altLang="en-US" sz="2800" dirty="0"/>
              <a:t>有的部门则把教科书称为教材</a:t>
            </a:r>
            <a:endParaRPr lang="zh-CN" altLang="en-US" sz="2800" dirty="0"/>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标题 806913"/>
          <p:cNvSpPr>
            <a:spLocks noGrp="1"/>
          </p:cNvSpPr>
          <p:nvPr>
            <p:ph type="title"/>
          </p:nvPr>
        </p:nvSpPr>
        <p:spPr/>
        <p:txBody>
          <a:bodyPr anchor="b"/>
          <a:lstStyle/>
          <a:p>
            <a:endParaRPr lang="zh-CN" altLang="en-US" dirty="0"/>
          </a:p>
        </p:txBody>
      </p:sp>
      <p:sp>
        <p:nvSpPr>
          <p:cNvPr id="807938" name="文本占位符 806914"/>
          <p:cNvSpPr>
            <a:spLocks noGrp="1"/>
          </p:cNvSpPr>
          <p:nvPr>
            <p:ph idx="1"/>
          </p:nvPr>
        </p:nvSpPr>
        <p:spPr/>
        <p:txBody>
          <a:bodyPr anchor="t"/>
          <a:lstStyle/>
          <a:p>
            <a:r>
              <a:rPr lang="zh-CN" altLang="en-US" dirty="0" smtClean="0"/>
              <a:t> </a:t>
            </a:r>
            <a:r>
              <a:rPr lang="zh-CN" altLang="en-US" dirty="0"/>
              <a:t>命名冲突可能发生在属性级、实体级、</a:t>
            </a:r>
            <a:endParaRPr lang="zh-CN" altLang="en-US" dirty="0"/>
          </a:p>
          <a:p>
            <a:pPr marL="0" indent="0">
              <a:buNone/>
            </a:pPr>
            <a:r>
              <a:rPr lang="zh-CN" altLang="en-US" dirty="0"/>
              <a:t>联系级上。其中属性的命名冲突更为</a:t>
            </a:r>
            <a:r>
              <a:rPr lang="zh-CN" altLang="en-US" dirty="0" smtClean="0"/>
              <a:t>常见</a:t>
            </a:r>
            <a:r>
              <a:rPr lang="zh-CN" altLang="en-US" dirty="0"/>
              <a:t>。</a:t>
            </a:r>
            <a:endParaRPr lang="zh-CN" altLang="en-US" dirty="0"/>
          </a:p>
          <a:p>
            <a:r>
              <a:rPr lang="zh-CN" altLang="en-US" dirty="0" smtClean="0"/>
              <a:t>命名</a:t>
            </a:r>
            <a:r>
              <a:rPr lang="zh-CN" altLang="en-US" dirty="0"/>
              <a:t>冲突的解决方法</a:t>
            </a:r>
            <a:endParaRPr lang="zh-CN" altLang="en-US" dirty="0"/>
          </a:p>
          <a:p>
            <a:pPr marL="0" indent="0">
              <a:buNone/>
            </a:pPr>
            <a:r>
              <a:rPr lang="zh-CN" altLang="en-US" dirty="0" smtClean="0"/>
              <a:t> </a:t>
            </a:r>
            <a:r>
              <a:rPr lang="zh-CN" altLang="en-US" dirty="0"/>
              <a:t>通过讨论、协商等行政手段加以解决</a:t>
            </a:r>
            <a:endParaRPr lang="zh-CN" altLang="en-US" dirty="0"/>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标题 807937"/>
          <p:cNvSpPr>
            <a:spLocks noGrp="1"/>
          </p:cNvSpPr>
          <p:nvPr>
            <p:ph type="title"/>
          </p:nvPr>
        </p:nvSpPr>
        <p:spPr>
          <a:xfrm>
            <a:off x="685800" y="152400"/>
            <a:ext cx="6870700" cy="1189038"/>
          </a:xfrm>
        </p:spPr>
        <p:txBody>
          <a:bodyPr anchor="b"/>
          <a:lstStyle/>
          <a:p>
            <a:r>
              <a:rPr lang="zh-CN" altLang="en-US"/>
              <a:t>⒊         结构冲突</a:t>
            </a:r>
            <a:endParaRPr lang="zh-CN" altLang="en-US"/>
          </a:p>
        </p:txBody>
      </p:sp>
      <p:sp>
        <p:nvSpPr>
          <p:cNvPr id="808962" name="文本占位符 807938"/>
          <p:cNvSpPr>
            <a:spLocks noGrp="1"/>
          </p:cNvSpPr>
          <p:nvPr>
            <p:ph idx="1"/>
          </p:nvPr>
        </p:nvSpPr>
        <p:spPr>
          <a:xfrm>
            <a:off x="179388" y="1412875"/>
            <a:ext cx="8424862" cy="4895850"/>
          </a:xfrm>
        </p:spPr>
        <p:txBody>
          <a:bodyPr anchor="t"/>
          <a:lstStyle/>
          <a:p>
            <a:pPr marL="0" indent="0">
              <a:lnSpc>
                <a:spcPct val="90000"/>
              </a:lnSpc>
              <a:buNone/>
            </a:pPr>
            <a:r>
              <a:rPr lang="zh-CN" altLang="en-US" dirty="0" smtClean="0"/>
              <a:t> </a:t>
            </a:r>
            <a:r>
              <a:rPr lang="zh-CN" altLang="en-US" dirty="0"/>
              <a:t>三类结构冲突</a:t>
            </a:r>
            <a:endParaRPr lang="zh-CN" altLang="en-US" dirty="0"/>
          </a:p>
          <a:p>
            <a:pPr>
              <a:lnSpc>
                <a:spcPct val="90000"/>
              </a:lnSpc>
            </a:pPr>
            <a:r>
              <a:rPr lang="zh-CN" altLang="en-US" dirty="0" smtClean="0"/>
              <a:t> </a:t>
            </a:r>
            <a:r>
              <a:rPr lang="zh-CN" altLang="en-US" dirty="0"/>
              <a:t>同一对象在不同应用中具有不同的抽象</a:t>
            </a:r>
            <a:endParaRPr lang="zh-CN" altLang="en-US" dirty="0"/>
          </a:p>
          <a:p>
            <a:pPr marL="0" indent="0">
              <a:lnSpc>
                <a:spcPct val="90000"/>
              </a:lnSpc>
              <a:buNone/>
            </a:pPr>
            <a:r>
              <a:rPr lang="zh-CN" altLang="en-US" dirty="0" smtClean="0"/>
              <a:t> </a:t>
            </a:r>
            <a:r>
              <a:rPr lang="zh-CN" altLang="en-US" dirty="0"/>
              <a:t>例， “ 课程 ” 在某一局部应用中被当作</a:t>
            </a:r>
            <a:r>
              <a:rPr lang="zh-CN" altLang="en-US" dirty="0" smtClean="0"/>
              <a:t>实体在</a:t>
            </a:r>
            <a:r>
              <a:rPr lang="zh-CN" altLang="en-US" dirty="0"/>
              <a:t>另一局部应用中则被当作属性</a:t>
            </a:r>
            <a:endParaRPr lang="zh-CN" altLang="en-US" dirty="0"/>
          </a:p>
          <a:p>
            <a:pPr marL="0" indent="0">
              <a:lnSpc>
                <a:spcPct val="90000"/>
              </a:lnSpc>
              <a:buNone/>
            </a:pPr>
            <a:r>
              <a:rPr lang="zh-CN" altLang="en-US" dirty="0" smtClean="0"/>
              <a:t>解决</a:t>
            </a:r>
            <a:r>
              <a:rPr lang="zh-CN" altLang="en-US" dirty="0"/>
              <a:t>方法：通常是把属性变换为实体或把</a:t>
            </a:r>
            <a:endParaRPr lang="zh-CN" altLang="en-US" dirty="0"/>
          </a:p>
          <a:p>
            <a:pPr marL="0" indent="0">
              <a:lnSpc>
                <a:spcPct val="90000"/>
              </a:lnSpc>
              <a:buNone/>
            </a:pPr>
            <a:r>
              <a:rPr lang="zh-CN" altLang="en-US" dirty="0"/>
              <a:t>实体变换为属性，使同一对象具有相同</a:t>
            </a:r>
            <a:r>
              <a:rPr lang="zh-CN" altLang="en-US" dirty="0" smtClean="0"/>
              <a:t>的抽象</a:t>
            </a:r>
            <a:r>
              <a:rPr lang="zh-CN" altLang="en-US" dirty="0"/>
              <a:t>。变换时要遵循两个准则。</a:t>
            </a:r>
            <a:endParaRPr lang="zh-CN" altLang="en-US" dirty="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标题 808961"/>
          <p:cNvSpPr>
            <a:spLocks noGrp="1"/>
          </p:cNvSpPr>
          <p:nvPr>
            <p:ph type="title"/>
          </p:nvPr>
        </p:nvSpPr>
        <p:spPr/>
        <p:txBody>
          <a:bodyPr anchor="b"/>
          <a:lstStyle/>
          <a:p>
            <a:endParaRPr lang="zh-CN" altLang="en-US" dirty="0"/>
          </a:p>
        </p:txBody>
      </p:sp>
      <p:sp>
        <p:nvSpPr>
          <p:cNvPr id="809986" name="文本占位符 808962"/>
          <p:cNvSpPr>
            <a:spLocks noGrp="1"/>
          </p:cNvSpPr>
          <p:nvPr>
            <p:ph idx="1"/>
          </p:nvPr>
        </p:nvSpPr>
        <p:spPr/>
        <p:txBody>
          <a:bodyPr anchor="t"/>
          <a:lstStyle/>
          <a:p>
            <a:pPr marL="0" indent="0">
              <a:buNone/>
            </a:pPr>
            <a:r>
              <a:rPr lang="zh-CN" altLang="en-US" sz="2800" dirty="0" smtClean="0"/>
              <a:t> </a:t>
            </a:r>
            <a:r>
              <a:rPr lang="zh-CN" altLang="en-US" sz="2800" dirty="0"/>
              <a:t>同一实体在不同局部视图中所包含的属性</a:t>
            </a:r>
            <a:r>
              <a:rPr lang="zh-CN" altLang="en-US" sz="2800" dirty="0" smtClean="0"/>
              <a:t>不完全</a:t>
            </a:r>
            <a:r>
              <a:rPr lang="zh-CN" altLang="en-US" sz="2800" dirty="0"/>
              <a:t>相同，或者属性的排列次序不完全相同 。</a:t>
            </a:r>
            <a:endParaRPr lang="zh-CN" altLang="en-US" sz="2800" dirty="0"/>
          </a:p>
          <a:p>
            <a:r>
              <a:rPr lang="zh-CN" altLang="en-US" sz="2800" dirty="0" smtClean="0"/>
              <a:t>产生</a:t>
            </a:r>
            <a:r>
              <a:rPr lang="zh-CN" altLang="en-US" sz="2800" dirty="0"/>
              <a:t>原因：不同的局部应用关心的是该</a:t>
            </a:r>
            <a:r>
              <a:rPr lang="zh-CN" altLang="en-US" sz="2800" dirty="0" smtClean="0"/>
              <a:t>实体</a:t>
            </a:r>
            <a:r>
              <a:rPr lang="zh-CN" altLang="en-US" sz="2800" dirty="0"/>
              <a:t>的不同侧面。</a:t>
            </a:r>
            <a:endParaRPr lang="zh-CN" altLang="en-US" sz="2800" dirty="0"/>
          </a:p>
          <a:p>
            <a:pPr marL="0" indent="0">
              <a:buNone/>
            </a:pPr>
            <a:r>
              <a:rPr lang="zh-CN" altLang="en-US" sz="2800" dirty="0" smtClean="0"/>
              <a:t> </a:t>
            </a:r>
            <a:r>
              <a:rPr lang="zh-CN" altLang="en-US" sz="2800" dirty="0"/>
              <a:t>解决方法：使该实体的属性取各分 </a:t>
            </a:r>
            <a:r>
              <a:rPr lang="en-US" altLang="zh-CN" sz="2800" dirty="0"/>
              <a:t>E-R </a:t>
            </a:r>
            <a:r>
              <a:rPr lang="zh-CN" altLang="en-US" sz="2800" dirty="0" smtClean="0"/>
              <a:t>图中</a:t>
            </a:r>
            <a:r>
              <a:rPr lang="zh-CN" altLang="en-US" sz="2800" dirty="0"/>
              <a:t>属性的并集，再适当设计属性的次序 。</a:t>
            </a:r>
            <a:endParaRPr lang="zh-CN" alt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8193"/>
          <p:cNvSpPr>
            <a:spLocks noGrp="1"/>
          </p:cNvSpPr>
          <p:nvPr>
            <p:ph type="title"/>
          </p:nvPr>
        </p:nvSpPr>
        <p:spPr>
          <a:xfrm>
            <a:off x="539750" y="0"/>
            <a:ext cx="6870700" cy="1125538"/>
          </a:xfrm>
        </p:spPr>
        <p:txBody>
          <a:bodyPr anchor="b"/>
          <a:lstStyle/>
          <a:p>
            <a:r>
              <a:rPr lang="zh-CN" altLang="en-US"/>
              <a:t>数据</a:t>
            </a:r>
            <a:endParaRPr lang="zh-CN" altLang="en-US"/>
          </a:p>
        </p:txBody>
      </p:sp>
      <p:sp>
        <p:nvSpPr>
          <p:cNvPr id="9218" name="文本占位符 8194"/>
          <p:cNvSpPr>
            <a:spLocks noGrp="1"/>
          </p:cNvSpPr>
          <p:nvPr>
            <p:ph idx="1"/>
          </p:nvPr>
        </p:nvSpPr>
        <p:spPr>
          <a:xfrm>
            <a:off x="0" y="1341438"/>
            <a:ext cx="9144000" cy="5327650"/>
          </a:xfrm>
        </p:spPr>
        <p:txBody>
          <a:bodyPr anchor="t"/>
          <a:lstStyle/>
          <a:p>
            <a:r>
              <a:rPr lang="zh-CN" altLang="en-US"/>
              <a:t>数据 </a:t>
            </a:r>
            <a:r>
              <a:rPr lang="en-US" altLang="zh-CN"/>
              <a:t>(Data) </a:t>
            </a:r>
            <a:r>
              <a:rPr lang="zh-CN" altLang="en-US"/>
              <a:t>是数据库中存储的基本对象</a:t>
            </a:r>
            <a:endParaRPr lang="zh-CN" altLang="en-US"/>
          </a:p>
          <a:p>
            <a:r>
              <a:rPr lang="zh-CN" altLang="en-US"/>
              <a:t>数据的定义</a:t>
            </a:r>
            <a:endParaRPr lang="zh-CN" altLang="en-US"/>
          </a:p>
          <a:p>
            <a:pPr>
              <a:buNone/>
            </a:pPr>
            <a:r>
              <a:rPr lang="zh-CN" altLang="en-US"/>
              <a:t>   描述事物的符号记录</a:t>
            </a:r>
            <a:endParaRPr lang="zh-CN" altLang="en-US"/>
          </a:p>
          <a:p>
            <a:r>
              <a:rPr lang="zh-CN" altLang="en-US"/>
              <a:t>数据的种类</a:t>
            </a:r>
            <a:endParaRPr lang="zh-CN" altLang="en-US"/>
          </a:p>
          <a:p>
            <a:pPr>
              <a:buNone/>
            </a:pPr>
            <a:r>
              <a:rPr lang="zh-CN" altLang="en-US"/>
              <a:t> 文字、图形、图象、声音</a:t>
            </a:r>
            <a:endParaRPr lang="zh-CN" altLang="en-US"/>
          </a:p>
          <a:p>
            <a:r>
              <a:rPr lang="zh-CN" altLang="en-US"/>
              <a:t>数据的特点</a:t>
            </a:r>
            <a:endParaRPr lang="zh-CN" altLang="en-US"/>
          </a:p>
          <a:p>
            <a:pPr>
              <a:buNone/>
            </a:pPr>
            <a:r>
              <a:rPr lang="zh-CN" altLang="en-US"/>
              <a:t>  数据与其语义是不可分的</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81921"/>
          <p:cNvSpPr>
            <a:spLocks noGrp="1"/>
          </p:cNvSpPr>
          <p:nvPr>
            <p:ph type="title"/>
          </p:nvPr>
        </p:nvSpPr>
        <p:spPr>
          <a:xfrm>
            <a:off x="685800" y="152400"/>
            <a:ext cx="6870700" cy="612775"/>
          </a:xfrm>
        </p:spPr>
        <p:txBody>
          <a:bodyPr anchor="b"/>
          <a:lstStyle/>
          <a:p>
            <a:r>
              <a:rPr lang="zh-CN" altLang="en-US" sz="4000"/>
              <a:t>网状数据模型的数据结构</a:t>
            </a:r>
            <a:endParaRPr lang="zh-CN" altLang="en-US" sz="4000"/>
          </a:p>
        </p:txBody>
      </p:sp>
      <p:sp>
        <p:nvSpPr>
          <p:cNvPr id="82946" name="文本占位符 81922"/>
          <p:cNvSpPr>
            <a:spLocks noGrp="1"/>
          </p:cNvSpPr>
          <p:nvPr>
            <p:ph idx="1"/>
          </p:nvPr>
        </p:nvSpPr>
        <p:spPr>
          <a:xfrm>
            <a:off x="0" y="1125538"/>
            <a:ext cx="9144000" cy="5543550"/>
          </a:xfrm>
        </p:spPr>
        <p:txBody>
          <a:bodyPr anchor="t"/>
          <a:lstStyle/>
          <a:p>
            <a:r>
              <a:rPr lang="zh-CN" altLang="en-US"/>
              <a:t>特点</a:t>
            </a:r>
            <a:endParaRPr lang="zh-CN" altLang="en-US"/>
          </a:p>
          <a:p>
            <a:pPr>
              <a:buNone/>
            </a:pPr>
            <a:r>
              <a:rPr lang="zh-CN" altLang="en-US"/>
              <a:t> 只能直接处理一对多的实体联系</a:t>
            </a:r>
            <a:endParaRPr lang="zh-CN" altLang="en-US"/>
          </a:p>
          <a:p>
            <a:pPr>
              <a:buNone/>
            </a:pPr>
            <a:r>
              <a:rPr lang="zh-CN" altLang="en-US"/>
              <a:t>每个记录类型定义一个排序字段，也称为码</a:t>
            </a:r>
            <a:endParaRPr lang="zh-CN" altLang="en-US"/>
          </a:p>
          <a:p>
            <a:pPr>
              <a:buNone/>
            </a:pPr>
            <a:r>
              <a:rPr lang="zh-CN" altLang="en-US"/>
              <a:t>字段</a:t>
            </a:r>
            <a:endParaRPr lang="zh-CN" altLang="en-US"/>
          </a:p>
          <a:p>
            <a:pPr>
              <a:buNone/>
            </a:pPr>
            <a:r>
              <a:rPr lang="zh-CN" altLang="en-US"/>
              <a:t> 任何记录值只有按其路径查看时，才能显出</a:t>
            </a:r>
            <a:endParaRPr lang="zh-CN" altLang="en-US"/>
          </a:p>
          <a:p>
            <a:pPr>
              <a:buNone/>
            </a:pPr>
            <a:r>
              <a:rPr lang="zh-CN" altLang="en-US"/>
              <a:t>它的全部意义</a:t>
            </a:r>
            <a:endParaRPr lang="zh-CN" altLang="en-US"/>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标题 809985"/>
          <p:cNvSpPr>
            <a:spLocks noGrp="1"/>
          </p:cNvSpPr>
          <p:nvPr>
            <p:ph type="title"/>
          </p:nvPr>
        </p:nvSpPr>
        <p:spPr/>
        <p:txBody>
          <a:bodyPr anchor="b"/>
          <a:lstStyle/>
          <a:p>
            <a:r>
              <a:rPr lang="zh-CN" altLang="en-US"/>
              <a:t>修改与重构（续）</a:t>
            </a:r>
            <a:endParaRPr lang="zh-CN" altLang="en-US"/>
          </a:p>
        </p:txBody>
      </p:sp>
      <p:sp>
        <p:nvSpPr>
          <p:cNvPr id="811010" name="文本占位符 809986"/>
          <p:cNvSpPr>
            <a:spLocks noGrp="1"/>
          </p:cNvSpPr>
          <p:nvPr>
            <p:ph idx="1"/>
          </p:nvPr>
        </p:nvSpPr>
        <p:spPr>
          <a:xfrm>
            <a:off x="0" y="1700213"/>
            <a:ext cx="9144000" cy="4897437"/>
          </a:xfrm>
        </p:spPr>
        <p:txBody>
          <a:bodyPr anchor="t"/>
          <a:lstStyle/>
          <a:p>
            <a:r>
              <a:rPr lang="en-US" altLang="zh-CN"/>
              <a:t>1 </a:t>
            </a:r>
            <a:r>
              <a:rPr lang="zh-CN" altLang="en-US"/>
              <a:t>．冗余</a:t>
            </a:r>
            <a:endParaRPr lang="zh-CN" altLang="en-US"/>
          </a:p>
          <a:p>
            <a:r>
              <a:rPr lang="en-US" altLang="zh-CN"/>
              <a:t>2 </a:t>
            </a:r>
            <a:r>
              <a:rPr lang="zh-CN" altLang="en-US"/>
              <a:t>．消除冗余的方法</a:t>
            </a:r>
            <a:endParaRPr lang="zh-CN" altLang="en-US"/>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标题 811009"/>
          <p:cNvSpPr>
            <a:spLocks noGrp="1"/>
          </p:cNvSpPr>
          <p:nvPr>
            <p:ph type="title"/>
          </p:nvPr>
        </p:nvSpPr>
        <p:spPr/>
        <p:txBody>
          <a:bodyPr anchor="b"/>
          <a:lstStyle/>
          <a:p>
            <a:endParaRPr lang="zh-CN" altLang="en-US" dirty="0"/>
          </a:p>
        </p:txBody>
      </p:sp>
      <p:sp>
        <p:nvSpPr>
          <p:cNvPr id="812034" name="文本占位符 811010"/>
          <p:cNvSpPr>
            <a:spLocks noGrp="1"/>
          </p:cNvSpPr>
          <p:nvPr>
            <p:ph idx="1"/>
          </p:nvPr>
        </p:nvSpPr>
        <p:spPr/>
        <p:txBody>
          <a:bodyPr anchor="t"/>
          <a:lstStyle/>
          <a:p>
            <a:pPr>
              <a:lnSpc>
                <a:spcPct val="90000"/>
              </a:lnSpc>
            </a:pPr>
            <a:r>
              <a:rPr lang="zh-CN" altLang="en-US" sz="2400" dirty="0" smtClean="0"/>
              <a:t>冗余</a:t>
            </a:r>
            <a:r>
              <a:rPr lang="zh-CN" altLang="en-US" sz="2400" dirty="0"/>
              <a:t>的数据是指可由基本数据导出的数据，</a:t>
            </a:r>
            <a:endParaRPr lang="zh-CN" altLang="en-US" sz="2400" dirty="0"/>
          </a:p>
          <a:p>
            <a:pPr>
              <a:lnSpc>
                <a:spcPct val="90000"/>
              </a:lnSpc>
            </a:pPr>
            <a:r>
              <a:rPr lang="zh-CN" altLang="en-US" sz="2400" dirty="0"/>
              <a:t>冗余的联系是指可由其他联系导出的联系。        </a:t>
            </a:r>
            <a:endParaRPr lang="zh-CN" altLang="en-US" sz="2400" dirty="0"/>
          </a:p>
          <a:p>
            <a:pPr>
              <a:lnSpc>
                <a:spcPct val="90000"/>
              </a:lnSpc>
            </a:pPr>
            <a:r>
              <a:rPr lang="zh-CN" altLang="en-US" sz="2400" dirty="0" smtClean="0"/>
              <a:t>冗余</a:t>
            </a:r>
            <a:r>
              <a:rPr lang="zh-CN" altLang="en-US" sz="2400" dirty="0"/>
              <a:t>数据和冗余联系容易破坏数据库的</a:t>
            </a:r>
            <a:r>
              <a:rPr lang="zh-CN" altLang="en-US" sz="2400" dirty="0" smtClean="0"/>
              <a:t>完整性</a:t>
            </a:r>
            <a:r>
              <a:rPr lang="zh-CN" altLang="en-US" sz="2400" dirty="0"/>
              <a:t>，给数据库维护增加</a:t>
            </a:r>
            <a:r>
              <a:rPr lang="zh-CN" altLang="en-US" sz="2400" dirty="0" smtClean="0"/>
              <a:t>困难并不是</a:t>
            </a:r>
            <a:r>
              <a:rPr lang="zh-CN" altLang="en-US" sz="2400" dirty="0"/>
              <a:t>所有的冗余数据与冗余联系都必须</a:t>
            </a:r>
            <a:r>
              <a:rPr lang="zh-CN" altLang="en-US" sz="2400" dirty="0" smtClean="0"/>
              <a:t>加以消除</a:t>
            </a:r>
            <a:r>
              <a:rPr lang="zh-CN" altLang="en-US" sz="2400" dirty="0"/>
              <a:t>，有时为了提高某些应用的效率，</a:t>
            </a:r>
            <a:r>
              <a:rPr lang="zh-CN" altLang="en-US" sz="2400" dirty="0" smtClean="0"/>
              <a:t>不得不以</a:t>
            </a:r>
            <a:r>
              <a:rPr lang="zh-CN" altLang="en-US" sz="2400" dirty="0"/>
              <a:t>冗余信息作为代价。 </a:t>
            </a:r>
            <a:endParaRPr lang="zh-CN" altLang="en-US" sz="2400" dirty="0"/>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标题 812033"/>
          <p:cNvSpPr>
            <a:spLocks noGrp="1"/>
          </p:cNvSpPr>
          <p:nvPr>
            <p:ph type="title"/>
          </p:nvPr>
        </p:nvSpPr>
        <p:spPr/>
        <p:txBody>
          <a:bodyPr anchor="b"/>
          <a:lstStyle/>
          <a:p>
            <a:endParaRPr lang="zh-CN" altLang="en-US" dirty="0"/>
          </a:p>
        </p:txBody>
      </p:sp>
      <p:sp>
        <p:nvSpPr>
          <p:cNvPr id="813058" name="文本占位符 812034"/>
          <p:cNvSpPr>
            <a:spLocks noGrp="1"/>
          </p:cNvSpPr>
          <p:nvPr>
            <p:ph idx="1"/>
          </p:nvPr>
        </p:nvSpPr>
        <p:spPr/>
        <p:txBody>
          <a:bodyPr anchor="t"/>
          <a:lstStyle/>
          <a:p>
            <a:pPr>
              <a:lnSpc>
                <a:spcPct val="90000"/>
              </a:lnSpc>
            </a:pPr>
            <a:r>
              <a:rPr lang="zh-CN" altLang="en-US" dirty="0" smtClean="0"/>
              <a:t>设计</a:t>
            </a:r>
            <a:r>
              <a:rPr lang="zh-CN" altLang="en-US" dirty="0"/>
              <a:t>数据库概念结构时，哪些冗余信息必须</a:t>
            </a:r>
            <a:r>
              <a:rPr lang="zh-CN" altLang="en-US" dirty="0" smtClean="0"/>
              <a:t>消除</a:t>
            </a:r>
            <a:r>
              <a:rPr lang="zh-CN" altLang="en-US" dirty="0"/>
              <a:t>，哪些冗余信息允许存在，需要根据用户</a:t>
            </a:r>
            <a:r>
              <a:rPr lang="zh-CN" altLang="en-US" dirty="0" smtClean="0"/>
              <a:t>的整体</a:t>
            </a:r>
            <a:r>
              <a:rPr lang="zh-CN" altLang="en-US" dirty="0"/>
              <a:t>需求来确定。</a:t>
            </a:r>
            <a:endParaRPr lang="zh-CN" altLang="en-US" dirty="0"/>
          </a:p>
          <a:p>
            <a:pPr>
              <a:lnSpc>
                <a:spcPct val="90000"/>
              </a:lnSpc>
            </a:pPr>
            <a:r>
              <a:rPr lang="zh-CN" altLang="en-US" dirty="0" smtClean="0"/>
              <a:t>消除</a:t>
            </a:r>
            <a:r>
              <a:rPr lang="zh-CN" altLang="en-US" dirty="0"/>
              <a:t>不必要的冗余后的初步 </a:t>
            </a:r>
            <a:r>
              <a:rPr lang="en-US" altLang="zh-CN" dirty="0"/>
              <a:t>E-R </a:t>
            </a:r>
            <a:r>
              <a:rPr lang="zh-CN" altLang="en-US" dirty="0"/>
              <a:t>图称为基本</a:t>
            </a:r>
            <a:endParaRPr lang="zh-CN" altLang="en-US"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标题 813057"/>
          <p:cNvSpPr>
            <a:spLocks noGrp="1"/>
          </p:cNvSpPr>
          <p:nvPr>
            <p:ph type="title"/>
          </p:nvPr>
        </p:nvSpPr>
        <p:spPr/>
        <p:txBody>
          <a:bodyPr anchor="b"/>
          <a:lstStyle/>
          <a:p>
            <a:endParaRPr lang="zh-CN" altLang="en-US" dirty="0"/>
          </a:p>
        </p:txBody>
      </p:sp>
      <p:sp>
        <p:nvSpPr>
          <p:cNvPr id="814082" name="文本占位符 813058"/>
          <p:cNvSpPr>
            <a:spLocks noGrp="1"/>
          </p:cNvSpPr>
          <p:nvPr>
            <p:ph idx="1"/>
          </p:nvPr>
        </p:nvSpPr>
        <p:spPr/>
        <p:txBody>
          <a:bodyPr anchor="t"/>
          <a:lstStyle/>
          <a:p>
            <a:pPr marL="0" indent="0">
              <a:buNone/>
            </a:pPr>
            <a:r>
              <a:rPr lang="zh-CN" altLang="en-US" dirty="0" smtClean="0"/>
              <a:t>分析</a:t>
            </a:r>
            <a:r>
              <a:rPr lang="zh-CN" altLang="en-US" dirty="0"/>
              <a:t>方法</a:t>
            </a:r>
            <a:endParaRPr lang="zh-CN" altLang="en-US" dirty="0"/>
          </a:p>
          <a:p>
            <a:r>
              <a:rPr lang="zh-CN" altLang="en-US" dirty="0" smtClean="0"/>
              <a:t>以</a:t>
            </a:r>
            <a:r>
              <a:rPr lang="zh-CN" altLang="en-US" dirty="0"/>
              <a:t>数据字典和数据流图为依据，根据</a:t>
            </a:r>
            <a:r>
              <a:rPr lang="zh-CN" altLang="en-US" dirty="0" smtClean="0"/>
              <a:t>数据字典</a:t>
            </a:r>
            <a:r>
              <a:rPr lang="zh-CN" altLang="en-US" dirty="0"/>
              <a:t>中关于数据项之间逻辑关系的说明来</a:t>
            </a:r>
            <a:r>
              <a:rPr lang="zh-CN" altLang="en-US" dirty="0" smtClean="0"/>
              <a:t>消除冗余</a:t>
            </a:r>
            <a:r>
              <a:rPr lang="zh-CN" altLang="en-US" dirty="0"/>
              <a:t>。</a:t>
            </a:r>
            <a:endParaRPr lang="zh-CN" altLang="en-US" dirty="0"/>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标题 814081"/>
          <p:cNvSpPr>
            <a:spLocks noGrp="1"/>
          </p:cNvSpPr>
          <p:nvPr>
            <p:ph type="title"/>
          </p:nvPr>
        </p:nvSpPr>
        <p:spPr/>
        <p:txBody>
          <a:bodyPr anchor="b"/>
          <a:lstStyle/>
          <a:p>
            <a:endParaRPr lang="zh-CN" altLang="en-US" dirty="0"/>
          </a:p>
        </p:txBody>
      </p:sp>
      <p:sp>
        <p:nvSpPr>
          <p:cNvPr id="815106" name="文本占位符 814082"/>
          <p:cNvSpPr>
            <a:spLocks noGrp="1"/>
          </p:cNvSpPr>
          <p:nvPr>
            <p:ph idx="1"/>
          </p:nvPr>
        </p:nvSpPr>
        <p:spPr/>
        <p:txBody>
          <a:bodyPr anchor="t"/>
          <a:lstStyle/>
          <a:p>
            <a:pPr marL="0" indent="0">
              <a:buNone/>
            </a:pPr>
            <a:r>
              <a:rPr lang="zh-CN" altLang="en-US" sz="2800" dirty="0"/>
              <a:t>例，教师工资单中包括该教师的基本工资、各</a:t>
            </a:r>
            <a:endParaRPr lang="zh-CN" altLang="en-US" sz="2800" dirty="0"/>
          </a:p>
          <a:p>
            <a:pPr marL="0" indent="0">
              <a:buNone/>
            </a:pPr>
            <a:r>
              <a:rPr lang="zh-CN" altLang="en-US" sz="2800" dirty="0"/>
              <a:t>种补贴、应扣除的房租水电费以及实发工资。</a:t>
            </a:r>
            <a:endParaRPr lang="zh-CN" altLang="en-US" sz="2800" dirty="0"/>
          </a:p>
          <a:p>
            <a:pPr marL="0" indent="0">
              <a:buNone/>
            </a:pPr>
            <a:r>
              <a:rPr lang="zh-CN" altLang="en-US" sz="2800" dirty="0"/>
              <a:t>由于实发工资可以由前面各项推算出来，因此</a:t>
            </a:r>
            <a:endParaRPr lang="zh-CN" altLang="en-US" sz="2800" dirty="0"/>
          </a:p>
          <a:p>
            <a:pPr marL="0" indent="0">
              <a:buNone/>
            </a:pPr>
            <a:r>
              <a:rPr lang="zh-CN" altLang="en-US" sz="2800" dirty="0"/>
              <a:t>可以去掉，在需要查询实发工资时根据基本工</a:t>
            </a:r>
            <a:endParaRPr lang="zh-CN" altLang="en-US" sz="2800" dirty="0"/>
          </a:p>
          <a:p>
            <a:pPr marL="0" indent="0">
              <a:buNone/>
            </a:pPr>
            <a:r>
              <a:rPr lang="zh-CN" altLang="en-US" sz="2800" dirty="0"/>
              <a:t>资、各种补贴、应扣除的房租水电费数据临时</a:t>
            </a:r>
            <a:endParaRPr lang="zh-CN" altLang="en-US" sz="2800" dirty="0"/>
          </a:p>
          <a:p>
            <a:pPr marL="0" indent="0">
              <a:buNone/>
            </a:pPr>
            <a:r>
              <a:rPr lang="zh-CN" altLang="en-US" sz="2800" dirty="0"/>
              <a:t>生成。</a:t>
            </a:r>
            <a:endParaRPr lang="zh-CN" altLang="en-US" sz="2800" dirty="0"/>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29" name="标题 815105"/>
          <p:cNvSpPr>
            <a:spLocks noGrp="1"/>
          </p:cNvSpPr>
          <p:nvPr>
            <p:ph type="title"/>
          </p:nvPr>
        </p:nvSpPr>
        <p:spPr/>
        <p:txBody>
          <a:bodyPr anchor="b"/>
          <a:lstStyle/>
          <a:p>
            <a:endParaRPr lang="zh-CN" altLang="en-US" dirty="0"/>
          </a:p>
        </p:txBody>
      </p:sp>
      <p:sp>
        <p:nvSpPr>
          <p:cNvPr id="816130" name="文本占位符 815106"/>
          <p:cNvSpPr>
            <a:spLocks noGrp="1"/>
          </p:cNvSpPr>
          <p:nvPr>
            <p:ph idx="1"/>
          </p:nvPr>
        </p:nvSpPr>
        <p:spPr/>
        <p:txBody>
          <a:bodyPr anchor="t"/>
          <a:lstStyle/>
          <a:p>
            <a:pPr>
              <a:lnSpc>
                <a:spcPct val="90000"/>
              </a:lnSpc>
            </a:pPr>
            <a:r>
              <a:rPr lang="zh-CN" altLang="en-US" dirty="0" smtClean="0"/>
              <a:t> </a:t>
            </a:r>
            <a:r>
              <a:rPr lang="zh-CN" altLang="en-US" dirty="0"/>
              <a:t>如果是为了提高效率，人为地保留了一些</a:t>
            </a:r>
            <a:r>
              <a:rPr lang="zh-CN" altLang="en-US" dirty="0" smtClean="0"/>
              <a:t>冗余</a:t>
            </a:r>
            <a:r>
              <a:rPr lang="zh-CN" altLang="en-US" dirty="0"/>
              <a:t>数据，则应把数据字典中数据关联的</a:t>
            </a:r>
            <a:r>
              <a:rPr lang="zh-CN" altLang="en-US" dirty="0" smtClean="0"/>
              <a:t>说明作为</a:t>
            </a:r>
            <a:r>
              <a:rPr lang="zh-CN" altLang="en-US" dirty="0"/>
              <a:t>完整性约束条件。</a:t>
            </a:r>
            <a:endParaRPr lang="zh-CN" altLang="en-US" dirty="0"/>
          </a:p>
          <a:p>
            <a:pPr>
              <a:lnSpc>
                <a:spcPct val="90000"/>
              </a:lnSpc>
            </a:pPr>
            <a:r>
              <a:rPr lang="zh-CN" altLang="en-US" dirty="0" smtClean="0"/>
              <a:t>一</a:t>
            </a:r>
            <a:r>
              <a:rPr lang="zh-CN" altLang="en-US" dirty="0"/>
              <a:t>种更好的方法是把冗余数据定义在视图中</a:t>
            </a:r>
            <a:endParaRPr lang="zh-CN" altLang="en-US" dirty="0"/>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3" name="标题 816129"/>
          <p:cNvSpPr>
            <a:spLocks noGrp="1"/>
          </p:cNvSpPr>
          <p:nvPr>
            <p:ph type="title"/>
          </p:nvPr>
        </p:nvSpPr>
        <p:spPr/>
        <p:txBody>
          <a:bodyPr anchor="b"/>
          <a:lstStyle/>
          <a:p>
            <a:r>
              <a:rPr lang="en-US" altLang="zh-CN" dirty="0"/>
              <a:t>7</a:t>
            </a:r>
            <a:r>
              <a:rPr lang="en-US" altLang="zh-CN" dirty="0" smtClean="0"/>
              <a:t>.4   </a:t>
            </a:r>
            <a:r>
              <a:rPr lang="zh-CN" altLang="en-US" dirty="0"/>
              <a:t>逻辑结构设计</a:t>
            </a:r>
            <a:endParaRPr lang="zh-CN" altLang="en-US" dirty="0"/>
          </a:p>
        </p:txBody>
      </p:sp>
      <p:sp>
        <p:nvSpPr>
          <p:cNvPr id="817154" name="文本占位符 816130"/>
          <p:cNvSpPr>
            <a:spLocks noGrp="1"/>
          </p:cNvSpPr>
          <p:nvPr>
            <p:ph idx="1"/>
          </p:nvPr>
        </p:nvSpPr>
        <p:spPr/>
        <p:txBody>
          <a:bodyPr anchor="t"/>
          <a:lstStyle/>
          <a:p>
            <a:pPr marL="0" indent="0">
              <a:buNone/>
            </a:pPr>
            <a:r>
              <a:rPr lang="zh-CN" altLang="en-US" sz="2800" dirty="0" smtClean="0"/>
              <a:t> </a:t>
            </a:r>
            <a:r>
              <a:rPr lang="zh-CN" altLang="en-US" sz="2800" dirty="0"/>
              <a:t>逻辑结构设计的任务</a:t>
            </a:r>
            <a:endParaRPr lang="zh-CN" altLang="en-US" sz="2800" dirty="0"/>
          </a:p>
          <a:p>
            <a:r>
              <a:rPr lang="zh-CN" altLang="en-US" sz="2800" dirty="0" smtClean="0"/>
              <a:t>概念结构</a:t>
            </a:r>
            <a:r>
              <a:rPr lang="zh-CN" altLang="en-US" sz="2800" dirty="0"/>
              <a:t>是各种数据模型的共同基础</a:t>
            </a:r>
            <a:endParaRPr lang="zh-CN" altLang="en-US" sz="2800" dirty="0"/>
          </a:p>
          <a:p>
            <a:r>
              <a:rPr lang="zh-CN" altLang="en-US" sz="2800" dirty="0" smtClean="0"/>
              <a:t>为了</a:t>
            </a:r>
            <a:r>
              <a:rPr lang="zh-CN" altLang="en-US" sz="2800" dirty="0"/>
              <a:t>能够用某一 </a:t>
            </a:r>
            <a:r>
              <a:rPr lang="en-US" altLang="zh-CN" sz="2800" dirty="0"/>
              <a:t>DBMS </a:t>
            </a:r>
            <a:r>
              <a:rPr lang="zh-CN" altLang="en-US" sz="2800" dirty="0"/>
              <a:t>实现用户需求，还必</a:t>
            </a:r>
            <a:endParaRPr lang="zh-CN" altLang="en-US" sz="2800" dirty="0"/>
          </a:p>
          <a:p>
            <a:pPr marL="0" indent="0">
              <a:buNone/>
            </a:pPr>
            <a:r>
              <a:rPr lang="zh-CN" altLang="en-US" sz="2800" dirty="0"/>
              <a:t>须将概念结构进一步转化为相应的</a:t>
            </a:r>
            <a:r>
              <a:rPr lang="zh-CN" altLang="en-US" sz="2800" dirty="0" smtClean="0"/>
              <a:t>数据模型</a:t>
            </a:r>
            <a:r>
              <a:rPr lang="zh-CN" altLang="en-US" sz="2800" dirty="0"/>
              <a:t>，这正是数据库逻辑结构设计所要完成</a:t>
            </a:r>
            <a:r>
              <a:rPr lang="zh-CN" altLang="en-US" sz="2800" dirty="0" smtClean="0"/>
              <a:t>的任务</a:t>
            </a:r>
            <a:r>
              <a:rPr lang="zh-CN" altLang="en-US" sz="2800" dirty="0"/>
              <a:t>。</a:t>
            </a:r>
            <a:endParaRPr lang="zh-CN" altLang="en-US" sz="2800" dirty="0"/>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7" name="标题 817153"/>
          <p:cNvSpPr>
            <a:spLocks noGrp="1"/>
          </p:cNvSpPr>
          <p:nvPr>
            <p:ph type="title"/>
          </p:nvPr>
        </p:nvSpPr>
        <p:spPr/>
        <p:txBody>
          <a:bodyPr anchor="b"/>
          <a:lstStyle/>
          <a:p>
            <a:endParaRPr lang="zh-CN" altLang="en-US" dirty="0"/>
          </a:p>
        </p:txBody>
      </p:sp>
      <p:sp>
        <p:nvSpPr>
          <p:cNvPr id="818178" name="文本占位符 817154"/>
          <p:cNvSpPr>
            <a:spLocks noGrp="1"/>
          </p:cNvSpPr>
          <p:nvPr>
            <p:ph idx="1"/>
          </p:nvPr>
        </p:nvSpPr>
        <p:spPr/>
        <p:txBody>
          <a:bodyPr anchor="t"/>
          <a:lstStyle/>
          <a:p>
            <a:pPr marL="0" indent="0">
              <a:buNone/>
            </a:pPr>
            <a:r>
              <a:rPr lang="zh-CN" altLang="en-US" sz="2800" dirty="0" smtClean="0"/>
              <a:t>逻辑</a:t>
            </a:r>
            <a:r>
              <a:rPr lang="zh-CN" altLang="en-US" sz="2800" dirty="0"/>
              <a:t>结构设计的步骤</a:t>
            </a:r>
            <a:endParaRPr lang="zh-CN" altLang="en-US" sz="2800" dirty="0"/>
          </a:p>
          <a:p>
            <a:r>
              <a:rPr lang="zh-CN" altLang="en-US" sz="2800" dirty="0" smtClean="0"/>
              <a:t>将</a:t>
            </a:r>
            <a:r>
              <a:rPr lang="zh-CN" altLang="en-US" sz="2800" dirty="0"/>
              <a:t>概念结构转化为一般的关系、网状、层次</a:t>
            </a:r>
            <a:endParaRPr lang="zh-CN" altLang="en-US" sz="2800" dirty="0"/>
          </a:p>
          <a:p>
            <a:r>
              <a:rPr lang="zh-CN" altLang="en-US" sz="2800" dirty="0" smtClean="0"/>
              <a:t>模型 </a:t>
            </a:r>
            <a:r>
              <a:rPr lang="zh-CN" altLang="en-US" sz="2800" dirty="0"/>
              <a:t>将转化来的关系、网状、层次模型向</a:t>
            </a:r>
            <a:r>
              <a:rPr lang="zh-CN" altLang="en-US" sz="2800" dirty="0" smtClean="0"/>
              <a:t>特定</a:t>
            </a:r>
            <a:r>
              <a:rPr lang="en-US" altLang="zh-CN" sz="2800" dirty="0" smtClean="0"/>
              <a:t>DBMS </a:t>
            </a:r>
            <a:r>
              <a:rPr lang="zh-CN" altLang="en-US" sz="2800" dirty="0"/>
              <a:t>支持下的数据模型转换</a:t>
            </a:r>
            <a:endParaRPr lang="zh-CN" altLang="en-US" sz="2800" dirty="0"/>
          </a:p>
          <a:p>
            <a:r>
              <a:rPr lang="zh-CN" altLang="en-US" sz="2800" dirty="0" smtClean="0"/>
              <a:t> </a:t>
            </a:r>
            <a:r>
              <a:rPr lang="zh-CN" altLang="en-US" sz="2800" dirty="0"/>
              <a:t>对数据模型进行优化</a:t>
            </a:r>
            <a:endParaRPr lang="zh-CN" altLang="en-US" sz="2800" dirty="0"/>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8279130" cy="4834890"/>
          </a:xfrm>
        </p:spPr>
        <p:txBody>
          <a:bodyPr/>
          <a:p>
            <a:r>
              <a:rPr lang="en-US" altLang="zh-CN"/>
              <a:t>7.5 </a:t>
            </a:r>
            <a:r>
              <a:rPr lang="zh-CN" altLang="en-US"/>
              <a:t>物理结构设计</a:t>
            </a:r>
            <a:endParaRPr lang="zh-CN" altLang="en-US"/>
          </a:p>
          <a:p>
            <a:pPr marL="0" indent="0">
              <a:buNone/>
            </a:pPr>
            <a:r>
              <a:rPr lang="zh-CN" altLang="en-US"/>
              <a:t>个给定的逻辑数据模型选取一个最合适应用要求的物理结构的过程，就是数据库的物理设计。</a:t>
            </a:r>
            <a:endParaRPr lang="zh-CN" altLang="en-US"/>
          </a:p>
          <a:p>
            <a:pPr marL="0" indent="0">
              <a:buNone/>
            </a:pPr>
            <a:r>
              <a:rPr lang="zh-CN" altLang="en-US"/>
              <a:t>数据库的物理设计分为两步：</a:t>
            </a:r>
            <a:endParaRPr lang="zh-CN" altLang="en-US"/>
          </a:p>
          <a:p>
            <a:pPr marL="0" indent="0">
              <a:buNone/>
            </a:pPr>
            <a:r>
              <a:rPr lang="en-US" altLang="zh-CN"/>
              <a:t>1.</a:t>
            </a:r>
            <a:r>
              <a:rPr lang="zh-CN" altLang="en-US"/>
              <a:t>确定数据库的物理结构</a:t>
            </a:r>
            <a:endParaRPr lang="zh-CN" altLang="en-US"/>
          </a:p>
          <a:p>
            <a:pPr marL="0" indent="0">
              <a:buNone/>
            </a:pPr>
            <a:r>
              <a:rPr lang="en-US" altLang="zh-CN"/>
              <a:t>2.</a:t>
            </a:r>
            <a:r>
              <a:rPr lang="zh-CN" altLang="en-US"/>
              <a:t>对物理结构进行评价</a:t>
            </a:r>
            <a:endParaRPr lang="zh-CN" altLang="en-US"/>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7.5.1</a:t>
            </a:r>
            <a:r>
              <a:rPr lang="zh-CN" altLang="en-US"/>
              <a:t>数据库物理设计的内容和方法</a:t>
            </a:r>
            <a:endParaRPr lang="zh-CN" altLang="en-US"/>
          </a:p>
          <a:p>
            <a:pPr marL="0" indent="0">
              <a:buNone/>
            </a:pPr>
            <a:r>
              <a:rPr lang="zh-CN" altLang="en-US"/>
              <a:t>数据库物理设计的内容主要包括为关系模型选择存取方法，以及设计关系、索引等数据库文件的物理存储结构</a:t>
            </a:r>
            <a:endParaRPr lang="zh-CN" altLang="en-US"/>
          </a:p>
          <a:p>
            <a:pPr marL="0" indent="0">
              <a:buNone/>
            </a:pPr>
            <a:r>
              <a:rPr lang="en-US" altLang="zh-CN"/>
              <a:t>7.5.2 </a:t>
            </a:r>
            <a:r>
              <a:rPr lang="zh-CN" altLang="en-US"/>
              <a:t>关系模型存取方法选择</a:t>
            </a:r>
            <a:endParaRPr lang="zh-CN" altLang="en-US"/>
          </a:p>
          <a:p>
            <a:pPr marL="0" indent="0">
              <a:buNone/>
            </a:pPr>
            <a:r>
              <a:rPr lang="zh-CN" altLang="en-US"/>
              <a:t>常用的存取方法为索引方法和聚簇方法</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82945"/>
          <p:cNvSpPr>
            <a:spLocks noGrp="1"/>
          </p:cNvSpPr>
          <p:nvPr>
            <p:ph type="title"/>
          </p:nvPr>
        </p:nvSpPr>
        <p:spPr>
          <a:xfrm>
            <a:off x="685800" y="152400"/>
            <a:ext cx="6870700" cy="828675"/>
          </a:xfrm>
        </p:spPr>
        <p:txBody>
          <a:bodyPr anchor="b"/>
          <a:lstStyle/>
          <a:p>
            <a:r>
              <a:rPr lang="zh-CN" altLang="en-US"/>
              <a:t>网状数据模型的数据结构 </a:t>
            </a:r>
            <a:endParaRPr lang="zh-CN" altLang="en-US"/>
          </a:p>
        </p:txBody>
      </p:sp>
      <p:sp>
        <p:nvSpPr>
          <p:cNvPr id="83970" name="文本占位符 82946"/>
          <p:cNvSpPr>
            <a:spLocks noGrp="1"/>
          </p:cNvSpPr>
          <p:nvPr>
            <p:ph idx="1"/>
          </p:nvPr>
        </p:nvSpPr>
        <p:spPr>
          <a:xfrm>
            <a:off x="0" y="1125538"/>
            <a:ext cx="8964613" cy="5732462"/>
          </a:xfrm>
        </p:spPr>
        <p:txBody>
          <a:bodyPr anchor="t"/>
          <a:lstStyle/>
          <a:p>
            <a:r>
              <a:rPr lang="zh-CN" altLang="en-US"/>
              <a:t>网状模型与层次模型的区别</a:t>
            </a:r>
            <a:endParaRPr lang="zh-CN" altLang="en-US"/>
          </a:p>
          <a:p>
            <a:pPr>
              <a:buNone/>
            </a:pPr>
            <a:r>
              <a:rPr lang="zh-CN" altLang="en-US"/>
              <a:t> 网状模型允许多个结点没有双亲结点</a:t>
            </a:r>
            <a:endParaRPr lang="zh-CN" altLang="en-US"/>
          </a:p>
          <a:p>
            <a:pPr>
              <a:buNone/>
            </a:pPr>
            <a:r>
              <a:rPr lang="zh-CN" altLang="en-US"/>
              <a:t> 网状模型允许结点有多个双亲结点</a:t>
            </a:r>
            <a:endParaRPr lang="zh-CN" altLang="en-US"/>
          </a:p>
          <a:p>
            <a:pPr>
              <a:buNone/>
            </a:pPr>
            <a:r>
              <a:rPr lang="zh-CN" altLang="en-US"/>
              <a:t> 网状模型允许两个结点之间有多种联系（复</a:t>
            </a:r>
            <a:endParaRPr lang="zh-CN" altLang="en-US"/>
          </a:p>
          <a:p>
            <a:pPr>
              <a:buNone/>
            </a:pPr>
            <a:r>
              <a:rPr lang="zh-CN" altLang="en-US"/>
              <a:t>合联系）</a:t>
            </a:r>
            <a:endParaRPr lang="zh-CN" altLang="en-US"/>
          </a:p>
          <a:p>
            <a:pPr>
              <a:buNone/>
            </a:pPr>
            <a:r>
              <a:rPr lang="zh-CN" altLang="en-US"/>
              <a:t>网状模型可以更直接地去描述现实世界</a:t>
            </a:r>
            <a:endParaRPr lang="zh-CN" altLang="en-US"/>
          </a:p>
          <a:p>
            <a:pPr>
              <a:buNone/>
            </a:pPr>
            <a:r>
              <a:rPr lang="zh-CN" altLang="en-US"/>
              <a:t>层次模型实际上是网状模型的一个特例</a:t>
            </a:r>
            <a:endParaRPr lang="zh-CN" altLang="en-US"/>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12395" y="1551940"/>
            <a:ext cx="8942705" cy="5170805"/>
          </a:xfrm>
        </p:spPr>
        <p:txBody>
          <a:bodyPr/>
          <a:p>
            <a:pPr marL="0" indent="0">
              <a:buNone/>
            </a:pPr>
            <a:r>
              <a:rPr lang="en-US" altLang="zh-CN"/>
              <a:t>1.B+</a:t>
            </a:r>
            <a:r>
              <a:rPr lang="zh-CN" altLang="en-US"/>
              <a:t>树索引存取方法的选择</a:t>
            </a:r>
            <a:endParaRPr lang="zh-CN" altLang="en-US"/>
          </a:p>
          <a:p>
            <a:pPr marL="0" indent="0">
              <a:buNone/>
            </a:pPr>
            <a:r>
              <a:rPr lang="en-US" altLang="zh-CN"/>
              <a:t>2.hash</a:t>
            </a:r>
            <a:r>
              <a:rPr lang="zh-CN" altLang="en-US"/>
              <a:t>索引存取方法的选择</a:t>
            </a:r>
            <a:endParaRPr lang="zh-CN" altLang="en-US"/>
          </a:p>
          <a:p>
            <a:pPr marL="0" indent="0">
              <a:buNone/>
            </a:pPr>
            <a:r>
              <a:rPr lang="en-US" altLang="zh-CN"/>
              <a:t>3.</a:t>
            </a:r>
            <a:r>
              <a:rPr lang="zh-CN" altLang="en-US"/>
              <a:t>聚簇存取方法的选择</a:t>
            </a:r>
            <a:endParaRPr lang="zh-CN" altLang="en-US"/>
          </a:p>
          <a:p>
            <a:pPr marL="0" indent="0">
              <a:buNone/>
            </a:pPr>
            <a:r>
              <a:rPr lang="en-US" altLang="zh-CN"/>
              <a:t>7.5.3 </a:t>
            </a:r>
            <a:r>
              <a:rPr lang="zh-CN" altLang="en-US"/>
              <a:t>确定数据库的存储结构</a:t>
            </a:r>
            <a:endParaRPr lang="zh-CN" altLang="en-US"/>
          </a:p>
          <a:p>
            <a:pPr marL="0" indent="0">
              <a:buNone/>
            </a:pPr>
            <a:r>
              <a:rPr lang="en-US" altLang="zh-CN"/>
              <a:t>1.</a:t>
            </a:r>
            <a:r>
              <a:rPr lang="zh-CN" altLang="en-US"/>
              <a:t>确定数据的存放位置</a:t>
            </a:r>
            <a:endParaRPr lang="zh-CN" altLang="en-US"/>
          </a:p>
          <a:p>
            <a:pPr marL="0" indent="0">
              <a:buNone/>
            </a:pPr>
            <a:r>
              <a:rPr lang="en-US" altLang="zh-CN"/>
              <a:t>2.</a:t>
            </a:r>
            <a:r>
              <a:rPr lang="zh-CN" altLang="en-US"/>
              <a:t>确定系统配置</a:t>
            </a:r>
            <a:endParaRPr lang="zh-CN" altLang="en-US"/>
          </a:p>
          <a:p>
            <a:pPr marL="0" indent="0">
              <a:buNone/>
            </a:pPr>
            <a:r>
              <a:rPr lang="en-US" altLang="zh-CN"/>
              <a:t>7.5.4 </a:t>
            </a:r>
            <a:r>
              <a:rPr lang="zh-CN" altLang="en-US"/>
              <a:t>评价物理结构</a:t>
            </a:r>
            <a:endParaRPr lang="zh-CN" altLang="en-US"/>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828800"/>
            <a:ext cx="8547100" cy="5072380"/>
          </a:xfrm>
        </p:spPr>
        <p:txBody>
          <a:bodyPr/>
          <a:p>
            <a:r>
              <a:rPr lang="en-US" altLang="zh-CN"/>
              <a:t>7.6 </a:t>
            </a:r>
            <a:r>
              <a:rPr lang="zh-CN" altLang="en-US"/>
              <a:t>数据库的实施和维护</a:t>
            </a:r>
            <a:endParaRPr lang="zh-CN" altLang="en-US"/>
          </a:p>
          <a:p>
            <a:pPr marL="0" indent="0">
              <a:buNone/>
            </a:pPr>
            <a:r>
              <a:rPr lang="en-US" altLang="zh-CN"/>
              <a:t>7.6.1 </a:t>
            </a:r>
            <a:r>
              <a:rPr lang="zh-CN" altLang="en-US"/>
              <a:t>数据的载入和应用程序的调试</a:t>
            </a:r>
            <a:endParaRPr lang="zh-CN" altLang="en-US"/>
          </a:p>
          <a:p>
            <a:pPr marL="0" indent="0">
              <a:buNone/>
            </a:pPr>
            <a:r>
              <a:rPr lang="en-US" altLang="zh-CN"/>
              <a:t>7.6.2 </a:t>
            </a:r>
            <a:r>
              <a:rPr lang="zh-CN" altLang="en-US"/>
              <a:t>数据库的试运行</a:t>
            </a:r>
            <a:endParaRPr lang="zh-CN" altLang="en-US"/>
          </a:p>
          <a:p>
            <a:pPr marL="0" indent="0">
              <a:buNone/>
            </a:pPr>
            <a:r>
              <a:rPr lang="en-US" altLang="zh-CN"/>
              <a:t>7.6.3</a:t>
            </a:r>
            <a:r>
              <a:rPr lang="zh-CN" altLang="en-US"/>
              <a:t>数据库的运行和维护</a:t>
            </a:r>
            <a:endParaRPr lang="zh-CN" altLang="en-US"/>
          </a:p>
          <a:p>
            <a:pPr marL="0" indent="0">
              <a:buNone/>
            </a:pPr>
            <a:r>
              <a:rPr lang="en-US" altLang="zh-CN"/>
              <a:t>1.</a:t>
            </a:r>
            <a:r>
              <a:rPr lang="zh-CN" altLang="en-US"/>
              <a:t>数据库的转储和恢复</a:t>
            </a:r>
            <a:endParaRPr lang="zh-CN" altLang="en-US"/>
          </a:p>
          <a:p>
            <a:pPr marL="0" indent="0">
              <a:buNone/>
            </a:pPr>
            <a:r>
              <a:rPr lang="en-US" altLang="zh-CN"/>
              <a:t>2.</a:t>
            </a:r>
            <a:r>
              <a:rPr lang="zh-CN" altLang="en-US"/>
              <a:t>数据库的安全性、完整性控制</a:t>
            </a:r>
            <a:endParaRPr lang="zh-CN" altLang="en-US"/>
          </a:p>
          <a:p>
            <a:pPr marL="0" indent="0">
              <a:buNone/>
            </a:pPr>
            <a:r>
              <a:rPr lang="en-US" altLang="zh-CN"/>
              <a:t>3.</a:t>
            </a:r>
            <a:r>
              <a:rPr lang="zh-CN" altLang="en-US"/>
              <a:t>数据库性能的监督、分析和改造</a:t>
            </a:r>
            <a:endParaRPr lang="zh-CN" altLang="en-US"/>
          </a:p>
          <a:p>
            <a:pPr marL="0" indent="0">
              <a:buNone/>
            </a:pPr>
            <a:r>
              <a:rPr lang="en-US" altLang="zh-CN"/>
              <a:t>4</a:t>
            </a:r>
            <a:r>
              <a:rPr lang="zh-CN" altLang="en-US"/>
              <a:t>、数据库的重组织与重构造</a:t>
            </a:r>
            <a:endParaRPr lang="zh-CN" altLang="en-US"/>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3" name="标题 821249"/>
          <p:cNvSpPr>
            <a:spLocks noGrp="1"/>
          </p:cNvSpPr>
          <p:nvPr>
            <p:ph type="title"/>
          </p:nvPr>
        </p:nvSpPr>
        <p:spPr>
          <a:xfrm>
            <a:off x="684213" y="0"/>
            <a:ext cx="7772400" cy="1311275"/>
          </a:xfrm>
        </p:spPr>
        <p:txBody>
          <a:bodyPr anchor="b"/>
          <a:lstStyle/>
          <a:p>
            <a:r>
              <a:rPr lang="en-US" altLang="zh-CN" sz="4000">
                <a:solidFill>
                  <a:srgbClr val="00CC00"/>
                </a:solidFill>
                <a:latin typeface="宋体" panose="02010600030101010101" pitchFamily="2" charset="-122"/>
              </a:rPr>
              <a:t>1.2.3</a:t>
            </a:r>
            <a:r>
              <a:rPr lang="zh-CN" altLang="en-US" sz="4000">
                <a:solidFill>
                  <a:srgbClr val="00CC00"/>
                </a:solidFill>
                <a:latin typeface="宋体" panose="02010600030101010101" pitchFamily="2" charset="-122"/>
              </a:rPr>
              <a:t>概念模型</a:t>
            </a:r>
            <a:br>
              <a:rPr lang="zh-CN" altLang="en-US" sz="4000">
                <a:solidFill>
                  <a:srgbClr val="00CC00"/>
                </a:solidFill>
                <a:latin typeface="宋体" panose="02010600030101010101" pitchFamily="2" charset="-122"/>
              </a:rPr>
            </a:br>
            <a:endParaRPr lang="zh-CN" altLang="en-US" sz="4000">
              <a:solidFill>
                <a:srgbClr val="00CC00"/>
              </a:solidFill>
              <a:latin typeface="宋体" panose="02010600030101010101" pitchFamily="2" charset="-122"/>
            </a:endParaRPr>
          </a:p>
        </p:txBody>
      </p:sp>
      <p:sp>
        <p:nvSpPr>
          <p:cNvPr id="821251" name="内容占位符 821250"/>
          <p:cNvSpPr>
            <a:spLocks noGrp="1"/>
          </p:cNvSpPr>
          <p:nvPr>
            <p:ph idx="1"/>
          </p:nvPr>
        </p:nvSpPr>
        <p:spPr>
          <a:xfrm>
            <a:off x="-246062" y="1196975"/>
            <a:ext cx="11728450" cy="6858000"/>
          </a:xfrm>
        </p:spPr>
        <p:txBody>
          <a:bodyPr anchor="t"/>
          <a:lstStyle/>
          <a:p>
            <a:pPr marL="990600" lvl="1" indent="-533400">
              <a:lnSpc>
                <a:spcPct val="90000"/>
              </a:lnSpc>
              <a:buNone/>
            </a:pPr>
            <a:r>
              <a:rPr lang="zh-CN" altLang="en-US">
                <a:solidFill>
                  <a:srgbClr val="FFFF99"/>
                </a:solidFill>
                <a:latin typeface="宋体" panose="02010600030101010101" pitchFamily="2" charset="-122"/>
              </a:rPr>
              <a:t>一、信息世界中的基本概念</a:t>
            </a:r>
            <a:endParaRPr lang="zh-CN" altLang="en-US">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a:pPr>
            <a:r>
              <a:rPr lang="zh-CN" altLang="en-US">
                <a:solidFill>
                  <a:srgbClr val="FFFF99"/>
                </a:solidFill>
                <a:latin typeface="宋体" panose="02010600030101010101" pitchFamily="2" charset="-122"/>
              </a:rPr>
              <a:t>实体</a:t>
            </a:r>
            <a:r>
              <a:rPr lang="en-US" altLang="zh-CN">
                <a:solidFill>
                  <a:srgbClr val="FFFF99"/>
                </a:solidFill>
                <a:latin typeface="宋体" panose="02010600030101010101" pitchFamily="2" charset="-122"/>
              </a:rPr>
              <a:t>:  </a:t>
            </a:r>
            <a:r>
              <a:rPr lang="zh-CN" altLang="en-US">
                <a:solidFill>
                  <a:srgbClr val="FFFF99"/>
                </a:solidFill>
                <a:latin typeface="宋体" panose="02010600030101010101" pitchFamily="2" charset="-122"/>
              </a:rPr>
              <a:t>客观存在并可相互区别的事物。</a:t>
            </a:r>
            <a:endParaRPr lang="zh-CN" altLang="en-US">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startAt="2"/>
            </a:pPr>
            <a:r>
              <a:rPr lang="zh-CN" altLang="en-US">
                <a:solidFill>
                  <a:srgbClr val="FFFF99"/>
                </a:solidFill>
                <a:latin typeface="宋体" panose="02010600030101010101" pitchFamily="2" charset="-122"/>
              </a:rPr>
              <a:t>属性</a:t>
            </a:r>
            <a:r>
              <a:rPr lang="en-US" altLang="zh-CN">
                <a:solidFill>
                  <a:srgbClr val="FFFF99"/>
                </a:solidFill>
                <a:latin typeface="宋体" panose="02010600030101010101" pitchFamily="2" charset="-122"/>
              </a:rPr>
              <a:t>:</a:t>
            </a:r>
            <a:r>
              <a:rPr lang="zh-CN" altLang="en-US">
                <a:solidFill>
                  <a:srgbClr val="FFFF99"/>
                </a:solidFill>
                <a:latin typeface="宋体" panose="02010600030101010101" pitchFamily="2" charset="-122"/>
              </a:rPr>
              <a:t>实体所具有的某一特性</a:t>
            </a:r>
            <a:r>
              <a:rPr lang="en-US" altLang="zh-CN">
                <a:solidFill>
                  <a:srgbClr val="FFFF99"/>
                </a:solidFill>
                <a:latin typeface="宋体" panose="02010600030101010101" pitchFamily="2" charset="-122"/>
              </a:rPr>
              <a:t>.</a:t>
            </a:r>
            <a:endParaRPr lang="en-US" altLang="zh-CN">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startAt="3"/>
            </a:pPr>
            <a:r>
              <a:rPr lang="zh-CN" altLang="en-US">
                <a:solidFill>
                  <a:srgbClr val="FFFF99"/>
                </a:solidFill>
                <a:latin typeface="宋体" panose="02010600030101010101" pitchFamily="2" charset="-122"/>
              </a:rPr>
              <a:t>码</a:t>
            </a:r>
            <a:r>
              <a:rPr lang="en-US" altLang="zh-CN">
                <a:solidFill>
                  <a:srgbClr val="FFFF99"/>
                </a:solidFill>
                <a:latin typeface="宋体" panose="02010600030101010101" pitchFamily="2" charset="-122"/>
              </a:rPr>
              <a:t>: </a:t>
            </a:r>
            <a:r>
              <a:rPr lang="zh-CN" altLang="en-US">
                <a:solidFill>
                  <a:srgbClr val="FFFF99"/>
                </a:solidFill>
                <a:latin typeface="宋体" panose="02010600030101010101" pitchFamily="2" charset="-122"/>
              </a:rPr>
              <a:t>唯一标识实体集中的每一个实体的属性集合</a:t>
            </a:r>
            <a:r>
              <a:rPr lang="en-US" altLang="zh-CN">
                <a:solidFill>
                  <a:srgbClr val="FFFF99"/>
                </a:solidFill>
                <a:latin typeface="宋体" panose="02010600030101010101" pitchFamily="2" charset="-122"/>
              </a:rPr>
              <a:t>.</a:t>
            </a:r>
            <a:endParaRPr lang="en-US" altLang="zh-CN">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startAt="3"/>
            </a:pPr>
            <a:r>
              <a:rPr lang="zh-CN" altLang="en-US">
                <a:solidFill>
                  <a:srgbClr val="FFFF99"/>
                </a:solidFill>
                <a:latin typeface="宋体" panose="02010600030101010101" pitchFamily="2" charset="-122"/>
              </a:rPr>
              <a:t>域</a:t>
            </a:r>
            <a:r>
              <a:rPr lang="en-US" altLang="zh-CN">
                <a:solidFill>
                  <a:srgbClr val="FFFF99"/>
                </a:solidFill>
                <a:latin typeface="宋体" panose="02010600030101010101" pitchFamily="2" charset="-122"/>
              </a:rPr>
              <a:t>:</a:t>
            </a:r>
            <a:r>
              <a:rPr lang="zh-CN" altLang="en-US">
                <a:solidFill>
                  <a:srgbClr val="FFFF99"/>
                </a:solidFill>
                <a:latin typeface="宋体" panose="02010600030101010101" pitchFamily="2" charset="-122"/>
              </a:rPr>
              <a:t>属性的取值范围</a:t>
            </a:r>
            <a:endParaRPr lang="zh-CN" altLang="en-US">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startAt="3"/>
            </a:pPr>
            <a:r>
              <a:rPr lang="zh-CN" altLang="en-US">
                <a:solidFill>
                  <a:srgbClr val="FFFF99"/>
                </a:solidFill>
                <a:latin typeface="宋体" panose="02010600030101010101" pitchFamily="2" charset="-122"/>
              </a:rPr>
              <a:t>实体型</a:t>
            </a:r>
            <a:r>
              <a:rPr lang="en-US" altLang="zh-CN">
                <a:solidFill>
                  <a:srgbClr val="FFFF99"/>
                </a:solidFill>
                <a:latin typeface="宋体" panose="02010600030101010101" pitchFamily="2" charset="-122"/>
              </a:rPr>
              <a:t>:</a:t>
            </a:r>
            <a:r>
              <a:rPr lang="zh-CN" altLang="en-US">
                <a:solidFill>
                  <a:srgbClr val="FFFF99"/>
                </a:solidFill>
                <a:latin typeface="宋体" panose="02010600030101010101" pitchFamily="2" charset="-122"/>
              </a:rPr>
              <a:t>用实体名及其属性名集合来抽象和刻画同类实体</a:t>
            </a:r>
            <a:r>
              <a:rPr lang="en-US" altLang="zh-CN">
                <a:solidFill>
                  <a:srgbClr val="FFFF99"/>
                </a:solidFill>
                <a:latin typeface="宋体" panose="02010600030101010101" pitchFamily="2" charset="-122"/>
              </a:rPr>
              <a:t>.</a:t>
            </a:r>
            <a:endParaRPr lang="en-US" altLang="zh-CN">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startAt="3"/>
            </a:pPr>
            <a:r>
              <a:rPr lang="zh-CN" altLang="en-US">
                <a:solidFill>
                  <a:srgbClr val="FFFF99"/>
                </a:solidFill>
                <a:latin typeface="宋体" panose="02010600030101010101" pitchFamily="2" charset="-122"/>
              </a:rPr>
              <a:t>实体集</a:t>
            </a:r>
            <a:r>
              <a:rPr lang="en-US" altLang="zh-CN">
                <a:solidFill>
                  <a:srgbClr val="FFFF99"/>
                </a:solidFill>
                <a:latin typeface="宋体" panose="02010600030101010101" pitchFamily="2" charset="-122"/>
              </a:rPr>
              <a:t>:</a:t>
            </a:r>
            <a:r>
              <a:rPr lang="zh-CN" altLang="en-US">
                <a:solidFill>
                  <a:srgbClr val="FFFF99"/>
                </a:solidFill>
                <a:latin typeface="宋体" panose="02010600030101010101" pitchFamily="2" charset="-122"/>
              </a:rPr>
              <a:t>同型实体的集合</a:t>
            </a:r>
            <a:r>
              <a:rPr lang="en-US" altLang="zh-CN">
                <a:solidFill>
                  <a:srgbClr val="FFFF99"/>
                </a:solidFill>
                <a:latin typeface="宋体" panose="02010600030101010101" pitchFamily="2" charset="-122"/>
              </a:rPr>
              <a:t>.</a:t>
            </a:r>
            <a:endParaRPr lang="en-US" altLang="zh-CN">
              <a:solidFill>
                <a:srgbClr val="FFFF99"/>
              </a:solidFill>
              <a:latin typeface="宋体" panose="02010600030101010101" pitchFamily="2" charset="-122"/>
            </a:endParaRPr>
          </a:p>
          <a:p>
            <a:pPr marL="990600" lvl="1" indent="-533400">
              <a:lnSpc>
                <a:spcPct val="90000"/>
              </a:lnSpc>
              <a:buFont typeface="Wingdings" panose="05000000000000000000" pitchFamily="2" charset="2"/>
              <a:buAutoNum type="arabicPeriod" startAt="3"/>
            </a:pPr>
            <a:r>
              <a:rPr lang="zh-CN" altLang="en-US">
                <a:solidFill>
                  <a:srgbClr val="FFFF99"/>
                </a:solidFill>
                <a:latin typeface="宋体" panose="02010600030101010101" pitchFamily="2" charset="-122"/>
              </a:rPr>
              <a:t>联系</a:t>
            </a:r>
            <a:r>
              <a:rPr lang="en-US" altLang="zh-CN">
                <a:solidFill>
                  <a:srgbClr val="FFFF99"/>
                </a:solidFill>
                <a:latin typeface="宋体" panose="02010600030101010101" pitchFamily="2" charset="-122"/>
              </a:rPr>
              <a:t>:</a:t>
            </a:r>
            <a:r>
              <a:rPr lang="zh-CN" altLang="en-US">
                <a:solidFill>
                  <a:srgbClr val="FFFF99"/>
                </a:solidFill>
                <a:latin typeface="宋体" panose="02010600030101010101" pitchFamily="2" charset="-122"/>
              </a:rPr>
              <a:t>实体（型）内部和实体（型）之间的联系。</a:t>
            </a:r>
            <a:endParaRPr lang="zh-CN" altLang="en-US">
              <a:solidFill>
                <a:srgbClr val="FFFF99"/>
              </a:solidFill>
              <a:latin typeface="宋体" panose="02010600030101010101" pitchFamily="2" charset="-122"/>
            </a:endParaRPr>
          </a:p>
          <a:p>
            <a:pPr marL="990600" lvl="1" indent="-533400">
              <a:lnSpc>
                <a:spcPct val="90000"/>
              </a:lnSpc>
            </a:pPr>
            <a:r>
              <a:rPr lang="zh-CN" altLang="en-US">
                <a:solidFill>
                  <a:srgbClr val="FFFF99"/>
                </a:solidFill>
                <a:latin typeface="宋体" panose="02010600030101010101" pitchFamily="2" charset="-122"/>
              </a:rPr>
              <a:t>一对一联系（</a:t>
            </a:r>
            <a:r>
              <a:rPr lang="en-US" altLang="zh-CN">
                <a:solidFill>
                  <a:srgbClr val="FFFF99"/>
                </a:solidFill>
                <a:latin typeface="宋体" panose="02010600030101010101" pitchFamily="2" charset="-122"/>
              </a:rPr>
              <a:t>1</a:t>
            </a:r>
            <a:r>
              <a:rPr lang="zh-CN" altLang="en-US">
                <a:solidFill>
                  <a:srgbClr val="FFFF99"/>
                </a:solidFill>
                <a:latin typeface="宋体" panose="02010600030101010101" pitchFamily="2" charset="-122"/>
              </a:rPr>
              <a:t>：</a:t>
            </a:r>
            <a:r>
              <a:rPr lang="en-US" altLang="zh-CN">
                <a:solidFill>
                  <a:srgbClr val="FFFF99"/>
                </a:solidFill>
                <a:latin typeface="宋体" panose="02010600030101010101" pitchFamily="2" charset="-122"/>
              </a:rPr>
              <a:t>1</a:t>
            </a:r>
            <a:r>
              <a:rPr lang="zh-CN" altLang="en-US">
                <a:solidFill>
                  <a:srgbClr val="FFFF99"/>
                </a:solidFill>
                <a:latin typeface="宋体" panose="02010600030101010101" pitchFamily="2" charset="-122"/>
              </a:rPr>
              <a:t>）</a:t>
            </a:r>
            <a:endParaRPr lang="zh-CN" altLang="en-US">
              <a:solidFill>
                <a:srgbClr val="FFFF99"/>
              </a:solidFill>
              <a:latin typeface="宋体" panose="02010600030101010101" pitchFamily="2" charset="-122"/>
            </a:endParaRPr>
          </a:p>
          <a:p>
            <a:pPr marL="990600" lvl="1" indent="-533400">
              <a:lnSpc>
                <a:spcPct val="90000"/>
              </a:lnSpc>
            </a:pPr>
            <a:r>
              <a:rPr lang="zh-CN" altLang="en-US">
                <a:solidFill>
                  <a:srgbClr val="FFFF99"/>
                </a:solidFill>
                <a:latin typeface="宋体" panose="02010600030101010101" pitchFamily="2" charset="-122"/>
              </a:rPr>
              <a:t>一对多联系（</a:t>
            </a:r>
            <a:r>
              <a:rPr lang="en-US" altLang="zh-CN">
                <a:solidFill>
                  <a:srgbClr val="FFFF99"/>
                </a:solidFill>
                <a:latin typeface="宋体" panose="02010600030101010101" pitchFamily="2" charset="-122"/>
              </a:rPr>
              <a:t>1</a:t>
            </a:r>
            <a:r>
              <a:rPr lang="zh-CN" altLang="en-US">
                <a:solidFill>
                  <a:srgbClr val="FFFF99"/>
                </a:solidFill>
                <a:latin typeface="宋体" panose="02010600030101010101" pitchFamily="2" charset="-122"/>
              </a:rPr>
              <a:t>：</a:t>
            </a:r>
            <a:r>
              <a:rPr lang="en-US" altLang="zh-CN">
                <a:solidFill>
                  <a:srgbClr val="FFFF99"/>
                </a:solidFill>
                <a:latin typeface="宋体" panose="02010600030101010101" pitchFamily="2" charset="-122"/>
              </a:rPr>
              <a:t>N</a:t>
            </a:r>
            <a:r>
              <a:rPr lang="zh-CN" altLang="en-US">
                <a:solidFill>
                  <a:srgbClr val="FFFF99"/>
                </a:solidFill>
                <a:latin typeface="宋体" panose="02010600030101010101" pitchFamily="2" charset="-122"/>
              </a:rPr>
              <a:t>）</a:t>
            </a:r>
            <a:endParaRPr lang="zh-CN" altLang="en-US">
              <a:solidFill>
                <a:srgbClr val="FFFF99"/>
              </a:solidFill>
              <a:latin typeface="宋体" panose="02010600030101010101" pitchFamily="2" charset="-122"/>
            </a:endParaRPr>
          </a:p>
          <a:p>
            <a:pPr marL="990600" lvl="1" indent="-533400">
              <a:lnSpc>
                <a:spcPct val="90000"/>
              </a:lnSpc>
            </a:pPr>
            <a:r>
              <a:rPr lang="zh-CN" altLang="en-US">
                <a:solidFill>
                  <a:srgbClr val="FFFF99"/>
                </a:solidFill>
                <a:latin typeface="宋体" panose="02010600030101010101" pitchFamily="2" charset="-122"/>
              </a:rPr>
              <a:t>多对多联系（</a:t>
            </a:r>
            <a:r>
              <a:rPr lang="en-US" altLang="zh-CN">
                <a:solidFill>
                  <a:srgbClr val="FFFF99"/>
                </a:solidFill>
                <a:latin typeface="宋体" panose="02010600030101010101" pitchFamily="2" charset="-122"/>
              </a:rPr>
              <a:t>M</a:t>
            </a:r>
            <a:r>
              <a:rPr lang="zh-CN" altLang="en-US">
                <a:solidFill>
                  <a:srgbClr val="FFFF99"/>
                </a:solidFill>
                <a:latin typeface="宋体" panose="02010600030101010101" pitchFamily="2" charset="-122"/>
              </a:rPr>
              <a:t>：</a:t>
            </a:r>
            <a:r>
              <a:rPr lang="en-US" altLang="zh-CN">
                <a:solidFill>
                  <a:srgbClr val="FFFF99"/>
                </a:solidFill>
                <a:latin typeface="宋体" panose="02010600030101010101" pitchFamily="2" charset="-122"/>
              </a:rPr>
              <a:t>N</a:t>
            </a:r>
            <a:r>
              <a:rPr lang="zh-CN" altLang="en-US">
                <a:solidFill>
                  <a:srgbClr val="FFFF99"/>
                </a:solidFill>
                <a:latin typeface="宋体" panose="02010600030101010101" pitchFamily="2" charset="-122"/>
              </a:rPr>
              <a:t>）</a:t>
            </a:r>
            <a:endParaRPr lang="zh-CN" altLang="en-US">
              <a:solidFill>
                <a:srgbClr val="FFFF99"/>
              </a:solidFill>
              <a:latin typeface="宋体" panose="02010600030101010101" pitchFamily="2" charset="-122"/>
            </a:endParaRPr>
          </a:p>
          <a:p>
            <a:pPr marL="990600" lvl="1" indent="-533400">
              <a:lnSpc>
                <a:spcPct val="90000"/>
              </a:lnSpc>
              <a:buNone/>
            </a:pPr>
            <a:endParaRPr lang="zh-CN" altLang="en-US">
              <a:solidFill>
                <a:srgbClr val="FFFF99"/>
              </a:solidFill>
              <a:latin typeface="宋体" panose="02010600030101010101" pitchFamily="2" charset="-122"/>
            </a:endParaRPr>
          </a:p>
          <a:p>
            <a:pPr marL="990600" lvl="1" indent="-533400">
              <a:lnSpc>
                <a:spcPct val="90000"/>
              </a:lnSpc>
              <a:buNone/>
            </a:pPr>
            <a:endParaRPr lang="zh-CN" altLang="en-US">
              <a:solidFill>
                <a:srgbClr val="FFFF00"/>
              </a:solidFill>
            </a:endParaRPr>
          </a:p>
          <a:p>
            <a:pPr marL="990600" lvl="1" indent="-533400">
              <a:lnSpc>
                <a:spcPct val="90000"/>
              </a:lnSpc>
              <a:buNone/>
            </a:pPr>
            <a:r>
              <a:rPr lang="zh-CN" altLang="en-US" sz="3200">
                <a:solidFill>
                  <a:srgbClr val="FFFF00"/>
                </a:solidFill>
              </a:rPr>
              <a:t>        </a:t>
            </a:r>
            <a:endParaRPr lang="zh-CN" altLang="en-US" sz="320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1251">
                                            <p:txEl>
                                              <p:pRg st="0" end="0"/>
                                            </p:txEl>
                                          </p:spTgt>
                                        </p:tgtEl>
                                        <p:attrNameLst>
                                          <p:attrName>style.visibility</p:attrName>
                                        </p:attrNameLst>
                                      </p:cBhvr>
                                      <p:to>
                                        <p:strVal val="visible"/>
                                      </p:to>
                                    </p:set>
                                    <p:anim calcmode="lin" valueType="num">
                                      <p:cBhvr additive="base">
                                        <p:cTn id="7" dur="500" fill="hold"/>
                                        <p:tgtEl>
                                          <p:spTgt spid="821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12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21251">
                                            <p:txEl>
                                              <p:pRg st="1" end="1"/>
                                            </p:txEl>
                                          </p:spTgt>
                                        </p:tgtEl>
                                        <p:attrNameLst>
                                          <p:attrName>style.visibility</p:attrName>
                                        </p:attrNameLst>
                                      </p:cBhvr>
                                      <p:to>
                                        <p:strVal val="visible"/>
                                      </p:to>
                                    </p:set>
                                    <p:anim calcmode="lin" valueType="num">
                                      <p:cBhvr additive="base">
                                        <p:cTn id="11" dur="500" fill="hold"/>
                                        <p:tgtEl>
                                          <p:spTgt spid="8212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212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21251">
                                            <p:txEl>
                                              <p:pRg st="2" end="2"/>
                                            </p:txEl>
                                          </p:spTgt>
                                        </p:tgtEl>
                                        <p:attrNameLst>
                                          <p:attrName>style.visibility</p:attrName>
                                        </p:attrNameLst>
                                      </p:cBhvr>
                                      <p:to>
                                        <p:strVal val="visible"/>
                                      </p:to>
                                    </p:set>
                                    <p:anim calcmode="lin" valueType="num">
                                      <p:cBhvr additive="base">
                                        <p:cTn id="15" dur="500" fill="hold"/>
                                        <p:tgtEl>
                                          <p:spTgt spid="8212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212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21251">
                                            <p:txEl>
                                              <p:pRg st="3" end="3"/>
                                            </p:txEl>
                                          </p:spTgt>
                                        </p:tgtEl>
                                        <p:attrNameLst>
                                          <p:attrName>style.visibility</p:attrName>
                                        </p:attrNameLst>
                                      </p:cBhvr>
                                      <p:to>
                                        <p:strVal val="visible"/>
                                      </p:to>
                                    </p:set>
                                    <p:anim calcmode="lin" valueType="num">
                                      <p:cBhvr additive="base">
                                        <p:cTn id="19" dur="500" fill="hold"/>
                                        <p:tgtEl>
                                          <p:spTgt spid="8212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12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21251">
                                            <p:txEl>
                                              <p:pRg st="4" end="4"/>
                                            </p:txEl>
                                          </p:spTgt>
                                        </p:tgtEl>
                                        <p:attrNameLst>
                                          <p:attrName>style.visibility</p:attrName>
                                        </p:attrNameLst>
                                      </p:cBhvr>
                                      <p:to>
                                        <p:strVal val="visible"/>
                                      </p:to>
                                    </p:set>
                                    <p:anim calcmode="lin" valueType="num">
                                      <p:cBhvr additive="base">
                                        <p:cTn id="23" dur="500" fill="hold"/>
                                        <p:tgtEl>
                                          <p:spTgt spid="82125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21251">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21251">
                                            <p:txEl>
                                              <p:pRg st="5" end="5"/>
                                            </p:txEl>
                                          </p:spTgt>
                                        </p:tgtEl>
                                        <p:attrNameLst>
                                          <p:attrName>style.visibility</p:attrName>
                                        </p:attrNameLst>
                                      </p:cBhvr>
                                      <p:to>
                                        <p:strVal val="visible"/>
                                      </p:to>
                                    </p:set>
                                    <p:anim calcmode="lin" valueType="num">
                                      <p:cBhvr additive="base">
                                        <p:cTn id="27" dur="500" fill="hold"/>
                                        <p:tgtEl>
                                          <p:spTgt spid="821251">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21251">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21251">
                                            <p:txEl>
                                              <p:pRg st="6" end="6"/>
                                            </p:txEl>
                                          </p:spTgt>
                                        </p:tgtEl>
                                        <p:attrNameLst>
                                          <p:attrName>style.visibility</p:attrName>
                                        </p:attrNameLst>
                                      </p:cBhvr>
                                      <p:to>
                                        <p:strVal val="visible"/>
                                      </p:to>
                                    </p:set>
                                    <p:anim calcmode="lin" valueType="num">
                                      <p:cBhvr additive="base">
                                        <p:cTn id="31" dur="500" fill="hold"/>
                                        <p:tgtEl>
                                          <p:spTgt spid="821251">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21251">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21251">
                                            <p:txEl>
                                              <p:pRg st="7" end="7"/>
                                            </p:txEl>
                                          </p:spTgt>
                                        </p:tgtEl>
                                        <p:attrNameLst>
                                          <p:attrName>style.visibility</p:attrName>
                                        </p:attrNameLst>
                                      </p:cBhvr>
                                      <p:to>
                                        <p:strVal val="visible"/>
                                      </p:to>
                                    </p:set>
                                    <p:anim calcmode="lin" valueType="num">
                                      <p:cBhvr additive="base">
                                        <p:cTn id="35" dur="500" fill="hold"/>
                                        <p:tgtEl>
                                          <p:spTgt spid="821251">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21251">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21251">
                                            <p:txEl>
                                              <p:pRg st="8" end="8"/>
                                            </p:txEl>
                                          </p:spTgt>
                                        </p:tgtEl>
                                        <p:attrNameLst>
                                          <p:attrName>style.visibility</p:attrName>
                                        </p:attrNameLst>
                                      </p:cBhvr>
                                      <p:to>
                                        <p:strVal val="visible"/>
                                      </p:to>
                                    </p:set>
                                    <p:anim calcmode="lin" valueType="num">
                                      <p:cBhvr additive="base">
                                        <p:cTn id="39" dur="500" fill="hold"/>
                                        <p:tgtEl>
                                          <p:spTgt spid="821251">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21251">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21251">
                                            <p:txEl>
                                              <p:pRg st="9" end="9"/>
                                            </p:txEl>
                                          </p:spTgt>
                                        </p:tgtEl>
                                        <p:attrNameLst>
                                          <p:attrName>style.visibility</p:attrName>
                                        </p:attrNameLst>
                                      </p:cBhvr>
                                      <p:to>
                                        <p:strVal val="visible"/>
                                      </p:to>
                                    </p:set>
                                    <p:anim calcmode="lin" valueType="num">
                                      <p:cBhvr additive="base">
                                        <p:cTn id="43" dur="500" fill="hold"/>
                                        <p:tgtEl>
                                          <p:spTgt spid="821251">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21251">
                                            <p:txEl>
                                              <p:pRg st="9" end="9"/>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21251">
                                            <p:txEl>
                                              <p:pRg st="10" end="10"/>
                                            </p:txEl>
                                          </p:spTgt>
                                        </p:tgtEl>
                                        <p:attrNameLst>
                                          <p:attrName>style.visibility</p:attrName>
                                        </p:attrNameLst>
                                      </p:cBhvr>
                                      <p:to>
                                        <p:strVal val="visible"/>
                                      </p:to>
                                    </p:set>
                                    <p:anim calcmode="lin" valueType="num">
                                      <p:cBhvr additive="base">
                                        <p:cTn id="47" dur="500" fill="hold"/>
                                        <p:tgtEl>
                                          <p:spTgt spid="821251">
                                            <p:txEl>
                                              <p:pRg st="10" end="1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821251">
                                            <p:txEl>
                                              <p:pRg st="10" end="10"/>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21251">
                                            <p:txEl>
                                              <p:pRg st="13" end="13"/>
                                            </p:txEl>
                                          </p:spTgt>
                                        </p:tgtEl>
                                        <p:attrNameLst>
                                          <p:attrName>style.visibility</p:attrName>
                                        </p:attrNameLst>
                                      </p:cBhvr>
                                      <p:to>
                                        <p:strVal val="visible"/>
                                      </p:to>
                                    </p:set>
                                    <p:anim calcmode="lin" valueType="num">
                                      <p:cBhvr additive="base">
                                        <p:cTn id="51" dur="500" fill="hold"/>
                                        <p:tgtEl>
                                          <p:spTgt spid="821251">
                                            <p:txEl>
                                              <p:pRg st="13" end="13"/>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821251">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1" grpId="0" build="p"/>
    </p:bld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7" name="标题 822273"/>
          <p:cNvSpPr>
            <a:spLocks noGrp="1"/>
          </p:cNvSpPr>
          <p:nvPr>
            <p:ph type="title"/>
          </p:nvPr>
        </p:nvSpPr>
        <p:spPr>
          <a:xfrm>
            <a:off x="684213" y="260350"/>
            <a:ext cx="7772400" cy="1371600"/>
          </a:xfrm>
        </p:spPr>
        <p:txBody>
          <a:bodyPr anchor="b"/>
          <a:lstStyle/>
          <a:p>
            <a:r>
              <a:rPr lang="en-US" altLang="zh-CN" sz="4000">
                <a:solidFill>
                  <a:srgbClr val="00CC00"/>
                </a:solidFill>
                <a:latin typeface="宋体" panose="02010600030101010101" pitchFamily="2" charset="-122"/>
              </a:rPr>
              <a:t>1.2.3 </a:t>
            </a:r>
            <a:r>
              <a:rPr lang="zh-CN" altLang="en-US" sz="4000">
                <a:solidFill>
                  <a:srgbClr val="00CC00"/>
                </a:solidFill>
                <a:latin typeface="宋体" panose="02010600030101010101" pitchFamily="2" charset="-122"/>
              </a:rPr>
              <a:t>概念模型</a:t>
            </a:r>
            <a:br>
              <a:rPr lang="zh-CN" altLang="en-US" sz="4000"/>
            </a:br>
            <a:endParaRPr lang="zh-CN" altLang="en-US"/>
          </a:p>
        </p:txBody>
      </p:sp>
      <p:sp>
        <p:nvSpPr>
          <p:cNvPr id="822275" name="内容占位符 822274"/>
          <p:cNvSpPr>
            <a:spLocks noGrp="1"/>
          </p:cNvSpPr>
          <p:nvPr>
            <p:ph idx="1"/>
          </p:nvPr>
        </p:nvSpPr>
        <p:spPr>
          <a:xfrm>
            <a:off x="0" y="1268413"/>
            <a:ext cx="9296400" cy="5334000"/>
          </a:xfrm>
        </p:spPr>
        <p:txBody>
          <a:bodyPr anchor="t"/>
          <a:lstStyle/>
          <a:p>
            <a:pPr>
              <a:buNone/>
            </a:pPr>
            <a:r>
              <a:rPr lang="zh-CN" altLang="en-US" sz="2800">
                <a:solidFill>
                  <a:srgbClr val="FFFF99"/>
                </a:solidFill>
                <a:latin typeface="宋体" panose="02010600030101010101" pitchFamily="2" charset="-122"/>
              </a:rPr>
              <a:t>二</a:t>
            </a:r>
            <a:r>
              <a:rPr lang="zh-CN" altLang="en-US" sz="2800" b="1">
                <a:solidFill>
                  <a:srgbClr val="FFFF99"/>
                </a:solidFill>
                <a:latin typeface="宋体" panose="02010600030101010101" pitchFamily="2" charset="-122"/>
              </a:rPr>
              <a:t>、概念模型的表示方法</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  用</a:t>
            </a:r>
            <a:r>
              <a:rPr lang="en-US" altLang="zh-CN" sz="2800" b="1">
                <a:solidFill>
                  <a:srgbClr val="FFFF99"/>
                </a:solidFill>
                <a:latin typeface="宋体" panose="02010600030101010101" pitchFamily="2" charset="-122"/>
              </a:rPr>
              <a:t>E-R </a:t>
            </a:r>
            <a:r>
              <a:rPr lang="zh-CN" altLang="en-US" sz="2800" b="1">
                <a:solidFill>
                  <a:srgbClr val="FFFF99"/>
                </a:solidFill>
                <a:latin typeface="宋体" panose="02010600030101010101" pitchFamily="2" charset="-122"/>
              </a:rPr>
              <a:t>图来表示概念模型</a:t>
            </a:r>
            <a:endParaRPr lang="zh-CN" altLang="en-US" sz="2800" b="1">
              <a:solidFill>
                <a:srgbClr val="FFFF99"/>
              </a:solidFill>
              <a:latin typeface="宋体" panose="02010600030101010101" pitchFamily="2" charset="-122"/>
            </a:endParaRPr>
          </a:p>
          <a:p>
            <a:r>
              <a:rPr lang="zh-CN" altLang="en-US" sz="2800" b="1">
                <a:solidFill>
                  <a:srgbClr val="FFFF99"/>
                </a:solidFill>
                <a:latin typeface="宋体" panose="02010600030101010101" pitchFamily="2" charset="-122"/>
              </a:rPr>
              <a:t>实体型：用矩形表示，矩形框内写明实体名</a:t>
            </a:r>
            <a:endParaRPr lang="zh-CN" altLang="en-US" sz="2800" b="1">
              <a:solidFill>
                <a:srgbClr val="FFFF99"/>
              </a:solidFill>
              <a:latin typeface="宋体" panose="02010600030101010101" pitchFamily="2" charset="-122"/>
            </a:endParaRPr>
          </a:p>
          <a:p>
            <a:r>
              <a:rPr lang="zh-CN" altLang="en-US" sz="2800" b="1">
                <a:solidFill>
                  <a:srgbClr val="FFFF99"/>
                </a:solidFill>
                <a:latin typeface="宋体" panose="02010600030101010101" pitchFamily="2" charset="-122"/>
              </a:rPr>
              <a:t>属性：用椭圆表示，并用无向边将其与相应的实体连接        起来</a:t>
            </a:r>
            <a:endParaRPr lang="zh-CN" altLang="en-US" sz="2800" b="1">
              <a:solidFill>
                <a:srgbClr val="FFFF99"/>
              </a:solidFill>
              <a:latin typeface="宋体" panose="02010600030101010101" pitchFamily="2" charset="-122"/>
            </a:endParaRPr>
          </a:p>
          <a:p>
            <a:r>
              <a:rPr lang="zh-CN" altLang="en-US" sz="2800" b="1">
                <a:solidFill>
                  <a:srgbClr val="FFFF99"/>
                </a:solidFill>
                <a:latin typeface="宋体" panose="02010600030101010101" pitchFamily="2" charset="-122"/>
              </a:rPr>
              <a:t>联系：用菱形表示，菱形框内写明联系名，并用无向边分别与有关实体连接起来，同时在无向边旁标上联系的</a:t>
            </a:r>
            <a:r>
              <a:rPr lang="zh-CN" altLang="en-US" sz="2800">
                <a:solidFill>
                  <a:srgbClr val="FFFF99"/>
                </a:solidFill>
                <a:latin typeface="宋体" panose="02010600030101010101" pitchFamily="2" charset="-122"/>
              </a:rPr>
              <a:t>类型。</a:t>
            </a:r>
            <a:endParaRPr lang="zh-CN" altLang="en-US" sz="2800">
              <a:solidFill>
                <a:srgbClr val="FFFF99"/>
              </a:solidFill>
              <a:latin typeface="宋体" panose="02010600030101010101" pitchFamily="2" charset="-122"/>
            </a:endParaRPr>
          </a:p>
          <a:p>
            <a:pPr>
              <a:buNone/>
            </a:pPr>
            <a:r>
              <a:rPr lang="zh-CN" altLang="en-US" sz="2800" b="1">
                <a:solidFill>
                  <a:srgbClr val="00FFFF"/>
                </a:solidFill>
                <a:latin typeface="宋体" panose="02010600030101010101" pitchFamily="2" charset="-122"/>
              </a:rPr>
              <a:t>实例：设有教师、学生、班级、课程和参考书五个实集，描述学生选课、教师讲课等实体及联系的</a:t>
            </a:r>
            <a:r>
              <a:rPr lang="en-US" altLang="zh-CN" sz="2800" b="1">
                <a:solidFill>
                  <a:srgbClr val="00FFFF"/>
                </a:solidFill>
                <a:latin typeface="宋体" panose="02010600030101010101" pitchFamily="2" charset="-122"/>
              </a:rPr>
              <a:t>E-R</a:t>
            </a:r>
            <a:r>
              <a:rPr lang="zh-CN" altLang="en-US" sz="2800" b="1">
                <a:solidFill>
                  <a:srgbClr val="00FFFF"/>
                </a:solidFill>
                <a:latin typeface="宋体" panose="02010600030101010101" pitchFamily="2" charset="-122"/>
              </a:rPr>
              <a:t>模型图。</a:t>
            </a:r>
            <a:r>
              <a:rPr lang="zh-CN" altLang="en-US" sz="2800" b="1">
                <a:solidFill>
                  <a:srgbClr val="FFFF99"/>
                </a:solidFill>
                <a:latin typeface="宋体" panose="02010600030101010101" pitchFamily="2" charset="-122"/>
              </a:rPr>
              <a:t>   </a:t>
            </a:r>
            <a:endParaRPr lang="zh-CN" altLang="en-US" sz="2800" b="1">
              <a:solidFill>
                <a:srgbClr val="FFFF99"/>
              </a:solidFill>
              <a:latin typeface="宋体" panose="02010600030101010101" pitchFamily="2" charset="-122"/>
            </a:endParaRPr>
          </a:p>
          <a:p>
            <a:pPr>
              <a:buNone/>
            </a:pPr>
            <a:endParaRPr lang="zh-CN" altLang="en-US" sz="2800" b="1">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2275">
                                            <p:txEl>
                                              <p:pRg st="0" end="0"/>
                                            </p:txEl>
                                          </p:spTgt>
                                        </p:tgtEl>
                                        <p:attrNameLst>
                                          <p:attrName>style.visibility</p:attrName>
                                        </p:attrNameLst>
                                      </p:cBhvr>
                                      <p:to>
                                        <p:strVal val="visible"/>
                                      </p:to>
                                    </p:set>
                                    <p:anim calcmode="lin" valueType="num">
                                      <p:cBhvr additive="base">
                                        <p:cTn id="7" dur="500" fill="hold"/>
                                        <p:tgtEl>
                                          <p:spTgt spid="822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2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2275">
                                            <p:txEl>
                                              <p:pRg st="1" end="1"/>
                                            </p:txEl>
                                          </p:spTgt>
                                        </p:tgtEl>
                                        <p:attrNameLst>
                                          <p:attrName>style.visibility</p:attrName>
                                        </p:attrNameLst>
                                      </p:cBhvr>
                                      <p:to>
                                        <p:strVal val="visible"/>
                                      </p:to>
                                    </p:set>
                                    <p:anim calcmode="lin" valueType="num">
                                      <p:cBhvr additive="base">
                                        <p:cTn id="13" dur="500" fill="hold"/>
                                        <p:tgtEl>
                                          <p:spTgt spid="8222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22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2275">
                                            <p:txEl>
                                              <p:pRg st="2" end="2"/>
                                            </p:txEl>
                                          </p:spTgt>
                                        </p:tgtEl>
                                        <p:attrNameLst>
                                          <p:attrName>style.visibility</p:attrName>
                                        </p:attrNameLst>
                                      </p:cBhvr>
                                      <p:to>
                                        <p:strVal val="visible"/>
                                      </p:to>
                                    </p:set>
                                    <p:anim calcmode="lin" valueType="num">
                                      <p:cBhvr additive="base">
                                        <p:cTn id="19" dur="500" fill="hold"/>
                                        <p:tgtEl>
                                          <p:spTgt spid="8222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22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22275">
                                            <p:txEl>
                                              <p:pRg st="3" end="3"/>
                                            </p:txEl>
                                          </p:spTgt>
                                        </p:tgtEl>
                                        <p:attrNameLst>
                                          <p:attrName>style.visibility</p:attrName>
                                        </p:attrNameLst>
                                      </p:cBhvr>
                                      <p:to>
                                        <p:strVal val="visible"/>
                                      </p:to>
                                    </p:set>
                                    <p:anim calcmode="lin" valueType="num">
                                      <p:cBhvr additive="base">
                                        <p:cTn id="25" dur="500" fill="hold"/>
                                        <p:tgtEl>
                                          <p:spTgt spid="8222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222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22275">
                                            <p:txEl>
                                              <p:pRg st="4" end="4"/>
                                            </p:txEl>
                                          </p:spTgt>
                                        </p:tgtEl>
                                        <p:attrNameLst>
                                          <p:attrName>style.visibility</p:attrName>
                                        </p:attrNameLst>
                                      </p:cBhvr>
                                      <p:to>
                                        <p:strVal val="visible"/>
                                      </p:to>
                                    </p:set>
                                    <p:anim calcmode="lin" valueType="num">
                                      <p:cBhvr additive="base">
                                        <p:cTn id="31" dur="500" fill="hold"/>
                                        <p:tgtEl>
                                          <p:spTgt spid="8222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22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22275">
                                            <p:txEl>
                                              <p:pRg st="5" end="5"/>
                                            </p:txEl>
                                          </p:spTgt>
                                        </p:tgtEl>
                                        <p:attrNameLst>
                                          <p:attrName>style.visibility</p:attrName>
                                        </p:attrNameLst>
                                      </p:cBhvr>
                                      <p:to>
                                        <p:strVal val="visible"/>
                                      </p:to>
                                    </p:set>
                                    <p:anim calcmode="lin" valueType="num">
                                      <p:cBhvr additive="base">
                                        <p:cTn id="37" dur="500" fill="hold"/>
                                        <p:tgtEl>
                                          <p:spTgt spid="8222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2227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5" grpId="0" build="p"/>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1" name="标题 823297"/>
          <p:cNvSpPr>
            <a:spLocks noGrp="1"/>
          </p:cNvSpPr>
          <p:nvPr>
            <p:ph type="title"/>
          </p:nvPr>
        </p:nvSpPr>
        <p:spPr>
          <a:xfrm>
            <a:off x="685800" y="219075"/>
            <a:ext cx="6870700" cy="1466850"/>
          </a:xfrm>
        </p:spPr>
        <p:txBody>
          <a:bodyPr anchor="b"/>
          <a:lstStyle/>
          <a:p>
            <a:r>
              <a:rPr lang="en-US" altLang="zh-CN" sz="4000">
                <a:solidFill>
                  <a:srgbClr val="10E652"/>
                </a:solidFill>
                <a:latin typeface="宋体" panose="02010600030101010101" pitchFamily="2" charset="-122"/>
              </a:rPr>
              <a:t>1.2.4</a:t>
            </a:r>
            <a:r>
              <a:rPr lang="zh-CN" altLang="en-US" sz="4000">
                <a:solidFill>
                  <a:srgbClr val="10E652"/>
                </a:solidFill>
                <a:latin typeface="宋体" panose="02010600030101010101" pitchFamily="2" charset="-122"/>
              </a:rPr>
              <a:t>最常用的结构数据模型</a:t>
            </a:r>
            <a:br>
              <a:rPr lang="zh-CN" altLang="en-US" sz="4000">
                <a:solidFill>
                  <a:srgbClr val="10E652"/>
                </a:solidFill>
                <a:latin typeface="宋体" panose="02010600030101010101" pitchFamily="2" charset="-122"/>
              </a:rPr>
            </a:br>
            <a:endParaRPr lang="zh-CN" altLang="en-US" sz="4000">
              <a:solidFill>
                <a:srgbClr val="10E652"/>
              </a:solidFill>
              <a:latin typeface="宋体" panose="02010600030101010101" pitchFamily="2" charset="-122"/>
            </a:endParaRPr>
          </a:p>
        </p:txBody>
      </p:sp>
      <p:sp>
        <p:nvSpPr>
          <p:cNvPr id="823299" name="内容占位符 823298"/>
          <p:cNvSpPr>
            <a:spLocks noGrp="1"/>
          </p:cNvSpPr>
          <p:nvPr>
            <p:ph idx="1"/>
          </p:nvPr>
        </p:nvSpPr>
        <p:spPr>
          <a:xfrm>
            <a:off x="0" y="1412875"/>
            <a:ext cx="9144000" cy="5445125"/>
          </a:xfrm>
        </p:spPr>
        <p:txBody>
          <a:bodyPr anchor="t"/>
          <a:lstStyle/>
          <a:p>
            <a:pPr marL="609600" indent="-609600">
              <a:buNone/>
            </a:pPr>
            <a:r>
              <a:rPr lang="zh-CN" altLang="en-US" sz="2800">
                <a:solidFill>
                  <a:srgbClr val="FFFF99"/>
                </a:solidFill>
                <a:latin typeface="宋体" panose="02010600030101010101" pitchFamily="2" charset="-122"/>
              </a:rPr>
              <a:t>一</a:t>
            </a:r>
            <a:r>
              <a:rPr lang="zh-CN" altLang="en-US" sz="2800" b="1">
                <a:solidFill>
                  <a:srgbClr val="FFFF99"/>
                </a:solidFill>
                <a:latin typeface="宋体" panose="02010600030101010101" pitchFamily="2" charset="-122"/>
              </a:rPr>
              <a:t>、层次模型</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层次数据模型的数据结构</a:t>
            </a:r>
            <a:endParaRPr lang="zh-CN" altLang="en-US" sz="2800" b="1">
              <a:solidFill>
                <a:srgbClr val="FFFF99"/>
              </a:solidFill>
              <a:latin typeface="宋体" panose="02010600030101010101" pitchFamily="2" charset="-122"/>
            </a:endParaRPr>
          </a:p>
          <a:p>
            <a:pPr marL="609600" indent="-609600"/>
            <a:r>
              <a:rPr lang="zh-CN" altLang="en-US" sz="2800" b="1">
                <a:solidFill>
                  <a:srgbClr val="FFFF99"/>
                </a:solidFill>
                <a:latin typeface="宋体" panose="02010600030101010101" pitchFamily="2" charset="-122"/>
              </a:rPr>
              <a:t>有且只有一个结点没有双亲结点，这个结点称为根结点</a:t>
            </a:r>
            <a:endParaRPr lang="zh-CN" altLang="en-US" sz="2800" b="1">
              <a:solidFill>
                <a:srgbClr val="FFFF99"/>
              </a:solidFill>
              <a:latin typeface="宋体" panose="02010600030101010101" pitchFamily="2" charset="-122"/>
            </a:endParaRPr>
          </a:p>
          <a:p>
            <a:pPr marL="609600" indent="-609600"/>
            <a:r>
              <a:rPr lang="zh-CN" altLang="en-US" sz="2800" b="1">
                <a:solidFill>
                  <a:srgbClr val="FFFF99"/>
                </a:solidFill>
                <a:latin typeface="宋体" panose="02010600030101010101" pitchFamily="2" charset="-122"/>
              </a:rPr>
              <a:t>根以外的其他结点有且只有一个双亲结点</a:t>
            </a:r>
            <a:endParaRPr lang="zh-CN" altLang="en-US" sz="2800" b="1">
              <a:solidFill>
                <a:srgbClr val="FFFF99"/>
              </a:solidFill>
              <a:latin typeface="宋体" panose="02010600030101010101" pitchFamily="2" charset="-122"/>
            </a:endParaRPr>
          </a:p>
          <a:p>
            <a:pPr marL="609600" indent="-609600">
              <a:buNone/>
            </a:pPr>
            <a:r>
              <a:rPr lang="en-US" altLang="zh-CN" sz="2800" b="1">
                <a:solidFill>
                  <a:srgbClr val="FFFF99"/>
                </a:solidFill>
                <a:latin typeface="宋体" panose="02010600030101010101" pitchFamily="2" charset="-122"/>
              </a:rPr>
              <a:t>2. </a:t>
            </a:r>
            <a:r>
              <a:rPr lang="zh-CN" altLang="en-US" sz="2800" b="1">
                <a:solidFill>
                  <a:srgbClr val="FFFF99"/>
                </a:solidFill>
                <a:latin typeface="宋体" panose="02010600030101010101" pitchFamily="2" charset="-122"/>
              </a:rPr>
              <a:t>层次模型的优缺点</a:t>
            </a:r>
            <a:endParaRPr lang="zh-CN" altLang="en-US" sz="2800" b="1">
              <a:solidFill>
                <a:srgbClr val="FFFF99"/>
              </a:solidFill>
              <a:latin typeface="宋体" panose="02010600030101010101" pitchFamily="2" charset="-122"/>
            </a:endParaRPr>
          </a:p>
          <a:p>
            <a:pPr marL="609600" indent="-609600">
              <a:buNone/>
            </a:pPr>
            <a:r>
              <a:rPr lang="zh-CN" altLang="en-US" sz="2800" b="1">
                <a:solidFill>
                  <a:srgbClr val="FFFF99"/>
                </a:solidFill>
                <a:latin typeface="宋体" panose="02010600030101010101" pitchFamily="2" charset="-122"/>
              </a:rPr>
              <a:t>见书</a:t>
            </a:r>
            <a:r>
              <a:rPr lang="en-US" altLang="zh-CN" sz="2800" b="1">
                <a:solidFill>
                  <a:srgbClr val="FFFF99"/>
                </a:solidFill>
                <a:latin typeface="宋体" panose="02010600030101010101" pitchFamily="2" charset="-122"/>
              </a:rPr>
              <a:t>P26</a:t>
            </a:r>
            <a:endParaRPr lang="en-US" altLang="zh-CN" sz="2800" b="1">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3299">
                                            <p:txEl>
                                              <p:pRg st="0" end="0"/>
                                            </p:txEl>
                                          </p:spTgt>
                                        </p:tgtEl>
                                        <p:attrNameLst>
                                          <p:attrName>style.visibility</p:attrName>
                                        </p:attrNameLst>
                                      </p:cBhvr>
                                      <p:to>
                                        <p:strVal val="visible"/>
                                      </p:to>
                                    </p:set>
                                    <p:anim calcmode="lin" valueType="num">
                                      <p:cBhvr additive="base">
                                        <p:cTn id="7" dur="500" fill="hold"/>
                                        <p:tgtEl>
                                          <p:spTgt spid="823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3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3299">
                                            <p:txEl>
                                              <p:pRg st="1" end="1"/>
                                            </p:txEl>
                                          </p:spTgt>
                                        </p:tgtEl>
                                        <p:attrNameLst>
                                          <p:attrName>style.visibility</p:attrName>
                                        </p:attrNameLst>
                                      </p:cBhvr>
                                      <p:to>
                                        <p:strVal val="visible"/>
                                      </p:to>
                                    </p:set>
                                    <p:anim calcmode="lin" valueType="num">
                                      <p:cBhvr additive="base">
                                        <p:cTn id="13" dur="500" fill="hold"/>
                                        <p:tgtEl>
                                          <p:spTgt spid="8232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32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3299">
                                            <p:txEl>
                                              <p:pRg st="2" end="2"/>
                                            </p:txEl>
                                          </p:spTgt>
                                        </p:tgtEl>
                                        <p:attrNameLst>
                                          <p:attrName>style.visibility</p:attrName>
                                        </p:attrNameLst>
                                      </p:cBhvr>
                                      <p:to>
                                        <p:strVal val="visible"/>
                                      </p:to>
                                    </p:set>
                                    <p:anim calcmode="lin" valueType="num">
                                      <p:cBhvr additive="base">
                                        <p:cTn id="19" dur="500" fill="hold"/>
                                        <p:tgtEl>
                                          <p:spTgt spid="8232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32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23299">
                                            <p:txEl>
                                              <p:pRg st="3" end="3"/>
                                            </p:txEl>
                                          </p:spTgt>
                                        </p:tgtEl>
                                        <p:attrNameLst>
                                          <p:attrName>style.visibility</p:attrName>
                                        </p:attrNameLst>
                                      </p:cBhvr>
                                      <p:to>
                                        <p:strVal val="visible"/>
                                      </p:to>
                                    </p:set>
                                    <p:anim calcmode="lin" valueType="num">
                                      <p:cBhvr additive="base">
                                        <p:cTn id="25" dur="500" fill="hold"/>
                                        <p:tgtEl>
                                          <p:spTgt spid="8232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232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23299">
                                            <p:txEl>
                                              <p:pRg st="4" end="4"/>
                                            </p:txEl>
                                          </p:spTgt>
                                        </p:tgtEl>
                                        <p:attrNameLst>
                                          <p:attrName>style.visibility</p:attrName>
                                        </p:attrNameLst>
                                      </p:cBhvr>
                                      <p:to>
                                        <p:strVal val="visible"/>
                                      </p:to>
                                    </p:set>
                                    <p:anim calcmode="lin" valueType="num">
                                      <p:cBhvr additive="base">
                                        <p:cTn id="31" dur="500" fill="hold"/>
                                        <p:tgtEl>
                                          <p:spTgt spid="82329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232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23299">
                                            <p:txEl>
                                              <p:pRg st="5" end="5"/>
                                            </p:txEl>
                                          </p:spTgt>
                                        </p:tgtEl>
                                        <p:attrNameLst>
                                          <p:attrName>style.visibility</p:attrName>
                                        </p:attrNameLst>
                                      </p:cBhvr>
                                      <p:to>
                                        <p:strVal val="visible"/>
                                      </p:to>
                                    </p:set>
                                    <p:anim calcmode="lin" valueType="num">
                                      <p:cBhvr additive="base">
                                        <p:cTn id="37" dur="500" fill="hold"/>
                                        <p:tgtEl>
                                          <p:spTgt spid="82329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2329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build="p"/>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5" name="标题 824321"/>
          <p:cNvSpPr>
            <a:spLocks noGrp="1"/>
          </p:cNvSpPr>
          <p:nvPr>
            <p:ph type="title"/>
          </p:nvPr>
        </p:nvSpPr>
        <p:spPr>
          <a:xfrm>
            <a:off x="539750" y="249238"/>
            <a:ext cx="7772400" cy="1311275"/>
          </a:xfrm>
        </p:spPr>
        <p:txBody>
          <a:bodyPr anchor="b"/>
          <a:lstStyle/>
          <a:p>
            <a:r>
              <a:rPr lang="en-US" altLang="zh-CN" sz="4000" b="1">
                <a:solidFill>
                  <a:srgbClr val="10E652"/>
                </a:solidFill>
                <a:latin typeface="宋体" panose="02010600030101010101" pitchFamily="2" charset="-122"/>
              </a:rPr>
              <a:t>1.2.4</a:t>
            </a:r>
            <a:r>
              <a:rPr lang="zh-CN" altLang="en-US" sz="4000" b="1">
                <a:solidFill>
                  <a:srgbClr val="10E652"/>
                </a:solidFill>
                <a:latin typeface="宋体" panose="02010600030101010101" pitchFamily="2" charset="-122"/>
              </a:rPr>
              <a:t>最常用的数据模型</a:t>
            </a:r>
            <a:br>
              <a:rPr lang="zh-CN" altLang="en-US" sz="4000" b="1">
                <a:solidFill>
                  <a:srgbClr val="10E652"/>
                </a:solidFill>
                <a:latin typeface="宋体" panose="02010600030101010101" pitchFamily="2" charset="-122"/>
              </a:rPr>
            </a:br>
            <a:endParaRPr lang="zh-CN" altLang="en-US" sz="4000" b="1">
              <a:solidFill>
                <a:srgbClr val="10E652"/>
              </a:solidFill>
              <a:latin typeface="宋体" panose="02010600030101010101" pitchFamily="2" charset="-122"/>
            </a:endParaRPr>
          </a:p>
        </p:txBody>
      </p:sp>
      <p:sp>
        <p:nvSpPr>
          <p:cNvPr id="824323" name="内容占位符 824322"/>
          <p:cNvSpPr>
            <a:spLocks noGrp="1"/>
          </p:cNvSpPr>
          <p:nvPr>
            <p:ph idx="1"/>
          </p:nvPr>
        </p:nvSpPr>
        <p:spPr>
          <a:xfrm>
            <a:off x="0" y="1341438"/>
            <a:ext cx="9144000" cy="5516562"/>
          </a:xfrm>
        </p:spPr>
        <p:txBody>
          <a:bodyPr anchor="t"/>
          <a:lstStyle/>
          <a:p>
            <a:pPr>
              <a:buNone/>
            </a:pPr>
            <a:r>
              <a:rPr lang="zh-CN" altLang="en-US" sz="2800" b="1">
                <a:solidFill>
                  <a:srgbClr val="FFFF99"/>
                </a:solidFill>
                <a:latin typeface="宋体" panose="02010600030101010101" pitchFamily="2" charset="-122"/>
              </a:rPr>
              <a:t>二、网状模型</a:t>
            </a:r>
            <a:endParaRPr lang="zh-CN" altLang="en-US" sz="2800" b="1">
              <a:solidFill>
                <a:srgbClr val="FFFF99"/>
              </a:solidFill>
              <a:latin typeface="宋体" panose="02010600030101010101" pitchFamily="2" charset="-122"/>
            </a:endParaRPr>
          </a:p>
          <a:p>
            <a:pPr>
              <a:buNone/>
            </a:pPr>
            <a:r>
              <a:rPr lang="en-US" altLang="zh-CN" sz="2800" b="1">
                <a:solidFill>
                  <a:srgbClr val="FFFF99"/>
                </a:solidFill>
                <a:latin typeface="宋体" panose="02010600030101010101" pitchFamily="2" charset="-122"/>
              </a:rPr>
              <a:t>1.</a:t>
            </a:r>
            <a:r>
              <a:rPr lang="zh-CN" altLang="en-US" sz="2800" b="1">
                <a:solidFill>
                  <a:srgbClr val="FFFF99"/>
                </a:solidFill>
                <a:latin typeface="宋体" panose="02010600030101010101" pitchFamily="2" charset="-122"/>
              </a:rPr>
              <a:t>网状模型的数据结构</a:t>
            </a:r>
            <a:endParaRPr lang="zh-CN" altLang="en-US" sz="2800" b="1">
              <a:solidFill>
                <a:srgbClr val="FFFF99"/>
              </a:solidFill>
              <a:latin typeface="宋体" panose="02010600030101010101" pitchFamily="2" charset="-122"/>
            </a:endParaRPr>
          </a:p>
          <a:p>
            <a:r>
              <a:rPr lang="zh-CN" altLang="en-US" sz="2800" b="1">
                <a:solidFill>
                  <a:srgbClr val="FFFF99"/>
                </a:solidFill>
                <a:latin typeface="宋体" panose="02010600030101010101" pitchFamily="2" charset="-122"/>
              </a:rPr>
              <a:t>允许一个以上的结点无双亲</a:t>
            </a:r>
            <a:endParaRPr lang="zh-CN" altLang="en-US" sz="2800" b="1">
              <a:solidFill>
                <a:srgbClr val="FFFF99"/>
              </a:solidFill>
              <a:latin typeface="宋体" panose="02010600030101010101" pitchFamily="2" charset="-122"/>
            </a:endParaRPr>
          </a:p>
          <a:p>
            <a:r>
              <a:rPr lang="zh-CN" altLang="en-US" sz="2800" b="1">
                <a:solidFill>
                  <a:srgbClr val="FFFF99"/>
                </a:solidFill>
                <a:latin typeface="宋体" panose="02010600030101010101" pitchFamily="2" charset="-122"/>
              </a:rPr>
              <a:t>一个结点可以有多于一个的双亲</a:t>
            </a:r>
            <a:endParaRPr lang="zh-CN" altLang="en-US" sz="2800" b="1">
              <a:solidFill>
                <a:srgbClr val="FFFF99"/>
              </a:solidFill>
              <a:latin typeface="宋体" panose="02010600030101010101" pitchFamily="2" charset="-122"/>
            </a:endParaRPr>
          </a:p>
          <a:p>
            <a:pPr>
              <a:buNone/>
            </a:pPr>
            <a:r>
              <a:rPr lang="en-US" altLang="zh-CN" sz="2800" b="1">
                <a:solidFill>
                  <a:srgbClr val="FFFF99"/>
                </a:solidFill>
                <a:latin typeface="宋体" panose="02010600030101010101" pitchFamily="2" charset="-122"/>
              </a:rPr>
              <a:t>2.</a:t>
            </a:r>
            <a:r>
              <a:rPr lang="zh-CN" altLang="en-US" sz="2800" b="1">
                <a:solidFill>
                  <a:srgbClr val="FFFF99"/>
                </a:solidFill>
                <a:latin typeface="宋体" panose="02010600030101010101" pitchFamily="2" charset="-122"/>
              </a:rPr>
              <a:t>网状模型的优缺点</a:t>
            </a:r>
            <a:endParaRPr lang="zh-CN" altLang="en-US" sz="2800" b="1">
              <a:solidFill>
                <a:srgbClr val="FFFF99"/>
              </a:solidFill>
              <a:latin typeface="宋体" panose="02010600030101010101" pitchFamily="2" charset="-122"/>
            </a:endParaRPr>
          </a:p>
          <a:p>
            <a:pPr>
              <a:buNone/>
            </a:pPr>
            <a:r>
              <a:rPr lang="en-US" altLang="zh-CN" sz="2800" b="1">
                <a:solidFill>
                  <a:srgbClr val="FFFF99"/>
                </a:solidFill>
                <a:latin typeface="宋体" panose="02010600030101010101" pitchFamily="2" charset="-122"/>
              </a:rPr>
              <a:t>P30</a:t>
            </a:r>
            <a:endParaRPr lang="en-US" altLang="zh-CN" sz="2800" b="1">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4323">
                                            <p:txEl>
                                              <p:pRg st="0" end="0"/>
                                            </p:txEl>
                                          </p:spTgt>
                                        </p:tgtEl>
                                        <p:attrNameLst>
                                          <p:attrName>style.visibility</p:attrName>
                                        </p:attrNameLst>
                                      </p:cBhvr>
                                      <p:to>
                                        <p:strVal val="visible"/>
                                      </p:to>
                                    </p:set>
                                    <p:anim calcmode="lin" valueType="num">
                                      <p:cBhvr additive="base">
                                        <p:cTn id="7" dur="500" fill="hold"/>
                                        <p:tgtEl>
                                          <p:spTgt spid="8243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43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4323">
                                            <p:txEl>
                                              <p:pRg st="1" end="1"/>
                                            </p:txEl>
                                          </p:spTgt>
                                        </p:tgtEl>
                                        <p:attrNameLst>
                                          <p:attrName>style.visibility</p:attrName>
                                        </p:attrNameLst>
                                      </p:cBhvr>
                                      <p:to>
                                        <p:strVal val="visible"/>
                                      </p:to>
                                    </p:set>
                                    <p:anim calcmode="lin" valueType="num">
                                      <p:cBhvr additive="base">
                                        <p:cTn id="13" dur="500" fill="hold"/>
                                        <p:tgtEl>
                                          <p:spTgt spid="8243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43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4323">
                                            <p:txEl>
                                              <p:pRg st="2" end="2"/>
                                            </p:txEl>
                                          </p:spTgt>
                                        </p:tgtEl>
                                        <p:attrNameLst>
                                          <p:attrName>style.visibility</p:attrName>
                                        </p:attrNameLst>
                                      </p:cBhvr>
                                      <p:to>
                                        <p:strVal val="visible"/>
                                      </p:to>
                                    </p:set>
                                    <p:anim calcmode="lin" valueType="num">
                                      <p:cBhvr additive="base">
                                        <p:cTn id="19" dur="500" fill="hold"/>
                                        <p:tgtEl>
                                          <p:spTgt spid="8243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43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24323">
                                            <p:txEl>
                                              <p:pRg st="3" end="3"/>
                                            </p:txEl>
                                          </p:spTgt>
                                        </p:tgtEl>
                                        <p:attrNameLst>
                                          <p:attrName>style.visibility</p:attrName>
                                        </p:attrNameLst>
                                      </p:cBhvr>
                                      <p:to>
                                        <p:strVal val="visible"/>
                                      </p:to>
                                    </p:set>
                                    <p:anim calcmode="lin" valueType="num">
                                      <p:cBhvr additive="base">
                                        <p:cTn id="25" dur="500" fill="hold"/>
                                        <p:tgtEl>
                                          <p:spTgt spid="8243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243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24323">
                                            <p:txEl>
                                              <p:pRg st="4" end="4"/>
                                            </p:txEl>
                                          </p:spTgt>
                                        </p:tgtEl>
                                        <p:attrNameLst>
                                          <p:attrName>style.visibility</p:attrName>
                                        </p:attrNameLst>
                                      </p:cBhvr>
                                      <p:to>
                                        <p:strVal val="visible"/>
                                      </p:to>
                                    </p:set>
                                    <p:anim calcmode="lin" valueType="num">
                                      <p:cBhvr additive="base">
                                        <p:cTn id="31" dur="500" fill="hold"/>
                                        <p:tgtEl>
                                          <p:spTgt spid="8243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243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24323">
                                            <p:txEl>
                                              <p:pRg st="5" end="5"/>
                                            </p:txEl>
                                          </p:spTgt>
                                        </p:tgtEl>
                                        <p:attrNameLst>
                                          <p:attrName>style.visibility</p:attrName>
                                        </p:attrNameLst>
                                      </p:cBhvr>
                                      <p:to>
                                        <p:strVal val="visible"/>
                                      </p:to>
                                    </p:set>
                                    <p:anim calcmode="lin" valueType="num">
                                      <p:cBhvr additive="base">
                                        <p:cTn id="37" dur="500" fill="hold"/>
                                        <p:tgtEl>
                                          <p:spTgt spid="8243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2432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3" grpId="0" build="p"/>
    </p:bld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标题 825345"/>
          <p:cNvSpPr>
            <a:spLocks noGrp="1"/>
          </p:cNvSpPr>
          <p:nvPr>
            <p:ph type="title"/>
          </p:nvPr>
        </p:nvSpPr>
        <p:spPr>
          <a:xfrm>
            <a:off x="755650" y="260350"/>
            <a:ext cx="7772400" cy="1311275"/>
          </a:xfrm>
        </p:spPr>
        <p:txBody>
          <a:bodyPr anchor="b"/>
          <a:lstStyle/>
          <a:p>
            <a:r>
              <a:rPr lang="en-US" altLang="zh-CN" sz="4000" b="1">
                <a:solidFill>
                  <a:srgbClr val="10E652"/>
                </a:solidFill>
                <a:latin typeface="宋体" panose="02010600030101010101" pitchFamily="2" charset="-122"/>
              </a:rPr>
              <a:t>1.2.4</a:t>
            </a:r>
            <a:r>
              <a:rPr lang="zh-CN" altLang="en-US" sz="4000" b="1">
                <a:solidFill>
                  <a:srgbClr val="10E652"/>
                </a:solidFill>
                <a:latin typeface="宋体" panose="02010600030101010101" pitchFamily="2" charset="-122"/>
              </a:rPr>
              <a:t>最常用的数据模型</a:t>
            </a:r>
            <a:br>
              <a:rPr lang="zh-CN" altLang="en-US" sz="4000" b="1">
                <a:solidFill>
                  <a:srgbClr val="10E652"/>
                </a:solidFill>
                <a:latin typeface="宋体" panose="02010600030101010101" pitchFamily="2" charset="-122"/>
              </a:rPr>
            </a:br>
            <a:endParaRPr lang="zh-CN" altLang="en-US" sz="4000" b="1">
              <a:solidFill>
                <a:srgbClr val="10E652"/>
              </a:solidFill>
              <a:latin typeface="宋体" panose="02010600030101010101" pitchFamily="2" charset="-122"/>
            </a:endParaRPr>
          </a:p>
        </p:txBody>
      </p:sp>
      <p:sp>
        <p:nvSpPr>
          <p:cNvPr id="825347" name="内容占位符 825346"/>
          <p:cNvSpPr>
            <a:spLocks noGrp="1"/>
          </p:cNvSpPr>
          <p:nvPr>
            <p:ph idx="1"/>
          </p:nvPr>
        </p:nvSpPr>
        <p:spPr>
          <a:xfrm>
            <a:off x="0" y="1196975"/>
            <a:ext cx="9296400" cy="5334000"/>
          </a:xfrm>
        </p:spPr>
        <p:txBody>
          <a:bodyPr anchor="t"/>
          <a:lstStyle/>
          <a:p>
            <a:pPr marL="609600" indent="-609600">
              <a:buNone/>
            </a:pPr>
            <a:r>
              <a:rPr lang="zh-CN" altLang="en-US" b="1">
                <a:solidFill>
                  <a:srgbClr val="FFFF99"/>
                </a:solidFill>
              </a:rPr>
              <a:t>三、关系模型</a:t>
            </a:r>
            <a:endParaRPr lang="zh-CN" altLang="en-US" b="1">
              <a:solidFill>
                <a:srgbClr val="FFFF99"/>
              </a:solidFill>
            </a:endParaRPr>
          </a:p>
          <a:p>
            <a:pPr marL="609600" indent="-609600">
              <a:buNone/>
            </a:pPr>
            <a:r>
              <a:rPr lang="en-US" altLang="zh-CN" b="1">
                <a:solidFill>
                  <a:srgbClr val="FFFF99"/>
                </a:solidFill>
                <a:latin typeface="宋体" panose="02010600030101010101" pitchFamily="2" charset="-122"/>
              </a:rPr>
              <a:t>1.</a:t>
            </a:r>
            <a:r>
              <a:rPr lang="zh-CN" altLang="en-US" sz="2800" b="1">
                <a:solidFill>
                  <a:srgbClr val="FFFF99"/>
                </a:solidFill>
                <a:latin typeface="宋体" panose="02010600030101010101" pitchFamily="2" charset="-122"/>
              </a:rPr>
              <a:t>关系数据模型的数据结构</a:t>
            </a:r>
            <a:endParaRPr lang="zh-CN" altLang="en-US" sz="2800" b="1">
              <a:solidFill>
                <a:srgbClr val="FFFF99"/>
              </a:solidFill>
              <a:latin typeface="宋体" panose="02010600030101010101" pitchFamily="2" charset="-122"/>
            </a:endParaRPr>
          </a:p>
          <a:p>
            <a:pPr marL="609600" indent="-609600"/>
            <a:r>
              <a:rPr lang="zh-CN" altLang="en-US" sz="2800" b="1">
                <a:solidFill>
                  <a:srgbClr val="FFFF99"/>
                </a:solidFill>
                <a:latin typeface="宋体" panose="02010600030101010101" pitchFamily="2" charset="-122"/>
              </a:rPr>
              <a:t>是建立在严格的数学概念的基础上</a:t>
            </a:r>
            <a:endParaRPr lang="zh-CN" altLang="en-US" sz="2800" b="1">
              <a:solidFill>
                <a:srgbClr val="FFFF99"/>
              </a:solidFill>
              <a:latin typeface="宋体" panose="02010600030101010101" pitchFamily="2" charset="-122"/>
            </a:endParaRPr>
          </a:p>
          <a:p>
            <a:pPr marL="609600" indent="-609600"/>
            <a:r>
              <a:rPr lang="zh-CN" altLang="en-US" sz="2800" b="1">
                <a:solidFill>
                  <a:srgbClr val="FFFF99"/>
                </a:solidFill>
                <a:latin typeface="宋体" panose="02010600030101010101" pitchFamily="2" charset="-122"/>
              </a:rPr>
              <a:t>关系模型中数据的逻辑结构是一张二维表</a:t>
            </a:r>
            <a:endParaRPr lang="zh-CN" altLang="en-US" sz="2800" b="1">
              <a:solidFill>
                <a:srgbClr val="FFFF99"/>
              </a:solidFill>
              <a:latin typeface="宋体" panose="02010600030101010101" pitchFamily="2" charset="-122"/>
            </a:endParaRPr>
          </a:p>
          <a:p>
            <a:pPr marL="609600" indent="-609600"/>
            <a:r>
              <a:rPr lang="zh-CN" altLang="en-US" sz="2800" b="1">
                <a:solidFill>
                  <a:srgbClr val="FFFF99"/>
                </a:solidFill>
                <a:latin typeface="宋体" panose="02010600030101010101" pitchFamily="2" charset="-122"/>
              </a:rPr>
              <a:t>关系模型中一些术语</a:t>
            </a:r>
            <a:endParaRPr lang="zh-CN" altLang="en-US" sz="2800" b="1">
              <a:solidFill>
                <a:srgbClr val="FFFF99"/>
              </a:solidFill>
              <a:latin typeface="宋体" panose="02010600030101010101" pitchFamily="2" charset="-122"/>
            </a:endParaRPr>
          </a:p>
          <a:p>
            <a:pPr marL="609600" indent="-609600">
              <a:buNone/>
            </a:pPr>
            <a:r>
              <a:rPr lang="en-US" altLang="zh-CN" b="1">
                <a:solidFill>
                  <a:srgbClr val="FFFF99"/>
                </a:solidFill>
                <a:latin typeface="宋体" panose="02010600030101010101" pitchFamily="2" charset="-122"/>
              </a:rPr>
              <a:t>P31</a:t>
            </a:r>
            <a:endParaRPr lang="en-US" altLang="zh-CN" b="1">
              <a:solidFill>
                <a:srgbClr val="FFFF99"/>
              </a:solidFill>
              <a:latin typeface="宋体" panose="02010600030101010101" pitchFamily="2" charset="-122"/>
            </a:endParaRPr>
          </a:p>
          <a:p>
            <a:pPr marL="609600" indent="-609600">
              <a:buNone/>
            </a:pPr>
            <a:r>
              <a:rPr lang="en-US" altLang="zh-CN" b="1">
                <a:solidFill>
                  <a:srgbClr val="FFFF99"/>
                </a:solidFill>
                <a:latin typeface="宋体" panose="02010600030101010101" pitchFamily="2" charset="-122"/>
              </a:rPr>
              <a:t>2.</a:t>
            </a:r>
            <a:r>
              <a:rPr lang="zh-CN" altLang="en-US" sz="2800" b="1">
                <a:solidFill>
                  <a:srgbClr val="FFFF99"/>
                </a:solidFill>
                <a:latin typeface="宋体" panose="02010600030101010101" pitchFamily="2" charset="-122"/>
              </a:rPr>
              <a:t>关系数据模型</a:t>
            </a:r>
            <a:r>
              <a:rPr lang="zh-CN" altLang="en-US" sz="2800" b="1">
                <a:solidFill>
                  <a:srgbClr val="FFFF99"/>
                </a:solidFill>
              </a:rPr>
              <a:t>的操纵与完整性约束</a:t>
            </a:r>
            <a:endParaRPr lang="zh-CN" altLang="en-US" sz="2800" b="1">
              <a:solidFill>
                <a:srgbClr val="FFFF99"/>
              </a:solidFill>
            </a:endParaRPr>
          </a:p>
          <a:p>
            <a:pPr marL="609600" indent="-609600"/>
            <a:r>
              <a:rPr lang="zh-CN" altLang="en-US" sz="2800" b="1">
                <a:solidFill>
                  <a:srgbClr val="FFFF99"/>
                </a:solidFill>
              </a:rPr>
              <a:t>操作主要有：查询、插入、删除和修改数据</a:t>
            </a:r>
            <a:endParaRPr lang="zh-CN" altLang="en-US" sz="2800" b="1">
              <a:solidFill>
                <a:srgbClr val="FFFF99"/>
              </a:solidFill>
            </a:endParaRPr>
          </a:p>
          <a:p>
            <a:pPr marL="609600" indent="-609600"/>
            <a:r>
              <a:rPr lang="zh-CN" altLang="en-US" sz="2800" b="1">
                <a:solidFill>
                  <a:srgbClr val="FFFF99"/>
                </a:solidFill>
              </a:rPr>
              <a:t>完整性约束有：实体完整性、参照完整性和用户定义的完整性</a:t>
            </a:r>
            <a:endParaRPr lang="zh-CN" altLang="en-US" sz="2800" b="1">
              <a:solidFill>
                <a:srgbClr val="FFFF99"/>
              </a:solidFill>
            </a:endParaRPr>
          </a:p>
          <a:p>
            <a:pPr marL="609600" indent="-609600">
              <a:buNone/>
            </a:pPr>
            <a:endParaRPr lang="zh-CN" altLang="en-US" sz="2800" b="1">
              <a:solidFill>
                <a:srgbClr val="FFFF99"/>
              </a:solidFill>
            </a:endParaRPr>
          </a:p>
          <a:p>
            <a:pPr marL="609600" indent="-609600">
              <a:buNone/>
            </a:pP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5347">
                                            <p:txEl>
                                              <p:pRg st="0" end="0"/>
                                            </p:txEl>
                                          </p:spTgt>
                                        </p:tgtEl>
                                        <p:attrNameLst>
                                          <p:attrName>style.visibility</p:attrName>
                                        </p:attrNameLst>
                                      </p:cBhvr>
                                      <p:to>
                                        <p:strVal val="visible"/>
                                      </p:to>
                                    </p:set>
                                    <p:anim calcmode="lin" valueType="num">
                                      <p:cBhvr additive="base">
                                        <p:cTn id="7" dur="500" fill="hold"/>
                                        <p:tgtEl>
                                          <p:spTgt spid="825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5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5347">
                                            <p:txEl>
                                              <p:pRg st="1" end="1"/>
                                            </p:txEl>
                                          </p:spTgt>
                                        </p:tgtEl>
                                        <p:attrNameLst>
                                          <p:attrName>style.visibility</p:attrName>
                                        </p:attrNameLst>
                                      </p:cBhvr>
                                      <p:to>
                                        <p:strVal val="visible"/>
                                      </p:to>
                                    </p:set>
                                    <p:anim calcmode="lin" valueType="num">
                                      <p:cBhvr additive="base">
                                        <p:cTn id="13" dur="500" fill="hold"/>
                                        <p:tgtEl>
                                          <p:spTgt spid="8253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5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5347">
                                            <p:txEl>
                                              <p:pRg st="2" end="2"/>
                                            </p:txEl>
                                          </p:spTgt>
                                        </p:tgtEl>
                                        <p:attrNameLst>
                                          <p:attrName>style.visibility</p:attrName>
                                        </p:attrNameLst>
                                      </p:cBhvr>
                                      <p:to>
                                        <p:strVal val="visible"/>
                                      </p:to>
                                    </p:set>
                                    <p:anim calcmode="lin" valueType="num">
                                      <p:cBhvr additive="base">
                                        <p:cTn id="19" dur="500" fill="hold"/>
                                        <p:tgtEl>
                                          <p:spTgt spid="8253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5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25347">
                                            <p:txEl>
                                              <p:pRg st="3" end="3"/>
                                            </p:txEl>
                                          </p:spTgt>
                                        </p:tgtEl>
                                        <p:attrNameLst>
                                          <p:attrName>style.visibility</p:attrName>
                                        </p:attrNameLst>
                                      </p:cBhvr>
                                      <p:to>
                                        <p:strVal val="visible"/>
                                      </p:to>
                                    </p:set>
                                    <p:anim calcmode="lin" valueType="num">
                                      <p:cBhvr additive="base">
                                        <p:cTn id="25" dur="500" fill="hold"/>
                                        <p:tgtEl>
                                          <p:spTgt spid="8253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253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25347">
                                            <p:txEl>
                                              <p:pRg st="4" end="4"/>
                                            </p:txEl>
                                          </p:spTgt>
                                        </p:tgtEl>
                                        <p:attrNameLst>
                                          <p:attrName>style.visibility</p:attrName>
                                        </p:attrNameLst>
                                      </p:cBhvr>
                                      <p:to>
                                        <p:strVal val="visible"/>
                                      </p:to>
                                    </p:set>
                                    <p:anim calcmode="lin" valueType="num">
                                      <p:cBhvr additive="base">
                                        <p:cTn id="31" dur="500" fill="hold"/>
                                        <p:tgtEl>
                                          <p:spTgt spid="8253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253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25347">
                                            <p:txEl>
                                              <p:pRg st="5" end="5"/>
                                            </p:txEl>
                                          </p:spTgt>
                                        </p:tgtEl>
                                        <p:attrNameLst>
                                          <p:attrName>style.visibility</p:attrName>
                                        </p:attrNameLst>
                                      </p:cBhvr>
                                      <p:to>
                                        <p:strVal val="visible"/>
                                      </p:to>
                                    </p:set>
                                    <p:anim calcmode="lin" valueType="num">
                                      <p:cBhvr additive="base">
                                        <p:cTn id="37" dur="500" fill="hold"/>
                                        <p:tgtEl>
                                          <p:spTgt spid="8253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253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25347">
                                            <p:txEl>
                                              <p:pRg st="6" end="6"/>
                                            </p:txEl>
                                          </p:spTgt>
                                        </p:tgtEl>
                                        <p:attrNameLst>
                                          <p:attrName>style.visibility</p:attrName>
                                        </p:attrNameLst>
                                      </p:cBhvr>
                                      <p:to>
                                        <p:strVal val="visible"/>
                                      </p:to>
                                    </p:set>
                                    <p:anim calcmode="lin" valueType="num">
                                      <p:cBhvr additive="base">
                                        <p:cTn id="43" dur="500" fill="hold"/>
                                        <p:tgtEl>
                                          <p:spTgt spid="82534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253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25347">
                                            <p:txEl>
                                              <p:pRg st="7" end="7"/>
                                            </p:txEl>
                                          </p:spTgt>
                                        </p:tgtEl>
                                        <p:attrNameLst>
                                          <p:attrName>style.visibility</p:attrName>
                                        </p:attrNameLst>
                                      </p:cBhvr>
                                      <p:to>
                                        <p:strVal val="visible"/>
                                      </p:to>
                                    </p:set>
                                    <p:anim calcmode="lin" valueType="num">
                                      <p:cBhvr additive="base">
                                        <p:cTn id="49" dur="500" fill="hold"/>
                                        <p:tgtEl>
                                          <p:spTgt spid="82534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2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25347">
                                            <p:txEl>
                                              <p:pRg st="8" end="8"/>
                                            </p:txEl>
                                          </p:spTgt>
                                        </p:tgtEl>
                                        <p:attrNameLst>
                                          <p:attrName>style.visibility</p:attrName>
                                        </p:attrNameLst>
                                      </p:cBhvr>
                                      <p:to>
                                        <p:strVal val="visible"/>
                                      </p:to>
                                    </p:set>
                                    <p:anim calcmode="lin" valueType="num">
                                      <p:cBhvr additive="base">
                                        <p:cTn id="55" dur="500" fill="hold"/>
                                        <p:tgtEl>
                                          <p:spTgt spid="82534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2534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7" grpId="0" build="p"/>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3" name="标题 826369"/>
          <p:cNvSpPr>
            <a:spLocks noGrp="1"/>
          </p:cNvSpPr>
          <p:nvPr>
            <p:ph type="title"/>
          </p:nvPr>
        </p:nvSpPr>
        <p:spPr>
          <a:xfrm>
            <a:off x="611188" y="249238"/>
            <a:ext cx="7772400" cy="1311275"/>
          </a:xfrm>
        </p:spPr>
        <p:txBody>
          <a:bodyPr anchor="b"/>
          <a:lstStyle/>
          <a:p>
            <a:r>
              <a:rPr lang="en-US" altLang="zh-CN" sz="4000" b="1">
                <a:solidFill>
                  <a:srgbClr val="10E652"/>
                </a:solidFill>
                <a:latin typeface="宋体" panose="02010600030101010101" pitchFamily="2" charset="-122"/>
              </a:rPr>
              <a:t>1.2.4</a:t>
            </a:r>
            <a:r>
              <a:rPr lang="zh-CN" altLang="en-US" sz="4000" b="1">
                <a:solidFill>
                  <a:srgbClr val="10E652"/>
                </a:solidFill>
                <a:latin typeface="宋体" panose="02010600030101010101" pitchFamily="2" charset="-122"/>
              </a:rPr>
              <a:t>最常用的数据模型</a:t>
            </a:r>
            <a:br>
              <a:rPr lang="zh-CN" altLang="en-US" sz="4000" b="1">
                <a:solidFill>
                  <a:srgbClr val="10E652"/>
                </a:solidFill>
                <a:latin typeface="宋体" panose="02010600030101010101" pitchFamily="2" charset="-122"/>
              </a:rPr>
            </a:br>
            <a:endParaRPr lang="zh-CN" altLang="en-US" sz="4000" b="1">
              <a:solidFill>
                <a:srgbClr val="10E652"/>
              </a:solidFill>
              <a:latin typeface="宋体" panose="02010600030101010101" pitchFamily="2" charset="-122"/>
            </a:endParaRPr>
          </a:p>
        </p:txBody>
      </p:sp>
      <p:sp>
        <p:nvSpPr>
          <p:cNvPr id="826371" name="内容占位符 826370"/>
          <p:cNvSpPr>
            <a:spLocks noGrp="1"/>
          </p:cNvSpPr>
          <p:nvPr>
            <p:ph idx="1"/>
          </p:nvPr>
        </p:nvSpPr>
        <p:spPr>
          <a:xfrm>
            <a:off x="0" y="1371600"/>
            <a:ext cx="9144000" cy="5486400"/>
          </a:xfrm>
        </p:spPr>
        <p:txBody>
          <a:bodyPr anchor="t"/>
          <a:lstStyle/>
          <a:p>
            <a:pPr>
              <a:buNone/>
            </a:pPr>
            <a:r>
              <a:rPr lang="en-US" altLang="zh-CN" sz="2800" b="1">
                <a:solidFill>
                  <a:srgbClr val="FFFF99"/>
                </a:solidFill>
                <a:latin typeface="宋体" panose="02010600030101010101" pitchFamily="2" charset="-122"/>
              </a:rPr>
              <a:t>3.</a:t>
            </a:r>
            <a:r>
              <a:rPr lang="zh-CN" altLang="en-US" sz="2800" b="1">
                <a:solidFill>
                  <a:srgbClr val="FFFF99"/>
                </a:solidFill>
                <a:latin typeface="宋体" panose="02010600030101010101" pitchFamily="2" charset="-122"/>
              </a:rPr>
              <a:t>关系数据模型的存储结构</a:t>
            </a:r>
            <a:endParaRPr lang="zh-CN" altLang="en-US" sz="2800" b="1">
              <a:solidFill>
                <a:srgbClr val="FFFF99"/>
              </a:solidFill>
              <a:latin typeface="宋体" panose="02010600030101010101" pitchFamily="2" charset="-122"/>
            </a:endParaRPr>
          </a:p>
          <a:p>
            <a:r>
              <a:rPr lang="zh-CN" altLang="en-US" sz="2800" b="1">
                <a:solidFill>
                  <a:srgbClr val="FFFF99"/>
                </a:solidFill>
                <a:latin typeface="宋体" panose="02010600030101010101" pitchFamily="2" charset="-122"/>
              </a:rPr>
              <a:t>在关系数据模型中，实体及实体间的联系用表来表示</a:t>
            </a:r>
            <a:endParaRPr lang="zh-CN" altLang="en-US" sz="2800" b="1">
              <a:solidFill>
                <a:srgbClr val="FFFF99"/>
              </a:solidFill>
              <a:latin typeface="宋体" panose="02010600030101010101" pitchFamily="2" charset="-122"/>
            </a:endParaRPr>
          </a:p>
          <a:p>
            <a:pPr>
              <a:buNone/>
            </a:pPr>
            <a:r>
              <a:rPr lang="en-US" altLang="zh-CN" sz="2800" b="1">
                <a:solidFill>
                  <a:srgbClr val="FFFF99"/>
                </a:solidFill>
                <a:latin typeface="宋体" panose="02010600030101010101" pitchFamily="2" charset="-122"/>
              </a:rPr>
              <a:t>4.</a:t>
            </a:r>
            <a:r>
              <a:rPr lang="zh-CN" altLang="en-US" sz="2800" b="1">
                <a:solidFill>
                  <a:srgbClr val="FFFF99"/>
                </a:solidFill>
              </a:rPr>
              <a:t>关系数据模型的优缺点</a:t>
            </a:r>
            <a:endParaRPr lang="zh-CN" altLang="en-US" sz="2800" b="1">
              <a:solidFill>
                <a:srgbClr val="FFFF99"/>
              </a:solidFill>
            </a:endParaRPr>
          </a:p>
          <a:p>
            <a:pPr>
              <a:buNone/>
            </a:pPr>
            <a:r>
              <a:rPr lang="zh-CN" altLang="en-US" sz="2800" b="1">
                <a:solidFill>
                  <a:srgbClr val="FF66FF"/>
                </a:solidFill>
              </a:rPr>
              <a:t>优点</a:t>
            </a:r>
            <a:endParaRPr lang="zh-CN" altLang="en-US" sz="2800" b="1">
              <a:solidFill>
                <a:srgbClr val="FF66FF"/>
              </a:solidFill>
            </a:endParaRPr>
          </a:p>
          <a:p>
            <a:r>
              <a:rPr lang="zh-CN" altLang="en-US" sz="2800" b="1">
                <a:solidFill>
                  <a:srgbClr val="FFFF99"/>
                </a:solidFill>
              </a:rPr>
              <a:t>建立在严格的数学概念的基础上</a:t>
            </a:r>
            <a:endParaRPr lang="zh-CN" altLang="en-US" sz="2800" b="1">
              <a:solidFill>
                <a:srgbClr val="FFFF99"/>
              </a:solidFill>
            </a:endParaRPr>
          </a:p>
          <a:p>
            <a:r>
              <a:rPr lang="zh-CN" altLang="en-US" sz="2800" b="1">
                <a:solidFill>
                  <a:srgbClr val="FFFF99"/>
                </a:solidFill>
              </a:rPr>
              <a:t>关系模型概念单一</a:t>
            </a:r>
            <a:endParaRPr lang="zh-CN" altLang="en-US" sz="2800" b="1">
              <a:solidFill>
                <a:srgbClr val="FFFF99"/>
              </a:solidFill>
            </a:endParaRPr>
          </a:p>
          <a:p>
            <a:r>
              <a:rPr lang="zh-CN" altLang="en-US" sz="2800" b="1">
                <a:solidFill>
                  <a:srgbClr val="FFFF99"/>
                </a:solidFill>
              </a:rPr>
              <a:t>关系模型的存取路径对用户是透明</a:t>
            </a:r>
            <a:r>
              <a:rPr lang="en-US" altLang="zh-CN" sz="2800" b="1">
                <a:solidFill>
                  <a:srgbClr val="FFFF99"/>
                </a:solidFill>
              </a:rPr>
              <a:t>,</a:t>
            </a:r>
            <a:r>
              <a:rPr lang="zh-CN" altLang="en-US" sz="2800" b="1">
                <a:solidFill>
                  <a:srgbClr val="FFFF99"/>
                </a:solidFill>
              </a:rPr>
              <a:t>用户只关心做什么</a:t>
            </a:r>
            <a:r>
              <a:rPr lang="en-US" altLang="zh-CN" sz="2800" b="1">
                <a:solidFill>
                  <a:srgbClr val="FFFF99"/>
                </a:solidFill>
              </a:rPr>
              <a:t>,</a:t>
            </a:r>
            <a:r>
              <a:rPr lang="zh-CN" altLang="en-US" sz="2800" b="1">
                <a:solidFill>
                  <a:srgbClr val="FFFF99"/>
                </a:solidFill>
              </a:rPr>
              <a:t>而不关心怎么做</a:t>
            </a:r>
            <a:endParaRPr lang="zh-CN" altLang="en-US" sz="2800" b="1">
              <a:solidFill>
                <a:srgbClr val="FFFF99"/>
              </a:solidFill>
            </a:endParaRPr>
          </a:p>
          <a:p>
            <a:pPr>
              <a:buNone/>
            </a:pPr>
            <a:r>
              <a:rPr lang="zh-CN" altLang="en-US" sz="2800" b="1">
                <a:solidFill>
                  <a:srgbClr val="FF66FF"/>
                </a:solidFill>
              </a:rPr>
              <a:t>缺点</a:t>
            </a:r>
            <a:endParaRPr lang="zh-CN" altLang="en-US" sz="2800" b="1">
              <a:solidFill>
                <a:srgbClr val="FF66FF"/>
              </a:solidFill>
            </a:endParaRPr>
          </a:p>
          <a:p>
            <a:r>
              <a:rPr lang="zh-CN" altLang="en-US" sz="2800" b="1">
                <a:solidFill>
                  <a:srgbClr val="FFFF99"/>
                </a:solidFill>
              </a:rPr>
              <a:t>查询效率低</a:t>
            </a:r>
            <a:endParaRPr lang="zh-CN" altLang="en-US" sz="2800" b="1">
              <a:solidFill>
                <a:srgbClr val="FFFF99"/>
              </a:solidFill>
            </a:endParaRPr>
          </a:p>
          <a:p>
            <a:pPr>
              <a:buNone/>
            </a:pPr>
            <a:endParaRPr lang="zh-CN" altLang="en-US" sz="2800" b="1">
              <a:solidFill>
                <a:srgbClr val="FFFF99"/>
              </a:solidFill>
            </a:endParaRPr>
          </a:p>
        </p:txBody>
      </p:sp>
      <p:sp>
        <p:nvSpPr>
          <p:cNvPr id="826372" name="矩形 826371"/>
          <p:cNvSpPr/>
          <p:nvPr/>
        </p:nvSpPr>
        <p:spPr>
          <a:xfrm>
            <a:off x="533400" y="4572000"/>
            <a:ext cx="7924800" cy="1600200"/>
          </a:xfrm>
          <a:prstGeom prst="rect">
            <a:avLst/>
          </a:prstGeom>
          <a:noFill/>
          <a:ln w="9525">
            <a:noFill/>
          </a:ln>
        </p:spPr>
        <p:txBody>
          <a:bodyPr anchor="t"/>
          <a:lstStyle/>
          <a:p>
            <a:pPr marL="342900" indent="-342900">
              <a:spcBef>
                <a:spcPct val="30000"/>
              </a:spcBef>
              <a:buFont typeface="Wingdings" panose="05000000000000000000" pitchFamily="2" charset="2"/>
            </a:pPr>
            <a:endParaRPr lang="zh-CN" altLang="en-US" sz="2800" b="1"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6371">
                                            <p:txEl>
                                              <p:pRg st="0" end="0"/>
                                            </p:txEl>
                                          </p:spTgt>
                                        </p:tgtEl>
                                        <p:attrNameLst>
                                          <p:attrName>style.visibility</p:attrName>
                                        </p:attrNameLst>
                                      </p:cBhvr>
                                      <p:to>
                                        <p:strVal val="visible"/>
                                      </p:to>
                                    </p:set>
                                    <p:anim calcmode="lin" valueType="num">
                                      <p:cBhvr additive="base">
                                        <p:cTn id="7" dur="500" fill="hold"/>
                                        <p:tgtEl>
                                          <p:spTgt spid="826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6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6371">
                                            <p:txEl>
                                              <p:pRg st="1" end="1"/>
                                            </p:txEl>
                                          </p:spTgt>
                                        </p:tgtEl>
                                        <p:attrNameLst>
                                          <p:attrName>style.visibility</p:attrName>
                                        </p:attrNameLst>
                                      </p:cBhvr>
                                      <p:to>
                                        <p:strVal val="visible"/>
                                      </p:to>
                                    </p:set>
                                    <p:anim calcmode="lin" valueType="num">
                                      <p:cBhvr additive="base">
                                        <p:cTn id="13" dur="500" fill="hold"/>
                                        <p:tgtEl>
                                          <p:spTgt spid="826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6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6371">
                                            <p:txEl>
                                              <p:pRg st="2" end="2"/>
                                            </p:txEl>
                                          </p:spTgt>
                                        </p:tgtEl>
                                        <p:attrNameLst>
                                          <p:attrName>style.visibility</p:attrName>
                                        </p:attrNameLst>
                                      </p:cBhvr>
                                      <p:to>
                                        <p:strVal val="visible"/>
                                      </p:to>
                                    </p:set>
                                    <p:anim calcmode="lin" valueType="num">
                                      <p:cBhvr additive="base">
                                        <p:cTn id="19" dur="500" fill="hold"/>
                                        <p:tgtEl>
                                          <p:spTgt spid="826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26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26371">
                                            <p:txEl>
                                              <p:pRg st="3" end="3"/>
                                            </p:txEl>
                                          </p:spTgt>
                                        </p:tgtEl>
                                        <p:attrNameLst>
                                          <p:attrName>style.visibility</p:attrName>
                                        </p:attrNameLst>
                                      </p:cBhvr>
                                      <p:to>
                                        <p:strVal val="visible"/>
                                      </p:to>
                                    </p:set>
                                    <p:anim calcmode="lin" valueType="num">
                                      <p:cBhvr additive="base">
                                        <p:cTn id="25" dur="500" fill="hold"/>
                                        <p:tgtEl>
                                          <p:spTgt spid="826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26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26371">
                                            <p:txEl>
                                              <p:pRg st="4" end="4"/>
                                            </p:txEl>
                                          </p:spTgt>
                                        </p:tgtEl>
                                        <p:attrNameLst>
                                          <p:attrName>style.visibility</p:attrName>
                                        </p:attrNameLst>
                                      </p:cBhvr>
                                      <p:to>
                                        <p:strVal val="visible"/>
                                      </p:to>
                                    </p:set>
                                    <p:anim calcmode="lin" valueType="num">
                                      <p:cBhvr additive="base">
                                        <p:cTn id="31" dur="500" fill="hold"/>
                                        <p:tgtEl>
                                          <p:spTgt spid="8263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26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26371">
                                            <p:txEl>
                                              <p:pRg st="5" end="5"/>
                                            </p:txEl>
                                          </p:spTgt>
                                        </p:tgtEl>
                                        <p:attrNameLst>
                                          <p:attrName>style.visibility</p:attrName>
                                        </p:attrNameLst>
                                      </p:cBhvr>
                                      <p:to>
                                        <p:strVal val="visible"/>
                                      </p:to>
                                    </p:set>
                                    <p:anim calcmode="lin" valueType="num">
                                      <p:cBhvr additive="base">
                                        <p:cTn id="37" dur="500" fill="hold"/>
                                        <p:tgtEl>
                                          <p:spTgt spid="8263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263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26371">
                                            <p:txEl>
                                              <p:pRg st="6" end="6"/>
                                            </p:txEl>
                                          </p:spTgt>
                                        </p:tgtEl>
                                        <p:attrNameLst>
                                          <p:attrName>style.visibility</p:attrName>
                                        </p:attrNameLst>
                                      </p:cBhvr>
                                      <p:to>
                                        <p:strVal val="visible"/>
                                      </p:to>
                                    </p:set>
                                    <p:anim calcmode="lin" valueType="num">
                                      <p:cBhvr additive="base">
                                        <p:cTn id="43" dur="500" fill="hold"/>
                                        <p:tgtEl>
                                          <p:spTgt spid="82637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2637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26371">
                                            <p:txEl>
                                              <p:pRg st="7" end="7"/>
                                            </p:txEl>
                                          </p:spTgt>
                                        </p:tgtEl>
                                        <p:attrNameLst>
                                          <p:attrName>style.visibility</p:attrName>
                                        </p:attrNameLst>
                                      </p:cBhvr>
                                      <p:to>
                                        <p:strVal val="visible"/>
                                      </p:to>
                                    </p:set>
                                    <p:anim calcmode="lin" valueType="num">
                                      <p:cBhvr additive="base">
                                        <p:cTn id="49" dur="500" fill="hold"/>
                                        <p:tgtEl>
                                          <p:spTgt spid="82637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2637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26371">
                                            <p:txEl>
                                              <p:pRg st="8" end="8"/>
                                            </p:txEl>
                                          </p:spTgt>
                                        </p:tgtEl>
                                        <p:attrNameLst>
                                          <p:attrName>style.visibility</p:attrName>
                                        </p:attrNameLst>
                                      </p:cBhvr>
                                      <p:to>
                                        <p:strVal val="visible"/>
                                      </p:to>
                                    </p:set>
                                    <p:anim calcmode="lin" valueType="num">
                                      <p:cBhvr additive="base">
                                        <p:cTn id="55" dur="500" fill="hold"/>
                                        <p:tgtEl>
                                          <p:spTgt spid="82637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2637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nodePh="1">
                                  <p:stCondLst>
                                    <p:cond delay="0"/>
                                  </p:stCondLst>
                                  <p:endCondLst>
                                    <p:cond evt="begin" delay="0">
                                      <p:tn val="59"/>
                                    </p:cond>
                                  </p:endCondLst>
                                  <p:childTnLst>
                                    <p:set>
                                      <p:cBhvr>
                                        <p:cTn id="60" dur="1" fill="hold">
                                          <p:stCondLst>
                                            <p:cond delay="0"/>
                                          </p:stCondLst>
                                        </p:cTn>
                                        <p:tgtEl>
                                          <p:spTgt spid="826372">
                                            <p:txEl>
                                              <p:pRg st="0" end="0"/>
                                            </p:txEl>
                                          </p:spTgt>
                                        </p:tgtEl>
                                        <p:attrNameLst>
                                          <p:attrName>style.visibility</p:attrName>
                                        </p:attrNameLst>
                                      </p:cBhvr>
                                      <p:to>
                                        <p:strVal val="visible"/>
                                      </p:to>
                                    </p:set>
                                    <p:anim calcmode="lin" valueType="num">
                                      <p:cBhvr additive="base">
                                        <p:cTn id="61" dur="500" fill="hold"/>
                                        <p:tgtEl>
                                          <p:spTgt spid="826372">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2637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1" grpId="0" build="p"/>
      <p:bldP spid="826372" grpId="0" build="p"/>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标题 827393"/>
          <p:cNvSpPr>
            <a:spLocks noGrp="1"/>
          </p:cNvSpPr>
          <p:nvPr>
            <p:ph type="title"/>
          </p:nvPr>
        </p:nvSpPr>
        <p:spPr/>
        <p:txBody>
          <a:bodyPr anchor="b"/>
          <a:lstStyle/>
          <a:p>
            <a:r>
              <a:rPr lang="en-US" altLang="zh-CN" sz="3200">
                <a:latin typeface="Times New Roman" panose="02020603050405020304" pitchFamily="18" charset="0"/>
              </a:rPr>
              <a:t>1.3 </a:t>
            </a:r>
            <a:r>
              <a:rPr lang="zh-CN" altLang="en-US" sz="3200">
                <a:latin typeface="Times New Roman" panose="02020603050405020304" pitchFamily="18" charset="0"/>
              </a:rPr>
              <a:t>数据库系统的结构</a:t>
            </a:r>
            <a:r>
              <a:rPr lang="zh-CN" altLang="en-US" sz="2800">
                <a:latin typeface="Times New Roman" panose="02020603050405020304" pitchFamily="18" charset="0"/>
              </a:rPr>
              <a:t> </a:t>
            </a:r>
            <a:endParaRPr lang="zh-CN" altLang="en-US" sz="2800">
              <a:latin typeface="Times New Roman" panose="02020603050405020304" pitchFamily="18" charset="0"/>
            </a:endParaRPr>
          </a:p>
        </p:txBody>
      </p:sp>
      <p:sp>
        <p:nvSpPr>
          <p:cNvPr id="827395" name="矩形 827394"/>
          <p:cNvSpPr/>
          <p:nvPr/>
        </p:nvSpPr>
        <p:spPr>
          <a:xfrm>
            <a:off x="539750" y="1844675"/>
            <a:ext cx="7772400" cy="5187950"/>
          </a:xfrm>
          <a:prstGeom prst="rect">
            <a:avLst/>
          </a:prstGeom>
          <a:noFill/>
          <a:ln w="9525">
            <a:noFill/>
          </a:ln>
        </p:spPr>
        <p:txBody>
          <a:bodyPr tIns="165048" bIns="165048" anchor="t">
            <a:spAutoFit/>
          </a:bodyPr>
          <a:lstStyle/>
          <a:p>
            <a:pPr algn="just">
              <a:lnSpc>
                <a:spcPct val="120000"/>
              </a:lnSpc>
              <a:spcBef>
                <a:spcPct val="20000"/>
              </a:spcBef>
            </a:pPr>
            <a:r>
              <a:rPr lang="en-US" altLang="zh-CN" sz="2800" b="1">
                <a:latin typeface="Times New Roman" panose="02020603050405020304" pitchFamily="18" charset="0"/>
                <a:ea typeface="宋体" panose="02010600030101010101" pitchFamily="2" charset="-122"/>
              </a:rPr>
              <a:t>1.3.1 </a:t>
            </a:r>
            <a:r>
              <a:rPr lang="zh-CN" altLang="en-US" sz="2800" b="1">
                <a:latin typeface="Times New Roman" panose="02020603050405020304" pitchFamily="18" charset="0"/>
                <a:ea typeface="宋体" panose="02010600030101010101" pitchFamily="2" charset="-122"/>
              </a:rPr>
              <a:t>数据库系统模式的概念</a:t>
            </a:r>
            <a:endParaRPr lang="zh-CN" altLang="en-US" sz="2800" b="1">
              <a:latin typeface="Times New Roman" panose="02020603050405020304" pitchFamily="18" charset="0"/>
              <a:ea typeface="宋体" panose="02010600030101010101" pitchFamily="2" charset="-122"/>
            </a:endParaRPr>
          </a:p>
          <a:p>
            <a:pPr algn="just" eaLnBrk="0" hangingPunct="0">
              <a:lnSpc>
                <a:spcPct val="120000"/>
              </a:lnSpc>
              <a:spcBef>
                <a:spcPct val="20000"/>
              </a:spcBef>
            </a:pPr>
            <a:r>
              <a:rPr lang="zh-CN" altLang="en-US" sz="2400">
                <a:latin typeface="Tahoma" panose="020B0604030504040204" pitchFamily="34"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当</a:t>
            </a:r>
            <a:r>
              <a:rPr lang="zh-CN" altLang="en-US" sz="2400" u="sng">
                <a:latin typeface="Times New Roman" panose="02020603050405020304" pitchFamily="18" charset="0"/>
                <a:ea typeface="宋体" panose="02010600030101010101" pitchFamily="2" charset="-122"/>
              </a:rPr>
              <a:t>设计数据库</a:t>
            </a:r>
            <a:r>
              <a:rPr lang="zh-CN" altLang="en-US" sz="2400">
                <a:latin typeface="Times New Roman" panose="02020603050405020304" pitchFamily="18" charset="0"/>
                <a:ea typeface="宋体" panose="02010600030101010101" pitchFamily="2" charset="-122"/>
              </a:rPr>
              <a:t>时，对数据库的</a:t>
            </a:r>
            <a:r>
              <a:rPr lang="zh-CN" altLang="en-US" sz="2400" u="sng">
                <a:latin typeface="Times New Roman" panose="02020603050405020304" pitchFamily="18" charset="0"/>
                <a:ea typeface="宋体" panose="02010600030101010101" pitchFamily="2" charset="-122"/>
              </a:rPr>
              <a:t>结构</a:t>
            </a:r>
            <a:r>
              <a:rPr lang="zh-CN" altLang="en-US" sz="2400">
                <a:latin typeface="Times New Roman" panose="02020603050405020304" pitchFamily="18" charset="0"/>
                <a:ea typeface="宋体" panose="02010600030101010101" pitchFamily="2" charset="-122"/>
              </a:rPr>
              <a:t>感兴趣；</a:t>
            </a:r>
            <a:endParaRPr lang="zh-CN" altLang="en-US" sz="2400">
              <a:latin typeface="Times New Roman" panose="02020603050405020304" pitchFamily="18" charset="0"/>
              <a:ea typeface="宋体" panose="02010600030101010101" pitchFamily="2" charset="-122"/>
            </a:endParaRPr>
          </a:p>
          <a:p>
            <a:pPr algn="just"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即</a:t>
            </a:r>
            <a:r>
              <a:rPr lang="zh-CN" altLang="en-US" sz="2400" b="1">
                <a:latin typeface="Times New Roman" panose="02020603050405020304" pitchFamily="18" charset="0"/>
                <a:ea typeface="宋体" panose="02010600030101010101" pitchFamily="2" charset="-122"/>
              </a:rPr>
              <a:t>模式（</a:t>
            </a:r>
            <a:r>
              <a:rPr lang="en-US" altLang="zh-CN" sz="2400" b="1">
                <a:latin typeface="Times New Roman" panose="02020603050405020304" pitchFamily="18" charset="0"/>
                <a:ea typeface="宋体" panose="02010600030101010101" pitchFamily="2" charset="-122"/>
              </a:rPr>
              <a:t>Schema</a:t>
            </a:r>
            <a:r>
              <a:rPr lang="zh-CN" altLang="en-US" sz="2400" b="1">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数据库中数据的逻辑结	      	      构和特征的描述</a:t>
            </a:r>
            <a:endParaRPr lang="zh-CN" altLang="en-US" sz="2400">
              <a:latin typeface="Times New Roman" panose="02020603050405020304" pitchFamily="18" charset="0"/>
              <a:ea typeface="宋体" panose="02010600030101010101" pitchFamily="2" charset="-122"/>
            </a:endParaRPr>
          </a:p>
          <a:p>
            <a:pPr algn="just"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当</a:t>
            </a:r>
            <a:r>
              <a:rPr lang="zh-CN" altLang="en-US" sz="2400" u="sng">
                <a:latin typeface="Times New Roman" panose="02020603050405020304" pitchFamily="18" charset="0"/>
                <a:ea typeface="宋体" panose="02010600030101010101" pitchFamily="2" charset="-122"/>
              </a:rPr>
              <a:t>应用数据库</a:t>
            </a:r>
            <a:r>
              <a:rPr lang="zh-CN" altLang="en-US" sz="2400">
                <a:latin typeface="Times New Roman" panose="02020603050405020304" pitchFamily="18" charset="0"/>
                <a:ea typeface="宋体" panose="02010600030101010101" pitchFamily="2" charset="-122"/>
              </a:rPr>
              <a:t>时，关心的是数据库中存在的数据</a:t>
            </a:r>
            <a:r>
              <a:rPr lang="en-US" altLang="zh-CN" sz="24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a:p>
            <a:pPr algn="just" eaLnBrk="0" hangingPunct="0">
              <a:lnSpc>
                <a:spcPct val="120000"/>
              </a:lnSpc>
              <a:spcBef>
                <a:spcPct val="20000"/>
              </a:spcBef>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实例（</a:t>
            </a:r>
            <a:r>
              <a:rPr lang="en-US" altLang="zh-CN" sz="2400">
                <a:latin typeface="Times New Roman" panose="02020603050405020304" pitchFamily="18" charset="0"/>
                <a:ea typeface="宋体" panose="02010600030101010101" pitchFamily="2" charset="-122"/>
              </a:rPr>
              <a:t>Instance</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a:p>
            <a:pPr algn="just"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数据库中的数据经常变化，而数据库的结构在一定时</a:t>
            </a:r>
            <a:endParaRPr lang="zh-CN" altLang="en-US" sz="2400">
              <a:latin typeface="Times New Roman" panose="02020603050405020304" pitchFamily="18" charset="0"/>
              <a:ea typeface="宋体" panose="02010600030101010101" pitchFamily="2" charset="-122"/>
            </a:endParaRPr>
          </a:p>
          <a:p>
            <a:pPr algn="just" eaLnBrk="0" hangingPunct="0">
              <a:spcBef>
                <a:spcPct val="20000"/>
              </a:spcBef>
            </a:pPr>
            <a:r>
              <a:rPr lang="zh-CN" altLang="en-US" sz="2400">
                <a:latin typeface="Times New Roman" panose="02020603050405020304" pitchFamily="18" charset="0"/>
                <a:ea typeface="宋体" panose="02010600030101010101" pitchFamily="2" charset="-122"/>
              </a:rPr>
              <a:t>    间范围内不会改变。</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数据库中结构的定义可以在多个抽象级别进行，形成</a:t>
            </a:r>
            <a:endParaRPr lang="zh-CN" altLang="en-US" sz="2400">
              <a:latin typeface="Times New Roman" panose="02020603050405020304" pitchFamily="18" charset="0"/>
              <a:ea typeface="宋体" panose="02010600030101010101" pitchFamily="2" charset="-122"/>
            </a:endParaRPr>
          </a:p>
          <a:p>
            <a:pPr eaLnBrk="0" hangingPunct="0">
              <a:lnSpc>
                <a:spcPct val="90000"/>
              </a:lnSpc>
              <a:spcBef>
                <a:spcPct val="20000"/>
              </a:spcBef>
            </a:pPr>
            <a:r>
              <a:rPr lang="zh-CN" altLang="en-US" sz="2400">
                <a:latin typeface="Times New Roman" panose="02020603050405020304" pitchFamily="18" charset="0"/>
                <a:ea typeface="宋体" panose="02010600030101010101" pitchFamily="2" charset="-122"/>
              </a:rPr>
              <a:t>    多个级别的数据库模式。</a:t>
            </a:r>
            <a:r>
              <a:rPr lang="zh-CN" altLang="en-US" sz="110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7394"/>
                                        </p:tgtEl>
                                        <p:attrNameLst>
                                          <p:attrName>style.visibility</p:attrName>
                                        </p:attrNameLst>
                                      </p:cBhvr>
                                      <p:to>
                                        <p:strVal val="visible"/>
                                      </p:to>
                                    </p:set>
                                    <p:anim calcmode="lin" valueType="num">
                                      <p:cBhvr additive="base">
                                        <p:cTn id="7" dur="500" fill="hold"/>
                                        <p:tgtEl>
                                          <p:spTgt spid="827394"/>
                                        </p:tgtEl>
                                        <p:attrNameLst>
                                          <p:attrName>ppt_x</p:attrName>
                                        </p:attrNameLst>
                                      </p:cBhvr>
                                      <p:tavLst>
                                        <p:tav tm="0">
                                          <p:val>
                                            <p:strVal val="0-#ppt_w/2"/>
                                          </p:val>
                                        </p:tav>
                                        <p:tav tm="100000">
                                          <p:val>
                                            <p:strVal val="#ppt_x"/>
                                          </p:val>
                                        </p:tav>
                                      </p:tavLst>
                                    </p:anim>
                                    <p:anim calcmode="lin" valueType="num">
                                      <p:cBhvr additive="base">
                                        <p:cTn id="8" dur="500" fill="hold"/>
                                        <p:tgtEl>
                                          <p:spTgt spid="8273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27395"/>
                                        </p:tgtEl>
                                        <p:attrNameLst>
                                          <p:attrName>style.visibility</p:attrName>
                                        </p:attrNameLst>
                                      </p:cBhvr>
                                      <p:to>
                                        <p:strVal val="visible"/>
                                      </p:to>
                                    </p:set>
                                    <p:animEffect transition="in" filter="blinds(horizontal)">
                                      <p:cBhvr>
                                        <p:cTn id="13" dur="500"/>
                                        <p:tgtEl>
                                          <p:spTgt spid="827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p:bldP spid="827395" grpId="0"/>
    </p:bld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标题 828417"/>
          <p:cNvSpPr>
            <a:spLocks noGrp="1"/>
          </p:cNvSpPr>
          <p:nvPr>
            <p:ph type="title"/>
          </p:nvPr>
        </p:nvSpPr>
        <p:spPr/>
        <p:txBody>
          <a:bodyPr anchor="b"/>
          <a:lstStyle/>
          <a:p>
            <a:r>
              <a:rPr lang="en-US" altLang="zh-CN" sz="2800">
                <a:latin typeface="Times New Roman" panose="02020603050405020304" pitchFamily="18" charset="0"/>
              </a:rPr>
              <a:t>1.3.2 </a:t>
            </a:r>
            <a:r>
              <a:rPr lang="zh-CN" altLang="en-US" sz="2800">
                <a:latin typeface="Times New Roman" panose="02020603050405020304" pitchFamily="18" charset="0"/>
              </a:rPr>
              <a:t>数据库系统的三级模式结构 </a:t>
            </a:r>
            <a:endParaRPr lang="zh-CN" altLang="en-US" sz="2800">
              <a:latin typeface="Times New Roman" panose="02020603050405020304" pitchFamily="18" charset="0"/>
            </a:endParaRPr>
          </a:p>
        </p:txBody>
      </p:sp>
      <p:sp>
        <p:nvSpPr>
          <p:cNvPr id="828419" name="矩形 828418"/>
          <p:cNvSpPr/>
          <p:nvPr/>
        </p:nvSpPr>
        <p:spPr>
          <a:xfrm>
            <a:off x="914400" y="1981200"/>
            <a:ext cx="7924800" cy="3816350"/>
          </a:xfrm>
          <a:prstGeom prst="rect">
            <a:avLst/>
          </a:prstGeom>
          <a:noFill/>
          <a:ln w="9525">
            <a:noFill/>
          </a:ln>
        </p:spPr>
        <p:txBody>
          <a:bodyPr anchor="t">
            <a:spAutoFit/>
          </a:bodyPr>
          <a:lstStyle/>
          <a:p>
            <a:pPr indent="266700" algn="just" defTabSz="914400">
              <a:lnSpc>
                <a:spcPct val="120000"/>
              </a:lnSpc>
              <a:spcBef>
                <a:spcPct val="20000"/>
              </a:spcBef>
              <a:tabLst>
                <a:tab pos="828675" algn="l"/>
              </a:tabLst>
            </a:pPr>
            <a:r>
              <a:rPr lang="zh-CN" altLang="en-US" sz="2400">
                <a:latin typeface="Times New Roman" panose="02020603050405020304" pitchFamily="18" charset="0"/>
                <a:ea typeface="宋体" panose="02010600030101010101" pitchFamily="2" charset="-122"/>
              </a:rPr>
              <a:t>     数据库系统的三级模式不仅可以使数据具有独立性，而且还可以使数据达到共享，使同一数据满足更多用户的不同要求。 </a:t>
            </a:r>
            <a:endParaRPr lang="zh-CN" altLang="en-US" sz="2400">
              <a:latin typeface="Times New Roman" panose="02020603050405020304" pitchFamily="18" charset="0"/>
              <a:ea typeface="宋体" panose="02010600030101010101" pitchFamily="2" charset="-122"/>
            </a:endParaRPr>
          </a:p>
          <a:p>
            <a:pPr indent="266700" algn="just" defTabSz="914400">
              <a:lnSpc>
                <a:spcPct val="120000"/>
              </a:lnSpc>
              <a:spcBef>
                <a:spcPct val="20000"/>
              </a:spcBef>
              <a:tabLst>
                <a:tab pos="828675" algn="l"/>
              </a:tabLst>
            </a:pPr>
            <a:r>
              <a:rPr lang="zh-CN" altLang="en-US" sz="2400">
                <a:latin typeface="Times New Roman" panose="02020603050405020304" pitchFamily="18" charset="0"/>
                <a:ea typeface="宋体" panose="02010600030101010101" pitchFamily="2" charset="-122"/>
              </a:rPr>
              <a:t>一、  </a:t>
            </a:r>
            <a:r>
              <a:rPr lang="zh-CN" altLang="en-US" sz="2400">
                <a:latin typeface="Tahoma" panose="020B0604030504040204" pitchFamily="34" charset="0"/>
                <a:ea typeface="宋体" panose="02010600030101010101" pitchFamily="2" charset="-122"/>
              </a:rPr>
              <a:t>内模式（</a:t>
            </a:r>
            <a:r>
              <a:rPr lang="en-US" altLang="zh-CN" sz="2400">
                <a:latin typeface="Times New Roman" panose="02020603050405020304" pitchFamily="18" charset="0"/>
                <a:ea typeface="宋体" panose="02010600030101010101" pitchFamily="2" charset="-122"/>
              </a:rPr>
              <a:t>Internal Schema</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a:p>
            <a:pPr indent="266700" algn="just" defTabSz="914400" eaLnBrk="0" hangingPunct="0">
              <a:lnSpc>
                <a:spcPct val="120000"/>
              </a:lnSpc>
              <a:spcBef>
                <a:spcPct val="20000"/>
              </a:spcBef>
              <a:tabLst>
                <a:tab pos="828675" algn="l"/>
              </a:tabLst>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存储模式</a:t>
            </a:r>
            <a:endParaRPr lang="zh-CN" altLang="en-US" sz="2400">
              <a:latin typeface="Times New Roman" panose="02020603050405020304" pitchFamily="18" charset="0"/>
              <a:ea typeface="宋体" panose="02010600030101010101" pitchFamily="2" charset="-122"/>
            </a:endParaRPr>
          </a:p>
          <a:p>
            <a:pPr indent="266700" algn="just" defTabSz="914400" eaLnBrk="0" hangingPunct="0">
              <a:lnSpc>
                <a:spcPct val="120000"/>
              </a:lnSpc>
              <a:spcBef>
                <a:spcPct val="20000"/>
              </a:spcBef>
              <a:tabLst>
                <a:tab pos="828675" algn="l"/>
              </a:tabLst>
            </a:pPr>
            <a:r>
              <a:rPr lang="zh-CN" altLang="en-US" sz="2400">
                <a:latin typeface="Times New Roman" panose="02020603050405020304" pitchFamily="18" charset="0"/>
                <a:ea typeface="宋体" panose="02010600030101010101" pitchFamily="2" charset="-122"/>
              </a:rPr>
              <a:t>        ●  </a:t>
            </a:r>
            <a:r>
              <a:rPr lang="zh-CN" altLang="en-US" sz="2400">
                <a:latin typeface="Tahoma" panose="020B0604030504040204" pitchFamily="34" charset="0"/>
                <a:ea typeface="宋体" panose="02010600030101010101" pitchFamily="2" charset="-122"/>
              </a:rPr>
              <a:t>是数据在数据库系统的内部表示，即对数据的物	     理结构</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存储方式的描述，是低级描述，一般由	       </a:t>
            </a:r>
            <a:r>
              <a:rPr lang="en-US" altLang="zh-CN" sz="2400">
                <a:latin typeface="Times New Roman" panose="02020603050405020304" pitchFamily="18" charset="0"/>
                <a:ea typeface="宋体" panose="02010600030101010101" pitchFamily="2" charset="-122"/>
              </a:rPr>
              <a:t>DBMS</a:t>
            </a:r>
            <a:r>
              <a:rPr lang="zh-CN" altLang="en-US" sz="2400">
                <a:latin typeface="Times New Roman" panose="02020603050405020304" pitchFamily="18" charset="0"/>
                <a:ea typeface="宋体" panose="02010600030101010101" pitchFamily="2" charset="-122"/>
              </a:rPr>
              <a:t>提供的语言或工具完成；</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8418"/>
                                        </p:tgtEl>
                                        <p:attrNameLst>
                                          <p:attrName>style.visibility</p:attrName>
                                        </p:attrNameLst>
                                      </p:cBhvr>
                                      <p:to>
                                        <p:strVal val="visible"/>
                                      </p:to>
                                    </p:set>
                                    <p:anim calcmode="lin" valueType="num">
                                      <p:cBhvr additive="base">
                                        <p:cTn id="7" dur="500" fill="hold"/>
                                        <p:tgtEl>
                                          <p:spTgt spid="828418"/>
                                        </p:tgtEl>
                                        <p:attrNameLst>
                                          <p:attrName>ppt_x</p:attrName>
                                        </p:attrNameLst>
                                      </p:cBhvr>
                                      <p:tavLst>
                                        <p:tav tm="0">
                                          <p:val>
                                            <p:strVal val="0-#ppt_w/2"/>
                                          </p:val>
                                        </p:tav>
                                        <p:tav tm="100000">
                                          <p:val>
                                            <p:strVal val="#ppt_x"/>
                                          </p:val>
                                        </p:tav>
                                      </p:tavLst>
                                    </p:anim>
                                    <p:anim calcmode="lin" valueType="num">
                                      <p:cBhvr additive="base">
                                        <p:cTn id="8" dur="500" fill="hold"/>
                                        <p:tgtEl>
                                          <p:spTgt spid="8284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28419"/>
                                        </p:tgtEl>
                                        <p:attrNameLst>
                                          <p:attrName>style.visibility</p:attrName>
                                        </p:attrNameLst>
                                      </p:cBhvr>
                                      <p:to>
                                        <p:strVal val="visible"/>
                                      </p:to>
                                    </p:set>
                                    <p:animEffect transition="in" filter="blinds(horizontal)">
                                      <p:cBhvr>
                                        <p:cTn id="13" dur="500"/>
                                        <p:tgtEl>
                                          <p:spTgt spid="828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18" grpId="0"/>
      <p:bldP spid="8284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83969"/>
          <p:cNvSpPr>
            <a:spLocks noGrp="1"/>
          </p:cNvSpPr>
          <p:nvPr>
            <p:ph type="title"/>
          </p:nvPr>
        </p:nvSpPr>
        <p:spPr>
          <a:xfrm>
            <a:off x="685800" y="152400"/>
            <a:ext cx="6870700" cy="828675"/>
          </a:xfrm>
        </p:spPr>
        <p:txBody>
          <a:bodyPr anchor="b"/>
          <a:lstStyle/>
          <a:p>
            <a:r>
              <a:rPr lang="zh-CN" altLang="en-US"/>
              <a:t>网状数据模型的数据结构</a:t>
            </a:r>
            <a:endParaRPr lang="zh-CN" altLang="en-US"/>
          </a:p>
        </p:txBody>
      </p:sp>
      <p:pic>
        <p:nvPicPr>
          <p:cNvPr id="84994" name="文本占位符 83970"/>
          <p:cNvPicPr>
            <a:picLocks noGrp="1" noChangeAspect="1"/>
          </p:cNvPicPr>
          <p:nvPr>
            <p:ph idx="1"/>
          </p:nvPr>
        </p:nvPicPr>
        <p:blipFill>
          <a:blip r:embed="rId1"/>
          <a:stretch>
            <a:fillRect/>
          </a:stretch>
        </p:blipFill>
        <p:spPr>
          <a:xfrm>
            <a:off x="0" y="981075"/>
            <a:ext cx="9144000" cy="5876925"/>
          </a:xfrm>
        </p:spPr>
      </p:pic>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标题 829441"/>
          <p:cNvSpPr>
            <a:spLocks noGrp="1"/>
          </p:cNvSpPr>
          <p:nvPr>
            <p:ph type="title"/>
          </p:nvPr>
        </p:nvSpPr>
        <p:spPr/>
        <p:txBody>
          <a:bodyPr anchor="b"/>
          <a:lstStyle/>
          <a:p>
            <a:r>
              <a:rPr lang="en-US" altLang="zh-CN" sz="2800">
                <a:latin typeface="Times New Roman" panose="02020603050405020304" pitchFamily="18" charset="0"/>
              </a:rPr>
              <a:t>1.3.2 </a:t>
            </a:r>
            <a:r>
              <a:rPr lang="zh-CN" altLang="en-US" sz="2800">
                <a:latin typeface="Times New Roman" panose="02020603050405020304" pitchFamily="18" charset="0"/>
              </a:rPr>
              <a:t>数据库系统的三级模式结构</a:t>
            </a:r>
            <a:endParaRPr lang="zh-CN" altLang="en-US" sz="2800">
              <a:latin typeface="Times New Roman" panose="02020603050405020304" pitchFamily="18" charset="0"/>
            </a:endParaRPr>
          </a:p>
        </p:txBody>
      </p:sp>
      <p:sp>
        <p:nvSpPr>
          <p:cNvPr id="829443" name="矩形 829442"/>
          <p:cNvSpPr/>
          <p:nvPr/>
        </p:nvSpPr>
        <p:spPr>
          <a:xfrm>
            <a:off x="1066800" y="2057400"/>
            <a:ext cx="7924800" cy="2940050"/>
          </a:xfrm>
          <a:prstGeom prst="rect">
            <a:avLst/>
          </a:prstGeom>
          <a:noFill/>
          <a:ln w="9525">
            <a:noFill/>
          </a:ln>
        </p:spPr>
        <p:txBody>
          <a:bodyPr anchor="t">
            <a:spAutoFit/>
          </a:bodyPr>
          <a:lstStyle/>
          <a:p>
            <a:pPr algn="just"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a:t>
            </a:r>
            <a:r>
              <a:rPr lang="zh-CN" altLang="en-US" sz="2400">
                <a:latin typeface="Tahoma" panose="020B0604030504040204" pitchFamily="34" charset="0"/>
                <a:ea typeface="宋体" panose="02010600030101010101" pitchFamily="2" charset="-122"/>
              </a:rPr>
              <a:t>要修改存储数据库的结构（例如，用倒排文件代替多</a:t>
            </a:r>
            <a:endParaRPr lang="zh-CN" altLang="en-US" sz="2400">
              <a:latin typeface="Tahoma" panose="020B0604030504040204" pitchFamily="34" charset="0"/>
              <a:ea typeface="宋体" panose="02010600030101010101" pitchFamily="2" charset="-122"/>
            </a:endParaRPr>
          </a:p>
          <a:p>
            <a:pPr algn="just" eaLnBrk="0" hangingPunct="0">
              <a:lnSpc>
                <a:spcPct val="110000"/>
              </a:lnSpc>
              <a:spcBef>
                <a:spcPct val="20000"/>
              </a:spcBef>
            </a:pPr>
            <a:r>
              <a:rPr lang="zh-CN" altLang="en-US" sz="2400">
                <a:latin typeface="Tahoma" panose="020B0604030504040204" pitchFamily="34" charset="0"/>
                <a:ea typeface="宋体" panose="02010600030101010101" pitchFamily="2" charset="-122"/>
              </a:rPr>
              <a:t>    链表），那么仅仅需要把这些修改反映在存储模式中；</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a:t>
            </a:r>
            <a:r>
              <a:rPr lang="zh-CN" altLang="en-US" sz="2400">
                <a:latin typeface="Tahoma" panose="020B0604030504040204" pitchFamily="34" charset="0"/>
                <a:ea typeface="宋体" panose="02010600030101010101" pitchFamily="2" charset="-122"/>
              </a:rPr>
              <a:t>通常我们不关心内模式的具体技术实现，而是从一般组</a:t>
            </a:r>
            <a:endParaRPr lang="zh-CN" altLang="en-US" sz="2400">
              <a:latin typeface="Tahoma" panose="020B0604030504040204" pitchFamily="34" charset="0"/>
              <a:ea typeface="宋体" panose="02010600030101010101" pitchFamily="2" charset="-122"/>
            </a:endParaRPr>
          </a:p>
          <a:p>
            <a:pPr eaLnBrk="0" hangingPunct="0">
              <a:lnSpc>
                <a:spcPct val="110000"/>
              </a:lnSpc>
              <a:spcBef>
                <a:spcPct val="20000"/>
              </a:spcBef>
            </a:pPr>
            <a:r>
              <a:rPr lang="zh-CN" altLang="en-US" sz="2400">
                <a:latin typeface="Tahoma" panose="020B0604030504040204" pitchFamily="34" charset="0"/>
                <a:ea typeface="宋体" panose="02010600030101010101" pitchFamily="2" charset="-122"/>
              </a:rPr>
              <a:t>    织的观点（即概念模式）或用户的观点（外模式）来讨</a:t>
            </a:r>
            <a:endParaRPr lang="zh-CN" altLang="en-US" sz="2400">
              <a:latin typeface="Tahoma" panose="020B0604030504040204" pitchFamily="34" charset="0"/>
              <a:ea typeface="宋体" panose="02010600030101010101" pitchFamily="2" charset="-122"/>
            </a:endParaRPr>
          </a:p>
          <a:p>
            <a:pPr eaLnBrk="0" hangingPunct="0">
              <a:lnSpc>
                <a:spcPct val="110000"/>
              </a:lnSpc>
              <a:spcBef>
                <a:spcPct val="20000"/>
              </a:spcBef>
            </a:pPr>
            <a:r>
              <a:rPr lang="zh-CN" altLang="en-US" sz="2400">
                <a:latin typeface="Tahoma" panose="020B0604030504040204" pitchFamily="34" charset="0"/>
                <a:ea typeface="宋体" panose="02010600030101010101" pitchFamily="2" charset="-122"/>
              </a:rPr>
              <a:t>    论数据库的描述。但我们必须意识到基本的内模式和存</a:t>
            </a:r>
            <a:endParaRPr lang="zh-CN" altLang="en-US" sz="2400">
              <a:latin typeface="Tahoma" panose="020B0604030504040204" pitchFamily="34" charset="0"/>
              <a:ea typeface="宋体" panose="02010600030101010101" pitchFamily="2" charset="-122"/>
            </a:endParaRPr>
          </a:p>
          <a:p>
            <a:pPr eaLnBrk="0" hangingPunct="0">
              <a:lnSpc>
                <a:spcPct val="110000"/>
              </a:lnSpc>
              <a:spcBef>
                <a:spcPct val="20000"/>
              </a:spcBef>
            </a:pPr>
            <a:r>
              <a:rPr lang="zh-CN" altLang="en-US" sz="2400">
                <a:latin typeface="Tahoma" panose="020B0604030504040204" pitchFamily="34" charset="0"/>
                <a:ea typeface="宋体" panose="02010600030101010101" pitchFamily="2" charset="-122"/>
              </a:rPr>
              <a:t>    储数据库的存在。</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42"/>
                                        </p:tgtEl>
                                        <p:attrNameLst>
                                          <p:attrName>style.visibility</p:attrName>
                                        </p:attrNameLst>
                                      </p:cBhvr>
                                      <p:to>
                                        <p:strVal val="visible"/>
                                      </p:to>
                                    </p:set>
                                    <p:anim calcmode="lin" valueType="num">
                                      <p:cBhvr additive="base">
                                        <p:cTn id="7" dur="500" fill="hold"/>
                                        <p:tgtEl>
                                          <p:spTgt spid="829442"/>
                                        </p:tgtEl>
                                        <p:attrNameLst>
                                          <p:attrName>ppt_x</p:attrName>
                                        </p:attrNameLst>
                                      </p:cBhvr>
                                      <p:tavLst>
                                        <p:tav tm="0">
                                          <p:val>
                                            <p:strVal val="0-#ppt_w/2"/>
                                          </p:val>
                                        </p:tav>
                                        <p:tav tm="100000">
                                          <p:val>
                                            <p:strVal val="#ppt_x"/>
                                          </p:val>
                                        </p:tav>
                                      </p:tavLst>
                                    </p:anim>
                                    <p:anim calcmode="lin" valueType="num">
                                      <p:cBhvr additive="base">
                                        <p:cTn id="8" dur="500" fill="hold"/>
                                        <p:tgtEl>
                                          <p:spTgt spid="8294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29443"/>
                                        </p:tgtEl>
                                        <p:attrNameLst>
                                          <p:attrName>style.visibility</p:attrName>
                                        </p:attrNameLst>
                                      </p:cBhvr>
                                      <p:to>
                                        <p:strVal val="visible"/>
                                      </p:to>
                                    </p:set>
                                    <p:animEffect transition="in" filter="blinds(horizontal)">
                                      <p:cBhvr>
                                        <p:cTn id="13" dur="500"/>
                                        <p:tgtEl>
                                          <p:spTgt spid="829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2" grpId="0"/>
      <p:bldP spid="829443" grpId="0"/>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标题 830465"/>
          <p:cNvSpPr>
            <a:spLocks noGrp="1"/>
          </p:cNvSpPr>
          <p:nvPr>
            <p:ph type="title"/>
          </p:nvPr>
        </p:nvSpPr>
        <p:spPr/>
        <p:txBody>
          <a:bodyPr anchor="b"/>
          <a:lstStyle/>
          <a:p>
            <a:r>
              <a:rPr lang="en-US" altLang="zh-CN" sz="2800">
                <a:latin typeface="Times New Roman" panose="02020603050405020304" pitchFamily="18" charset="0"/>
              </a:rPr>
              <a:t>1.3.2 </a:t>
            </a:r>
            <a:r>
              <a:rPr lang="zh-CN" altLang="en-US" sz="2800">
                <a:latin typeface="Times New Roman" panose="02020603050405020304" pitchFamily="18" charset="0"/>
              </a:rPr>
              <a:t>数据库系统的三级模式结构</a:t>
            </a:r>
            <a:endParaRPr lang="zh-CN" altLang="en-US" sz="2800">
              <a:latin typeface="Times New Roman" panose="02020603050405020304" pitchFamily="18" charset="0"/>
            </a:endParaRPr>
          </a:p>
        </p:txBody>
      </p:sp>
      <p:sp>
        <p:nvSpPr>
          <p:cNvPr id="830467" name="矩形 830466"/>
          <p:cNvSpPr/>
          <p:nvPr/>
        </p:nvSpPr>
        <p:spPr>
          <a:xfrm>
            <a:off x="990600" y="2209800"/>
            <a:ext cx="7848600" cy="2940050"/>
          </a:xfrm>
          <a:prstGeom prst="rect">
            <a:avLst/>
          </a:prstGeom>
          <a:noFill/>
          <a:ln w="9525">
            <a:noFill/>
          </a:ln>
        </p:spPr>
        <p:txBody>
          <a:bodyPr anchor="t">
            <a:spAutoFit/>
          </a:bodyPr>
          <a:lstStyle/>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二、  </a:t>
            </a:r>
            <a:r>
              <a:rPr lang="zh-CN" altLang="en-US" sz="2400">
                <a:latin typeface="Tahoma" panose="020B0604030504040204" pitchFamily="34" charset="0"/>
                <a:ea typeface="宋体" panose="02010600030101010101" pitchFamily="2" charset="-122"/>
              </a:rPr>
              <a:t>模式（</a:t>
            </a:r>
            <a:r>
              <a:rPr lang="en-US" altLang="zh-CN" sz="2400">
                <a:latin typeface="Times New Roman" panose="02020603050405020304" pitchFamily="18" charset="0"/>
                <a:ea typeface="宋体" panose="02010600030101010101" pitchFamily="2" charset="-122"/>
              </a:rPr>
              <a:t>Schema</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逻辑模式</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 </a:t>
            </a:r>
            <a:r>
              <a:rPr lang="zh-CN" altLang="en-US" sz="2400">
                <a:latin typeface="Tahoma" panose="020B0604030504040204" pitchFamily="34" charset="0"/>
                <a:ea typeface="宋体" panose="02010600030101010101" pitchFamily="2" charset="-122"/>
              </a:rPr>
              <a:t>是数据库中全体数据的逻辑结构和特性的描述，	  是所有用户的公共数据视图；</a:t>
            </a:r>
            <a:endParaRPr lang="zh-CN" altLang="en-US" sz="2400">
              <a:latin typeface="Tahoma" panose="020B0604030504040204" pitchFamily="34"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 </a:t>
            </a:r>
            <a:r>
              <a:rPr lang="en-US" altLang="zh-CN" sz="2400">
                <a:latin typeface="Tahoma" panose="020B0604030504040204" pitchFamily="34" charset="0"/>
                <a:ea typeface="宋体" panose="02010600030101010101" pitchFamily="2" charset="-122"/>
              </a:rPr>
              <a:t>DBMS</a:t>
            </a:r>
            <a:r>
              <a:rPr lang="zh-CN" altLang="en-US" sz="2400">
                <a:latin typeface="Tahoma" panose="020B0604030504040204" pitchFamily="34" charset="0"/>
                <a:ea typeface="宋体" panose="02010600030101010101" pitchFamily="2" charset="-122"/>
              </a:rPr>
              <a:t>提供数据定义语言</a:t>
            </a:r>
            <a:r>
              <a:rPr lang="en-US" altLang="zh-CN" sz="2400">
                <a:latin typeface="Tahoma" panose="020B0604030504040204" pitchFamily="34" charset="0"/>
                <a:ea typeface="宋体" panose="02010600030101010101" pitchFamily="2" charset="-122"/>
              </a:rPr>
              <a:t>DDL</a:t>
            </a:r>
            <a:r>
              <a:rPr lang="zh-CN" altLang="en-US" sz="2400">
                <a:latin typeface="Tahoma" panose="020B0604030504040204" pitchFamily="34" charset="0"/>
                <a:ea typeface="宋体" panose="02010600030101010101" pitchFamily="2" charset="-122"/>
              </a:rPr>
              <a:t>来描述逻辑模式，严	  格定义数据的名称、特征、相互关系、约束等。</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0466"/>
                                        </p:tgtEl>
                                        <p:attrNameLst>
                                          <p:attrName>style.visibility</p:attrName>
                                        </p:attrNameLst>
                                      </p:cBhvr>
                                      <p:to>
                                        <p:strVal val="visible"/>
                                      </p:to>
                                    </p:set>
                                    <p:anim calcmode="lin" valueType="num">
                                      <p:cBhvr additive="base">
                                        <p:cTn id="7" dur="500" fill="hold"/>
                                        <p:tgtEl>
                                          <p:spTgt spid="830466"/>
                                        </p:tgtEl>
                                        <p:attrNameLst>
                                          <p:attrName>ppt_x</p:attrName>
                                        </p:attrNameLst>
                                      </p:cBhvr>
                                      <p:tavLst>
                                        <p:tav tm="0">
                                          <p:val>
                                            <p:strVal val="0-#ppt_w/2"/>
                                          </p:val>
                                        </p:tav>
                                        <p:tav tm="100000">
                                          <p:val>
                                            <p:strVal val="#ppt_x"/>
                                          </p:val>
                                        </p:tav>
                                      </p:tavLst>
                                    </p:anim>
                                    <p:anim calcmode="lin" valueType="num">
                                      <p:cBhvr additive="base">
                                        <p:cTn id="8" dur="500" fill="hold"/>
                                        <p:tgtEl>
                                          <p:spTgt spid="8304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0467"/>
                                        </p:tgtEl>
                                        <p:attrNameLst>
                                          <p:attrName>style.visibility</p:attrName>
                                        </p:attrNameLst>
                                      </p:cBhvr>
                                      <p:to>
                                        <p:strVal val="visible"/>
                                      </p:to>
                                    </p:set>
                                    <p:animEffect transition="in" filter="blinds(horizontal)">
                                      <p:cBhvr>
                                        <p:cTn id="13" dur="500"/>
                                        <p:tgtEl>
                                          <p:spTgt spid="830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6" grpId="0"/>
      <p:bldP spid="830467" grpId="0"/>
    </p:bld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标题 831489"/>
          <p:cNvSpPr>
            <a:spLocks noGrp="1"/>
          </p:cNvSpPr>
          <p:nvPr>
            <p:ph type="title"/>
          </p:nvPr>
        </p:nvSpPr>
        <p:spPr/>
        <p:txBody>
          <a:bodyPr anchor="b"/>
          <a:lstStyle/>
          <a:p>
            <a:r>
              <a:rPr lang="en-US" altLang="zh-CN" sz="2800">
                <a:latin typeface="Times New Roman" panose="02020603050405020304" pitchFamily="18" charset="0"/>
              </a:rPr>
              <a:t>1.3.2 </a:t>
            </a:r>
            <a:r>
              <a:rPr lang="zh-CN" altLang="en-US" sz="2800">
                <a:latin typeface="Times New Roman" panose="02020603050405020304" pitchFamily="18" charset="0"/>
              </a:rPr>
              <a:t>数据库系统的三级模式结构</a:t>
            </a:r>
            <a:endParaRPr lang="zh-CN" altLang="en-US" sz="2800">
              <a:latin typeface="Times New Roman" panose="02020603050405020304" pitchFamily="18" charset="0"/>
            </a:endParaRPr>
          </a:p>
        </p:txBody>
      </p:sp>
      <p:sp>
        <p:nvSpPr>
          <p:cNvPr id="831491" name="矩形 831490"/>
          <p:cNvSpPr/>
          <p:nvPr/>
        </p:nvSpPr>
        <p:spPr>
          <a:xfrm>
            <a:off x="1143000" y="2133600"/>
            <a:ext cx="7696200" cy="3816350"/>
          </a:xfrm>
          <a:prstGeom prst="rect">
            <a:avLst/>
          </a:prstGeom>
          <a:noFill/>
          <a:ln w="9525">
            <a:noFill/>
          </a:ln>
        </p:spPr>
        <p:txBody>
          <a:bodyPr anchor="t">
            <a:spAutoFit/>
          </a:bodyPr>
          <a:lstStyle/>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三、  </a:t>
            </a:r>
            <a:r>
              <a:rPr lang="zh-CN" altLang="en-US" sz="2400">
                <a:latin typeface="Tahoma" panose="020B0604030504040204" pitchFamily="34" charset="0"/>
                <a:ea typeface="宋体" panose="02010600030101010101" pitchFamily="2" charset="-122"/>
              </a:rPr>
              <a:t>外模式（</a:t>
            </a:r>
            <a:r>
              <a:rPr lang="en-US" altLang="zh-CN" sz="2400">
                <a:latin typeface="Times New Roman" panose="02020603050405020304" pitchFamily="18" charset="0"/>
                <a:ea typeface="宋体" panose="02010600030101010101" pitchFamily="2" charset="-122"/>
              </a:rPr>
              <a:t>External Schema</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用户模式（视图）</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  </a:t>
            </a:r>
            <a:r>
              <a:rPr lang="zh-CN" altLang="en-US" sz="2400">
                <a:latin typeface="Tahoma" panose="020B0604030504040204" pitchFamily="34" charset="0"/>
                <a:ea typeface="宋体" panose="02010600030101010101" pitchFamily="2" charset="-122"/>
              </a:rPr>
              <a:t>是模式的子集或变形，是与某一应用有关的数据	 的逻辑表示；</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宋体" panose="02010600030101010101" pitchFamily="2" charset="-122"/>
              </a:rPr>
              <a:t>         ●  </a:t>
            </a:r>
            <a:r>
              <a:rPr lang="zh-CN" altLang="en-US" sz="2400">
                <a:latin typeface="Tahoma" panose="020B0604030504040204" pitchFamily="34" charset="0"/>
                <a:ea typeface="宋体" panose="02010600030101010101" pitchFamily="2" charset="-122"/>
              </a:rPr>
              <a:t>不同用户需求不同，看待数据的方式也可以不同	 ，对数据保密的要求也可以不同，使用的程序设	 计语言也可以不同，因此不同用户的外模式的描	 述可以使不同的。</a:t>
            </a:r>
            <a:endParaRPr lang="zh-CN" altLang="en-US" sz="24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1490"/>
                                        </p:tgtEl>
                                        <p:attrNameLst>
                                          <p:attrName>style.visibility</p:attrName>
                                        </p:attrNameLst>
                                      </p:cBhvr>
                                      <p:to>
                                        <p:strVal val="visible"/>
                                      </p:to>
                                    </p:set>
                                    <p:anim calcmode="lin" valueType="num">
                                      <p:cBhvr additive="base">
                                        <p:cTn id="7" dur="500" fill="hold"/>
                                        <p:tgtEl>
                                          <p:spTgt spid="831490"/>
                                        </p:tgtEl>
                                        <p:attrNameLst>
                                          <p:attrName>ppt_x</p:attrName>
                                        </p:attrNameLst>
                                      </p:cBhvr>
                                      <p:tavLst>
                                        <p:tav tm="0">
                                          <p:val>
                                            <p:strVal val="0-#ppt_w/2"/>
                                          </p:val>
                                        </p:tav>
                                        <p:tav tm="100000">
                                          <p:val>
                                            <p:strVal val="#ppt_x"/>
                                          </p:val>
                                        </p:tav>
                                      </p:tavLst>
                                    </p:anim>
                                    <p:anim calcmode="lin" valueType="num">
                                      <p:cBhvr additive="base">
                                        <p:cTn id="8" dur="500" fill="hold"/>
                                        <p:tgtEl>
                                          <p:spTgt spid="8314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1491"/>
                                        </p:tgtEl>
                                        <p:attrNameLst>
                                          <p:attrName>style.visibility</p:attrName>
                                        </p:attrNameLst>
                                      </p:cBhvr>
                                      <p:to>
                                        <p:strVal val="visible"/>
                                      </p:to>
                                    </p:set>
                                    <p:animEffect transition="in" filter="blinds(horizontal)">
                                      <p:cBhvr>
                                        <p:cTn id="13" dur="500"/>
                                        <p:tgtEl>
                                          <p:spTgt spid="831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0" grpId="0"/>
      <p:bldP spid="831491" grpId="0"/>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标题 832513"/>
          <p:cNvSpPr>
            <a:spLocks noGrp="1"/>
          </p:cNvSpPr>
          <p:nvPr>
            <p:ph type="title"/>
          </p:nvPr>
        </p:nvSpPr>
        <p:spPr/>
        <p:txBody>
          <a:bodyPr anchor="b"/>
          <a:lstStyle/>
          <a:p>
            <a:r>
              <a:rPr lang="en-US" altLang="zh-CN" sz="2800">
                <a:latin typeface="Times New Roman" panose="02020603050405020304" pitchFamily="18" charset="0"/>
              </a:rPr>
              <a:t>1.3.2 </a:t>
            </a:r>
            <a:r>
              <a:rPr lang="zh-CN" altLang="en-US" sz="2800">
                <a:latin typeface="Times New Roman" panose="02020603050405020304" pitchFamily="18" charset="0"/>
              </a:rPr>
              <a:t>数据库系统的三级模式结构</a:t>
            </a:r>
            <a:endParaRPr lang="zh-CN" altLang="en-US" sz="2800">
              <a:latin typeface="Times New Roman" panose="02020603050405020304" pitchFamily="18" charset="0"/>
            </a:endParaRPr>
          </a:p>
        </p:txBody>
      </p:sp>
      <p:sp>
        <p:nvSpPr>
          <p:cNvPr id="832515" name="矩形 832514"/>
          <p:cNvSpPr/>
          <p:nvPr/>
        </p:nvSpPr>
        <p:spPr>
          <a:xfrm>
            <a:off x="1295400" y="2057400"/>
            <a:ext cx="7391400" cy="4327525"/>
          </a:xfrm>
          <a:prstGeom prst="rect">
            <a:avLst/>
          </a:prstGeom>
          <a:noFill/>
          <a:ln w="9525">
            <a:noFill/>
          </a:ln>
        </p:spPr>
        <p:txBody>
          <a:bodyPr anchor="t">
            <a:spAutoFit/>
          </a:bodyPr>
          <a:lstStyle/>
          <a:p>
            <a:pPr eaLnBrk="0" hangingPunct="0">
              <a:lnSpc>
                <a:spcPct val="120000"/>
              </a:lnSpc>
              <a:spcBef>
                <a:spcPct val="20000"/>
              </a:spcBef>
            </a:pPr>
            <a:r>
              <a:rPr lang="zh-CN" altLang="en-US" sz="2400">
                <a:latin typeface="Times New Roman" panose="02020603050405020304" pitchFamily="18" charset="0"/>
                <a:ea typeface="华文楷体" pitchFamily="2" charset="-122"/>
              </a:rPr>
              <a:t>举例：</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华文楷体" pitchFamily="2" charset="-122"/>
              </a:rPr>
              <a:t>民航售票系统包括处理航班程序和处理旅客程序。</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en-US" altLang="zh-CN" sz="2400">
                <a:latin typeface="Times New Roman" panose="02020603050405020304" pitchFamily="18" charset="0"/>
                <a:ea typeface="华文楷体" pitchFamily="2" charset="-122"/>
              </a:rPr>
              <a:t>-  </a:t>
            </a:r>
            <a:r>
              <a:rPr lang="zh-CN" altLang="en-US" sz="2400">
                <a:latin typeface="Times New Roman" panose="02020603050405020304" pitchFamily="18" charset="0"/>
                <a:ea typeface="华文楷体" pitchFamily="2" charset="-122"/>
              </a:rPr>
              <a:t>程序的使用人员不必知道关于人事档案、丢失的行                                李、飞行员的航行分配等信息；</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en-US" altLang="zh-CN" sz="2400">
                <a:latin typeface="Times New Roman" panose="02020603050405020304" pitchFamily="18" charset="0"/>
                <a:ea typeface="宋体" panose="02010600030101010101" pitchFamily="2" charset="-122"/>
              </a:rPr>
              <a:t>-   </a:t>
            </a:r>
            <a:r>
              <a:rPr lang="zh-CN" altLang="en-US" sz="2400">
                <a:latin typeface="Tahoma" panose="020B0604030504040204" pitchFamily="34" charset="0"/>
                <a:ea typeface="华文楷体" pitchFamily="2" charset="-122"/>
              </a:rPr>
              <a:t>调度员可能需要知道关于航班、飞机和人事档案等     信息（如那些飞行员有资格驾驶</a:t>
            </a:r>
            <a:r>
              <a:rPr lang="en-US" altLang="zh-CN" sz="2400">
                <a:latin typeface="Times New Roman" panose="02020603050405020304" pitchFamily="18" charset="0"/>
                <a:ea typeface="华文楷体" pitchFamily="2" charset="-122"/>
              </a:rPr>
              <a:t>747</a:t>
            </a:r>
            <a:r>
              <a:rPr lang="zh-CN" altLang="en-US" sz="2400">
                <a:latin typeface="Times New Roman" panose="02020603050405020304" pitchFamily="18" charset="0"/>
                <a:ea typeface="华文楷体" pitchFamily="2" charset="-122"/>
              </a:rPr>
              <a:t>），但不必知道雇员的工资、旅客等信息。</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20000"/>
              </a:spcBef>
            </a:pPr>
            <a:r>
              <a:rPr lang="zh-CN" altLang="en-US" sz="2400">
                <a:latin typeface="Times New Roman" panose="02020603050405020304" pitchFamily="18" charset="0"/>
                <a:ea typeface="华文楷体" pitchFamily="2" charset="-122"/>
              </a:rPr>
              <a:t>所以可以为订票部门建立一个数据库视图，为调度部门建立另一个完全不同的部门</a:t>
            </a:r>
            <a:r>
              <a:rPr lang="zh-CN" altLang="en-US"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2514"/>
                                        </p:tgtEl>
                                        <p:attrNameLst>
                                          <p:attrName>style.visibility</p:attrName>
                                        </p:attrNameLst>
                                      </p:cBhvr>
                                      <p:to>
                                        <p:strVal val="visible"/>
                                      </p:to>
                                    </p:set>
                                    <p:anim calcmode="lin" valueType="num">
                                      <p:cBhvr additive="base">
                                        <p:cTn id="7" dur="500" fill="hold"/>
                                        <p:tgtEl>
                                          <p:spTgt spid="832514"/>
                                        </p:tgtEl>
                                        <p:attrNameLst>
                                          <p:attrName>ppt_x</p:attrName>
                                        </p:attrNameLst>
                                      </p:cBhvr>
                                      <p:tavLst>
                                        <p:tav tm="0">
                                          <p:val>
                                            <p:strVal val="0-#ppt_w/2"/>
                                          </p:val>
                                        </p:tav>
                                        <p:tav tm="100000">
                                          <p:val>
                                            <p:strVal val="#ppt_x"/>
                                          </p:val>
                                        </p:tav>
                                      </p:tavLst>
                                    </p:anim>
                                    <p:anim calcmode="lin" valueType="num">
                                      <p:cBhvr additive="base">
                                        <p:cTn id="8" dur="500" fill="hold"/>
                                        <p:tgtEl>
                                          <p:spTgt spid="8325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2515"/>
                                        </p:tgtEl>
                                        <p:attrNameLst>
                                          <p:attrName>style.visibility</p:attrName>
                                        </p:attrNameLst>
                                      </p:cBhvr>
                                      <p:to>
                                        <p:strVal val="visible"/>
                                      </p:to>
                                    </p:set>
                                    <p:animEffect transition="in" filter="blinds(horizontal)">
                                      <p:cBhvr>
                                        <p:cTn id="13" dur="500"/>
                                        <p:tgtEl>
                                          <p:spTgt spid="832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4" grpId="0"/>
      <p:bldP spid="832515" grpId="0"/>
    </p:bld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标题 833537"/>
          <p:cNvSpPr>
            <a:spLocks noGrp="1"/>
          </p:cNvSpPr>
          <p:nvPr>
            <p:ph type="title"/>
          </p:nvPr>
        </p:nvSpPr>
        <p:spPr/>
        <p:txBody>
          <a:bodyPr anchor="b"/>
          <a:lstStyle/>
          <a:p>
            <a:r>
              <a:rPr lang="en-US" altLang="zh-CN" sz="2800">
                <a:latin typeface="Times New Roman" panose="02020603050405020304" pitchFamily="18" charset="0"/>
              </a:rPr>
              <a:t>1.3.2 </a:t>
            </a:r>
            <a:r>
              <a:rPr lang="zh-CN" altLang="en-US" sz="2800">
                <a:latin typeface="Times New Roman" panose="02020603050405020304" pitchFamily="18" charset="0"/>
              </a:rPr>
              <a:t>数据库系统的三级模式结构</a:t>
            </a:r>
            <a:endParaRPr lang="zh-CN" altLang="en-US" sz="2800">
              <a:latin typeface="Times New Roman" panose="02020603050405020304" pitchFamily="18" charset="0"/>
            </a:endParaRPr>
          </a:p>
        </p:txBody>
      </p:sp>
      <p:sp>
        <p:nvSpPr>
          <p:cNvPr id="833539" name="矩形 833538"/>
          <p:cNvSpPr/>
          <p:nvPr/>
        </p:nvSpPr>
        <p:spPr>
          <a:xfrm>
            <a:off x="1447800" y="1981200"/>
            <a:ext cx="7239000" cy="3341688"/>
          </a:xfrm>
          <a:prstGeom prst="rect">
            <a:avLst/>
          </a:prstGeom>
          <a:noFill/>
          <a:ln w="9525">
            <a:noFill/>
          </a:ln>
        </p:spPr>
        <p:txBody>
          <a:bodyPr anchor="t">
            <a:spAutoFit/>
          </a:bodyPr>
          <a:lstStyle/>
          <a:p>
            <a:pPr eaLnBrk="0" hangingPunct="0">
              <a:lnSpc>
                <a:spcPct val="120000"/>
              </a:lnSpc>
              <a:spcBef>
                <a:spcPct val="50000"/>
              </a:spcBef>
            </a:pPr>
            <a:r>
              <a:rPr lang="en-US" altLang="zh-CN" sz="2400">
                <a:latin typeface="Times New Roman" panose="02020603050405020304" pitchFamily="18" charset="0"/>
                <a:ea typeface="宋体" panose="02010600030101010101" pitchFamily="2" charset="-122"/>
              </a:rPr>
              <a:t>Note</a:t>
            </a:r>
            <a:r>
              <a:rPr lang="zh-CN" altLang="en-US" sz="2400">
                <a:latin typeface="Times New Roman" panose="02020603050405020304" pitchFamily="18" charset="0"/>
                <a:ea typeface="宋体" panose="02010600030101010101" pitchFamily="2" charset="-122"/>
              </a:rPr>
              <a:t>：视图处理的数据并不实际存储在数据库中，而仅可以从逻辑数据库中构造出来。视图比（逻辑）模式的抽象级别更高。</a:t>
            </a:r>
            <a:endParaRPr lang="zh-CN" altLang="en-US" sz="2400">
              <a:latin typeface="Times New Roman" panose="02020603050405020304" pitchFamily="18" charset="0"/>
              <a:ea typeface="宋体" panose="02010600030101010101" pitchFamily="2" charset="-122"/>
            </a:endParaRPr>
          </a:p>
          <a:p>
            <a:pPr eaLnBrk="0" hangingPunct="0">
              <a:lnSpc>
                <a:spcPct val="120000"/>
              </a:lnSpc>
              <a:spcBef>
                <a:spcPct val="50000"/>
              </a:spcBef>
            </a:pPr>
            <a:r>
              <a:rPr lang="zh-CN" altLang="en-US" sz="2400">
                <a:latin typeface="Times New Roman" panose="02020603050405020304" pitchFamily="18" charset="0"/>
                <a:ea typeface="华文楷体" pitchFamily="2" charset="-122"/>
              </a:rPr>
              <a:t>举例：“年龄”在人事部门数据库中，但（逻辑）模式重金包含出生年月。当用户希望通过访问视图得到年龄时，</a:t>
            </a:r>
            <a:r>
              <a:rPr lang="en-US" altLang="zh-CN" sz="2400">
                <a:latin typeface="Times New Roman" panose="02020603050405020304" pitchFamily="18" charset="0"/>
                <a:ea typeface="华文楷体" pitchFamily="2" charset="-122"/>
              </a:rPr>
              <a:t>DBMS</a:t>
            </a:r>
            <a:r>
              <a:rPr lang="zh-CN" altLang="en-US" sz="2400">
                <a:latin typeface="Times New Roman" panose="02020603050405020304" pitchFamily="18" charset="0"/>
                <a:ea typeface="华文楷体" pitchFamily="2" charset="-122"/>
              </a:rPr>
              <a:t>翻译这个要求，在从物理数据库上取出的数据完成计算。</a:t>
            </a:r>
            <a:endParaRPr lang="zh-CN" altLang="en-US" sz="2400">
              <a:latin typeface="Times New Roman" panose="02020603050405020304" pitchFamily="18" charset="0"/>
              <a:ea typeface="华文楷体" pitchFamily="2" charset="-122"/>
            </a:endParaRPr>
          </a:p>
        </p:txBody>
      </p:sp>
      <p:sp>
        <p:nvSpPr>
          <p:cNvPr id="833540" name="矩形 833539"/>
          <p:cNvSpPr/>
          <p:nvPr/>
        </p:nvSpPr>
        <p:spPr>
          <a:xfrm>
            <a:off x="1524000" y="5562600"/>
            <a:ext cx="6934200" cy="831850"/>
          </a:xfrm>
          <a:prstGeom prst="rect">
            <a:avLst/>
          </a:prstGeom>
          <a:noFill/>
          <a:ln w="9525" cap="flat" cmpd="sng">
            <a:solidFill>
              <a:schemeClr val="tx1"/>
            </a:solidFill>
            <a:prstDash val="solid"/>
            <a:miter/>
            <a:headEnd type="none" w="med" len="med"/>
            <a:tailEnd type="none" w="med" len="med"/>
          </a:ln>
        </p:spPr>
        <p:txBody>
          <a:bodyPr anchor="t">
            <a:spAutoFit/>
          </a:bodyPr>
          <a:lstStyle/>
          <a:p>
            <a:r>
              <a:rPr lang="zh-CN" altLang="en-US" sz="2400" b="1">
                <a:latin typeface="Times New Roman" panose="02020603050405020304" pitchFamily="18" charset="0"/>
                <a:ea typeface="隶书" pitchFamily="49" charset="-122"/>
              </a:rPr>
              <a:t>注：一个数据库只有一个模式，一个内模式，但可以有多个外模式。</a:t>
            </a:r>
            <a:r>
              <a:rPr lang="zh-CN" altLang="en-US" sz="240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3538"/>
                                        </p:tgtEl>
                                        <p:attrNameLst>
                                          <p:attrName>style.visibility</p:attrName>
                                        </p:attrNameLst>
                                      </p:cBhvr>
                                      <p:to>
                                        <p:strVal val="visible"/>
                                      </p:to>
                                    </p:set>
                                    <p:anim calcmode="lin" valueType="num">
                                      <p:cBhvr additive="base">
                                        <p:cTn id="7" dur="500" fill="hold"/>
                                        <p:tgtEl>
                                          <p:spTgt spid="833538"/>
                                        </p:tgtEl>
                                        <p:attrNameLst>
                                          <p:attrName>ppt_x</p:attrName>
                                        </p:attrNameLst>
                                      </p:cBhvr>
                                      <p:tavLst>
                                        <p:tav tm="0">
                                          <p:val>
                                            <p:strVal val="0-#ppt_w/2"/>
                                          </p:val>
                                        </p:tav>
                                        <p:tav tm="100000">
                                          <p:val>
                                            <p:strVal val="#ppt_x"/>
                                          </p:val>
                                        </p:tav>
                                      </p:tavLst>
                                    </p:anim>
                                    <p:anim calcmode="lin" valueType="num">
                                      <p:cBhvr additive="base">
                                        <p:cTn id="8" dur="500" fill="hold"/>
                                        <p:tgtEl>
                                          <p:spTgt spid="8335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3539"/>
                                        </p:tgtEl>
                                        <p:attrNameLst>
                                          <p:attrName>style.visibility</p:attrName>
                                        </p:attrNameLst>
                                      </p:cBhvr>
                                      <p:to>
                                        <p:strVal val="visible"/>
                                      </p:to>
                                    </p:set>
                                    <p:animEffect transition="in" filter="blinds(horizontal)">
                                      <p:cBhvr>
                                        <p:cTn id="13" dur="500"/>
                                        <p:tgtEl>
                                          <p:spTgt spid="83353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33540"/>
                                        </p:tgtEl>
                                        <p:attrNameLst>
                                          <p:attrName>style.visibility</p:attrName>
                                        </p:attrNameLst>
                                      </p:cBhvr>
                                      <p:to>
                                        <p:strVal val="visible"/>
                                      </p:to>
                                    </p:set>
                                    <p:animEffect transition="in" filter="blinds(horizontal)">
                                      <p:cBhvr>
                                        <p:cTn id="18" dur="500"/>
                                        <p:tgtEl>
                                          <p:spTgt spid="833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8" grpId="0"/>
      <p:bldP spid="833539" grpId="0"/>
      <p:bldP spid="833540" grpId="0" animBg="1"/>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标题 834561"/>
          <p:cNvSpPr>
            <a:spLocks noGrp="1"/>
          </p:cNvSpPr>
          <p:nvPr>
            <p:ph type="title"/>
          </p:nvPr>
        </p:nvSpPr>
        <p:spPr/>
        <p:txBody>
          <a:bodyPr anchor="b"/>
          <a:lstStyle/>
          <a:p>
            <a:r>
              <a:rPr lang="en-US" altLang="zh-CN" sz="2800">
                <a:latin typeface="Times New Roman" panose="02020603050405020304" pitchFamily="18" charset="0"/>
              </a:rPr>
              <a:t>1.3.3 </a:t>
            </a:r>
            <a:r>
              <a:rPr lang="zh-CN" altLang="en-US" sz="2800">
                <a:latin typeface="Times New Roman" panose="02020603050405020304" pitchFamily="18" charset="0"/>
              </a:rPr>
              <a:t>数据库的二级映象</a:t>
            </a:r>
            <a:r>
              <a:rPr lang="zh-CN" altLang="en-US" sz="2800"/>
              <a:t> </a:t>
            </a:r>
            <a:endParaRPr lang="zh-CN" altLang="en-US"/>
          </a:p>
        </p:txBody>
      </p:sp>
      <p:sp>
        <p:nvSpPr>
          <p:cNvPr id="834563" name="矩形 834562"/>
          <p:cNvSpPr/>
          <p:nvPr/>
        </p:nvSpPr>
        <p:spPr>
          <a:xfrm>
            <a:off x="152400" y="2209800"/>
            <a:ext cx="8991600" cy="3451225"/>
          </a:xfrm>
          <a:prstGeom prst="rect">
            <a:avLst/>
          </a:prstGeom>
          <a:noFill/>
          <a:ln w="9525">
            <a:noFill/>
          </a:ln>
        </p:spPr>
        <p:txBody>
          <a:bodyPr anchor="t">
            <a:spAutoFit/>
          </a:bodyPr>
          <a:lstStyle/>
          <a:p>
            <a:pPr algn="just" defTabSz="91440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     在三级模式中提供了两级映象，保证了数据库系统的数据独立 性，既物理独立性与逻辑独立性。</a:t>
            </a:r>
            <a:endParaRPr lang="zh-CN" altLang="en-US" sz="2400">
              <a:latin typeface="Times New Roman" panose="02020603050405020304" pitchFamily="18" charset="0"/>
              <a:ea typeface="宋体" panose="02010600030101010101" pitchFamily="2" charset="-122"/>
            </a:endParaRPr>
          </a:p>
          <a:p>
            <a:pPr algn="just" defTabSz="914400" eaLnBrk="0" hangingPunct="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      一、  </a:t>
            </a:r>
            <a:r>
              <a:rPr lang="zh-CN" altLang="en-US" sz="2400">
                <a:latin typeface="Tahoma" panose="020B0604030504040204" pitchFamily="34" charset="0"/>
                <a:ea typeface="宋体" panose="02010600030101010101" pitchFamily="2" charset="-122"/>
              </a:rPr>
              <a:t>外模式</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模式映象</a:t>
            </a:r>
            <a:endParaRPr lang="zh-CN" altLang="en-US" sz="2400">
              <a:latin typeface="Times New Roman" panose="02020603050405020304" pitchFamily="18" charset="0"/>
              <a:ea typeface="宋体" panose="02010600030101010101" pitchFamily="2" charset="-122"/>
            </a:endParaRPr>
          </a:p>
          <a:p>
            <a:pPr algn="just" defTabSz="914400" eaLnBrk="0" hangingPunct="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     数据库系统投入使用后，可能有必要修改模式（如增加新关系、属性、改变类型），这时：</a:t>
            </a:r>
            <a:endParaRPr lang="zh-CN" altLang="en-US" sz="2400">
              <a:latin typeface="Times New Roman" panose="02020603050405020304" pitchFamily="18" charset="0"/>
              <a:ea typeface="宋体" panose="02010600030101010101" pitchFamily="2" charset="-122"/>
            </a:endParaRPr>
          </a:p>
          <a:p>
            <a:pPr algn="just" defTabSz="914400" eaLnBrk="0" hangingPunct="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     </a:t>
            </a:r>
            <a:r>
              <a:rPr lang="zh-CN" altLang="en-US" sz="2400" u="sng">
                <a:latin typeface="Times New Roman" panose="02020603050405020304" pitchFamily="18" charset="0"/>
                <a:ea typeface="宋体" panose="02010600030101010101" pitchFamily="2" charset="-122"/>
              </a:rPr>
              <a:t>重新定义外模式</a:t>
            </a:r>
            <a:r>
              <a:rPr lang="en-US" altLang="zh-CN" sz="2400" u="sng">
                <a:latin typeface="Times New Roman" panose="02020603050405020304" pitchFamily="18" charset="0"/>
                <a:ea typeface="宋体" panose="02010600030101010101" pitchFamily="2" charset="-122"/>
              </a:rPr>
              <a:t>/</a:t>
            </a:r>
            <a:r>
              <a:rPr lang="zh-CN" altLang="en-US" sz="2400" u="sng">
                <a:latin typeface="Times New Roman" panose="02020603050405020304" pitchFamily="18" charset="0"/>
                <a:ea typeface="宋体" panose="02010600030101010101" pitchFamily="2" charset="-122"/>
              </a:rPr>
              <a:t>模式映象</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现存外模式不变</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应用程序不变     </a:t>
            </a:r>
            <a:endParaRPr lang="zh-CN" altLang="en-US" sz="2400">
              <a:latin typeface="Times New Roman" panose="02020603050405020304" pitchFamily="18" charset="0"/>
              <a:ea typeface="宋体" panose="02010600030101010101" pitchFamily="2" charset="-122"/>
            </a:endParaRPr>
          </a:p>
          <a:p>
            <a:pPr algn="just" defTabSz="914400" eaLnBrk="0" hangingPunct="0">
              <a:lnSpc>
                <a:spcPct val="120000"/>
              </a:lnSpc>
              <a:spcBef>
                <a:spcPct val="20000"/>
              </a:spcBef>
              <a:tabLst>
                <a:tab pos="723900" algn="l"/>
              </a:tabLst>
            </a:pPr>
            <a:endParaRPr lang="zh-CN" altLang="en-US" sz="2400">
              <a:latin typeface="Times New Roman" panose="02020603050405020304" pitchFamily="18" charset="0"/>
              <a:ea typeface="宋体" panose="02010600030101010101" pitchFamily="2" charset="-122"/>
            </a:endParaRPr>
          </a:p>
        </p:txBody>
      </p:sp>
      <p:sp>
        <p:nvSpPr>
          <p:cNvPr id="834564" name="直接连接符 834563"/>
          <p:cNvSpPr/>
          <p:nvPr/>
        </p:nvSpPr>
        <p:spPr>
          <a:xfrm flipH="1">
            <a:off x="1524000" y="5181600"/>
            <a:ext cx="0" cy="533400"/>
          </a:xfrm>
          <a:prstGeom prst="line">
            <a:avLst/>
          </a:prstGeom>
          <a:ln w="9525" cap="flat" cmpd="sng">
            <a:solidFill>
              <a:srgbClr val="000000"/>
            </a:solidFill>
            <a:prstDash val="solid"/>
            <a:round/>
            <a:headEnd type="none" w="med" len="med"/>
            <a:tailEnd type="arrow" w="med" len="med"/>
          </a:ln>
        </p:spPr>
      </p:sp>
      <p:sp>
        <p:nvSpPr>
          <p:cNvPr id="834565" name="矩形 834564"/>
          <p:cNvSpPr/>
          <p:nvPr/>
        </p:nvSpPr>
        <p:spPr>
          <a:xfrm>
            <a:off x="838200" y="5791200"/>
            <a:ext cx="1514475" cy="457200"/>
          </a:xfrm>
          <a:prstGeom prst="rect">
            <a:avLst/>
          </a:prstGeom>
          <a:noFill/>
          <a:ln w="9525">
            <a:noFill/>
          </a:ln>
        </p:spPr>
        <p:txBody>
          <a:bodyPr wrap="none" anchor="t">
            <a:spAutoFit/>
          </a:bodyPr>
          <a:lstStyle/>
          <a:p>
            <a:pPr eaLnBrk="0" hangingPunct="0">
              <a:spcBef>
                <a:spcPct val="50000"/>
              </a:spcBef>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DBA</a:t>
            </a:r>
            <a:r>
              <a:rPr lang="zh-CN" altLang="en-US" sz="2400">
                <a:latin typeface="Times New Roman" panose="02020603050405020304" pitchFamily="18" charset="0"/>
                <a:ea typeface="宋体" panose="02010600030101010101" pitchFamily="2" charset="-122"/>
              </a:rPr>
              <a:t>职责</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4562"/>
                                        </p:tgtEl>
                                        <p:attrNameLst>
                                          <p:attrName>style.visibility</p:attrName>
                                        </p:attrNameLst>
                                      </p:cBhvr>
                                      <p:to>
                                        <p:strVal val="visible"/>
                                      </p:to>
                                    </p:set>
                                    <p:anim calcmode="lin" valueType="num">
                                      <p:cBhvr additive="base">
                                        <p:cTn id="7" dur="500" fill="hold"/>
                                        <p:tgtEl>
                                          <p:spTgt spid="834562"/>
                                        </p:tgtEl>
                                        <p:attrNameLst>
                                          <p:attrName>ppt_x</p:attrName>
                                        </p:attrNameLst>
                                      </p:cBhvr>
                                      <p:tavLst>
                                        <p:tav tm="0">
                                          <p:val>
                                            <p:strVal val="0-#ppt_w/2"/>
                                          </p:val>
                                        </p:tav>
                                        <p:tav tm="100000">
                                          <p:val>
                                            <p:strVal val="#ppt_x"/>
                                          </p:val>
                                        </p:tav>
                                      </p:tavLst>
                                    </p:anim>
                                    <p:anim calcmode="lin" valueType="num">
                                      <p:cBhvr additive="base">
                                        <p:cTn id="8" dur="500" fill="hold"/>
                                        <p:tgtEl>
                                          <p:spTgt spid="8345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4563"/>
                                        </p:tgtEl>
                                        <p:attrNameLst>
                                          <p:attrName>style.visibility</p:attrName>
                                        </p:attrNameLst>
                                      </p:cBhvr>
                                      <p:to>
                                        <p:strVal val="visible"/>
                                      </p:to>
                                    </p:set>
                                    <p:animEffect transition="in" filter="blinds(horizontal)">
                                      <p:cBhvr>
                                        <p:cTn id="13" dur="500"/>
                                        <p:tgtEl>
                                          <p:spTgt spid="8345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34564"/>
                                        </p:tgtEl>
                                        <p:attrNameLst>
                                          <p:attrName>style.visibility</p:attrName>
                                        </p:attrNameLst>
                                      </p:cBhvr>
                                      <p:to>
                                        <p:strVal val="visible"/>
                                      </p:to>
                                    </p:set>
                                    <p:anim calcmode="lin" valueType="num">
                                      <p:cBhvr additive="base">
                                        <p:cTn id="18" dur="500" fill="hold"/>
                                        <p:tgtEl>
                                          <p:spTgt spid="834564"/>
                                        </p:tgtEl>
                                        <p:attrNameLst>
                                          <p:attrName>ppt_x</p:attrName>
                                        </p:attrNameLst>
                                      </p:cBhvr>
                                      <p:tavLst>
                                        <p:tav tm="0">
                                          <p:val>
                                            <p:strVal val="0-#ppt_w/2"/>
                                          </p:val>
                                        </p:tav>
                                        <p:tav tm="100000">
                                          <p:val>
                                            <p:strVal val="#ppt_x"/>
                                          </p:val>
                                        </p:tav>
                                      </p:tavLst>
                                    </p:anim>
                                    <p:anim calcmode="lin" valueType="num">
                                      <p:cBhvr additive="base">
                                        <p:cTn id="19" dur="500" fill="hold"/>
                                        <p:tgtEl>
                                          <p:spTgt spid="83456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34565"/>
                                        </p:tgtEl>
                                        <p:attrNameLst>
                                          <p:attrName>style.visibility</p:attrName>
                                        </p:attrNameLst>
                                      </p:cBhvr>
                                      <p:to>
                                        <p:strVal val="visible"/>
                                      </p:to>
                                    </p:set>
                                    <p:animEffect transition="in" filter="blinds(horizontal)">
                                      <p:cBhvr>
                                        <p:cTn id="24" dur="500"/>
                                        <p:tgtEl>
                                          <p:spTgt spid="83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2" grpId="0"/>
      <p:bldP spid="834563" grpId="0"/>
      <p:bldP spid="834565" grpId="0"/>
    </p:bld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标题 835585"/>
          <p:cNvSpPr>
            <a:spLocks noGrp="1"/>
          </p:cNvSpPr>
          <p:nvPr>
            <p:ph type="title"/>
          </p:nvPr>
        </p:nvSpPr>
        <p:spPr/>
        <p:txBody>
          <a:bodyPr anchor="b"/>
          <a:lstStyle/>
          <a:p>
            <a:r>
              <a:rPr lang="en-US" altLang="zh-CN" sz="2800">
                <a:latin typeface="Times New Roman" panose="02020603050405020304" pitchFamily="18" charset="0"/>
              </a:rPr>
              <a:t>1.3.3 </a:t>
            </a:r>
            <a:r>
              <a:rPr lang="zh-CN" altLang="en-US" sz="2800">
                <a:latin typeface="Times New Roman" panose="02020603050405020304" pitchFamily="18" charset="0"/>
              </a:rPr>
              <a:t>数据库的二级映象</a:t>
            </a:r>
            <a:endParaRPr lang="zh-CN" altLang="en-US" sz="2800">
              <a:latin typeface="Times New Roman" panose="02020603050405020304" pitchFamily="18" charset="0"/>
            </a:endParaRPr>
          </a:p>
        </p:txBody>
      </p:sp>
      <p:sp>
        <p:nvSpPr>
          <p:cNvPr id="835587" name="矩形 835586"/>
          <p:cNvSpPr/>
          <p:nvPr/>
        </p:nvSpPr>
        <p:spPr>
          <a:xfrm>
            <a:off x="1066800" y="2362200"/>
            <a:ext cx="7620000" cy="1990725"/>
          </a:xfrm>
          <a:prstGeom prst="rect">
            <a:avLst/>
          </a:prstGeom>
          <a:noFill/>
          <a:ln w="9525">
            <a:noFill/>
          </a:ln>
        </p:spPr>
        <p:txBody>
          <a:bodyPr anchor="t">
            <a:spAutoFit/>
          </a:bodyPr>
          <a:lstStyle/>
          <a:p>
            <a:pPr algn="just" defTabSz="91440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二、  </a:t>
            </a:r>
            <a:r>
              <a:rPr lang="zh-CN" altLang="en-US" sz="2400">
                <a:latin typeface="Tahoma" panose="020B0604030504040204" pitchFamily="34" charset="0"/>
                <a:ea typeface="宋体" panose="02010600030101010101" pitchFamily="2" charset="-122"/>
              </a:rPr>
              <a:t>模式</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内模式映象</a:t>
            </a:r>
            <a:endParaRPr lang="zh-CN" altLang="en-US" sz="2400">
              <a:latin typeface="Times New Roman" panose="02020603050405020304" pitchFamily="18" charset="0"/>
              <a:ea typeface="宋体" panose="02010600030101010101" pitchFamily="2" charset="-122"/>
            </a:endParaRPr>
          </a:p>
          <a:p>
            <a:pPr algn="just" defTabSz="914400" eaLnBrk="0" hangingPunct="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当内模式发生变化时：</a:t>
            </a:r>
            <a:endParaRPr lang="zh-CN" altLang="en-US" sz="2400">
              <a:latin typeface="Times New Roman" panose="02020603050405020304" pitchFamily="18" charset="0"/>
              <a:ea typeface="宋体" panose="02010600030101010101" pitchFamily="2" charset="-122"/>
            </a:endParaRPr>
          </a:p>
          <a:p>
            <a:pPr algn="just" defTabSz="914400" eaLnBrk="0" hangingPunct="0">
              <a:lnSpc>
                <a:spcPct val="120000"/>
              </a:lnSpc>
              <a:spcBef>
                <a:spcPct val="20000"/>
              </a:spcBef>
              <a:tabLst>
                <a:tab pos="723900" algn="l"/>
              </a:tabLst>
            </a:pPr>
            <a:r>
              <a:rPr lang="zh-CN" altLang="en-US" sz="2400">
                <a:latin typeface="Times New Roman" panose="02020603050405020304" pitchFamily="18" charset="0"/>
                <a:ea typeface="宋体" panose="02010600030101010101" pitchFamily="2" charset="-122"/>
              </a:rPr>
              <a:t>重新定义模式</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内模式映象</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模式保持不变</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外模式保持不变</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建立在外模式上的应用程序保持不变</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5586"/>
                                        </p:tgtEl>
                                        <p:attrNameLst>
                                          <p:attrName>style.visibility</p:attrName>
                                        </p:attrNameLst>
                                      </p:cBhvr>
                                      <p:to>
                                        <p:strVal val="visible"/>
                                      </p:to>
                                    </p:set>
                                    <p:anim calcmode="lin" valueType="num">
                                      <p:cBhvr additive="base">
                                        <p:cTn id="7" dur="500" fill="hold"/>
                                        <p:tgtEl>
                                          <p:spTgt spid="835586"/>
                                        </p:tgtEl>
                                        <p:attrNameLst>
                                          <p:attrName>ppt_x</p:attrName>
                                        </p:attrNameLst>
                                      </p:cBhvr>
                                      <p:tavLst>
                                        <p:tav tm="0">
                                          <p:val>
                                            <p:strVal val="0-#ppt_w/2"/>
                                          </p:val>
                                        </p:tav>
                                        <p:tav tm="100000">
                                          <p:val>
                                            <p:strVal val="#ppt_x"/>
                                          </p:val>
                                        </p:tav>
                                      </p:tavLst>
                                    </p:anim>
                                    <p:anim calcmode="lin" valueType="num">
                                      <p:cBhvr additive="base">
                                        <p:cTn id="8" dur="500" fill="hold"/>
                                        <p:tgtEl>
                                          <p:spTgt spid="8355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35587"/>
                                        </p:tgtEl>
                                        <p:attrNameLst>
                                          <p:attrName>style.visibility</p:attrName>
                                        </p:attrNameLst>
                                      </p:cBhvr>
                                      <p:to>
                                        <p:strVal val="visible"/>
                                      </p:to>
                                    </p:set>
                                    <p:animEffect transition="in" filter="blinds(horizontal)">
                                      <p:cBhvr>
                                        <p:cTn id="13" dur="500"/>
                                        <p:tgtEl>
                                          <p:spTgt spid="835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6" grpId="0"/>
      <p:bldP spid="835587" grpId="0"/>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7" name="标题 842753"/>
          <p:cNvSpPr>
            <a:spLocks noGrp="1"/>
          </p:cNvSpPr>
          <p:nvPr>
            <p:ph type="title"/>
          </p:nvPr>
        </p:nvSpPr>
        <p:spPr>
          <a:xfrm>
            <a:off x="995363" y="239713"/>
            <a:ext cx="6253162" cy="979487"/>
          </a:xfrm>
        </p:spPr>
        <p:txBody>
          <a:bodyPr anchor="b"/>
          <a:lstStyle/>
          <a:p>
            <a:r>
              <a:rPr lang="en-US" altLang="zh-CN">
                <a:solidFill>
                  <a:srgbClr val="10E652"/>
                </a:solidFill>
                <a:latin typeface="宋体" panose="02010600030101010101" pitchFamily="2" charset="-122"/>
              </a:rPr>
              <a:t>2.3 </a:t>
            </a:r>
            <a:r>
              <a:rPr lang="zh-CN" altLang="en-US">
                <a:solidFill>
                  <a:srgbClr val="10E652"/>
                </a:solidFill>
                <a:latin typeface="宋体" panose="02010600030101010101" pitchFamily="2" charset="-122"/>
              </a:rPr>
              <a:t>关系的完整性</a:t>
            </a:r>
            <a:endParaRPr lang="zh-CN" altLang="en-US">
              <a:solidFill>
                <a:srgbClr val="10E652"/>
              </a:solidFill>
              <a:latin typeface="宋体" panose="02010600030101010101" pitchFamily="2" charset="-122"/>
            </a:endParaRPr>
          </a:p>
        </p:txBody>
      </p:sp>
      <p:sp>
        <p:nvSpPr>
          <p:cNvPr id="843778" name="文本占位符 842754"/>
          <p:cNvSpPr>
            <a:spLocks noGrp="1"/>
          </p:cNvSpPr>
          <p:nvPr>
            <p:ph idx="1"/>
          </p:nvPr>
        </p:nvSpPr>
        <p:spPr>
          <a:xfrm>
            <a:off x="0" y="1447800"/>
            <a:ext cx="9144000" cy="5410200"/>
          </a:xfrm>
        </p:spPr>
        <p:txBody>
          <a:bodyPr anchor="t"/>
          <a:lstStyle/>
          <a:p>
            <a:pPr>
              <a:buNone/>
            </a:pPr>
            <a:r>
              <a:rPr lang="zh-CN" altLang="en-US" sz="2800">
                <a:solidFill>
                  <a:srgbClr val="00FFCC"/>
                </a:solidFill>
              </a:rPr>
              <a:t>   </a:t>
            </a:r>
            <a:r>
              <a:rPr lang="zh-CN" altLang="en-US" sz="2800">
                <a:solidFill>
                  <a:srgbClr val="FF99FF"/>
                </a:solidFill>
                <a:latin typeface="宋体" panose="02010600030101010101" pitchFamily="2" charset="-122"/>
              </a:rPr>
              <a:t>例</a:t>
            </a:r>
            <a:r>
              <a:rPr lang="zh-CN" altLang="en-US" sz="2800" b="1">
                <a:solidFill>
                  <a:srgbClr val="FF99FF"/>
                </a:solidFill>
                <a:latin typeface="宋体" panose="02010600030101010101" pitchFamily="2" charset="-122"/>
              </a:rPr>
              <a:t>子 关系模式</a:t>
            </a:r>
            <a:r>
              <a:rPr lang="en-US" altLang="zh-CN" sz="2800" b="1">
                <a:solidFill>
                  <a:srgbClr val="FF99FF"/>
                </a:solidFill>
                <a:latin typeface="宋体" panose="02010600030101010101" pitchFamily="2" charset="-122"/>
              </a:rPr>
              <a:t>Student(Sno,Sname ,Ssex,Sage)  </a:t>
            </a:r>
            <a:r>
              <a:rPr lang="zh-CN" altLang="en-US" sz="2800" b="1">
                <a:solidFill>
                  <a:srgbClr val="FF99FF"/>
                </a:solidFill>
                <a:latin typeface="宋体" panose="02010600030101010101" pitchFamily="2" charset="-122"/>
              </a:rPr>
              <a:t>和关系模式</a:t>
            </a:r>
            <a:r>
              <a:rPr lang="en-US" altLang="zh-CN" sz="2800" b="1">
                <a:solidFill>
                  <a:srgbClr val="FF99FF"/>
                </a:solidFill>
                <a:latin typeface="宋体" panose="02010600030101010101" pitchFamily="2" charset="-122"/>
              </a:rPr>
              <a:t>Courses(Sname,Class,Cname,Tname)</a:t>
            </a:r>
            <a:r>
              <a:rPr lang="zh-CN" altLang="en-US" sz="2800" b="1">
                <a:solidFill>
                  <a:srgbClr val="FF99FF"/>
                </a:solidFill>
                <a:latin typeface="宋体" panose="02010600030101010101" pitchFamily="2" charset="-122"/>
              </a:rPr>
              <a:t>所对应的关系，假设</a:t>
            </a:r>
            <a:r>
              <a:rPr lang="en-US" altLang="zh-CN" sz="2800" b="1">
                <a:solidFill>
                  <a:srgbClr val="FF99FF"/>
                </a:solidFill>
                <a:latin typeface="宋体" panose="02010600030101010101" pitchFamily="2" charset="-122"/>
              </a:rPr>
              <a:t>Sname</a:t>
            </a:r>
            <a:endParaRPr lang="en-US" altLang="zh-CN" sz="2800" b="1">
              <a:solidFill>
                <a:srgbClr val="FF99FF"/>
              </a:solidFill>
              <a:latin typeface="宋体" panose="02010600030101010101" pitchFamily="2" charset="-122"/>
            </a:endParaRPr>
          </a:p>
          <a:p>
            <a:pPr>
              <a:buNone/>
            </a:pPr>
            <a:r>
              <a:rPr lang="en-US" altLang="zh-CN" sz="2800" b="1">
                <a:solidFill>
                  <a:srgbClr val="FF99FF"/>
                </a:solidFill>
                <a:latin typeface="宋体" panose="02010600030101010101" pitchFamily="2" charset="-122"/>
              </a:rPr>
              <a:t>   </a:t>
            </a:r>
            <a:r>
              <a:rPr lang="zh-CN" altLang="en-US" sz="2800" b="1">
                <a:solidFill>
                  <a:srgbClr val="FF99FF"/>
                </a:solidFill>
                <a:latin typeface="宋体" panose="02010600030101010101" pitchFamily="2" charset="-122"/>
              </a:rPr>
              <a:t>是</a:t>
            </a:r>
            <a:r>
              <a:rPr lang="en-US" altLang="zh-CN" sz="2800" b="1">
                <a:solidFill>
                  <a:srgbClr val="FF99FF"/>
                </a:solidFill>
                <a:latin typeface="宋体" panose="02010600030101010101" pitchFamily="2" charset="-122"/>
              </a:rPr>
              <a:t>Student </a:t>
            </a:r>
            <a:r>
              <a:rPr lang="zh-CN" altLang="en-US" sz="2800" b="1">
                <a:solidFill>
                  <a:srgbClr val="FF99FF"/>
                </a:solidFill>
                <a:latin typeface="宋体" panose="02010600030101010101" pitchFamily="2" charset="-122"/>
              </a:rPr>
              <a:t>中的主键，故关系</a:t>
            </a:r>
            <a:r>
              <a:rPr lang="en-US" altLang="zh-CN" sz="2800" b="1">
                <a:solidFill>
                  <a:srgbClr val="FF99FF"/>
                </a:solidFill>
                <a:latin typeface="宋体" panose="02010600030101010101" pitchFamily="2" charset="-122"/>
              </a:rPr>
              <a:t>Course</a:t>
            </a:r>
            <a:r>
              <a:rPr lang="zh-CN" altLang="en-US" sz="2800" b="1">
                <a:solidFill>
                  <a:srgbClr val="FF99FF"/>
                </a:solidFill>
                <a:latin typeface="宋体" panose="02010600030101010101" pitchFamily="2" charset="-122"/>
              </a:rPr>
              <a:t>中 </a:t>
            </a:r>
            <a:r>
              <a:rPr lang="en-US" altLang="zh-CN" sz="2800" b="1">
                <a:solidFill>
                  <a:srgbClr val="FF99FF"/>
                </a:solidFill>
                <a:latin typeface="宋体" panose="02010600030101010101" pitchFamily="2" charset="-122"/>
              </a:rPr>
              <a:t>Sname </a:t>
            </a:r>
            <a:r>
              <a:rPr lang="zh-CN" altLang="en-US" sz="2800" b="1">
                <a:solidFill>
                  <a:srgbClr val="FF99FF"/>
                </a:solidFill>
                <a:latin typeface="宋体" panose="02010600030101010101" pitchFamily="2" charset="-122"/>
              </a:rPr>
              <a:t>是外键，故关系</a:t>
            </a:r>
            <a:r>
              <a:rPr lang="en-US" altLang="zh-CN" sz="2800" b="1">
                <a:solidFill>
                  <a:srgbClr val="FF99FF"/>
                </a:solidFill>
                <a:latin typeface="宋体" panose="02010600030101010101" pitchFamily="2" charset="-122"/>
              </a:rPr>
              <a:t>Course</a:t>
            </a:r>
            <a:r>
              <a:rPr lang="zh-CN" altLang="en-US" sz="2800" b="1">
                <a:solidFill>
                  <a:srgbClr val="FF99FF"/>
                </a:solidFill>
                <a:latin typeface="宋体" panose="02010600030101010101" pitchFamily="2" charset="-122"/>
              </a:rPr>
              <a:t>中</a:t>
            </a:r>
            <a:r>
              <a:rPr lang="en-US" altLang="zh-CN" sz="2800" b="1">
                <a:solidFill>
                  <a:srgbClr val="FF99FF"/>
                </a:solidFill>
                <a:latin typeface="宋体" panose="02010600030101010101" pitchFamily="2" charset="-122"/>
              </a:rPr>
              <a:t>Sname</a:t>
            </a:r>
            <a:r>
              <a:rPr lang="zh-CN" altLang="en-US" sz="2800" b="1">
                <a:solidFill>
                  <a:srgbClr val="FF99FF"/>
                </a:solidFill>
                <a:latin typeface="宋体" panose="02010600030101010101" pitchFamily="2" charset="-122"/>
              </a:rPr>
              <a:t>的取值只能是</a:t>
            </a:r>
            <a:r>
              <a:rPr lang="en-US" altLang="zh-CN" sz="2800" b="1">
                <a:solidFill>
                  <a:srgbClr val="FF99FF"/>
                </a:solidFill>
                <a:latin typeface="宋体" panose="02010600030101010101" pitchFamily="2" charset="-122"/>
              </a:rPr>
              <a:t>Students</a:t>
            </a:r>
            <a:r>
              <a:rPr lang="zh-CN" altLang="en-US" sz="2800" b="1">
                <a:solidFill>
                  <a:srgbClr val="FF99FF"/>
                </a:solidFill>
                <a:latin typeface="宋体" panose="02010600030101010101" pitchFamily="2" charset="-122"/>
              </a:rPr>
              <a:t>关系中</a:t>
            </a:r>
            <a:r>
              <a:rPr lang="en-US" altLang="zh-CN" sz="2800" b="1">
                <a:solidFill>
                  <a:srgbClr val="FF99FF"/>
                </a:solidFill>
                <a:latin typeface="宋体" panose="02010600030101010101" pitchFamily="2" charset="-122"/>
              </a:rPr>
              <a:t>Sname</a:t>
            </a:r>
            <a:r>
              <a:rPr lang="zh-CN" altLang="en-US" sz="2800" b="1">
                <a:solidFill>
                  <a:srgbClr val="FF99FF"/>
                </a:solidFill>
                <a:latin typeface="宋体" panose="02010600030101010101" pitchFamily="2" charset="-122"/>
              </a:rPr>
              <a:t>取值之一，表示某个学生选修某门课程；或者取空值，说明没有学生选该课，除此之外，</a:t>
            </a:r>
            <a:r>
              <a:rPr lang="en-US" altLang="zh-CN" sz="2800" b="1">
                <a:solidFill>
                  <a:srgbClr val="FF99FF"/>
                </a:solidFill>
                <a:latin typeface="宋体" panose="02010600030101010101" pitchFamily="2" charset="-122"/>
              </a:rPr>
              <a:t>Course</a:t>
            </a:r>
            <a:r>
              <a:rPr lang="zh-CN" altLang="en-US" sz="2800" b="1">
                <a:solidFill>
                  <a:srgbClr val="FF99FF"/>
                </a:solidFill>
                <a:latin typeface="宋体" panose="02010600030101010101" pitchFamily="2" charset="-122"/>
              </a:rPr>
              <a:t>中的</a:t>
            </a:r>
            <a:r>
              <a:rPr lang="en-US" altLang="zh-CN" sz="2800" b="1">
                <a:solidFill>
                  <a:srgbClr val="FF99FF"/>
                </a:solidFill>
                <a:latin typeface="宋体" panose="02010600030101010101" pitchFamily="2" charset="-122"/>
              </a:rPr>
              <a:t>Sname</a:t>
            </a:r>
            <a:r>
              <a:rPr lang="zh-CN" altLang="en-US" sz="2800" b="1">
                <a:solidFill>
                  <a:srgbClr val="FF99FF"/>
                </a:solidFill>
                <a:latin typeface="宋体" panose="02010600030101010101" pitchFamily="2" charset="-122"/>
              </a:rPr>
              <a:t>不能取别的值，否则是毫无意义的。</a:t>
            </a:r>
            <a:endParaRPr lang="zh-CN" altLang="en-US" sz="2800" b="1">
              <a:solidFill>
                <a:srgbClr val="FF99FF"/>
              </a:solidFill>
              <a:latin typeface="宋体" panose="02010600030101010101" pitchFamily="2" charset="-122"/>
            </a:endParaRPr>
          </a:p>
          <a:p>
            <a:pPr>
              <a:buNone/>
            </a:pPr>
            <a:r>
              <a:rPr lang="zh-CN" altLang="en-US" b="1">
                <a:solidFill>
                  <a:srgbClr val="FFFF99"/>
                </a:solidFill>
              </a:rPr>
              <a:t>三、用户定义的完整性规则</a:t>
            </a:r>
            <a:endParaRPr lang="zh-CN" altLang="en-US" b="1">
              <a:solidFill>
                <a:srgbClr val="FFFF99"/>
              </a:solidFill>
            </a:endParaRPr>
          </a:p>
          <a:p>
            <a:pPr>
              <a:buNone/>
            </a:pPr>
            <a:r>
              <a:rPr lang="zh-CN" altLang="en-US" sz="2400"/>
              <a:t>	      </a:t>
            </a:r>
            <a:endParaRPr lang="zh-CN" altLang="en-US" sz="2400"/>
          </a:p>
        </p:txBody>
      </p:sp>
    </p:spTree>
  </p:cSld>
  <p:clrMapOvr>
    <a:masterClrMapping/>
  </p:clrMapOvr>
  <p:transition/>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1" name="标题 843777"/>
          <p:cNvSpPr>
            <a:spLocks noGrp="1"/>
          </p:cNvSpPr>
          <p:nvPr>
            <p:ph type="title"/>
          </p:nvPr>
        </p:nvSpPr>
        <p:spPr>
          <a:xfrm>
            <a:off x="971550" y="0"/>
            <a:ext cx="7467600" cy="1920875"/>
          </a:xfrm>
        </p:spPr>
        <p:txBody>
          <a:bodyPr wrap="square" anchor="b"/>
          <a:lstStyle/>
          <a:p>
            <a:r>
              <a:rPr lang="zh-CN" altLang="en-US" sz="4000">
                <a:solidFill>
                  <a:srgbClr val="10E652"/>
                </a:solidFill>
                <a:latin typeface="宋体" panose="02010600030101010101" pitchFamily="2" charset="-122"/>
              </a:rPr>
              <a:t>第三章关系数据库标准语言</a:t>
            </a:r>
            <a:r>
              <a:rPr lang="en-US" altLang="zh-CN" sz="4000">
                <a:solidFill>
                  <a:srgbClr val="10E652"/>
                </a:solidFill>
                <a:latin typeface="宋体" panose="02010600030101010101" pitchFamily="2" charset="-122"/>
              </a:rPr>
              <a:t>SQL</a:t>
            </a:r>
            <a:br>
              <a:rPr lang="en-US" altLang="zh-CN" sz="4000">
                <a:solidFill>
                  <a:srgbClr val="10E652"/>
                </a:solidFill>
                <a:latin typeface="宋体" panose="02010600030101010101" pitchFamily="2" charset="-122"/>
              </a:rPr>
            </a:br>
            <a:r>
              <a:rPr lang="en-US" altLang="zh-CN" sz="4000">
                <a:solidFill>
                  <a:srgbClr val="10E652"/>
                </a:solidFill>
                <a:latin typeface="宋体" panose="02010600030101010101" pitchFamily="2" charset="-122"/>
              </a:rPr>
              <a:t>3.1 SQL</a:t>
            </a:r>
            <a:r>
              <a:rPr lang="zh-CN" altLang="en-US" sz="4000">
                <a:solidFill>
                  <a:srgbClr val="10E652"/>
                </a:solidFill>
                <a:latin typeface="宋体" panose="02010600030101010101" pitchFamily="2" charset="-122"/>
              </a:rPr>
              <a:t>概述</a:t>
            </a:r>
            <a:br>
              <a:rPr lang="zh-CN" altLang="en-US" sz="4000"/>
            </a:br>
            <a:endParaRPr lang="zh-CN" altLang="en-US" sz="4000"/>
          </a:p>
        </p:txBody>
      </p:sp>
      <p:sp>
        <p:nvSpPr>
          <p:cNvPr id="843779" name="内容占位符 843778"/>
          <p:cNvSpPr>
            <a:spLocks noGrp="1"/>
          </p:cNvSpPr>
          <p:nvPr>
            <p:ph idx="1"/>
          </p:nvPr>
        </p:nvSpPr>
        <p:spPr>
          <a:xfrm>
            <a:off x="0" y="1773238"/>
            <a:ext cx="9144000" cy="5943600"/>
          </a:xfrm>
        </p:spPr>
        <p:txBody>
          <a:bodyPr anchor="t"/>
          <a:lstStyle/>
          <a:p>
            <a:pPr>
              <a:buNone/>
            </a:pPr>
            <a:r>
              <a:rPr lang="en-US" altLang="zh-CN" sz="2800" b="1">
                <a:solidFill>
                  <a:srgbClr val="10E652"/>
                </a:solidFill>
                <a:latin typeface="宋体" panose="02010600030101010101" pitchFamily="2" charset="-122"/>
              </a:rPr>
              <a:t>3.1.1 SQL</a:t>
            </a:r>
            <a:r>
              <a:rPr lang="zh-CN" altLang="en-US" sz="2800" b="1">
                <a:solidFill>
                  <a:srgbClr val="10E652"/>
                </a:solidFill>
                <a:latin typeface="宋体" panose="02010600030101010101" pitchFamily="2" charset="-122"/>
              </a:rPr>
              <a:t>的特点</a:t>
            </a:r>
            <a:endParaRPr lang="zh-CN" altLang="en-US" sz="2800" b="1">
              <a:solidFill>
                <a:srgbClr val="10E652"/>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一、综合统一</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二、高度非过程化</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三、面向集合的操作方式</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四、一种语法，两种使用方式</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五、语言简捷，易学易用</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六、支持三级模式</a:t>
            </a:r>
            <a:endParaRPr lang="zh-CN" altLang="en-US" sz="2800" b="1">
              <a:solidFill>
                <a:srgbClr val="FFFF99"/>
              </a:solidFill>
              <a:latin typeface="宋体" panose="02010600030101010101" pitchFamily="2" charset="-122"/>
            </a:endParaRPr>
          </a:p>
          <a:p>
            <a:pPr>
              <a:buNone/>
            </a:pPr>
            <a:endParaRPr lang="zh-CN" altLang="en-US" sz="2800" b="1">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3779">
                                            <p:txEl>
                                              <p:pRg st="0" end="0"/>
                                            </p:txEl>
                                          </p:spTgt>
                                        </p:tgtEl>
                                        <p:attrNameLst>
                                          <p:attrName>style.visibility</p:attrName>
                                        </p:attrNameLst>
                                      </p:cBhvr>
                                      <p:to>
                                        <p:strVal val="visible"/>
                                      </p:to>
                                    </p:set>
                                    <p:anim calcmode="lin" valueType="num">
                                      <p:cBhvr additive="base">
                                        <p:cTn id="7" dur="500" fill="hold"/>
                                        <p:tgtEl>
                                          <p:spTgt spid="843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3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3779">
                                            <p:txEl>
                                              <p:pRg st="1" end="1"/>
                                            </p:txEl>
                                          </p:spTgt>
                                        </p:tgtEl>
                                        <p:attrNameLst>
                                          <p:attrName>style.visibility</p:attrName>
                                        </p:attrNameLst>
                                      </p:cBhvr>
                                      <p:to>
                                        <p:strVal val="visible"/>
                                      </p:to>
                                    </p:set>
                                    <p:anim calcmode="lin" valueType="num">
                                      <p:cBhvr additive="base">
                                        <p:cTn id="13" dur="500" fill="hold"/>
                                        <p:tgtEl>
                                          <p:spTgt spid="8437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37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3779">
                                            <p:txEl>
                                              <p:pRg st="2" end="2"/>
                                            </p:txEl>
                                          </p:spTgt>
                                        </p:tgtEl>
                                        <p:attrNameLst>
                                          <p:attrName>style.visibility</p:attrName>
                                        </p:attrNameLst>
                                      </p:cBhvr>
                                      <p:to>
                                        <p:strVal val="visible"/>
                                      </p:to>
                                    </p:set>
                                    <p:anim calcmode="lin" valueType="num">
                                      <p:cBhvr additive="base">
                                        <p:cTn id="19" dur="500" fill="hold"/>
                                        <p:tgtEl>
                                          <p:spTgt spid="8437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37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3779">
                                            <p:txEl>
                                              <p:pRg st="3" end="3"/>
                                            </p:txEl>
                                          </p:spTgt>
                                        </p:tgtEl>
                                        <p:attrNameLst>
                                          <p:attrName>style.visibility</p:attrName>
                                        </p:attrNameLst>
                                      </p:cBhvr>
                                      <p:to>
                                        <p:strVal val="visible"/>
                                      </p:to>
                                    </p:set>
                                    <p:anim calcmode="lin" valueType="num">
                                      <p:cBhvr additive="base">
                                        <p:cTn id="25" dur="500" fill="hold"/>
                                        <p:tgtEl>
                                          <p:spTgt spid="8437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37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43779">
                                            <p:txEl>
                                              <p:pRg st="4" end="4"/>
                                            </p:txEl>
                                          </p:spTgt>
                                        </p:tgtEl>
                                        <p:attrNameLst>
                                          <p:attrName>style.visibility</p:attrName>
                                        </p:attrNameLst>
                                      </p:cBhvr>
                                      <p:to>
                                        <p:strVal val="visible"/>
                                      </p:to>
                                    </p:set>
                                    <p:anim calcmode="lin" valueType="num">
                                      <p:cBhvr additive="base">
                                        <p:cTn id="31" dur="500" fill="hold"/>
                                        <p:tgtEl>
                                          <p:spTgt spid="8437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437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43779">
                                            <p:txEl>
                                              <p:pRg st="5" end="5"/>
                                            </p:txEl>
                                          </p:spTgt>
                                        </p:tgtEl>
                                        <p:attrNameLst>
                                          <p:attrName>style.visibility</p:attrName>
                                        </p:attrNameLst>
                                      </p:cBhvr>
                                      <p:to>
                                        <p:strVal val="visible"/>
                                      </p:to>
                                    </p:set>
                                    <p:anim calcmode="lin" valueType="num">
                                      <p:cBhvr additive="base">
                                        <p:cTn id="37" dur="500" fill="hold"/>
                                        <p:tgtEl>
                                          <p:spTgt spid="8437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437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43779">
                                            <p:txEl>
                                              <p:pRg st="6" end="6"/>
                                            </p:txEl>
                                          </p:spTgt>
                                        </p:tgtEl>
                                        <p:attrNameLst>
                                          <p:attrName>style.visibility</p:attrName>
                                        </p:attrNameLst>
                                      </p:cBhvr>
                                      <p:to>
                                        <p:strVal val="visible"/>
                                      </p:to>
                                    </p:set>
                                    <p:anim calcmode="lin" valueType="num">
                                      <p:cBhvr additive="base">
                                        <p:cTn id="43" dur="500" fill="hold"/>
                                        <p:tgtEl>
                                          <p:spTgt spid="8437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4377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79" grpId="0" build="p"/>
    </p:bld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标题 844801"/>
          <p:cNvSpPr>
            <a:spLocks noGrp="1"/>
          </p:cNvSpPr>
          <p:nvPr>
            <p:ph type="title"/>
          </p:nvPr>
        </p:nvSpPr>
        <p:spPr>
          <a:xfrm>
            <a:off x="685800" y="-577850"/>
            <a:ext cx="7772400" cy="1854200"/>
          </a:xfrm>
        </p:spPr>
        <p:txBody>
          <a:bodyPr wrap="square" anchor="b"/>
          <a:lstStyle/>
          <a:p>
            <a:br>
              <a:rPr lang="zh-CN" altLang="en-US" sz="4000"/>
            </a:br>
            <a:br>
              <a:rPr lang="zh-CN" altLang="en-US" sz="3600"/>
            </a:br>
            <a:r>
              <a:rPr lang="en-US" altLang="zh-CN" sz="4000">
                <a:solidFill>
                  <a:srgbClr val="10E652"/>
                </a:solidFill>
                <a:latin typeface="宋体" panose="02010600030101010101" pitchFamily="2" charset="-122"/>
              </a:rPr>
              <a:t>3.1 SQL</a:t>
            </a:r>
            <a:r>
              <a:rPr lang="zh-CN" altLang="en-US" sz="4000">
                <a:solidFill>
                  <a:srgbClr val="10E652"/>
                </a:solidFill>
              </a:rPr>
              <a:t>概述</a:t>
            </a:r>
            <a:endParaRPr lang="zh-CN" altLang="en-US" sz="4000">
              <a:solidFill>
                <a:srgbClr val="10E652"/>
              </a:solidFill>
            </a:endParaRPr>
          </a:p>
        </p:txBody>
      </p:sp>
      <p:sp>
        <p:nvSpPr>
          <p:cNvPr id="844803" name="内容占位符 844802"/>
          <p:cNvSpPr>
            <a:spLocks noGrp="1"/>
          </p:cNvSpPr>
          <p:nvPr>
            <p:ph idx="1"/>
          </p:nvPr>
        </p:nvSpPr>
        <p:spPr>
          <a:xfrm>
            <a:off x="0" y="1412875"/>
            <a:ext cx="9144000" cy="5445125"/>
          </a:xfrm>
        </p:spPr>
        <p:txBody>
          <a:bodyPr anchor="t"/>
          <a:lstStyle/>
          <a:p>
            <a:pPr>
              <a:buNone/>
            </a:pPr>
            <a:r>
              <a:rPr lang="en-US" altLang="zh-CN" sz="2800">
                <a:solidFill>
                  <a:srgbClr val="FFFF99"/>
                </a:solidFill>
                <a:latin typeface="宋体" panose="02010600030101010101" pitchFamily="2" charset="-122"/>
              </a:rPr>
              <a:t>3.1.2   SQL</a:t>
            </a:r>
            <a:r>
              <a:rPr lang="zh-CN" altLang="en-US" sz="2800">
                <a:solidFill>
                  <a:srgbClr val="FFFF99"/>
                </a:solidFill>
                <a:latin typeface="宋体" panose="02010600030101010101" pitchFamily="2" charset="-122"/>
              </a:rPr>
              <a:t>语言的基本概念</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基本表：是数据库中独立存在的表，每个基本表对应一个关系模式</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视图：对应于外模式，它是从一个或几个基本表导出的表。存放着视图的定义及其关联的基本表名等信息而不存放视图对应的数据</a:t>
            </a:r>
            <a:endParaRPr lang="zh-CN" altLang="en-US" sz="2800">
              <a:solidFill>
                <a:srgbClr val="FFFF99"/>
              </a:solidFill>
              <a:latin typeface="宋体" panose="02010600030101010101" pitchFamily="2" charset="-122"/>
            </a:endParaRPr>
          </a:p>
        </p:txBody>
      </p:sp>
      <p:sp>
        <p:nvSpPr>
          <p:cNvPr id="844804" name="矩形 844803"/>
          <p:cNvSpPr/>
          <p:nvPr/>
        </p:nvSpPr>
        <p:spPr>
          <a:xfrm>
            <a:off x="609600" y="609600"/>
            <a:ext cx="7772400" cy="685800"/>
          </a:xfrm>
          <a:prstGeom prst="rect">
            <a:avLst/>
          </a:prstGeom>
          <a:noFill/>
          <a:ln w="9525">
            <a:noFill/>
          </a:ln>
        </p:spPr>
        <p:txBody>
          <a:bodyPr anchor="ctr"/>
          <a:lstStyle/>
          <a:p>
            <a:pPr algn="ctr" fontAlgn="base"/>
            <a:endParaRPr lang="zh-CN" altLang="en-US" sz="4000" strike="noStrike" noProof="1">
              <a:solidFill>
                <a:schemeClr val="accent2"/>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845828" name="矩形 844804"/>
          <p:cNvSpPr/>
          <p:nvPr/>
        </p:nvSpPr>
        <p:spPr>
          <a:xfrm>
            <a:off x="3321050" y="3148013"/>
            <a:ext cx="184150" cy="519112"/>
          </a:xfrm>
          <a:prstGeom prst="rect">
            <a:avLst/>
          </a:prstGeom>
          <a:noFill/>
          <a:ln w="9525">
            <a:noFill/>
          </a:ln>
        </p:spPr>
        <p:txBody>
          <a:bodyPr wrap="none" anchor="t">
            <a:spAutoFit/>
          </a:bodyPr>
          <a:lstStyle/>
          <a:p>
            <a:pPr eaLnBrk="0" hangingPunct="0"/>
            <a:endParaRPr lang="zh-CN" altLang="en-US" sz="2800" b="1" dirty="0">
              <a:solidFill>
                <a:srgbClr val="FFFF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4804"/>
                                        </p:tgtEl>
                                        <p:attrNameLst>
                                          <p:attrName>style.visibility</p:attrName>
                                        </p:attrNameLst>
                                      </p:cBhvr>
                                      <p:to>
                                        <p:strVal val="visible"/>
                                      </p:to>
                                    </p:set>
                                    <p:anim calcmode="lin" valueType="num">
                                      <p:cBhvr additive="base">
                                        <p:cTn id="7" dur="500" fill="hold"/>
                                        <p:tgtEl>
                                          <p:spTgt spid="844804"/>
                                        </p:tgtEl>
                                        <p:attrNameLst>
                                          <p:attrName>ppt_x</p:attrName>
                                        </p:attrNameLst>
                                      </p:cBhvr>
                                      <p:tavLst>
                                        <p:tav tm="0">
                                          <p:val>
                                            <p:strVal val="0-#ppt_w/2"/>
                                          </p:val>
                                        </p:tav>
                                        <p:tav tm="100000">
                                          <p:val>
                                            <p:strVal val="#ppt_x"/>
                                          </p:val>
                                        </p:tav>
                                      </p:tavLst>
                                    </p:anim>
                                    <p:anim calcmode="lin" valueType="num">
                                      <p:cBhvr additive="base">
                                        <p:cTn id="8" dur="500" fill="hold"/>
                                        <p:tgtEl>
                                          <p:spTgt spid="84480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4803">
                                            <p:txEl>
                                              <p:pRg st="0" end="0"/>
                                            </p:txEl>
                                          </p:spTgt>
                                        </p:tgtEl>
                                        <p:attrNameLst>
                                          <p:attrName>style.visibility</p:attrName>
                                        </p:attrNameLst>
                                      </p:cBhvr>
                                      <p:to>
                                        <p:strVal val="visible"/>
                                      </p:to>
                                    </p:set>
                                    <p:anim calcmode="lin" valueType="num">
                                      <p:cBhvr additive="base">
                                        <p:cTn id="13" dur="500" fill="hold"/>
                                        <p:tgtEl>
                                          <p:spTgt spid="84480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4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4803">
                                            <p:txEl>
                                              <p:pRg st="1" end="1"/>
                                            </p:txEl>
                                          </p:spTgt>
                                        </p:tgtEl>
                                        <p:attrNameLst>
                                          <p:attrName>style.visibility</p:attrName>
                                        </p:attrNameLst>
                                      </p:cBhvr>
                                      <p:to>
                                        <p:strVal val="visible"/>
                                      </p:to>
                                    </p:set>
                                    <p:anim calcmode="lin" valueType="num">
                                      <p:cBhvr additive="base">
                                        <p:cTn id="19" dur="500" fill="hold"/>
                                        <p:tgtEl>
                                          <p:spTgt spid="84480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48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4803">
                                            <p:txEl>
                                              <p:pRg st="2" end="2"/>
                                            </p:txEl>
                                          </p:spTgt>
                                        </p:tgtEl>
                                        <p:attrNameLst>
                                          <p:attrName>style.visibility</p:attrName>
                                        </p:attrNameLst>
                                      </p:cBhvr>
                                      <p:to>
                                        <p:strVal val="visible"/>
                                      </p:to>
                                    </p:set>
                                    <p:anim calcmode="lin" valueType="num">
                                      <p:cBhvr additive="base">
                                        <p:cTn id="25" dur="500" fill="hold"/>
                                        <p:tgtEl>
                                          <p:spTgt spid="84480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480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3" grpId="0" build="p"/>
      <p:bldP spid="84480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84993"/>
          <p:cNvSpPr>
            <a:spLocks noGrp="1" noChangeAspect="1"/>
          </p:cNvSpPr>
          <p:nvPr>
            <p:ph type="title"/>
          </p:nvPr>
        </p:nvSpPr>
        <p:spPr>
          <a:xfrm>
            <a:off x="685800" y="152400"/>
            <a:ext cx="6870700" cy="828675"/>
          </a:xfrm>
        </p:spPr>
        <p:txBody>
          <a:bodyPr anchor="b"/>
          <a:lstStyle/>
          <a:p>
            <a:endParaRPr lang="zh-CN" altLang="en-US"/>
          </a:p>
        </p:txBody>
      </p:sp>
      <p:pic>
        <p:nvPicPr>
          <p:cNvPr id="86018" name="文本占位符 84994"/>
          <p:cNvPicPr>
            <a:picLocks noGrp="1" noChangeAspect="1"/>
          </p:cNvPicPr>
          <p:nvPr>
            <p:ph idx="1"/>
          </p:nvPr>
        </p:nvPicPr>
        <p:blipFill>
          <a:blip r:embed="rId1"/>
          <a:stretch>
            <a:fillRect/>
          </a:stretch>
        </p:blipFill>
        <p:spPr>
          <a:xfrm>
            <a:off x="0" y="1052513"/>
            <a:ext cx="9144000" cy="5616575"/>
          </a:xfrm>
        </p:spPr>
      </p:pic>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49" name="标题 845825"/>
          <p:cNvSpPr>
            <a:spLocks noGrp="1"/>
          </p:cNvSpPr>
          <p:nvPr>
            <p:ph type="title"/>
          </p:nvPr>
        </p:nvSpPr>
        <p:spPr>
          <a:xfrm>
            <a:off x="250825" y="0"/>
            <a:ext cx="2592388" cy="908050"/>
          </a:xfrm>
        </p:spPr>
        <p:txBody>
          <a:bodyPr anchor="b"/>
          <a:lstStyle/>
          <a:p>
            <a:r>
              <a:rPr lang="zh-CN" altLang="en-US" sz="4000">
                <a:solidFill>
                  <a:srgbClr val="10E652"/>
                </a:solidFill>
              </a:rPr>
              <a:t>作业</a:t>
            </a:r>
            <a:endParaRPr lang="zh-CN" altLang="en-US" sz="4000">
              <a:solidFill>
                <a:srgbClr val="10E652"/>
              </a:solidFill>
            </a:endParaRPr>
          </a:p>
        </p:txBody>
      </p:sp>
      <p:sp>
        <p:nvSpPr>
          <p:cNvPr id="846850" name="文本占位符 845826"/>
          <p:cNvSpPr>
            <a:spLocks noGrp="1"/>
          </p:cNvSpPr>
          <p:nvPr>
            <p:ph idx="1"/>
          </p:nvPr>
        </p:nvSpPr>
        <p:spPr>
          <a:xfrm>
            <a:off x="0" y="836613"/>
            <a:ext cx="9144000" cy="6021387"/>
          </a:xfrm>
        </p:spPr>
        <p:txBody>
          <a:bodyPr anchor="t"/>
          <a:lstStyle/>
          <a:p>
            <a:r>
              <a:rPr lang="zh-CN" altLang="en-US"/>
              <a:t>如下图所示，有三张关系表 </a:t>
            </a:r>
            <a:r>
              <a:rPr lang="en-US" altLang="zh-CN"/>
              <a:t>S </a:t>
            </a:r>
            <a:r>
              <a:rPr lang="zh-CN" altLang="en-US"/>
              <a:t>、</a:t>
            </a:r>
            <a:r>
              <a:rPr lang="en-US" altLang="zh-CN"/>
              <a:t>SC</a:t>
            </a:r>
            <a:r>
              <a:rPr lang="zh-CN" altLang="en-US"/>
              <a:t>和</a:t>
            </a:r>
            <a:r>
              <a:rPr lang="en-US" altLang="zh-CN"/>
              <a:t>C</a:t>
            </a:r>
            <a:r>
              <a:rPr lang="zh-CN" altLang="en-US"/>
              <a:t>，试用关系表达式表示下列查询</a:t>
            </a:r>
            <a:endParaRPr lang="zh-CN" altLang="en-US"/>
          </a:p>
        </p:txBody>
      </p:sp>
      <p:pic>
        <p:nvPicPr>
          <p:cNvPr id="846851" name="图片 845827"/>
          <p:cNvPicPr>
            <a:picLocks noChangeAspect="1"/>
          </p:cNvPicPr>
          <p:nvPr/>
        </p:nvPicPr>
        <p:blipFill>
          <a:blip r:embed="rId1"/>
          <a:stretch>
            <a:fillRect/>
          </a:stretch>
        </p:blipFill>
        <p:spPr>
          <a:xfrm>
            <a:off x="323850" y="1916113"/>
            <a:ext cx="5418138" cy="1814512"/>
          </a:xfrm>
          <a:prstGeom prst="rect">
            <a:avLst/>
          </a:prstGeom>
          <a:solidFill>
            <a:schemeClr val="tx2"/>
          </a:solidFill>
          <a:ln w="9525">
            <a:noFill/>
          </a:ln>
        </p:spPr>
      </p:pic>
      <p:pic>
        <p:nvPicPr>
          <p:cNvPr id="846852" name="图片 845828"/>
          <p:cNvPicPr>
            <a:picLocks noChangeAspect="1"/>
          </p:cNvPicPr>
          <p:nvPr/>
        </p:nvPicPr>
        <p:blipFill>
          <a:blip r:embed="rId2"/>
          <a:stretch>
            <a:fillRect/>
          </a:stretch>
        </p:blipFill>
        <p:spPr>
          <a:xfrm>
            <a:off x="755650" y="3962400"/>
            <a:ext cx="4321175" cy="2732088"/>
          </a:xfrm>
          <a:prstGeom prst="rect">
            <a:avLst/>
          </a:prstGeom>
          <a:solidFill>
            <a:schemeClr val="tx2"/>
          </a:solidFill>
          <a:ln w="9525">
            <a:noFill/>
          </a:ln>
        </p:spPr>
      </p:pic>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3" name="标题 846849"/>
          <p:cNvSpPr>
            <a:spLocks noGrp="1"/>
          </p:cNvSpPr>
          <p:nvPr>
            <p:ph type="title"/>
          </p:nvPr>
        </p:nvSpPr>
        <p:spPr>
          <a:xfrm>
            <a:off x="250825" y="188913"/>
            <a:ext cx="5329238" cy="1295400"/>
          </a:xfrm>
        </p:spPr>
        <p:txBody>
          <a:bodyPr anchor="b"/>
          <a:lstStyle/>
          <a:p>
            <a:r>
              <a:rPr lang="zh-CN" altLang="en-US" sz="4000">
                <a:solidFill>
                  <a:srgbClr val="10E652"/>
                </a:solidFill>
              </a:rPr>
              <a:t>作业</a:t>
            </a:r>
            <a:endParaRPr lang="zh-CN" altLang="en-US" sz="4000">
              <a:solidFill>
                <a:srgbClr val="10E652"/>
              </a:solidFill>
            </a:endParaRPr>
          </a:p>
        </p:txBody>
      </p:sp>
      <p:pic>
        <p:nvPicPr>
          <p:cNvPr id="847874" name="文本占位符 846850"/>
          <p:cNvPicPr>
            <a:picLocks noGrp="1" noChangeAspect="1"/>
          </p:cNvPicPr>
          <p:nvPr>
            <p:ph idx="1"/>
          </p:nvPr>
        </p:nvPicPr>
        <p:blipFill>
          <a:blip r:embed="rId1"/>
          <a:stretch>
            <a:fillRect/>
          </a:stretch>
        </p:blipFill>
        <p:spPr>
          <a:xfrm>
            <a:off x="696913" y="2433638"/>
            <a:ext cx="5065712" cy="1465262"/>
          </a:xfrm>
          <a:solidFill>
            <a:schemeClr val="tx2"/>
          </a:solidFill>
        </p:spPr>
      </p:pic>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7" name="标题 847873"/>
          <p:cNvSpPr>
            <a:spLocks noGrp="1"/>
          </p:cNvSpPr>
          <p:nvPr>
            <p:ph type="title"/>
          </p:nvPr>
        </p:nvSpPr>
        <p:spPr>
          <a:xfrm>
            <a:off x="179388" y="0"/>
            <a:ext cx="3384550" cy="981075"/>
          </a:xfrm>
        </p:spPr>
        <p:txBody>
          <a:bodyPr anchor="b"/>
          <a:lstStyle/>
          <a:p>
            <a:r>
              <a:rPr lang="zh-CN" altLang="en-US" sz="4000"/>
              <a:t>作业</a:t>
            </a:r>
            <a:endParaRPr lang="zh-CN" altLang="en-US" sz="4000"/>
          </a:p>
        </p:txBody>
      </p:sp>
      <p:sp>
        <p:nvSpPr>
          <p:cNvPr id="848898" name="文本占位符 847874"/>
          <p:cNvSpPr>
            <a:spLocks noGrp="1"/>
          </p:cNvSpPr>
          <p:nvPr>
            <p:ph idx="1"/>
          </p:nvPr>
        </p:nvSpPr>
        <p:spPr>
          <a:xfrm>
            <a:off x="0" y="981075"/>
            <a:ext cx="9144000" cy="5876925"/>
          </a:xfrm>
        </p:spPr>
        <p:txBody>
          <a:bodyPr anchor="t"/>
          <a:lstStyle/>
          <a:p>
            <a:pPr marL="609600" indent="-609600">
              <a:lnSpc>
                <a:spcPct val="90000"/>
              </a:lnSpc>
            </a:pPr>
            <a:r>
              <a:rPr lang="zh-CN" altLang="en-US" sz="2400">
                <a:solidFill>
                  <a:srgbClr val="FF99FF"/>
                </a:solidFill>
              </a:rPr>
              <a:t>检索“程军”老师所授课课程的课程号（</a:t>
            </a:r>
            <a:r>
              <a:rPr lang="en-US" altLang="zh-CN" sz="2400">
                <a:solidFill>
                  <a:srgbClr val="FF99FF"/>
                </a:solidFill>
              </a:rPr>
              <a:t>C#</a:t>
            </a:r>
            <a:r>
              <a:rPr lang="zh-CN" altLang="en-US" sz="2400">
                <a:solidFill>
                  <a:srgbClr val="FF99FF"/>
                </a:solidFill>
              </a:rPr>
              <a:t>）和课程名（</a:t>
            </a:r>
            <a:r>
              <a:rPr lang="en-US" altLang="zh-CN" sz="2400">
                <a:solidFill>
                  <a:srgbClr val="FF99FF"/>
                </a:solidFill>
              </a:rPr>
              <a:t>CNAME</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检索年龄大于</a:t>
            </a:r>
            <a:r>
              <a:rPr lang="en-US" altLang="zh-CN" sz="2400">
                <a:solidFill>
                  <a:srgbClr val="FF99FF"/>
                </a:solidFill>
              </a:rPr>
              <a:t>21</a:t>
            </a:r>
            <a:r>
              <a:rPr lang="zh-CN" altLang="en-US" sz="2400">
                <a:solidFill>
                  <a:srgbClr val="FF99FF"/>
                </a:solidFill>
              </a:rPr>
              <a:t>的男学生学号（</a:t>
            </a:r>
            <a:r>
              <a:rPr lang="en-US" altLang="zh-CN" sz="2400">
                <a:solidFill>
                  <a:srgbClr val="FF99FF"/>
                </a:solidFill>
              </a:rPr>
              <a:t>S#</a:t>
            </a:r>
            <a:r>
              <a:rPr lang="zh-CN" altLang="en-US" sz="2400">
                <a:solidFill>
                  <a:srgbClr val="FF99FF"/>
                </a:solidFill>
              </a:rPr>
              <a:t>）和姓名（</a:t>
            </a:r>
            <a:r>
              <a:rPr lang="en-US" altLang="zh-CN" sz="2400">
                <a:solidFill>
                  <a:srgbClr val="FF99FF"/>
                </a:solidFill>
              </a:rPr>
              <a:t>SNAME</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检索至少选修“程军”老师所授全部课程的学生姓名（</a:t>
            </a:r>
            <a:r>
              <a:rPr lang="en-US" altLang="zh-CN" sz="2400">
                <a:solidFill>
                  <a:srgbClr val="FF99FF"/>
                </a:solidFill>
              </a:rPr>
              <a:t>SNAME</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检索“李强”同学不学课程的课程号（</a:t>
            </a:r>
            <a:r>
              <a:rPr lang="en-US" altLang="zh-CN" sz="2400">
                <a:solidFill>
                  <a:srgbClr val="FF99FF"/>
                </a:solidFill>
              </a:rPr>
              <a:t>C#</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检索至少选修两门课程的学生学号（</a:t>
            </a:r>
            <a:r>
              <a:rPr lang="en-US" altLang="zh-CN" sz="2400">
                <a:solidFill>
                  <a:srgbClr val="FF99FF"/>
                </a:solidFill>
              </a:rPr>
              <a:t>S#</a:t>
            </a:r>
            <a:r>
              <a:rPr lang="zh-CN" altLang="en-US" sz="2400">
                <a:solidFill>
                  <a:srgbClr val="FF99FF"/>
                </a:solidFill>
              </a:rPr>
              <a:t>）</a:t>
            </a:r>
            <a:endParaRPr lang="zh-CN" altLang="en-US" sz="2400">
              <a:solidFill>
                <a:srgbClr val="FF99FF"/>
              </a:solidFill>
            </a:endParaRPr>
          </a:p>
          <a:p>
            <a:pPr marL="609600" indent="-609600">
              <a:lnSpc>
                <a:spcPct val="90000"/>
              </a:lnSpc>
            </a:pPr>
            <a:r>
              <a:rPr lang="zh-CN" altLang="en-US" sz="2400">
                <a:solidFill>
                  <a:srgbClr val="FF99FF"/>
                </a:solidFill>
              </a:rPr>
              <a:t>检索全部学生都选修的课程的课程号和课程名</a:t>
            </a:r>
            <a:endParaRPr lang="zh-CN" altLang="en-US" sz="2400">
              <a:solidFill>
                <a:srgbClr val="FF99FF"/>
              </a:solidFill>
            </a:endParaRPr>
          </a:p>
          <a:p>
            <a:pPr marL="609600" indent="-609600">
              <a:lnSpc>
                <a:spcPct val="90000"/>
              </a:lnSpc>
            </a:pPr>
            <a:r>
              <a:rPr lang="zh-CN" altLang="en-US" sz="2400">
                <a:solidFill>
                  <a:srgbClr val="FF99FF"/>
                </a:solidFill>
              </a:rPr>
              <a:t>检索选修课程包含“程军”老师所授课程之一的学生学号</a:t>
            </a:r>
            <a:endParaRPr lang="zh-CN" altLang="en-US" sz="2400">
              <a:solidFill>
                <a:srgbClr val="FF99FF"/>
              </a:solidFill>
            </a:endParaRPr>
          </a:p>
          <a:p>
            <a:pPr marL="609600" indent="-609600">
              <a:lnSpc>
                <a:spcPct val="90000"/>
              </a:lnSpc>
            </a:pPr>
            <a:r>
              <a:rPr lang="zh-CN" altLang="en-US" sz="2400">
                <a:solidFill>
                  <a:srgbClr val="FF99FF"/>
                </a:solidFill>
              </a:rPr>
              <a:t>检索选修课程号为</a:t>
            </a:r>
            <a:r>
              <a:rPr lang="en-US" altLang="zh-CN" sz="2400">
                <a:solidFill>
                  <a:srgbClr val="FF99FF"/>
                </a:solidFill>
              </a:rPr>
              <a:t>K1 </a:t>
            </a:r>
            <a:r>
              <a:rPr lang="zh-CN" altLang="en-US" sz="2400">
                <a:solidFill>
                  <a:srgbClr val="FF99FF"/>
                </a:solidFill>
              </a:rPr>
              <a:t>和</a:t>
            </a:r>
            <a:r>
              <a:rPr lang="en-US" altLang="zh-CN" sz="2400">
                <a:solidFill>
                  <a:srgbClr val="FF99FF"/>
                </a:solidFill>
              </a:rPr>
              <a:t>K5</a:t>
            </a:r>
            <a:r>
              <a:rPr lang="zh-CN" altLang="en-US" sz="2400">
                <a:solidFill>
                  <a:srgbClr val="FF99FF"/>
                </a:solidFill>
              </a:rPr>
              <a:t>的学生学号</a:t>
            </a:r>
            <a:endParaRPr lang="zh-CN" altLang="en-US" sz="2400">
              <a:solidFill>
                <a:srgbClr val="FF99FF"/>
              </a:solidFill>
            </a:endParaRPr>
          </a:p>
          <a:p>
            <a:pPr marL="609600" indent="-609600">
              <a:lnSpc>
                <a:spcPct val="90000"/>
              </a:lnSpc>
            </a:pPr>
            <a:r>
              <a:rPr lang="zh-CN" altLang="en-US" sz="2400">
                <a:solidFill>
                  <a:srgbClr val="FF99FF"/>
                </a:solidFill>
              </a:rPr>
              <a:t>检索选修全部课程的学生的姓名</a:t>
            </a:r>
            <a:endParaRPr lang="zh-CN" altLang="en-US" sz="2400">
              <a:solidFill>
                <a:srgbClr val="FF99FF"/>
              </a:solidFill>
            </a:endParaRPr>
          </a:p>
          <a:p>
            <a:pPr marL="609600" indent="-609600">
              <a:lnSpc>
                <a:spcPct val="90000"/>
              </a:lnSpc>
            </a:pPr>
            <a:r>
              <a:rPr lang="zh-CN" altLang="en-US" sz="2400">
                <a:solidFill>
                  <a:srgbClr val="FF99FF"/>
                </a:solidFill>
              </a:rPr>
              <a:t>检索选修课程包含学号为</a:t>
            </a:r>
            <a:r>
              <a:rPr lang="en-US" altLang="zh-CN" sz="2400">
                <a:solidFill>
                  <a:srgbClr val="FF99FF"/>
                </a:solidFill>
              </a:rPr>
              <a:t>2</a:t>
            </a:r>
            <a:r>
              <a:rPr lang="zh-CN" altLang="en-US" sz="2400">
                <a:solidFill>
                  <a:srgbClr val="FF99FF"/>
                </a:solidFill>
              </a:rPr>
              <a:t>的学生所修课程的学生学号</a:t>
            </a:r>
            <a:endParaRPr lang="zh-CN" altLang="en-US" sz="2400">
              <a:solidFill>
                <a:srgbClr val="FF99FF"/>
              </a:solidFill>
            </a:endParaRPr>
          </a:p>
          <a:p>
            <a:pPr marL="609600" indent="-609600">
              <a:lnSpc>
                <a:spcPct val="90000"/>
              </a:lnSpc>
            </a:pPr>
            <a:r>
              <a:rPr lang="zh-CN" altLang="en-US" sz="2400">
                <a:solidFill>
                  <a:srgbClr val="FF99FF"/>
                </a:solidFill>
              </a:rPr>
              <a:t>检索选修课程名为“</a:t>
            </a:r>
            <a:r>
              <a:rPr lang="en-US" altLang="zh-CN" sz="2400">
                <a:solidFill>
                  <a:srgbClr val="FF99FF"/>
                </a:solidFill>
              </a:rPr>
              <a:t>C”</a:t>
            </a:r>
            <a:r>
              <a:rPr lang="zh-CN" altLang="en-US" sz="2400">
                <a:solidFill>
                  <a:srgbClr val="FF99FF"/>
                </a:solidFill>
              </a:rPr>
              <a:t>语言的学生学号和姓名	</a:t>
            </a:r>
            <a:endParaRPr lang="zh-CN" altLang="en-US" sz="2400">
              <a:solidFill>
                <a:srgbClr val="FF99FF"/>
              </a:solidFill>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1" name="标题 848897"/>
          <p:cNvSpPr>
            <a:spLocks noGrp="1"/>
          </p:cNvSpPr>
          <p:nvPr>
            <p:ph type="title"/>
          </p:nvPr>
        </p:nvSpPr>
        <p:spPr>
          <a:xfrm>
            <a:off x="684213" y="188913"/>
            <a:ext cx="7772400" cy="1311275"/>
          </a:xfrm>
        </p:spPr>
        <p:txBody>
          <a:bodyPr anchor="b"/>
          <a:lstStyle/>
          <a:p>
            <a:r>
              <a:rPr lang="en-US" altLang="zh-CN" sz="4000">
                <a:solidFill>
                  <a:srgbClr val="10E652"/>
                </a:solidFill>
                <a:latin typeface="宋体" panose="02010600030101010101" pitchFamily="2" charset="-122"/>
              </a:rPr>
              <a:t>3.2 </a:t>
            </a:r>
            <a:r>
              <a:rPr lang="zh-CN" altLang="en-US" sz="4000">
                <a:solidFill>
                  <a:srgbClr val="10E652"/>
                </a:solidFill>
                <a:latin typeface="宋体" panose="02010600030101010101" pitchFamily="2" charset="-122"/>
              </a:rPr>
              <a:t>数据定义</a:t>
            </a:r>
            <a:br>
              <a:rPr lang="zh-CN" altLang="en-US" sz="4000"/>
            </a:br>
            <a:endParaRPr lang="zh-CN" altLang="en-US" sz="4000"/>
          </a:p>
        </p:txBody>
      </p:sp>
      <p:sp>
        <p:nvSpPr>
          <p:cNvPr id="848899" name="内容占位符 848898"/>
          <p:cNvSpPr>
            <a:spLocks noGrp="1"/>
          </p:cNvSpPr>
          <p:nvPr>
            <p:ph idx="1"/>
          </p:nvPr>
        </p:nvSpPr>
        <p:spPr>
          <a:xfrm>
            <a:off x="0" y="1125538"/>
            <a:ext cx="9144000" cy="5257800"/>
          </a:xfrm>
        </p:spPr>
        <p:txBody>
          <a:bodyPr anchor="t"/>
          <a:lstStyle/>
          <a:p>
            <a:pPr>
              <a:buNone/>
            </a:pPr>
            <a:r>
              <a:rPr lang="en-US" altLang="zh-CN" sz="2800">
                <a:solidFill>
                  <a:srgbClr val="FFFF99"/>
                </a:solidFill>
                <a:latin typeface="宋体" panose="02010600030101010101" pitchFamily="2" charset="-122"/>
              </a:rPr>
              <a:t>3.2.1 </a:t>
            </a:r>
            <a:r>
              <a:rPr lang="zh-CN" altLang="en-US" sz="2800">
                <a:solidFill>
                  <a:srgbClr val="FFFF99"/>
                </a:solidFill>
                <a:latin typeface="宋体" panose="02010600030101010101" pitchFamily="2" charset="-122"/>
              </a:rPr>
              <a:t>基本表的定义、删除与修改</a:t>
            </a:r>
            <a:endParaRPr lang="zh-CN" altLang="en-US" sz="2800">
              <a:solidFill>
                <a:srgbClr val="FFFF99"/>
              </a:solidFill>
              <a:latin typeface="宋体" panose="02010600030101010101" pitchFamily="2" charset="-122"/>
            </a:endParaRPr>
          </a:p>
          <a:p>
            <a:pPr>
              <a:buNone/>
            </a:pPr>
            <a:r>
              <a:rPr lang="en-US" altLang="zh-CN" sz="2800" b="1">
                <a:solidFill>
                  <a:srgbClr val="FFFF99"/>
                </a:solidFill>
                <a:latin typeface="宋体" panose="02010600030101010101" pitchFamily="2" charset="-122"/>
              </a:rPr>
              <a:t>1</a:t>
            </a:r>
            <a:r>
              <a:rPr lang="zh-CN" altLang="en-US" sz="2800" b="1">
                <a:solidFill>
                  <a:srgbClr val="FFFF99"/>
                </a:solidFill>
                <a:latin typeface="宋体" panose="02010600030101010101" pitchFamily="2" charset="-122"/>
              </a:rPr>
              <a:t>、定义基本表</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格式   </a:t>
            </a:r>
            <a:r>
              <a:rPr lang="en-US" altLang="zh-CN" sz="2800" b="1">
                <a:solidFill>
                  <a:srgbClr val="FFFF99"/>
                </a:solidFill>
                <a:latin typeface="宋体" panose="02010600030101010101" pitchFamily="2" charset="-122"/>
              </a:rPr>
              <a:t>CREATE  TABLE &lt;</a:t>
            </a:r>
            <a:r>
              <a:rPr lang="zh-CN" altLang="en-US" sz="2800" b="1">
                <a:solidFill>
                  <a:srgbClr val="FFFF99"/>
                </a:solidFill>
                <a:latin typeface="宋体" panose="02010600030101010101" pitchFamily="2" charset="-122"/>
              </a:rPr>
              <a:t>表名</a:t>
            </a:r>
            <a:r>
              <a:rPr lang="en-US" altLang="zh-CN" sz="2800" b="1">
                <a:solidFill>
                  <a:srgbClr val="FFFF99"/>
                </a:solidFill>
                <a:latin typeface="宋体" panose="02010600030101010101" pitchFamily="2" charset="-122"/>
              </a:rPr>
              <a:t>&gt;</a:t>
            </a:r>
            <a:r>
              <a:rPr lang="zh-CN" altLang="en-US" sz="2800" b="1">
                <a:solidFill>
                  <a:srgbClr val="FFFF99"/>
                </a:solidFill>
                <a:latin typeface="宋体" panose="02010600030101010101" pitchFamily="2" charset="-122"/>
              </a:rPr>
              <a:t>（</a:t>
            </a:r>
            <a:r>
              <a:rPr lang="en-US" altLang="zh-CN" sz="2800" b="1">
                <a:solidFill>
                  <a:srgbClr val="FFFF99"/>
                </a:solidFill>
                <a:latin typeface="宋体" panose="02010600030101010101" pitchFamily="2" charset="-122"/>
              </a:rPr>
              <a:t>&lt;</a:t>
            </a:r>
            <a:r>
              <a:rPr lang="zh-CN" altLang="en-US" sz="2800" b="1">
                <a:solidFill>
                  <a:srgbClr val="FFFF99"/>
                </a:solidFill>
                <a:latin typeface="宋体" panose="02010600030101010101" pitchFamily="2" charset="-122"/>
              </a:rPr>
              <a:t>列名</a:t>
            </a:r>
            <a:r>
              <a:rPr lang="en-US" altLang="zh-CN" sz="2800" b="1">
                <a:solidFill>
                  <a:srgbClr val="FFFF99"/>
                </a:solidFill>
                <a:latin typeface="宋体" panose="02010600030101010101" pitchFamily="2" charset="-122"/>
              </a:rPr>
              <a:t>&gt;&lt;</a:t>
            </a:r>
            <a:r>
              <a:rPr lang="zh-CN" altLang="en-US" sz="2800" b="1">
                <a:solidFill>
                  <a:srgbClr val="FFFF99"/>
                </a:solidFill>
                <a:latin typeface="宋体" panose="02010600030101010101" pitchFamily="2" charset="-122"/>
              </a:rPr>
              <a:t>数据类型</a:t>
            </a:r>
            <a:r>
              <a:rPr lang="en-US" altLang="zh-CN" sz="2800" b="1">
                <a:solidFill>
                  <a:srgbClr val="FFFF99"/>
                </a:solidFill>
                <a:latin typeface="宋体" panose="02010600030101010101" pitchFamily="2" charset="-122"/>
              </a:rPr>
              <a:t>&gt;[</a:t>
            </a:r>
            <a:r>
              <a:rPr lang="zh-CN" altLang="en-US" sz="2800" b="1">
                <a:solidFill>
                  <a:srgbClr val="FFFF99"/>
                </a:solidFill>
                <a:latin typeface="宋体" panose="02010600030101010101" pitchFamily="2" charset="-122"/>
              </a:rPr>
              <a:t>列级完整性约束条件</a:t>
            </a:r>
            <a:r>
              <a:rPr lang="en-US" altLang="zh-CN" sz="2800" b="1">
                <a:solidFill>
                  <a:srgbClr val="FFFF99"/>
                </a:solidFill>
                <a:latin typeface="宋体" panose="02010600030101010101" pitchFamily="2" charset="-122"/>
              </a:rPr>
              <a:t>][,&lt;</a:t>
            </a:r>
            <a:r>
              <a:rPr lang="zh-CN" altLang="en-US" sz="2800" b="1">
                <a:solidFill>
                  <a:srgbClr val="FFFF99"/>
                </a:solidFill>
                <a:latin typeface="宋体" panose="02010600030101010101" pitchFamily="2" charset="-122"/>
              </a:rPr>
              <a:t>列名</a:t>
            </a:r>
            <a:r>
              <a:rPr lang="en-US" altLang="zh-CN" sz="2800" b="1">
                <a:solidFill>
                  <a:srgbClr val="FFFF99"/>
                </a:solidFill>
                <a:latin typeface="宋体" panose="02010600030101010101" pitchFamily="2" charset="-122"/>
              </a:rPr>
              <a:t>&gt;&lt;</a:t>
            </a:r>
            <a:r>
              <a:rPr lang="zh-CN" altLang="en-US" sz="2800" b="1">
                <a:solidFill>
                  <a:srgbClr val="FFFF99"/>
                </a:solidFill>
                <a:latin typeface="宋体" panose="02010600030101010101" pitchFamily="2" charset="-122"/>
              </a:rPr>
              <a:t>数据类型</a:t>
            </a:r>
            <a:r>
              <a:rPr lang="en-US" altLang="zh-CN" sz="2800" b="1">
                <a:solidFill>
                  <a:srgbClr val="FFFF99"/>
                </a:solidFill>
                <a:latin typeface="宋体" panose="02010600030101010101" pitchFamily="2" charset="-122"/>
              </a:rPr>
              <a:t>&gt;[</a:t>
            </a:r>
            <a:r>
              <a:rPr lang="zh-CN" altLang="en-US" sz="2800" b="1">
                <a:solidFill>
                  <a:srgbClr val="FFFF99"/>
                </a:solidFill>
                <a:latin typeface="宋体" panose="02010600030101010101" pitchFamily="2" charset="-122"/>
              </a:rPr>
              <a:t>列级完整性约束条件</a:t>
            </a:r>
            <a:r>
              <a:rPr lang="en-US" altLang="zh-CN" sz="2800" b="1">
                <a:solidFill>
                  <a:srgbClr val="FFFF99"/>
                </a:solidFill>
                <a:latin typeface="宋体" panose="02010600030101010101" pitchFamily="2" charset="-122"/>
              </a:rPr>
              <a:t>]]…[,&lt;</a:t>
            </a:r>
            <a:r>
              <a:rPr lang="zh-CN" altLang="en-US" sz="2800" b="1">
                <a:solidFill>
                  <a:srgbClr val="FFFF99"/>
                </a:solidFill>
                <a:latin typeface="宋体" panose="02010600030101010101" pitchFamily="2" charset="-122"/>
              </a:rPr>
              <a:t>表级完整性约束条件</a:t>
            </a:r>
            <a:r>
              <a:rPr lang="en-US" altLang="zh-CN" sz="2800" b="1">
                <a:solidFill>
                  <a:srgbClr val="FFFF99"/>
                </a:solidFill>
                <a:latin typeface="宋体" panose="02010600030101010101" pitchFamily="2" charset="-122"/>
              </a:rPr>
              <a:t>]);</a:t>
            </a:r>
            <a:endParaRPr lang="en-US" altLang="zh-CN" sz="2800" b="1">
              <a:solidFill>
                <a:srgbClr val="FFFF99"/>
              </a:solidFill>
              <a:latin typeface="宋体" panose="02010600030101010101" pitchFamily="2" charset="-122"/>
            </a:endParaRPr>
          </a:p>
          <a:p>
            <a:pPr>
              <a:buNone/>
            </a:pPr>
            <a:r>
              <a:rPr lang="en-US" altLang="zh-CN" sz="2800" b="1">
                <a:solidFill>
                  <a:srgbClr val="FFFF99"/>
                </a:solidFill>
                <a:latin typeface="宋体" panose="02010600030101010101" pitchFamily="2" charset="-122"/>
              </a:rPr>
              <a:t>    </a:t>
            </a:r>
            <a:r>
              <a:rPr lang="zh-CN" altLang="en-US" sz="2800" b="1">
                <a:solidFill>
                  <a:srgbClr val="FFFF99"/>
                </a:solidFill>
                <a:latin typeface="宋体" panose="02010600030101010101" pitchFamily="2" charset="-122"/>
              </a:rPr>
              <a:t>其方括号内的项目是可选项</a:t>
            </a:r>
            <a:r>
              <a:rPr lang="en-US" altLang="zh-CN" sz="2800" b="1">
                <a:solidFill>
                  <a:srgbClr val="FFFF99"/>
                </a:solidFill>
                <a:latin typeface="宋体" panose="02010600030101010101" pitchFamily="2" charset="-122"/>
              </a:rPr>
              <a:t>,&lt;</a:t>
            </a:r>
            <a:r>
              <a:rPr lang="zh-CN" altLang="en-US" sz="2800" b="1">
                <a:solidFill>
                  <a:srgbClr val="FFFF99"/>
                </a:solidFill>
                <a:latin typeface="宋体" panose="02010600030101010101" pitchFamily="2" charset="-122"/>
              </a:rPr>
              <a:t>表名</a:t>
            </a:r>
            <a:r>
              <a:rPr lang="en-US" altLang="zh-CN" sz="2800" b="1">
                <a:solidFill>
                  <a:srgbClr val="FFFF99"/>
                </a:solidFill>
                <a:latin typeface="宋体" panose="02010600030101010101" pitchFamily="2" charset="-122"/>
              </a:rPr>
              <a:t>&gt;</a:t>
            </a:r>
            <a:r>
              <a:rPr lang="zh-CN" altLang="en-US" sz="2800" b="1">
                <a:solidFill>
                  <a:srgbClr val="FFFF99"/>
                </a:solidFill>
                <a:latin typeface="宋体" panose="02010600030101010101" pitchFamily="2" charset="-122"/>
              </a:rPr>
              <a:t>是所要定义的基本表的名字</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建表的同时通常还可以定义与该表有关的完整性约束条件</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这些完整性约束条件被存入</a:t>
            </a:r>
            <a:r>
              <a:rPr lang="en-US" altLang="zh-CN" sz="2800" b="1">
                <a:solidFill>
                  <a:srgbClr val="FFFF99"/>
                </a:solidFill>
                <a:latin typeface="宋体" panose="02010600030101010101" pitchFamily="2" charset="-122"/>
              </a:rPr>
              <a:t>DBMS </a:t>
            </a:r>
            <a:r>
              <a:rPr lang="zh-CN" altLang="en-US" sz="2800" b="1">
                <a:solidFill>
                  <a:srgbClr val="FFFF99"/>
                </a:solidFill>
                <a:latin typeface="宋体" panose="02010600030101010101" pitchFamily="2" charset="-122"/>
              </a:rPr>
              <a:t>的数据字典中</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当用户操作表中的数据时由</a:t>
            </a:r>
            <a:r>
              <a:rPr lang="en-US" altLang="zh-CN" sz="2800" b="1">
                <a:solidFill>
                  <a:srgbClr val="FFFF99"/>
                </a:solidFill>
                <a:latin typeface="宋体" panose="02010600030101010101" pitchFamily="2" charset="-122"/>
              </a:rPr>
              <a:t>DBMS</a:t>
            </a:r>
            <a:r>
              <a:rPr lang="zh-CN" altLang="en-US" sz="2800" b="1">
                <a:solidFill>
                  <a:srgbClr val="FFFF99"/>
                </a:solidFill>
                <a:latin typeface="宋体" panose="02010600030101010101" pitchFamily="2" charset="-122"/>
              </a:rPr>
              <a:t>自动检查该操作是否违背这些完整性约束条件</a:t>
            </a:r>
            <a:r>
              <a:rPr lang="en-US" altLang="zh-CN" sz="2800" b="1">
                <a:solidFill>
                  <a:srgbClr val="FFFF99"/>
                </a:solidFill>
                <a:latin typeface="宋体" panose="02010600030101010101" pitchFamily="2" charset="-122"/>
              </a:rPr>
              <a:t>.</a:t>
            </a:r>
            <a:endParaRPr lang="en-US" altLang="zh-CN" sz="2800" b="1">
              <a:solidFill>
                <a:srgbClr val="FFFF99"/>
              </a:solidFill>
              <a:latin typeface="宋体" panose="02010600030101010101" pitchFamily="2" charset="-122"/>
            </a:endParaRPr>
          </a:p>
          <a:p>
            <a:pPr>
              <a:buNone/>
            </a:pPr>
            <a:endParaRPr lang="zh-CN" altLang="en-US" sz="2800" b="1">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8899">
                                            <p:txEl>
                                              <p:pRg st="0" end="0"/>
                                            </p:txEl>
                                          </p:spTgt>
                                        </p:tgtEl>
                                        <p:attrNameLst>
                                          <p:attrName>style.visibility</p:attrName>
                                        </p:attrNameLst>
                                      </p:cBhvr>
                                      <p:to>
                                        <p:strVal val="visible"/>
                                      </p:to>
                                    </p:set>
                                    <p:anim calcmode="lin" valueType="num">
                                      <p:cBhvr additive="base">
                                        <p:cTn id="7" dur="500" fill="hold"/>
                                        <p:tgtEl>
                                          <p:spTgt spid="848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8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8899">
                                            <p:txEl>
                                              <p:pRg st="1" end="1"/>
                                            </p:txEl>
                                          </p:spTgt>
                                        </p:tgtEl>
                                        <p:attrNameLst>
                                          <p:attrName>style.visibility</p:attrName>
                                        </p:attrNameLst>
                                      </p:cBhvr>
                                      <p:to>
                                        <p:strVal val="visible"/>
                                      </p:to>
                                    </p:set>
                                    <p:anim calcmode="lin" valueType="num">
                                      <p:cBhvr additive="base">
                                        <p:cTn id="13" dur="500" fill="hold"/>
                                        <p:tgtEl>
                                          <p:spTgt spid="848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88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8899">
                                            <p:txEl>
                                              <p:pRg st="2" end="2"/>
                                            </p:txEl>
                                          </p:spTgt>
                                        </p:tgtEl>
                                        <p:attrNameLst>
                                          <p:attrName>style.visibility</p:attrName>
                                        </p:attrNameLst>
                                      </p:cBhvr>
                                      <p:to>
                                        <p:strVal val="visible"/>
                                      </p:to>
                                    </p:set>
                                    <p:anim calcmode="lin" valueType="num">
                                      <p:cBhvr additive="base">
                                        <p:cTn id="19" dur="500" fill="hold"/>
                                        <p:tgtEl>
                                          <p:spTgt spid="8488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88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8899">
                                            <p:txEl>
                                              <p:pRg st="3" end="3"/>
                                            </p:txEl>
                                          </p:spTgt>
                                        </p:tgtEl>
                                        <p:attrNameLst>
                                          <p:attrName>style.visibility</p:attrName>
                                        </p:attrNameLst>
                                      </p:cBhvr>
                                      <p:to>
                                        <p:strVal val="visible"/>
                                      </p:to>
                                    </p:set>
                                    <p:anim calcmode="lin" valueType="num">
                                      <p:cBhvr additive="base">
                                        <p:cTn id="25" dur="500" fill="hold"/>
                                        <p:tgtEl>
                                          <p:spTgt spid="8488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889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899" grpId="0" build="p"/>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5" name="标题 849921"/>
          <p:cNvSpPr>
            <a:spLocks noGrp="1"/>
          </p:cNvSpPr>
          <p:nvPr>
            <p:ph type="title"/>
          </p:nvPr>
        </p:nvSpPr>
        <p:spPr>
          <a:xfrm>
            <a:off x="1057275" y="152400"/>
            <a:ext cx="6005513" cy="854075"/>
          </a:xfrm>
        </p:spPr>
        <p:txBody>
          <a:bodyPr anchor="b"/>
          <a:lstStyle/>
          <a:p>
            <a:r>
              <a:rPr lang="zh-CN" altLang="en-US" sz="3600">
                <a:solidFill>
                  <a:srgbClr val="1AEE29"/>
                </a:solidFill>
                <a:latin typeface="宋体" panose="02010600030101010101" pitchFamily="2" charset="-122"/>
              </a:rPr>
              <a:t>第三章 关系数据库标准语言</a:t>
            </a:r>
            <a:r>
              <a:rPr lang="en-US" altLang="zh-CN" sz="3600">
                <a:solidFill>
                  <a:srgbClr val="1AEE29"/>
                </a:solidFill>
                <a:latin typeface="宋体" panose="02010600030101010101" pitchFamily="2" charset="-122"/>
              </a:rPr>
              <a:t>SQL</a:t>
            </a:r>
            <a:br>
              <a:rPr lang="en-US" altLang="zh-CN" sz="3600">
                <a:solidFill>
                  <a:srgbClr val="1AEE29"/>
                </a:solidFill>
                <a:latin typeface="宋体" panose="02010600030101010101" pitchFamily="2" charset="-122"/>
              </a:rPr>
            </a:br>
            <a:r>
              <a:rPr lang="en-US" altLang="zh-CN" sz="3600">
                <a:solidFill>
                  <a:srgbClr val="1AEE29"/>
                </a:solidFill>
                <a:latin typeface="宋体" panose="02010600030101010101" pitchFamily="2" charset="-122"/>
              </a:rPr>
              <a:t>3.1 SQL </a:t>
            </a:r>
            <a:r>
              <a:rPr lang="zh-CN" altLang="en-US" sz="3600">
                <a:solidFill>
                  <a:srgbClr val="1AEE29"/>
                </a:solidFill>
                <a:latin typeface="宋体" panose="02010600030101010101" pitchFamily="2" charset="-122"/>
              </a:rPr>
              <a:t>概述</a:t>
            </a:r>
            <a:endParaRPr lang="zh-CN" altLang="en-US" sz="3600">
              <a:solidFill>
                <a:srgbClr val="1AEE29"/>
              </a:solidFill>
              <a:latin typeface="宋体" panose="02010600030101010101" pitchFamily="2" charset="-122"/>
            </a:endParaRPr>
          </a:p>
        </p:txBody>
      </p:sp>
      <p:sp>
        <p:nvSpPr>
          <p:cNvPr id="849923" name="内容占位符 849922"/>
          <p:cNvSpPr>
            <a:spLocks noGrp="1"/>
          </p:cNvSpPr>
          <p:nvPr>
            <p:ph idx="1"/>
          </p:nvPr>
        </p:nvSpPr>
        <p:spPr>
          <a:xfrm>
            <a:off x="0" y="1447800"/>
            <a:ext cx="9144000" cy="5943600"/>
          </a:xfrm>
        </p:spPr>
        <p:txBody>
          <a:bodyPr anchor="t"/>
          <a:lstStyle/>
          <a:p>
            <a:pPr>
              <a:buNone/>
            </a:pPr>
            <a:r>
              <a:rPr lang="en-US" altLang="zh-CN" sz="2800" b="1">
                <a:solidFill>
                  <a:srgbClr val="FFFF99"/>
                </a:solidFill>
                <a:latin typeface="宋体" panose="02010600030101010101" pitchFamily="2" charset="-122"/>
              </a:rPr>
              <a:t>3.1.1 SQL</a:t>
            </a:r>
            <a:r>
              <a:rPr lang="zh-CN" altLang="en-US" sz="2800" b="1">
                <a:solidFill>
                  <a:srgbClr val="FFFF99"/>
                </a:solidFill>
                <a:latin typeface="宋体" panose="02010600030101010101" pitchFamily="2" charset="-122"/>
              </a:rPr>
              <a:t>的特点</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一、 综合统一</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二、高度非过程化</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三、面向集合的操作方式</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四、一种语法，两种使用方式</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五、语言简捷，易学易用</a:t>
            </a:r>
            <a:endParaRPr lang="zh-CN" altLang="en-US" sz="2800" b="1">
              <a:solidFill>
                <a:srgbClr val="FFFF99"/>
              </a:solidFill>
              <a:latin typeface="宋体" panose="02010600030101010101" pitchFamily="2" charset="-122"/>
            </a:endParaRPr>
          </a:p>
          <a:p>
            <a:pPr>
              <a:buNone/>
            </a:pPr>
            <a:r>
              <a:rPr lang="zh-CN" altLang="en-US" sz="2800" b="1">
                <a:solidFill>
                  <a:srgbClr val="FFFF99"/>
                </a:solidFill>
                <a:latin typeface="宋体" panose="02010600030101010101" pitchFamily="2" charset="-122"/>
              </a:rPr>
              <a:t>六、支持三级模式</a:t>
            </a:r>
            <a:endParaRPr lang="zh-CN" altLang="en-US" sz="2800" b="1">
              <a:solidFill>
                <a:srgbClr val="FFFF99"/>
              </a:solidFill>
              <a:latin typeface="宋体" panose="02010600030101010101" pitchFamily="2" charset="-122"/>
            </a:endParaRPr>
          </a:p>
          <a:p>
            <a:pPr>
              <a:buNone/>
            </a:pPr>
            <a:endParaRPr lang="zh-CN" altLang="en-US" sz="2800" b="1">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23">
                                            <p:txEl>
                                              <p:pRg st="0" end="0"/>
                                            </p:txEl>
                                          </p:spTgt>
                                        </p:tgtEl>
                                        <p:attrNameLst>
                                          <p:attrName>style.visibility</p:attrName>
                                        </p:attrNameLst>
                                      </p:cBhvr>
                                      <p:to>
                                        <p:strVal val="visible"/>
                                      </p:to>
                                    </p:set>
                                    <p:anim calcmode="lin" valueType="num">
                                      <p:cBhvr additive="base">
                                        <p:cTn id="7" dur="500" fill="hold"/>
                                        <p:tgtEl>
                                          <p:spTgt spid="849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23">
                                            <p:txEl>
                                              <p:pRg st="1" end="1"/>
                                            </p:txEl>
                                          </p:spTgt>
                                        </p:tgtEl>
                                        <p:attrNameLst>
                                          <p:attrName>style.visibility</p:attrName>
                                        </p:attrNameLst>
                                      </p:cBhvr>
                                      <p:to>
                                        <p:strVal val="visible"/>
                                      </p:to>
                                    </p:set>
                                    <p:anim calcmode="lin" valueType="num">
                                      <p:cBhvr additive="base">
                                        <p:cTn id="13" dur="500" fill="hold"/>
                                        <p:tgtEl>
                                          <p:spTgt spid="849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9923">
                                            <p:txEl>
                                              <p:pRg st="2" end="2"/>
                                            </p:txEl>
                                          </p:spTgt>
                                        </p:tgtEl>
                                        <p:attrNameLst>
                                          <p:attrName>style.visibility</p:attrName>
                                        </p:attrNameLst>
                                      </p:cBhvr>
                                      <p:to>
                                        <p:strVal val="visible"/>
                                      </p:to>
                                    </p:set>
                                    <p:anim calcmode="lin" valueType="num">
                                      <p:cBhvr additive="base">
                                        <p:cTn id="19" dur="500" fill="hold"/>
                                        <p:tgtEl>
                                          <p:spTgt spid="8499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9923">
                                            <p:txEl>
                                              <p:pRg st="3" end="3"/>
                                            </p:txEl>
                                          </p:spTgt>
                                        </p:tgtEl>
                                        <p:attrNameLst>
                                          <p:attrName>style.visibility</p:attrName>
                                        </p:attrNameLst>
                                      </p:cBhvr>
                                      <p:to>
                                        <p:strVal val="visible"/>
                                      </p:to>
                                    </p:set>
                                    <p:anim calcmode="lin" valueType="num">
                                      <p:cBhvr additive="base">
                                        <p:cTn id="25" dur="500" fill="hold"/>
                                        <p:tgtEl>
                                          <p:spTgt spid="8499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9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49923">
                                            <p:txEl>
                                              <p:pRg st="4" end="4"/>
                                            </p:txEl>
                                          </p:spTgt>
                                        </p:tgtEl>
                                        <p:attrNameLst>
                                          <p:attrName>style.visibility</p:attrName>
                                        </p:attrNameLst>
                                      </p:cBhvr>
                                      <p:to>
                                        <p:strVal val="visible"/>
                                      </p:to>
                                    </p:set>
                                    <p:anim calcmode="lin" valueType="num">
                                      <p:cBhvr additive="base">
                                        <p:cTn id="31" dur="500" fill="hold"/>
                                        <p:tgtEl>
                                          <p:spTgt spid="8499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499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49923">
                                            <p:txEl>
                                              <p:pRg st="5" end="5"/>
                                            </p:txEl>
                                          </p:spTgt>
                                        </p:tgtEl>
                                        <p:attrNameLst>
                                          <p:attrName>style.visibility</p:attrName>
                                        </p:attrNameLst>
                                      </p:cBhvr>
                                      <p:to>
                                        <p:strVal val="visible"/>
                                      </p:to>
                                    </p:set>
                                    <p:anim calcmode="lin" valueType="num">
                                      <p:cBhvr additive="base">
                                        <p:cTn id="37" dur="500" fill="hold"/>
                                        <p:tgtEl>
                                          <p:spTgt spid="8499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499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49923">
                                            <p:txEl>
                                              <p:pRg st="6" end="6"/>
                                            </p:txEl>
                                          </p:spTgt>
                                        </p:tgtEl>
                                        <p:attrNameLst>
                                          <p:attrName>style.visibility</p:attrName>
                                        </p:attrNameLst>
                                      </p:cBhvr>
                                      <p:to>
                                        <p:strVal val="visible"/>
                                      </p:to>
                                    </p:set>
                                    <p:anim calcmode="lin" valueType="num">
                                      <p:cBhvr additive="base">
                                        <p:cTn id="43" dur="500" fill="hold"/>
                                        <p:tgtEl>
                                          <p:spTgt spid="84992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4992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3" grpId="0" build="p"/>
    </p:bld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69" name="标题 850945"/>
          <p:cNvSpPr>
            <a:spLocks noGrp="1"/>
          </p:cNvSpPr>
          <p:nvPr>
            <p:ph type="title"/>
          </p:nvPr>
        </p:nvSpPr>
        <p:spPr>
          <a:xfrm>
            <a:off x="685800" y="152400"/>
            <a:ext cx="7772400" cy="685800"/>
          </a:xfrm>
        </p:spPr>
        <p:txBody>
          <a:bodyPr anchor="b"/>
          <a:lstStyle/>
          <a:p>
            <a:r>
              <a:rPr lang="en-US" altLang="zh-CN" sz="4000" b="1">
                <a:solidFill>
                  <a:srgbClr val="1AEE29"/>
                </a:solidFill>
                <a:latin typeface="宋体" panose="02010600030101010101" pitchFamily="2" charset="-122"/>
              </a:rPr>
              <a:t>3.1 SQL</a:t>
            </a:r>
            <a:r>
              <a:rPr lang="zh-CN" altLang="en-US" sz="4000" b="1">
                <a:solidFill>
                  <a:srgbClr val="1AEE29"/>
                </a:solidFill>
                <a:latin typeface="宋体" panose="02010600030101010101" pitchFamily="2" charset="-122"/>
              </a:rPr>
              <a:t>概述</a:t>
            </a:r>
            <a:endParaRPr lang="zh-CN" altLang="en-US" sz="4000" b="1">
              <a:solidFill>
                <a:srgbClr val="1AEE29"/>
              </a:solidFill>
              <a:latin typeface="宋体" panose="02010600030101010101" pitchFamily="2" charset="-122"/>
            </a:endParaRPr>
          </a:p>
        </p:txBody>
      </p:sp>
      <p:sp>
        <p:nvSpPr>
          <p:cNvPr id="850947" name="内容占位符 850946"/>
          <p:cNvSpPr>
            <a:spLocks noGrp="1"/>
          </p:cNvSpPr>
          <p:nvPr>
            <p:ph idx="1"/>
          </p:nvPr>
        </p:nvSpPr>
        <p:spPr>
          <a:xfrm>
            <a:off x="0" y="1676400"/>
            <a:ext cx="9144000" cy="5181600"/>
          </a:xfrm>
        </p:spPr>
        <p:txBody>
          <a:bodyPr anchor="t"/>
          <a:lstStyle/>
          <a:p>
            <a:pPr>
              <a:buNone/>
            </a:pPr>
            <a:r>
              <a:rPr lang="en-US" altLang="zh-CN" sz="2800">
                <a:solidFill>
                  <a:srgbClr val="FFFF99"/>
                </a:solidFill>
                <a:latin typeface="宋体" panose="02010600030101010101" pitchFamily="2" charset="-122"/>
              </a:rPr>
              <a:t>3.1.2   SQL</a:t>
            </a:r>
            <a:r>
              <a:rPr lang="zh-CN" altLang="en-US" sz="2800">
                <a:solidFill>
                  <a:srgbClr val="FFFF99"/>
                </a:solidFill>
                <a:latin typeface="宋体" panose="02010600030101010101" pitchFamily="2" charset="-122"/>
              </a:rPr>
              <a:t>语言的基本概念</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基本表：是数据库中独立存在的表，每个基本表对应一个关系模式</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视图：对应于外模式，它是从一个或几个基本表导出的表。存放着视图的定义及其关联的基本表名等信息而不存放视图对应的数据</a:t>
            </a:r>
            <a:endParaRPr lang="zh-CN" altLang="en-US" sz="2800">
              <a:solidFill>
                <a:srgbClr val="FFFF99"/>
              </a:solidFill>
              <a:latin typeface="宋体" panose="02010600030101010101" pitchFamily="2" charset="-122"/>
            </a:endParaRPr>
          </a:p>
        </p:txBody>
      </p:sp>
      <p:sp>
        <p:nvSpPr>
          <p:cNvPr id="850948" name="矩形 850947"/>
          <p:cNvSpPr/>
          <p:nvPr/>
        </p:nvSpPr>
        <p:spPr>
          <a:xfrm>
            <a:off x="609600" y="609600"/>
            <a:ext cx="7772400" cy="685800"/>
          </a:xfrm>
          <a:prstGeom prst="rect">
            <a:avLst/>
          </a:prstGeom>
          <a:noFill/>
          <a:ln w="9525">
            <a:noFill/>
          </a:ln>
        </p:spPr>
        <p:txBody>
          <a:bodyPr anchor="ctr"/>
          <a:lstStyle/>
          <a:p>
            <a:pPr algn="ctr" fontAlgn="base"/>
            <a:endParaRPr lang="zh-CN" altLang="en-US" sz="4000" strike="noStrike" noProof="1">
              <a:solidFill>
                <a:schemeClr val="accent2"/>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851972" name="矩形 850948"/>
          <p:cNvSpPr/>
          <p:nvPr/>
        </p:nvSpPr>
        <p:spPr>
          <a:xfrm>
            <a:off x="3321050" y="3148013"/>
            <a:ext cx="184150" cy="519112"/>
          </a:xfrm>
          <a:prstGeom prst="rect">
            <a:avLst/>
          </a:prstGeom>
          <a:noFill/>
          <a:ln w="9525">
            <a:noFill/>
          </a:ln>
        </p:spPr>
        <p:txBody>
          <a:bodyPr wrap="none" anchor="t">
            <a:spAutoFit/>
          </a:bodyPr>
          <a:lstStyle/>
          <a:p>
            <a:pPr eaLnBrk="0" hangingPunct="0"/>
            <a:endParaRPr lang="zh-CN" altLang="en-US" sz="2800" b="1" dirty="0">
              <a:solidFill>
                <a:srgbClr val="FFFF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0948"/>
                                        </p:tgtEl>
                                        <p:attrNameLst>
                                          <p:attrName>style.visibility</p:attrName>
                                        </p:attrNameLst>
                                      </p:cBhvr>
                                      <p:to>
                                        <p:strVal val="visible"/>
                                      </p:to>
                                    </p:set>
                                    <p:anim calcmode="lin" valueType="num">
                                      <p:cBhvr additive="base">
                                        <p:cTn id="7" dur="500" fill="hold"/>
                                        <p:tgtEl>
                                          <p:spTgt spid="850948"/>
                                        </p:tgtEl>
                                        <p:attrNameLst>
                                          <p:attrName>ppt_x</p:attrName>
                                        </p:attrNameLst>
                                      </p:cBhvr>
                                      <p:tavLst>
                                        <p:tav tm="0">
                                          <p:val>
                                            <p:strVal val="0-#ppt_w/2"/>
                                          </p:val>
                                        </p:tav>
                                        <p:tav tm="100000">
                                          <p:val>
                                            <p:strVal val="#ppt_x"/>
                                          </p:val>
                                        </p:tav>
                                      </p:tavLst>
                                    </p:anim>
                                    <p:anim calcmode="lin" valueType="num">
                                      <p:cBhvr additive="base">
                                        <p:cTn id="8" dur="500" fill="hold"/>
                                        <p:tgtEl>
                                          <p:spTgt spid="8509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50947">
                                            <p:txEl>
                                              <p:pRg st="0" end="0"/>
                                            </p:txEl>
                                          </p:spTgt>
                                        </p:tgtEl>
                                        <p:attrNameLst>
                                          <p:attrName>style.visibility</p:attrName>
                                        </p:attrNameLst>
                                      </p:cBhvr>
                                      <p:to>
                                        <p:strVal val="visible"/>
                                      </p:to>
                                    </p:set>
                                    <p:anim calcmode="lin" valueType="num">
                                      <p:cBhvr additive="base">
                                        <p:cTn id="13" dur="500" fill="hold"/>
                                        <p:tgtEl>
                                          <p:spTgt spid="8509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509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50947">
                                            <p:txEl>
                                              <p:pRg st="1" end="1"/>
                                            </p:txEl>
                                          </p:spTgt>
                                        </p:tgtEl>
                                        <p:attrNameLst>
                                          <p:attrName>style.visibility</p:attrName>
                                        </p:attrNameLst>
                                      </p:cBhvr>
                                      <p:to>
                                        <p:strVal val="visible"/>
                                      </p:to>
                                    </p:set>
                                    <p:anim calcmode="lin" valueType="num">
                                      <p:cBhvr additive="base">
                                        <p:cTn id="19" dur="500" fill="hold"/>
                                        <p:tgtEl>
                                          <p:spTgt spid="8509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509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50947">
                                            <p:txEl>
                                              <p:pRg st="2" end="2"/>
                                            </p:txEl>
                                          </p:spTgt>
                                        </p:tgtEl>
                                        <p:attrNameLst>
                                          <p:attrName>style.visibility</p:attrName>
                                        </p:attrNameLst>
                                      </p:cBhvr>
                                      <p:to>
                                        <p:strVal val="visible"/>
                                      </p:to>
                                    </p:set>
                                    <p:anim calcmode="lin" valueType="num">
                                      <p:cBhvr additive="base">
                                        <p:cTn id="25" dur="500" fill="hold"/>
                                        <p:tgtEl>
                                          <p:spTgt spid="85094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5094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p:bldP spid="850948" grpId="0"/>
    </p:bld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3" name="标题 851969"/>
          <p:cNvSpPr>
            <a:spLocks noGrp="1"/>
          </p:cNvSpPr>
          <p:nvPr>
            <p:ph type="title"/>
          </p:nvPr>
        </p:nvSpPr>
        <p:spPr/>
        <p:txBody>
          <a:bodyPr anchor="b"/>
          <a:lstStyle/>
          <a:p>
            <a:r>
              <a:rPr lang="en-US" altLang="zh-CN">
                <a:solidFill>
                  <a:srgbClr val="1AEE29"/>
                </a:solidFill>
                <a:latin typeface="宋体" panose="02010600030101010101" pitchFamily="2" charset="-122"/>
              </a:rPr>
              <a:t>3.2 </a:t>
            </a:r>
            <a:r>
              <a:rPr lang="zh-CN" altLang="en-US">
                <a:solidFill>
                  <a:srgbClr val="1AEE29"/>
                </a:solidFill>
                <a:latin typeface="宋体" panose="02010600030101010101" pitchFamily="2" charset="-122"/>
              </a:rPr>
              <a:t>数据定义</a:t>
            </a:r>
            <a:br>
              <a:rPr lang="zh-CN" altLang="en-US">
                <a:solidFill>
                  <a:srgbClr val="1AEE29"/>
                </a:solidFill>
                <a:latin typeface="宋体" panose="02010600030101010101" pitchFamily="2" charset="-122"/>
              </a:rPr>
            </a:br>
            <a:endParaRPr lang="zh-CN" altLang="en-US">
              <a:solidFill>
                <a:srgbClr val="1AEE29"/>
              </a:solidFill>
              <a:latin typeface="宋体" panose="02010600030101010101" pitchFamily="2" charset="-122"/>
            </a:endParaRPr>
          </a:p>
        </p:txBody>
      </p:sp>
      <p:sp>
        <p:nvSpPr>
          <p:cNvPr id="851971" name="内容占位符 851970"/>
          <p:cNvSpPr>
            <a:spLocks noGrp="1"/>
          </p:cNvSpPr>
          <p:nvPr>
            <p:ph idx="1"/>
          </p:nvPr>
        </p:nvSpPr>
        <p:spPr>
          <a:xfrm>
            <a:off x="0" y="1600200"/>
            <a:ext cx="9144000" cy="5257800"/>
          </a:xfrm>
        </p:spPr>
        <p:txBody>
          <a:bodyPr anchor="t"/>
          <a:lstStyle/>
          <a:p>
            <a:pPr>
              <a:buNone/>
            </a:pPr>
            <a:r>
              <a:rPr lang="en-US" altLang="zh-CN" sz="2800">
                <a:solidFill>
                  <a:srgbClr val="1AEE29"/>
                </a:solidFill>
                <a:latin typeface="宋体" panose="02010600030101010101" pitchFamily="2" charset="-122"/>
              </a:rPr>
              <a:t>3.2.1 </a:t>
            </a:r>
            <a:r>
              <a:rPr lang="zh-CN" altLang="en-US" sz="2800">
                <a:solidFill>
                  <a:srgbClr val="1AEE29"/>
                </a:solidFill>
                <a:latin typeface="宋体" panose="02010600030101010101" pitchFamily="2" charset="-122"/>
              </a:rPr>
              <a:t>基本表的定义、删除与修改</a:t>
            </a:r>
            <a:endParaRPr lang="zh-CN" altLang="en-US" sz="2800">
              <a:solidFill>
                <a:srgbClr val="1AEE29"/>
              </a:solidFill>
              <a:latin typeface="宋体" panose="02010600030101010101" pitchFamily="2" charset="-122"/>
            </a:endParaRPr>
          </a:p>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、定义基本表</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格式   </a:t>
            </a:r>
            <a:r>
              <a:rPr lang="en-US" altLang="zh-CN" sz="2800">
                <a:solidFill>
                  <a:srgbClr val="FFFF99"/>
                </a:solidFill>
                <a:latin typeface="宋体" panose="02010600030101010101" pitchFamily="2" charset="-122"/>
              </a:rPr>
              <a:t>CREATE  TABLE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数据类型</a:t>
            </a:r>
            <a:r>
              <a:rPr lang="en-US" altLang="zh-CN" sz="2800">
                <a:solidFill>
                  <a:srgbClr val="FFFF99"/>
                </a:solidFill>
                <a:latin typeface="宋体" panose="02010600030101010101" pitchFamily="2" charset="-122"/>
              </a:rPr>
              <a:t>&gt;[</a:t>
            </a:r>
            <a:r>
              <a:rPr lang="zh-CN" altLang="en-US" sz="2800">
                <a:solidFill>
                  <a:srgbClr val="FFFF99"/>
                </a:solidFill>
                <a:latin typeface="宋体" panose="02010600030101010101" pitchFamily="2" charset="-122"/>
              </a:rPr>
              <a:t>列级完整性约束条件</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数据类型</a:t>
            </a:r>
            <a:r>
              <a:rPr lang="en-US" altLang="zh-CN" sz="2800">
                <a:solidFill>
                  <a:srgbClr val="FFFF99"/>
                </a:solidFill>
                <a:latin typeface="宋体" panose="02010600030101010101" pitchFamily="2" charset="-122"/>
              </a:rPr>
              <a:t>&gt;[</a:t>
            </a:r>
            <a:r>
              <a:rPr lang="zh-CN" altLang="en-US" sz="2800">
                <a:solidFill>
                  <a:srgbClr val="FFFF99"/>
                </a:solidFill>
                <a:latin typeface="宋体" panose="02010600030101010101" pitchFamily="2" charset="-122"/>
              </a:rPr>
              <a:t>列级完整性约束条件</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表级完整性约束条件</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a:t>
            </a:r>
            <a:r>
              <a:rPr lang="zh-CN" altLang="en-US" sz="2800">
                <a:solidFill>
                  <a:srgbClr val="FFFF99"/>
                </a:solidFill>
                <a:latin typeface="宋体" panose="02010600030101010101" pitchFamily="2" charset="-122"/>
              </a:rPr>
              <a:t>其方括号内的项目是可选项</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a:t>
            </a:r>
            <a:r>
              <a:rPr lang="zh-CN" altLang="en-US" sz="2800">
                <a:solidFill>
                  <a:srgbClr val="FFFF99"/>
                </a:solidFill>
                <a:latin typeface="宋体" panose="02010600030101010101" pitchFamily="2" charset="-122"/>
              </a:rPr>
              <a:t>是所要定义的基本表的名字</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建表的同时通常还可以定义与该表有关的完整性约束条件</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这些完整性约束条件被存入</a:t>
            </a:r>
            <a:r>
              <a:rPr lang="en-US" altLang="zh-CN" sz="2800">
                <a:solidFill>
                  <a:srgbClr val="FFFF99"/>
                </a:solidFill>
                <a:latin typeface="宋体" panose="02010600030101010101" pitchFamily="2" charset="-122"/>
              </a:rPr>
              <a:t>DBMS </a:t>
            </a:r>
            <a:r>
              <a:rPr lang="zh-CN" altLang="en-US" sz="2800">
                <a:solidFill>
                  <a:srgbClr val="FFFF99"/>
                </a:solidFill>
                <a:latin typeface="宋体" panose="02010600030101010101" pitchFamily="2" charset="-122"/>
              </a:rPr>
              <a:t>的数据字典中</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当用户操作表中的数据时由</a:t>
            </a:r>
            <a:r>
              <a:rPr lang="en-US" altLang="zh-CN" sz="2800">
                <a:solidFill>
                  <a:srgbClr val="FFFF99"/>
                </a:solidFill>
                <a:latin typeface="宋体" panose="02010600030101010101" pitchFamily="2" charset="-122"/>
              </a:rPr>
              <a:t>DBMS</a:t>
            </a:r>
            <a:r>
              <a:rPr lang="zh-CN" altLang="en-US" sz="2800">
                <a:solidFill>
                  <a:srgbClr val="FFFF99"/>
                </a:solidFill>
                <a:latin typeface="宋体" panose="02010600030101010101" pitchFamily="2" charset="-122"/>
              </a:rPr>
              <a:t>自动检查该操作是否违背这些完整性约束条件</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1971">
                                            <p:txEl>
                                              <p:pRg st="0" end="0"/>
                                            </p:txEl>
                                          </p:spTgt>
                                        </p:tgtEl>
                                        <p:attrNameLst>
                                          <p:attrName>style.visibility</p:attrName>
                                        </p:attrNameLst>
                                      </p:cBhvr>
                                      <p:to>
                                        <p:strVal val="visible"/>
                                      </p:to>
                                    </p:set>
                                    <p:anim calcmode="lin" valueType="num">
                                      <p:cBhvr additive="base">
                                        <p:cTn id="7" dur="500" fill="hold"/>
                                        <p:tgtEl>
                                          <p:spTgt spid="851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5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51971">
                                            <p:txEl>
                                              <p:pRg st="1" end="1"/>
                                            </p:txEl>
                                          </p:spTgt>
                                        </p:tgtEl>
                                        <p:attrNameLst>
                                          <p:attrName>style.visibility</p:attrName>
                                        </p:attrNameLst>
                                      </p:cBhvr>
                                      <p:to>
                                        <p:strVal val="visible"/>
                                      </p:to>
                                    </p:set>
                                    <p:anim calcmode="lin" valueType="num">
                                      <p:cBhvr additive="base">
                                        <p:cTn id="13" dur="500" fill="hold"/>
                                        <p:tgtEl>
                                          <p:spTgt spid="851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519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51971">
                                            <p:txEl>
                                              <p:pRg st="2" end="2"/>
                                            </p:txEl>
                                          </p:spTgt>
                                        </p:tgtEl>
                                        <p:attrNameLst>
                                          <p:attrName>style.visibility</p:attrName>
                                        </p:attrNameLst>
                                      </p:cBhvr>
                                      <p:to>
                                        <p:strVal val="visible"/>
                                      </p:to>
                                    </p:set>
                                    <p:anim calcmode="lin" valueType="num">
                                      <p:cBhvr additive="base">
                                        <p:cTn id="19" dur="500" fill="hold"/>
                                        <p:tgtEl>
                                          <p:spTgt spid="8519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519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51971">
                                            <p:txEl>
                                              <p:pRg st="3" end="3"/>
                                            </p:txEl>
                                          </p:spTgt>
                                        </p:tgtEl>
                                        <p:attrNameLst>
                                          <p:attrName>style.visibility</p:attrName>
                                        </p:attrNameLst>
                                      </p:cBhvr>
                                      <p:to>
                                        <p:strVal val="visible"/>
                                      </p:to>
                                    </p:set>
                                    <p:anim calcmode="lin" valueType="num">
                                      <p:cBhvr additive="base">
                                        <p:cTn id="25" dur="500" fill="hold"/>
                                        <p:tgtEl>
                                          <p:spTgt spid="8519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519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71" grpId="0" build="p"/>
    </p:bld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7" name="标题 852993"/>
          <p:cNvSpPr>
            <a:spLocks noGrp="1"/>
          </p:cNvSpPr>
          <p:nvPr>
            <p:ph type="title"/>
          </p:nvPr>
        </p:nvSpPr>
        <p:spPr>
          <a:xfrm>
            <a:off x="684213" y="0"/>
            <a:ext cx="7772400" cy="981075"/>
          </a:xfrm>
        </p:spPr>
        <p:txBody>
          <a:bodyPr anchor="b"/>
          <a:lstStyle/>
          <a:p>
            <a:r>
              <a:rPr lang="en-US" altLang="zh-CN" sz="4000">
                <a:solidFill>
                  <a:srgbClr val="1AEE29"/>
                </a:solidFill>
                <a:latin typeface="宋体" panose="02010600030101010101" pitchFamily="2" charset="-122"/>
              </a:rPr>
              <a:t>3.2 </a:t>
            </a:r>
            <a:r>
              <a:rPr lang="zh-CN" altLang="en-US" sz="4000">
                <a:solidFill>
                  <a:srgbClr val="1AEE29"/>
                </a:solidFill>
                <a:latin typeface="宋体" panose="02010600030101010101" pitchFamily="2" charset="-122"/>
              </a:rPr>
              <a:t>数据定义</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854018" name="直接连接符 852994"/>
          <p:cNvSpPr/>
          <p:nvPr/>
        </p:nvSpPr>
        <p:spPr>
          <a:xfrm>
            <a:off x="381000" y="2971800"/>
            <a:ext cx="0" cy="0"/>
          </a:xfrm>
          <a:prstGeom prst="line">
            <a:avLst/>
          </a:prstGeom>
          <a:ln w="31750" cap="flat" cmpd="sng">
            <a:solidFill>
              <a:srgbClr val="FF0000"/>
            </a:solidFill>
            <a:prstDash val="dash"/>
            <a:round/>
            <a:headEnd type="none" w="med" len="med"/>
            <a:tailEnd type="none" w="med" len="med"/>
          </a:ln>
        </p:spPr>
      </p:sp>
      <p:graphicFrame>
        <p:nvGraphicFramePr>
          <p:cNvPr id="852996" name="内容占位符 852995"/>
          <p:cNvGraphicFramePr>
            <a:graphicFrameLocks noGrp="1"/>
          </p:cNvGraphicFramePr>
          <p:nvPr>
            <p:ph sz="half" idx="2"/>
          </p:nvPr>
        </p:nvGraphicFramePr>
        <p:xfrm>
          <a:off x="323850" y="2333625"/>
          <a:ext cx="8353425" cy="4524375"/>
        </p:xfrm>
        <a:graphic>
          <a:graphicData uri="http://schemas.openxmlformats.org/drawingml/2006/table">
            <a:tbl>
              <a:tblPr/>
              <a:tblGrid>
                <a:gridCol w="1238250"/>
                <a:gridCol w="1649413"/>
                <a:gridCol w="1651000"/>
                <a:gridCol w="1752600"/>
                <a:gridCol w="2062162"/>
              </a:tblGrid>
              <a:tr h="517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solidFill>
                            <a:srgbClr val="FFFF99"/>
                          </a:solidFill>
                          <a:latin typeface="宋体" panose="02010600030101010101" pitchFamily="2" charset="-122"/>
                        </a:rPr>
                        <a:t>SNO</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solidFill>
                            <a:srgbClr val="FFFF99"/>
                          </a:solidFill>
                          <a:latin typeface="宋体" panose="02010600030101010101" pitchFamily="2" charset="-122"/>
                        </a:rPr>
                        <a:t>SNAME</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solidFill>
                            <a:srgbClr val="FFFF99"/>
                          </a:solidFill>
                          <a:latin typeface="宋体" panose="02010600030101010101" pitchFamily="2" charset="-122"/>
                        </a:rPr>
                        <a:t>SSEX</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solidFill>
                            <a:srgbClr val="FFFF99"/>
                          </a:solidFill>
                          <a:latin typeface="宋体" panose="02010600030101010101" pitchFamily="2" charset="-122"/>
                        </a:rPr>
                        <a:t>SAGE</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solidFill>
                            <a:srgbClr val="FFFF99"/>
                          </a:solidFill>
                          <a:latin typeface="宋体" panose="02010600030101010101" pitchFamily="2" charset="-122"/>
                        </a:rPr>
                        <a:t>SDEPT</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572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solidFill>
                            <a:srgbClr val="FFFF99"/>
                          </a:solidFill>
                          <a:latin typeface="宋体" panose="02010600030101010101" pitchFamily="2" charset="-122"/>
                        </a:rPr>
                        <a:t>王建平</a:t>
                      </a:r>
                      <a:endParaRPr lang="zh-CN" altLang="en-US" sz="2400">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男</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21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自动化</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667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刘华</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女</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19</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自动化</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985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范林军</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男</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sz="2400">
                          <a:latin typeface="宋体" panose="02010600030101010101" pitchFamily="2" charset="-122"/>
                        </a:rPr>
                        <a:t>18</a:t>
                      </a:r>
                      <a:endParaRPr lang="en-US" altLang="zh-CN"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计算机</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635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s04</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李伟</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男</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19</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数学</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60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s05</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黄河</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男</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18</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数学</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604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s06</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长江</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sz="2400">
                          <a:latin typeface="宋体" panose="02010600030101010101" pitchFamily="2" charset="-122"/>
                        </a:rPr>
                        <a:t>男</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20</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数学</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54069" name="文本框 853045"/>
          <p:cNvSpPr txBox="1"/>
          <p:nvPr/>
        </p:nvSpPr>
        <p:spPr>
          <a:xfrm>
            <a:off x="323850" y="1268413"/>
            <a:ext cx="4033838" cy="822325"/>
          </a:xfrm>
          <a:prstGeom prst="rect">
            <a:avLst/>
          </a:prstGeom>
          <a:noFill/>
          <a:ln w="9525">
            <a:noFill/>
          </a:ln>
        </p:spPr>
        <p:txBody>
          <a:bodyPr anchor="t">
            <a:spAutoFit/>
          </a:bodyPr>
          <a:lstStyle/>
          <a:p>
            <a:r>
              <a:rPr lang="zh-CN" altLang="en-US" sz="2400">
                <a:solidFill>
                  <a:srgbClr val="FFFF99"/>
                </a:solidFill>
                <a:latin typeface="宋体" panose="02010600030101010101" pitchFamily="2" charset="-122"/>
                <a:ea typeface="宋体" panose="02010600030101010101" pitchFamily="2" charset="-122"/>
              </a:rPr>
              <a:t>例子    有三个表 </a:t>
            </a:r>
            <a:endParaRPr lang="zh-CN" altLang="en-US" sz="2400">
              <a:solidFill>
                <a:srgbClr val="FFFF99"/>
              </a:solidFill>
              <a:latin typeface="宋体" panose="02010600030101010101" pitchFamily="2" charset="-122"/>
              <a:ea typeface="宋体" panose="02010600030101010101" pitchFamily="2" charset="-122"/>
            </a:endParaRPr>
          </a:p>
          <a:p>
            <a:r>
              <a:rPr lang="zh-CN" altLang="en-US" sz="2400">
                <a:solidFill>
                  <a:srgbClr val="FFFF99"/>
                </a:solidFill>
                <a:latin typeface="宋体" panose="02010600030101010101" pitchFamily="2" charset="-122"/>
                <a:ea typeface="宋体" panose="02010600030101010101" pitchFamily="2" charset="-122"/>
              </a:rPr>
              <a:t>表</a:t>
            </a:r>
            <a:r>
              <a:rPr lang="en-US" altLang="zh-CN" sz="2400">
                <a:solidFill>
                  <a:srgbClr val="FFFF99"/>
                </a:solidFill>
                <a:latin typeface="宋体" panose="02010600030101010101" pitchFamily="2" charset="-122"/>
                <a:ea typeface="宋体" panose="02010600030101010101" pitchFamily="2" charset="-122"/>
              </a:rPr>
              <a:t>1       </a:t>
            </a:r>
            <a:r>
              <a:rPr lang="zh-CN" altLang="en-US" sz="2400">
                <a:solidFill>
                  <a:srgbClr val="FFFF99"/>
                </a:solidFill>
                <a:latin typeface="宋体" panose="02010600030101010101" pitchFamily="2" charset="-122"/>
                <a:ea typeface="宋体" panose="02010600030101010101" pitchFamily="2" charset="-122"/>
              </a:rPr>
              <a:t>关系</a:t>
            </a:r>
            <a:r>
              <a:rPr lang="en-US" altLang="zh-CN" sz="2400">
                <a:solidFill>
                  <a:srgbClr val="FFFF99"/>
                </a:solidFill>
                <a:latin typeface="宋体" panose="02010600030101010101" pitchFamily="2" charset="-122"/>
                <a:ea typeface="宋体" panose="02010600030101010101" pitchFamily="2" charset="-122"/>
              </a:rPr>
              <a:t>Students</a:t>
            </a:r>
            <a:endParaRPr lang="en-US" altLang="zh-CN" sz="2400">
              <a:solidFill>
                <a:srgbClr val="FFFF99"/>
              </a:solidFill>
              <a:latin typeface="宋体" panose="02010600030101010101" pitchFamily="2" charset="-122"/>
              <a:ea typeface="宋体" panose="02010600030101010101" pitchFamily="2" charset="-122"/>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1" name="标题 854017"/>
          <p:cNvSpPr>
            <a:spLocks noGrp="1"/>
          </p:cNvSpPr>
          <p:nvPr>
            <p:ph type="title"/>
          </p:nvPr>
        </p:nvSpPr>
        <p:spPr/>
        <p:txBody>
          <a:bodyPr anchor="b"/>
          <a:lstStyle/>
          <a:p>
            <a:br>
              <a:rPr lang="zh-CN" altLang="en-US" sz="4000"/>
            </a:br>
            <a:r>
              <a:rPr lang="en-US" altLang="zh-CN" sz="4000">
                <a:solidFill>
                  <a:srgbClr val="1AEE29"/>
                </a:solidFill>
                <a:latin typeface="宋体" panose="02010600030101010101" pitchFamily="2" charset="-122"/>
              </a:rPr>
              <a:t>3.2 </a:t>
            </a:r>
            <a:r>
              <a:rPr lang="zh-CN" altLang="en-US" sz="4000">
                <a:solidFill>
                  <a:srgbClr val="1AEE29"/>
                </a:solidFill>
                <a:latin typeface="宋体" panose="02010600030101010101" pitchFamily="2" charset="-122"/>
              </a:rPr>
              <a:t>数据定义</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graphicFrame>
        <p:nvGraphicFramePr>
          <p:cNvPr id="854019" name="内容占位符 854018"/>
          <p:cNvGraphicFramePr>
            <a:graphicFrameLocks noGrp="1"/>
          </p:cNvGraphicFramePr>
          <p:nvPr>
            <p:ph sz="half" idx="2"/>
          </p:nvPr>
        </p:nvGraphicFramePr>
        <p:xfrm>
          <a:off x="323850" y="2492375"/>
          <a:ext cx="6624638" cy="4154170"/>
        </p:xfrm>
        <a:graphic>
          <a:graphicData uri="http://schemas.openxmlformats.org/drawingml/2006/table">
            <a:tbl>
              <a:tblPr/>
              <a:tblGrid>
                <a:gridCol w="1274763"/>
                <a:gridCol w="2192337"/>
                <a:gridCol w="1733550"/>
                <a:gridCol w="1423988"/>
              </a:tblGrid>
              <a:tr h="5080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sz="2400">
                          <a:latin typeface="宋体" panose="02010600030101010101" pitchFamily="2" charset="-122"/>
                        </a:rPr>
                        <a:t>CNO</a:t>
                      </a:r>
                      <a:endParaRPr lang="en-US" altLang="zh-CN"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sz="2400">
                          <a:latin typeface="宋体" panose="02010600030101010101" pitchFamily="2" charset="-122"/>
                        </a:rPr>
                        <a:t>CNAME</a:t>
                      </a:r>
                      <a:endParaRPr lang="en-US" altLang="zh-CN"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sz="2400">
                          <a:latin typeface="宋体" panose="02010600030101010101" pitchFamily="2" charset="-122"/>
                        </a:rPr>
                        <a:t>PRE-CNO</a:t>
                      </a:r>
                      <a:endParaRPr lang="en-US" altLang="zh-CN"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sz="2400">
                          <a:solidFill>
                            <a:srgbClr val="FFFF99"/>
                          </a:solidFill>
                          <a:latin typeface="宋体" panose="02010600030101010101" pitchFamily="2" charset="-122"/>
                        </a:rPr>
                        <a:t>CREDITS</a:t>
                      </a:r>
                      <a:endParaRPr lang="en-US" altLang="zh-CN" sz="2400">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英语</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4</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07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数据结构</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C05</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07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数据库</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302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C04</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DB-</a:t>
                      </a:r>
                      <a:r>
                        <a:rPr lang="zh-CN" altLang="en-US">
                          <a:latin typeface="宋体" panose="02010600030101010101" pitchFamily="2" charset="-122"/>
                        </a:rPr>
                        <a:t>设计</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C05</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C06</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网络原理</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C07</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C07</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zh-CN" altLang="en-US">
                          <a:latin typeface="宋体" panose="02010600030101010101" pitchFamily="2" charset="-122"/>
                        </a:rPr>
                        <a:t>操作系统</a:t>
                      </a:r>
                      <a:endParaRPr lang="zh-CN" altLang="en-US">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C05</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55089" name="文本框 854065"/>
          <p:cNvSpPr txBox="1"/>
          <p:nvPr/>
        </p:nvSpPr>
        <p:spPr>
          <a:xfrm>
            <a:off x="468313" y="1773238"/>
            <a:ext cx="3671887" cy="1160462"/>
          </a:xfrm>
          <a:prstGeom prst="rect">
            <a:avLst/>
          </a:prstGeom>
          <a:noFill/>
          <a:ln w="9525">
            <a:noFill/>
          </a:ln>
        </p:spPr>
        <p:txBody>
          <a:bodyPr anchor="t">
            <a:spAutoFit/>
          </a:bodyPr>
          <a:lstStyle/>
          <a:p>
            <a:pPr>
              <a:spcBef>
                <a:spcPct val="20000"/>
              </a:spcBef>
              <a:buClr>
                <a:schemeClr val="hlink"/>
              </a:buClr>
            </a:pPr>
            <a:r>
              <a:rPr lang="zh-CN" altLang="en-US" sz="2800">
                <a:solidFill>
                  <a:srgbClr val="FFFF99"/>
                </a:solidFill>
                <a:latin typeface="宋体" panose="02010600030101010101" pitchFamily="2" charset="-122"/>
                <a:ea typeface="宋体" panose="02010600030101010101" pitchFamily="2" charset="-122"/>
              </a:rPr>
              <a:t>表</a:t>
            </a:r>
            <a:r>
              <a:rPr lang="en-US" altLang="zh-CN" sz="2800">
                <a:solidFill>
                  <a:srgbClr val="FFFF99"/>
                </a:solidFill>
                <a:latin typeface="宋体" panose="02010600030101010101" pitchFamily="2" charset="-122"/>
                <a:ea typeface="宋体" panose="02010600030101010101" pitchFamily="2" charset="-122"/>
              </a:rPr>
              <a:t>2   </a:t>
            </a:r>
            <a:r>
              <a:rPr lang="zh-CN" altLang="en-US" sz="2800">
                <a:solidFill>
                  <a:srgbClr val="FFFF99"/>
                </a:solidFill>
                <a:latin typeface="宋体" panose="02010600030101010101" pitchFamily="2" charset="-122"/>
                <a:ea typeface="宋体" panose="02010600030101010101" pitchFamily="2" charset="-122"/>
              </a:rPr>
              <a:t>关系  </a:t>
            </a:r>
            <a:r>
              <a:rPr lang="en-US" altLang="zh-CN" sz="2800">
                <a:solidFill>
                  <a:srgbClr val="FFFF99"/>
                </a:solidFill>
                <a:latin typeface="宋体" panose="02010600030101010101" pitchFamily="2" charset="-122"/>
                <a:ea typeface="宋体" panose="02010600030101010101" pitchFamily="2" charset="-122"/>
              </a:rPr>
              <a:t>Courses</a:t>
            </a:r>
            <a:endParaRPr lang="en-US" altLang="zh-CN" sz="2800">
              <a:solidFill>
                <a:srgbClr val="FFFF99"/>
              </a:solidFill>
              <a:latin typeface="宋体" panose="02010600030101010101" pitchFamily="2" charset="-122"/>
              <a:ea typeface="宋体" panose="02010600030101010101" pitchFamily="2" charset="-122"/>
            </a:endParaRPr>
          </a:p>
          <a:p>
            <a:pPr>
              <a:spcBef>
                <a:spcPct val="50000"/>
              </a:spcBef>
            </a:pPr>
            <a:endParaRPr lang="zh-CN" altLang="en-US" sz="2800">
              <a:latin typeface="宋体" panose="02010600030101010101" pitchFamily="2" charset="-122"/>
              <a:ea typeface="宋体" panose="02010600030101010101" pitchFamily="2" charset="-122"/>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5" name="标题 855041"/>
          <p:cNvSpPr>
            <a:spLocks noGrp="1"/>
          </p:cNvSpPr>
          <p:nvPr>
            <p:ph type="title"/>
          </p:nvPr>
        </p:nvSpPr>
        <p:spPr/>
        <p:txBody>
          <a:bodyPr anchor="b"/>
          <a:lstStyle/>
          <a:p>
            <a:br>
              <a:rPr lang="zh-CN" altLang="en-US" sz="3600"/>
            </a:br>
            <a:r>
              <a:rPr lang="en-US" altLang="zh-CN" sz="4000">
                <a:solidFill>
                  <a:srgbClr val="1AEE29"/>
                </a:solidFill>
                <a:latin typeface="宋体" panose="02010600030101010101" pitchFamily="2" charset="-122"/>
              </a:rPr>
              <a:t>3.2 </a:t>
            </a:r>
            <a:r>
              <a:rPr lang="zh-CN" altLang="en-US" sz="4000">
                <a:solidFill>
                  <a:srgbClr val="1AEE29"/>
                </a:solidFill>
                <a:latin typeface="宋体" panose="02010600030101010101" pitchFamily="2" charset="-122"/>
              </a:rPr>
              <a:t>数据定义</a:t>
            </a:r>
            <a:br>
              <a:rPr lang="zh-CN" altLang="en-US" sz="4000">
                <a:solidFill>
                  <a:srgbClr val="1AEE29"/>
                </a:solidFill>
                <a:latin typeface="宋体" panose="02010600030101010101" pitchFamily="2" charset="-122"/>
              </a:rPr>
            </a:br>
            <a:endParaRPr lang="zh-CN" altLang="en-US" sz="4000">
              <a:solidFill>
                <a:srgbClr val="FFFF99"/>
              </a:solidFill>
              <a:latin typeface="宋体" panose="02010600030101010101" pitchFamily="2" charset="-122"/>
            </a:endParaRPr>
          </a:p>
        </p:txBody>
      </p:sp>
      <p:graphicFrame>
        <p:nvGraphicFramePr>
          <p:cNvPr id="855043" name="内容占位符 855042"/>
          <p:cNvGraphicFramePr>
            <a:graphicFrameLocks noGrp="1"/>
          </p:cNvGraphicFramePr>
          <p:nvPr>
            <p:ph sz="half" idx="2"/>
          </p:nvPr>
        </p:nvGraphicFramePr>
        <p:xfrm>
          <a:off x="468313" y="2205038"/>
          <a:ext cx="4679950" cy="4664075"/>
        </p:xfrm>
        <a:graphic>
          <a:graphicData uri="http://schemas.openxmlformats.org/drawingml/2006/table">
            <a:tbl>
              <a:tblPr/>
              <a:tblGrid>
                <a:gridCol w="1439863"/>
                <a:gridCol w="1657350"/>
                <a:gridCol w="1582737"/>
              </a:tblGrid>
              <a:tr h="103028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a:solidFill>
                          <a:srgbClr val="FFFF99"/>
                        </a:solidFill>
                        <a:latin typeface="宋体" panose="02010600030101010101" pitchFamily="2" charset="-122"/>
                      </a:endParaRPr>
                    </a:p>
                    <a:p>
                      <a:pPr marL="0" lvl="0" indent="0">
                        <a:buNone/>
                      </a:pPr>
                      <a:r>
                        <a:rPr lang="en-US" altLang="zh-CN">
                          <a:solidFill>
                            <a:srgbClr val="FFFF99"/>
                          </a:solidFill>
                          <a:latin typeface="宋体" panose="02010600030101010101" pitchFamily="2" charset="-122"/>
                        </a:rPr>
                        <a:t>SNO</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a:solidFill>
                          <a:srgbClr val="FFFF99"/>
                        </a:solidFill>
                        <a:latin typeface="宋体" panose="02010600030101010101" pitchFamily="2" charset="-122"/>
                      </a:endParaRPr>
                    </a:p>
                    <a:p>
                      <a:pPr marL="0" lvl="0" indent="0">
                        <a:buNone/>
                      </a:pPr>
                      <a:r>
                        <a:rPr lang="en-US" altLang="zh-CN">
                          <a:solidFill>
                            <a:srgbClr val="FFFF99"/>
                          </a:solidFill>
                          <a:latin typeface="宋体" panose="02010600030101010101" pitchFamily="2" charset="-122"/>
                        </a:rPr>
                        <a:t>CNO</a:t>
                      </a:r>
                      <a:endParaRPr lang="en-US" altLang="zh-CN">
                        <a:solidFill>
                          <a:srgbClr val="FFFF99"/>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endParaRPr lang="zh-CN" altLang="en-US">
                        <a:solidFill>
                          <a:srgbClr val="FFFF99"/>
                        </a:solidFill>
                        <a:latin typeface="宋体" panose="02010600030101010101" pitchFamily="2" charset="-122"/>
                      </a:endParaRPr>
                    </a:p>
                    <a:p>
                      <a:pPr marL="0" lvl="0" indent="0">
                        <a:buNone/>
                      </a:pPr>
                      <a:r>
                        <a:rPr lang="en-US" altLang="zh-CN">
                          <a:latin typeface="宋体" panose="02010600030101010101" pitchFamily="2" charset="-122"/>
                        </a:rPr>
                        <a:t>GRADE</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92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84</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07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90</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94</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C01</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72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C02</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90</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S04</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C03</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Comic Sans MS" panose="030F0702030302020204" pitchFamily="66" charset="0"/>
                          <a:ea typeface="宋体" panose="02010600030101010101" pitchFamily="2" charset="-122"/>
                        </a:defRPr>
                      </a:lvl5pPr>
                    </a:lstStyle>
                    <a:p>
                      <a:pPr marL="0" lvl="0" indent="0">
                        <a:buNone/>
                      </a:pPr>
                      <a:r>
                        <a:rPr lang="en-US" altLang="zh-CN">
                          <a:latin typeface="宋体" panose="02010600030101010101" pitchFamily="2" charset="-122"/>
                        </a:rPr>
                        <a:t>75</a:t>
                      </a:r>
                      <a:endParaRPr lang="en-US" altLang="zh-CN">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56104" name="文本框 855080"/>
          <p:cNvSpPr txBox="1"/>
          <p:nvPr/>
        </p:nvSpPr>
        <p:spPr>
          <a:xfrm>
            <a:off x="468313" y="1484313"/>
            <a:ext cx="3311525" cy="519112"/>
          </a:xfrm>
          <a:prstGeom prst="rect">
            <a:avLst/>
          </a:prstGeom>
          <a:noFill/>
          <a:ln w="9525">
            <a:noFill/>
          </a:ln>
        </p:spPr>
        <p:txBody>
          <a:bodyPr anchor="t">
            <a:spAutoFit/>
          </a:bodyPr>
          <a:lstStyle/>
          <a:p>
            <a:pPr>
              <a:spcBef>
                <a:spcPct val="50000"/>
              </a:spcBef>
            </a:pPr>
            <a:r>
              <a:rPr lang="zh-CN" altLang="en-US" sz="2800">
                <a:solidFill>
                  <a:srgbClr val="FFFF99"/>
                </a:solidFill>
                <a:latin typeface="宋体" panose="02010600030101010101" pitchFamily="2" charset="-122"/>
                <a:ea typeface="宋体" panose="02010600030101010101" pitchFamily="2" charset="-122"/>
              </a:rPr>
              <a:t>表</a:t>
            </a:r>
            <a:r>
              <a:rPr lang="en-US" altLang="zh-CN" sz="2800">
                <a:solidFill>
                  <a:srgbClr val="FFFF99"/>
                </a:solidFill>
                <a:latin typeface="宋体" panose="02010600030101010101" pitchFamily="2" charset="-122"/>
                <a:ea typeface="宋体" panose="02010600030101010101" pitchFamily="2" charset="-122"/>
              </a:rPr>
              <a:t>3   </a:t>
            </a:r>
            <a:r>
              <a:rPr lang="zh-CN" altLang="en-US" sz="2800">
                <a:solidFill>
                  <a:srgbClr val="FFFF99"/>
                </a:solidFill>
                <a:latin typeface="宋体" panose="02010600030101010101" pitchFamily="2" charset="-122"/>
                <a:ea typeface="宋体" panose="02010600030101010101" pitchFamily="2" charset="-122"/>
              </a:rPr>
              <a:t>关系</a:t>
            </a:r>
            <a:r>
              <a:rPr lang="en-US" altLang="zh-CN" sz="2800">
                <a:solidFill>
                  <a:srgbClr val="FFFF99"/>
                </a:solidFill>
                <a:latin typeface="宋体" panose="02010600030101010101" pitchFamily="2" charset="-122"/>
                <a:ea typeface="宋体" panose="02010600030101010101" pitchFamily="2" charset="-122"/>
              </a:rPr>
              <a:t>Reports</a:t>
            </a:r>
            <a:endParaRPr lang="en-US" altLang="zh-CN" sz="2800">
              <a:solidFill>
                <a:srgbClr val="FFFF99"/>
              </a:solidFill>
              <a:latin typeface="宋体" panose="02010600030101010101" pitchFamily="2" charset="-122"/>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86017"/>
          <p:cNvSpPr>
            <a:spLocks noGrp="1"/>
          </p:cNvSpPr>
          <p:nvPr>
            <p:ph type="title"/>
          </p:nvPr>
        </p:nvSpPr>
        <p:spPr>
          <a:xfrm>
            <a:off x="685800" y="152400"/>
            <a:ext cx="6870700" cy="684213"/>
          </a:xfrm>
        </p:spPr>
        <p:txBody>
          <a:bodyPr anchor="b"/>
          <a:lstStyle/>
          <a:p>
            <a:r>
              <a:rPr lang="zh-CN" altLang="en-US" sz="4000"/>
              <a:t>网状数据模型的数据结构</a:t>
            </a:r>
            <a:endParaRPr lang="zh-CN" altLang="en-US" sz="4000"/>
          </a:p>
        </p:txBody>
      </p:sp>
      <p:pic>
        <p:nvPicPr>
          <p:cNvPr id="87042" name="文本占位符 86018"/>
          <p:cNvPicPr>
            <a:picLocks noGrp="1" noChangeAspect="1"/>
          </p:cNvPicPr>
          <p:nvPr>
            <p:ph idx="1"/>
          </p:nvPr>
        </p:nvPicPr>
        <p:blipFill>
          <a:blip r:embed="rId1"/>
          <a:stretch>
            <a:fillRect/>
          </a:stretch>
        </p:blipFill>
        <p:spPr>
          <a:xfrm>
            <a:off x="0" y="1125538"/>
            <a:ext cx="9144000" cy="5732462"/>
          </a:xfrm>
        </p:spPr>
      </p:pic>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89" name="标题 856065"/>
          <p:cNvSpPr>
            <a:spLocks noGrp="1"/>
          </p:cNvSpPr>
          <p:nvPr>
            <p:ph type="title"/>
          </p:nvPr>
        </p:nvSpPr>
        <p:spPr/>
        <p:txBody>
          <a:bodyPr anchor="b"/>
          <a:lstStyle/>
          <a:p>
            <a:r>
              <a:rPr lang="en-US" altLang="zh-CN" sz="4000">
                <a:solidFill>
                  <a:srgbClr val="1AEE29"/>
                </a:solidFill>
                <a:latin typeface="宋体" panose="02010600030101010101" pitchFamily="2" charset="-122"/>
              </a:rPr>
              <a:t>3.2 </a:t>
            </a:r>
            <a:r>
              <a:rPr lang="zh-CN" altLang="en-US" sz="4000">
                <a:solidFill>
                  <a:srgbClr val="1AEE29"/>
                </a:solidFill>
                <a:latin typeface="宋体" panose="02010600030101010101" pitchFamily="2" charset="-122"/>
              </a:rPr>
              <a:t>数据定义</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856067" name="内容占位符 856066"/>
          <p:cNvSpPr>
            <a:spLocks noGrp="1"/>
          </p:cNvSpPr>
          <p:nvPr>
            <p:ph idx="1"/>
          </p:nvPr>
        </p:nvSpPr>
        <p:spPr>
          <a:xfrm>
            <a:off x="0" y="1196975"/>
            <a:ext cx="9144000" cy="6858000"/>
          </a:xfrm>
        </p:spPr>
        <p:txBody>
          <a:bodyPr anchor="t"/>
          <a:lstStyle/>
          <a:p>
            <a:pPr marL="990600" lvl="1" indent="-533400">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1 </a:t>
            </a:r>
            <a:r>
              <a:rPr lang="zh-CN" altLang="en-US" sz="2400">
                <a:solidFill>
                  <a:srgbClr val="FF66FF"/>
                </a:solidFill>
                <a:latin typeface="宋体" panose="02010600030101010101" pitchFamily="2" charset="-122"/>
              </a:rPr>
              <a:t>建立表</a:t>
            </a:r>
            <a:r>
              <a:rPr lang="en-US" altLang="zh-CN" sz="2400">
                <a:solidFill>
                  <a:srgbClr val="FF66FF"/>
                </a:solidFill>
                <a:latin typeface="宋体" panose="02010600030101010101" pitchFamily="2" charset="-122"/>
              </a:rPr>
              <a:t>1</a:t>
            </a:r>
            <a:r>
              <a:rPr lang="zh-CN" altLang="en-US" sz="2400">
                <a:solidFill>
                  <a:srgbClr val="FF66FF"/>
                </a:solidFill>
                <a:latin typeface="宋体" panose="02010600030101010101" pitchFamily="2" charset="-122"/>
              </a:rPr>
              <a:t>所示的学生表</a:t>
            </a:r>
            <a:r>
              <a:rPr lang="en-US" altLang="zh-CN" sz="2400">
                <a:solidFill>
                  <a:srgbClr val="FF66FF"/>
                </a:solidFill>
                <a:latin typeface="宋体" panose="02010600030101010101" pitchFamily="2" charset="-122"/>
              </a:rPr>
              <a:t>Student ,</a:t>
            </a:r>
            <a:r>
              <a:rPr lang="zh-CN" altLang="en-US" sz="2400">
                <a:solidFill>
                  <a:srgbClr val="FF66FF"/>
                </a:solidFill>
                <a:latin typeface="宋体" panose="02010600030101010101" pitchFamily="2" charset="-122"/>
              </a:rPr>
              <a:t>要求</a:t>
            </a:r>
            <a:r>
              <a:rPr lang="en-US" altLang="zh-CN" sz="2400">
                <a:solidFill>
                  <a:srgbClr val="FF66FF"/>
                </a:solidFill>
                <a:latin typeface="宋体" panose="02010600030101010101" pitchFamily="2" charset="-122"/>
              </a:rPr>
              <a:t>Sno</a:t>
            </a:r>
            <a:r>
              <a:rPr lang="zh-CN" altLang="en-US" sz="2400">
                <a:solidFill>
                  <a:srgbClr val="FF66FF"/>
                </a:solidFill>
                <a:latin typeface="宋体" panose="02010600030101010101" pitchFamily="2" charset="-122"/>
              </a:rPr>
              <a:t>和</a:t>
            </a:r>
            <a:endParaRPr lang="zh-CN" altLang="en-US" sz="2400">
              <a:solidFill>
                <a:srgbClr val="FF66FF"/>
              </a:solidFill>
              <a:latin typeface="宋体" panose="02010600030101010101" pitchFamily="2" charset="-122"/>
            </a:endParaRPr>
          </a:p>
          <a:p>
            <a:pPr marL="990600" lvl="1" indent="-533400">
              <a:buNone/>
            </a:pPr>
            <a:r>
              <a:rPr lang="en-US" altLang="zh-CN" sz="2400">
                <a:solidFill>
                  <a:srgbClr val="FF66FF"/>
                </a:solidFill>
                <a:latin typeface="宋体" panose="02010600030101010101" pitchFamily="2" charset="-122"/>
              </a:rPr>
              <a:t>Sname</a:t>
            </a:r>
            <a:r>
              <a:rPr lang="zh-CN" altLang="en-US" sz="2400">
                <a:solidFill>
                  <a:srgbClr val="FF66FF"/>
                </a:solidFill>
                <a:latin typeface="宋体" panose="02010600030101010101" pitchFamily="2" charset="-122"/>
              </a:rPr>
              <a:t>不能为空值</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且取值唯一 </a:t>
            </a:r>
            <a:endParaRPr lang="zh-CN" altLang="en-US" sz="2400">
              <a:solidFill>
                <a:srgbClr val="FF66FF"/>
              </a:solidFill>
              <a:latin typeface="宋体" panose="02010600030101010101" pitchFamily="2" charset="-122"/>
            </a:endParaRPr>
          </a:p>
          <a:p>
            <a:pPr marL="990600" lvl="1" indent="-533400">
              <a:buNone/>
            </a:pPr>
            <a:r>
              <a:rPr lang="en-US" altLang="zh-CN" sz="2400">
                <a:solidFill>
                  <a:srgbClr val="FFFF99"/>
                </a:solidFill>
                <a:latin typeface="宋体" panose="02010600030101010101" pitchFamily="2" charset="-122"/>
              </a:rPr>
              <a:t>2</a:t>
            </a:r>
            <a:r>
              <a:rPr lang="zh-CN" altLang="en-US" sz="2400">
                <a:solidFill>
                  <a:srgbClr val="FFFF99"/>
                </a:solidFill>
                <a:latin typeface="宋体" panose="02010600030101010101" pitchFamily="2" charset="-122"/>
              </a:rPr>
              <a:t>、修改基本表</a:t>
            </a:r>
            <a:endParaRPr lang="zh-CN" altLang="en-US" sz="2400">
              <a:solidFill>
                <a:srgbClr val="FFFF99"/>
              </a:solidFill>
              <a:latin typeface="宋体" panose="02010600030101010101" pitchFamily="2" charset="-122"/>
            </a:endParaRPr>
          </a:p>
          <a:p>
            <a:pPr marL="990600" lvl="1" indent="-533400">
              <a:buNone/>
            </a:pPr>
            <a:r>
              <a:rPr lang="zh-CN" altLang="en-US" sz="2400">
                <a:solidFill>
                  <a:srgbClr val="FFFF99"/>
                </a:solidFill>
                <a:latin typeface="宋体" panose="02010600030101010101" pitchFamily="2" charset="-122"/>
              </a:rPr>
              <a:t>格式   </a:t>
            </a:r>
            <a:r>
              <a:rPr lang="en-US" altLang="zh-CN" sz="2400">
                <a:solidFill>
                  <a:srgbClr val="FFFF99"/>
                </a:solidFill>
                <a:latin typeface="宋体" panose="02010600030101010101" pitchFamily="2" charset="-122"/>
              </a:rPr>
              <a:t>ALTER    TABLE&lt;</a:t>
            </a:r>
            <a:r>
              <a:rPr lang="zh-CN" altLang="en-US" sz="2400">
                <a:solidFill>
                  <a:srgbClr val="FFFF99"/>
                </a:solidFill>
                <a:latin typeface="宋体" panose="02010600030101010101" pitchFamily="2" charset="-122"/>
              </a:rPr>
              <a:t>表名</a:t>
            </a:r>
            <a:r>
              <a:rPr lang="en-US" altLang="zh-CN" sz="2400">
                <a:solidFill>
                  <a:srgbClr val="FFFF99"/>
                </a:solidFill>
                <a:latin typeface="宋体" panose="02010600030101010101" pitchFamily="2" charset="-122"/>
              </a:rPr>
              <a:t>&gt;[ADD&lt;</a:t>
            </a:r>
            <a:r>
              <a:rPr lang="zh-CN" altLang="en-US" sz="2400">
                <a:solidFill>
                  <a:srgbClr val="FFFF99"/>
                </a:solidFill>
                <a:latin typeface="宋体" panose="02010600030101010101" pitchFamily="2" charset="-122"/>
              </a:rPr>
              <a:t>新列名</a:t>
            </a:r>
            <a:r>
              <a:rPr lang="en-US" altLang="zh-CN" sz="2400">
                <a:solidFill>
                  <a:srgbClr val="FFFF99"/>
                </a:solidFill>
                <a:latin typeface="宋体" panose="02010600030101010101" pitchFamily="2" charset="-122"/>
              </a:rPr>
              <a:t>&gt;&lt;</a:t>
            </a:r>
            <a:r>
              <a:rPr lang="zh-CN" altLang="en-US" sz="2400">
                <a:solidFill>
                  <a:srgbClr val="FFFF99"/>
                </a:solidFill>
                <a:latin typeface="宋体" panose="02010600030101010101" pitchFamily="2" charset="-122"/>
              </a:rPr>
              <a:t>数据类型</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完整性约束</a:t>
            </a:r>
            <a:r>
              <a:rPr lang="en-US" altLang="zh-CN" sz="2400">
                <a:solidFill>
                  <a:srgbClr val="FFFF99"/>
                </a:solidFill>
                <a:latin typeface="宋体" panose="02010600030101010101" pitchFamily="2" charset="-122"/>
              </a:rPr>
              <a:t>]][DROP CONSTRAINT [</a:t>
            </a:r>
            <a:r>
              <a:rPr lang="zh-CN" altLang="en-US" sz="2400">
                <a:solidFill>
                  <a:srgbClr val="FFFF99"/>
                </a:solidFill>
                <a:latin typeface="宋体" panose="02010600030101010101" pitchFamily="2" charset="-122"/>
              </a:rPr>
              <a:t>完整性约束名</a:t>
            </a:r>
            <a:r>
              <a:rPr lang="en-US" altLang="zh-CN" sz="2400">
                <a:solidFill>
                  <a:srgbClr val="FFFF99"/>
                </a:solidFill>
                <a:latin typeface="宋体" panose="02010600030101010101" pitchFamily="2" charset="-122"/>
              </a:rPr>
              <a:t>]][ALTER</a:t>
            </a:r>
            <a:endParaRPr lang="en-US" altLang="zh-CN" sz="2400">
              <a:solidFill>
                <a:srgbClr val="FFFF99"/>
              </a:solidFill>
              <a:latin typeface="宋体" panose="02010600030101010101" pitchFamily="2" charset="-122"/>
            </a:endParaRPr>
          </a:p>
          <a:p>
            <a:pPr marL="990600" lvl="1" indent="-533400">
              <a:buNone/>
            </a:pPr>
            <a:r>
              <a:rPr lang="en-US" altLang="zh-CN" sz="2400">
                <a:solidFill>
                  <a:srgbClr val="FFFF99"/>
                </a:solidFill>
                <a:latin typeface="宋体" panose="02010600030101010101" pitchFamily="2" charset="-122"/>
              </a:rPr>
              <a:t>COLUMN &lt;</a:t>
            </a:r>
            <a:r>
              <a:rPr lang="zh-CN" altLang="en-US" sz="2400">
                <a:solidFill>
                  <a:srgbClr val="FFFF99"/>
                </a:solidFill>
                <a:latin typeface="宋体" panose="02010600030101010101" pitchFamily="2" charset="-122"/>
              </a:rPr>
              <a:t>列名</a:t>
            </a:r>
            <a:r>
              <a:rPr lang="en-US" altLang="zh-CN" sz="2400">
                <a:solidFill>
                  <a:srgbClr val="FFFF99"/>
                </a:solidFill>
                <a:latin typeface="宋体" panose="02010600030101010101" pitchFamily="2" charset="-122"/>
              </a:rPr>
              <a:t>&gt; &lt;</a:t>
            </a:r>
            <a:r>
              <a:rPr lang="zh-CN" altLang="en-US" sz="2400">
                <a:solidFill>
                  <a:srgbClr val="FFFF99"/>
                </a:solidFill>
                <a:latin typeface="宋体" panose="02010600030101010101" pitchFamily="2" charset="-122"/>
              </a:rPr>
              <a:t>数据类型</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marL="990600" lvl="1" indent="-533400">
              <a:buNone/>
            </a:pPr>
            <a:r>
              <a:rPr lang="en-US" altLang="zh-CN" sz="2400">
                <a:solidFill>
                  <a:srgbClr val="FFFF99"/>
                </a:solidFill>
                <a:latin typeface="宋体" panose="02010600030101010101" pitchFamily="2" charset="-122"/>
              </a:rPr>
              <a:t>   </a:t>
            </a:r>
            <a:r>
              <a:rPr lang="zh-CN" altLang="en-US" sz="2400">
                <a:solidFill>
                  <a:srgbClr val="FFFF99"/>
                </a:solidFill>
                <a:latin typeface="宋体" panose="02010600030101010101" pitchFamily="2" charset="-122"/>
              </a:rPr>
              <a:t>其中</a:t>
            </a:r>
            <a:r>
              <a:rPr lang="en-US" altLang="zh-CN" sz="2400">
                <a:solidFill>
                  <a:srgbClr val="FFFF99"/>
                </a:solidFill>
                <a:latin typeface="宋体" panose="02010600030101010101" pitchFamily="2" charset="-122"/>
              </a:rPr>
              <a:t>,&lt;</a:t>
            </a:r>
            <a:r>
              <a:rPr lang="zh-CN" altLang="en-US" sz="2400">
                <a:solidFill>
                  <a:srgbClr val="FFFF99"/>
                </a:solidFill>
                <a:latin typeface="宋体" panose="02010600030101010101" pitchFamily="2" charset="-122"/>
              </a:rPr>
              <a:t>表名</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是要修改的基本表表名</a:t>
            </a:r>
            <a:r>
              <a:rPr lang="en-US" altLang="zh-CN" sz="2400">
                <a:solidFill>
                  <a:srgbClr val="FFFF99"/>
                </a:solidFill>
                <a:latin typeface="宋体" panose="02010600030101010101" pitchFamily="2" charset="-122"/>
              </a:rPr>
              <a:t>,ADD</a:t>
            </a:r>
            <a:r>
              <a:rPr lang="zh-CN" altLang="en-US" sz="2400">
                <a:solidFill>
                  <a:srgbClr val="FFFF99"/>
                </a:solidFill>
                <a:latin typeface="宋体" panose="02010600030101010101" pitchFamily="2" charset="-122"/>
              </a:rPr>
              <a:t>子句用于增加新列和新的完整性约束条件</a:t>
            </a:r>
            <a:r>
              <a:rPr lang="en-US" altLang="zh-CN" sz="2400">
                <a:solidFill>
                  <a:srgbClr val="FFFF99"/>
                </a:solidFill>
                <a:latin typeface="宋体" panose="02010600030101010101" pitchFamily="2" charset="-122"/>
              </a:rPr>
              <a:t>,ALTER COLUMN </a:t>
            </a:r>
            <a:r>
              <a:rPr lang="zh-CN" altLang="en-US" sz="2400">
                <a:solidFill>
                  <a:srgbClr val="FFFF99"/>
                </a:solidFill>
                <a:latin typeface="宋体" panose="02010600030101010101" pitchFamily="2" charset="-122"/>
              </a:rPr>
              <a:t>子句用于修改原有的列定义</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包括修改列名和数据类型</a:t>
            </a:r>
            <a:endParaRPr lang="zh-CN" altLang="en-US" sz="2400">
              <a:solidFill>
                <a:srgbClr val="FFFF99"/>
              </a:solidFill>
              <a:latin typeface="宋体" panose="02010600030101010101" pitchFamily="2" charset="-122"/>
            </a:endParaRPr>
          </a:p>
          <a:p>
            <a:pPr marL="990600" lvl="1" indent="-533400">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2  </a:t>
            </a:r>
            <a:r>
              <a:rPr lang="zh-CN" altLang="en-US" sz="2400">
                <a:solidFill>
                  <a:srgbClr val="FFFF99"/>
                </a:solidFill>
                <a:latin typeface="宋体" panose="02010600030101010101" pitchFamily="2" charset="-122"/>
              </a:rPr>
              <a:t>向基本表</a:t>
            </a:r>
            <a:r>
              <a:rPr lang="en-US" altLang="zh-CN" sz="2400">
                <a:solidFill>
                  <a:srgbClr val="FFFF99"/>
                </a:solidFill>
                <a:latin typeface="宋体" panose="02010600030101010101" pitchFamily="2" charset="-122"/>
              </a:rPr>
              <a:t>Student</a:t>
            </a:r>
            <a:r>
              <a:rPr lang="zh-CN" altLang="en-US" sz="2400">
                <a:solidFill>
                  <a:srgbClr val="FFFF99"/>
                </a:solidFill>
                <a:latin typeface="宋体" panose="02010600030101010101" pitchFamily="2" charset="-122"/>
              </a:rPr>
              <a:t>中增加“入学时间”属性列</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其属性名为</a:t>
            </a:r>
            <a:r>
              <a:rPr lang="en-US" altLang="zh-CN" sz="2400">
                <a:solidFill>
                  <a:srgbClr val="FFFF99"/>
                </a:solidFill>
                <a:latin typeface="宋体" panose="02010600030101010101" pitchFamily="2" charset="-122"/>
              </a:rPr>
              <a:t>SD,</a:t>
            </a:r>
            <a:r>
              <a:rPr lang="zh-CN" altLang="en-US" sz="2400">
                <a:solidFill>
                  <a:srgbClr val="FFFF99"/>
                </a:solidFill>
                <a:latin typeface="宋体" panose="02010600030101010101" pitchFamily="2" charset="-122"/>
              </a:rPr>
              <a:t>数据类型为</a:t>
            </a:r>
            <a:r>
              <a:rPr lang="en-US" altLang="zh-CN" sz="2400">
                <a:solidFill>
                  <a:srgbClr val="FFFF99"/>
                </a:solidFill>
                <a:latin typeface="宋体" panose="02010600030101010101" pitchFamily="2" charset="-122"/>
              </a:rPr>
              <a:t>DATETIME</a:t>
            </a:r>
            <a:r>
              <a:rPr lang="zh-CN" altLang="en-US" sz="2400">
                <a:solidFill>
                  <a:srgbClr val="FFFF99"/>
                </a:solidFill>
                <a:latin typeface="宋体" panose="02010600030101010101" pitchFamily="2" charset="-122"/>
              </a:rPr>
              <a:t>型</a:t>
            </a:r>
            <a:endParaRPr lang="zh-CN" altLang="en-US" sz="2400">
              <a:solidFill>
                <a:srgbClr val="FFFF99"/>
              </a:solidFill>
              <a:latin typeface="宋体" panose="02010600030101010101" pitchFamily="2" charset="-122"/>
            </a:endParaRPr>
          </a:p>
          <a:p>
            <a:pPr marL="990600" lvl="1" indent="-533400">
              <a:buNone/>
            </a:pPr>
            <a:endParaRPr lang="zh-CN" altLang="en-US" sz="2400">
              <a:solidFill>
                <a:srgbClr val="FFFF99"/>
              </a:solidFill>
              <a:latin typeface="宋体" panose="02010600030101010101" pitchFamily="2" charset="-122"/>
            </a:endParaRPr>
          </a:p>
          <a:p>
            <a:pPr marL="990600" lvl="1" indent="-533400">
              <a:buNone/>
            </a:pPr>
            <a:endParaRPr lang="zh-CN" altLang="en-US">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6067">
                                            <p:txEl>
                                              <p:pRg st="0" end="0"/>
                                            </p:txEl>
                                          </p:spTgt>
                                        </p:tgtEl>
                                        <p:attrNameLst>
                                          <p:attrName>style.visibility</p:attrName>
                                        </p:attrNameLst>
                                      </p:cBhvr>
                                      <p:to>
                                        <p:strVal val="visible"/>
                                      </p:to>
                                    </p:set>
                                    <p:anim calcmode="lin" valueType="num">
                                      <p:cBhvr additive="base">
                                        <p:cTn id="7" dur="500" fill="hold"/>
                                        <p:tgtEl>
                                          <p:spTgt spid="8560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5606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56067">
                                            <p:txEl>
                                              <p:pRg st="1" end="1"/>
                                            </p:txEl>
                                          </p:spTgt>
                                        </p:tgtEl>
                                        <p:attrNameLst>
                                          <p:attrName>style.visibility</p:attrName>
                                        </p:attrNameLst>
                                      </p:cBhvr>
                                      <p:to>
                                        <p:strVal val="visible"/>
                                      </p:to>
                                    </p:set>
                                    <p:anim calcmode="lin" valueType="num">
                                      <p:cBhvr additive="base">
                                        <p:cTn id="11" dur="500" fill="hold"/>
                                        <p:tgtEl>
                                          <p:spTgt spid="85606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5606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56067">
                                            <p:txEl>
                                              <p:pRg st="2" end="2"/>
                                            </p:txEl>
                                          </p:spTgt>
                                        </p:tgtEl>
                                        <p:attrNameLst>
                                          <p:attrName>style.visibility</p:attrName>
                                        </p:attrNameLst>
                                      </p:cBhvr>
                                      <p:to>
                                        <p:strVal val="visible"/>
                                      </p:to>
                                    </p:set>
                                    <p:anim calcmode="lin" valueType="num">
                                      <p:cBhvr additive="base">
                                        <p:cTn id="15" dur="500" fill="hold"/>
                                        <p:tgtEl>
                                          <p:spTgt spid="85606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5606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56067">
                                            <p:txEl>
                                              <p:pRg st="3" end="3"/>
                                            </p:txEl>
                                          </p:spTgt>
                                        </p:tgtEl>
                                        <p:attrNameLst>
                                          <p:attrName>style.visibility</p:attrName>
                                        </p:attrNameLst>
                                      </p:cBhvr>
                                      <p:to>
                                        <p:strVal val="visible"/>
                                      </p:to>
                                    </p:set>
                                    <p:anim calcmode="lin" valueType="num">
                                      <p:cBhvr additive="base">
                                        <p:cTn id="19" dur="500" fill="hold"/>
                                        <p:tgtEl>
                                          <p:spTgt spid="85606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5606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56067">
                                            <p:txEl>
                                              <p:pRg st="4" end="4"/>
                                            </p:txEl>
                                          </p:spTgt>
                                        </p:tgtEl>
                                        <p:attrNameLst>
                                          <p:attrName>style.visibility</p:attrName>
                                        </p:attrNameLst>
                                      </p:cBhvr>
                                      <p:to>
                                        <p:strVal val="visible"/>
                                      </p:to>
                                    </p:set>
                                    <p:anim calcmode="lin" valueType="num">
                                      <p:cBhvr additive="base">
                                        <p:cTn id="23" dur="500" fill="hold"/>
                                        <p:tgtEl>
                                          <p:spTgt spid="85606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5606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56067">
                                            <p:txEl>
                                              <p:pRg st="5" end="5"/>
                                            </p:txEl>
                                          </p:spTgt>
                                        </p:tgtEl>
                                        <p:attrNameLst>
                                          <p:attrName>style.visibility</p:attrName>
                                        </p:attrNameLst>
                                      </p:cBhvr>
                                      <p:to>
                                        <p:strVal val="visible"/>
                                      </p:to>
                                    </p:set>
                                    <p:anim calcmode="lin" valueType="num">
                                      <p:cBhvr additive="base">
                                        <p:cTn id="27" dur="500" fill="hold"/>
                                        <p:tgtEl>
                                          <p:spTgt spid="85606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5606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56067">
                                            <p:txEl>
                                              <p:pRg st="6" end="6"/>
                                            </p:txEl>
                                          </p:spTgt>
                                        </p:tgtEl>
                                        <p:attrNameLst>
                                          <p:attrName>style.visibility</p:attrName>
                                        </p:attrNameLst>
                                      </p:cBhvr>
                                      <p:to>
                                        <p:strVal val="visible"/>
                                      </p:to>
                                    </p:set>
                                    <p:anim calcmode="lin" valueType="num">
                                      <p:cBhvr additive="base">
                                        <p:cTn id="31" dur="500" fill="hold"/>
                                        <p:tgtEl>
                                          <p:spTgt spid="85606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5606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67" grpId="0" build="p"/>
    </p:bld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3" name="标题 857089"/>
          <p:cNvSpPr>
            <a:spLocks noGrp="1"/>
          </p:cNvSpPr>
          <p:nvPr>
            <p:ph type="title"/>
          </p:nvPr>
        </p:nvSpPr>
        <p:spPr/>
        <p:txBody>
          <a:bodyPr anchor="b"/>
          <a:lstStyle/>
          <a:p>
            <a:br>
              <a:rPr lang="zh-CN" altLang="en-US"/>
            </a:br>
            <a:r>
              <a:rPr lang="en-US" altLang="zh-CN">
                <a:solidFill>
                  <a:srgbClr val="1AEE29"/>
                </a:solidFill>
                <a:latin typeface="宋体" panose="02010600030101010101" pitchFamily="2" charset="-122"/>
              </a:rPr>
              <a:t>3.2 </a:t>
            </a:r>
            <a:r>
              <a:rPr lang="zh-CN" altLang="en-US">
                <a:solidFill>
                  <a:srgbClr val="1AEE29"/>
                </a:solidFill>
                <a:latin typeface="宋体" panose="02010600030101010101" pitchFamily="2" charset="-122"/>
              </a:rPr>
              <a:t>数据定义</a:t>
            </a:r>
            <a:br>
              <a:rPr lang="zh-CN" altLang="en-US">
                <a:solidFill>
                  <a:srgbClr val="1AEE29"/>
                </a:solidFill>
                <a:latin typeface="宋体" panose="02010600030101010101" pitchFamily="2" charset="-122"/>
              </a:rPr>
            </a:br>
            <a:endParaRPr lang="zh-CN" altLang="en-US">
              <a:solidFill>
                <a:srgbClr val="1AEE29"/>
              </a:solidFill>
              <a:latin typeface="宋体" panose="02010600030101010101" pitchFamily="2" charset="-122"/>
            </a:endParaRPr>
          </a:p>
        </p:txBody>
      </p:sp>
      <p:sp>
        <p:nvSpPr>
          <p:cNvPr id="857091" name="内容占位符 857090"/>
          <p:cNvSpPr>
            <a:spLocks noGrp="1"/>
          </p:cNvSpPr>
          <p:nvPr>
            <p:ph idx="1"/>
          </p:nvPr>
        </p:nvSpPr>
        <p:spPr>
          <a:xfrm>
            <a:off x="0" y="1524000"/>
            <a:ext cx="9296400" cy="5334000"/>
          </a:xfrm>
        </p:spPr>
        <p:txBody>
          <a:bodyPr anchor="t"/>
          <a:lstStyle/>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   </a:t>
            </a:r>
            <a:r>
              <a:rPr lang="zh-CN" altLang="en-US" sz="2400">
                <a:solidFill>
                  <a:srgbClr val="FF66FF"/>
                </a:solidFill>
                <a:latin typeface="宋体" panose="02010600030101010101" pitchFamily="2" charset="-122"/>
              </a:rPr>
              <a:t>将</a:t>
            </a:r>
            <a:r>
              <a:rPr lang="en-US" altLang="zh-CN" sz="2400">
                <a:solidFill>
                  <a:srgbClr val="FF66FF"/>
                </a:solidFill>
                <a:latin typeface="宋体" panose="02010600030101010101" pitchFamily="2" charset="-122"/>
              </a:rPr>
              <a:t>Sage(</a:t>
            </a:r>
            <a:r>
              <a:rPr lang="zh-CN" altLang="en-US" sz="2400">
                <a:solidFill>
                  <a:srgbClr val="FF66FF"/>
                </a:solidFill>
                <a:latin typeface="宋体" panose="02010600030101010101" pitchFamily="2" charset="-122"/>
              </a:rPr>
              <a:t>年龄</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的数据类型改为</a:t>
            </a:r>
            <a:r>
              <a:rPr lang="en-US" altLang="zh-CN" sz="2400">
                <a:solidFill>
                  <a:srgbClr val="FF66FF"/>
                </a:solidFill>
                <a:latin typeface="宋体" panose="02010600030101010101" pitchFamily="2" charset="-122"/>
              </a:rPr>
              <a:t>SMALLINT</a:t>
            </a:r>
            <a:r>
              <a:rPr lang="zh-CN" altLang="en-US" sz="2400">
                <a:solidFill>
                  <a:srgbClr val="FF66FF"/>
                </a:solidFill>
                <a:latin typeface="宋体" panose="02010600030101010101" pitchFamily="2" charset="-122"/>
              </a:rPr>
              <a:t>型</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4  </a:t>
            </a:r>
            <a:r>
              <a:rPr lang="zh-CN" altLang="en-US" sz="2400">
                <a:solidFill>
                  <a:srgbClr val="FF66FF"/>
                </a:solidFill>
                <a:latin typeface="宋体" panose="02010600030101010101" pitchFamily="2" charset="-122"/>
              </a:rPr>
              <a:t>删除</a:t>
            </a:r>
            <a:r>
              <a:rPr lang="en-US" altLang="zh-CN" sz="2400">
                <a:solidFill>
                  <a:srgbClr val="FF66FF"/>
                </a:solidFill>
                <a:latin typeface="宋体" panose="02010600030101010101" pitchFamily="2" charset="-122"/>
              </a:rPr>
              <a:t>Sname (</a:t>
            </a:r>
            <a:r>
              <a:rPr lang="zh-CN" altLang="en-US" sz="2400">
                <a:solidFill>
                  <a:srgbClr val="FF66FF"/>
                </a:solidFill>
                <a:latin typeface="宋体" panose="02010600030101010101" pitchFamily="2" charset="-122"/>
              </a:rPr>
              <a:t>姓名</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必须取唯一值的约束</a:t>
            </a:r>
            <a:endParaRPr lang="zh-CN" altLang="en-US" sz="2400">
              <a:solidFill>
                <a:srgbClr val="FF66FF"/>
              </a:solidFill>
              <a:latin typeface="宋体" panose="02010600030101010101" pitchFamily="2" charset="-122"/>
            </a:endParaRPr>
          </a:p>
          <a:p>
            <a:pPr>
              <a:lnSpc>
                <a:spcPct val="90000"/>
              </a:lnSpc>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、删除基本表</a:t>
            </a:r>
            <a:endParaRPr lang="zh-CN" altLang="en-US" sz="2800">
              <a:solidFill>
                <a:srgbClr val="FFFF99"/>
              </a:solidFill>
              <a:latin typeface="宋体" panose="02010600030101010101" pitchFamily="2" charset="-122"/>
            </a:endParaRPr>
          </a:p>
          <a:p>
            <a:pPr>
              <a:lnSpc>
                <a:spcPct val="90000"/>
              </a:lnSpc>
              <a:buNone/>
            </a:pPr>
            <a:r>
              <a:rPr lang="zh-CN" altLang="en-US" sz="2800">
                <a:solidFill>
                  <a:srgbClr val="FFFF99"/>
                </a:solidFill>
                <a:latin typeface="宋体" panose="02010600030101010101" pitchFamily="2" charset="-122"/>
              </a:rPr>
              <a:t>  格式  </a:t>
            </a:r>
            <a:r>
              <a:rPr lang="en-US" altLang="zh-CN" sz="2800">
                <a:solidFill>
                  <a:srgbClr val="FFFF99"/>
                </a:solidFill>
                <a:latin typeface="宋体" panose="02010600030101010101" pitchFamily="2" charset="-122"/>
              </a:rPr>
              <a:t>DROP  TABLE 〈</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 </a:t>
            </a:r>
            <a:r>
              <a:rPr lang="en-US" altLang="zh-CN" sz="2400">
                <a:solidFill>
                  <a:srgbClr val="FF66FF"/>
                </a:solidFill>
                <a:latin typeface="宋体" panose="02010600030101010101" pitchFamily="2" charset="-122"/>
              </a:rPr>
              <a:t>5 </a:t>
            </a:r>
            <a:r>
              <a:rPr lang="zh-CN" altLang="en-US" sz="2400">
                <a:solidFill>
                  <a:srgbClr val="FF66FF"/>
                </a:solidFill>
                <a:latin typeface="宋体" panose="02010600030101010101" pitchFamily="2" charset="-122"/>
              </a:rPr>
              <a:t>删除 </a:t>
            </a:r>
            <a:r>
              <a:rPr lang="en-US" altLang="zh-CN" sz="2400">
                <a:solidFill>
                  <a:srgbClr val="FF66FF"/>
                </a:solidFill>
                <a:latin typeface="宋体" panose="02010600030101010101" pitchFamily="2" charset="-122"/>
              </a:rPr>
              <a:t>Student </a:t>
            </a:r>
            <a:r>
              <a:rPr lang="zh-CN" altLang="en-US" sz="2400">
                <a:solidFill>
                  <a:srgbClr val="FF66FF"/>
                </a:solidFill>
                <a:latin typeface="宋体" panose="02010600030101010101" pitchFamily="2" charset="-122"/>
              </a:rPr>
              <a:t>表</a:t>
            </a:r>
            <a:endParaRPr lang="zh-CN" altLang="en-US" sz="2400">
              <a:solidFill>
                <a:srgbClr val="FF66FF"/>
              </a:solidFill>
              <a:latin typeface="宋体" panose="02010600030101010101" pitchFamily="2" charset="-122"/>
            </a:endParaRPr>
          </a:p>
          <a:p>
            <a:pPr>
              <a:lnSpc>
                <a:spcPct val="90000"/>
              </a:lnSpc>
              <a:buNone/>
            </a:pPr>
            <a:r>
              <a:rPr lang="en-US" altLang="zh-CN" sz="2800">
                <a:solidFill>
                  <a:srgbClr val="FFFF99"/>
                </a:solidFill>
                <a:latin typeface="宋体" panose="02010600030101010101" pitchFamily="2" charset="-122"/>
              </a:rPr>
              <a:t>4</a:t>
            </a:r>
            <a:r>
              <a:rPr lang="zh-CN" altLang="en-US" sz="2800">
                <a:solidFill>
                  <a:srgbClr val="FFFF99"/>
                </a:solidFill>
                <a:latin typeface="宋体" panose="02010600030101010101" pitchFamily="2" charset="-122"/>
              </a:rPr>
              <a:t>、向表中添加元组</a:t>
            </a:r>
            <a:endParaRPr lang="zh-CN" altLang="en-US" sz="2800">
              <a:solidFill>
                <a:srgbClr val="FFFF99"/>
              </a:solidFill>
              <a:latin typeface="宋体" panose="02010600030101010101" pitchFamily="2" charset="-122"/>
            </a:endParaRPr>
          </a:p>
          <a:p>
            <a:pPr>
              <a:lnSpc>
                <a:spcPct val="90000"/>
              </a:lnSpc>
              <a:buNone/>
            </a:pPr>
            <a:r>
              <a:rPr lang="zh-CN" altLang="en-US" sz="2800">
                <a:solidFill>
                  <a:srgbClr val="FFFF99"/>
                </a:solidFill>
                <a:latin typeface="宋体" panose="02010600030101010101" pitchFamily="2" charset="-122"/>
              </a:rPr>
              <a:t>  格式 </a:t>
            </a:r>
            <a:r>
              <a:rPr lang="en-US" altLang="zh-CN" sz="2800">
                <a:solidFill>
                  <a:srgbClr val="FFFF99"/>
                </a:solidFill>
                <a:latin typeface="宋体" panose="02010600030101010101" pitchFamily="2" charset="-122"/>
              </a:rPr>
              <a:t>INSERT </a:t>
            </a:r>
            <a:endParaRPr lang="en-US" altLang="zh-CN" sz="2800">
              <a:solidFill>
                <a:srgbClr val="FFFF99"/>
              </a:solidFill>
              <a:latin typeface="宋体" panose="02010600030101010101" pitchFamily="2" charset="-122"/>
            </a:endParaRPr>
          </a:p>
          <a:p>
            <a:pPr>
              <a:lnSpc>
                <a:spcPct val="90000"/>
              </a:lnSpc>
              <a:buNone/>
            </a:pPr>
            <a:r>
              <a:rPr lang="en-US" altLang="zh-CN" sz="2800">
                <a:solidFill>
                  <a:srgbClr val="FFFF99"/>
                </a:solidFill>
                <a:latin typeface="宋体" panose="02010600030101010101" pitchFamily="2" charset="-122"/>
              </a:rPr>
              <a:t>         INTO 〈</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属性列</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属性列</a:t>
            </a:r>
            <a:r>
              <a:rPr lang="en-US" altLang="zh-CN" sz="2800">
                <a:solidFill>
                  <a:srgbClr val="FFFF99"/>
                </a:solidFill>
                <a:latin typeface="宋体" panose="02010600030101010101" pitchFamily="2" charset="-122"/>
              </a:rPr>
              <a:t>2〉…]]</a:t>
            </a:r>
            <a:endParaRPr lang="en-US" altLang="zh-CN" sz="2800">
              <a:solidFill>
                <a:srgbClr val="FFFF99"/>
              </a:solidFill>
              <a:latin typeface="宋体" panose="02010600030101010101" pitchFamily="2" charset="-122"/>
            </a:endParaRPr>
          </a:p>
          <a:p>
            <a:pPr>
              <a:lnSpc>
                <a:spcPct val="90000"/>
              </a:lnSpc>
              <a:buNone/>
            </a:pPr>
            <a:r>
              <a:rPr lang="en-US" altLang="zh-CN" sz="2800">
                <a:solidFill>
                  <a:srgbClr val="FFFF99"/>
                </a:solidFill>
                <a:latin typeface="宋体" panose="02010600030101010101" pitchFamily="2" charset="-122"/>
              </a:rPr>
              <a:t>        VALUES (〈</a:t>
            </a:r>
            <a:r>
              <a:rPr lang="zh-CN" altLang="en-US" sz="2800">
                <a:solidFill>
                  <a:srgbClr val="FFFF99"/>
                </a:solidFill>
                <a:latin typeface="宋体" panose="02010600030101010101" pitchFamily="2" charset="-122"/>
              </a:rPr>
              <a:t>常量</a:t>
            </a:r>
            <a:r>
              <a:rPr lang="en-US" altLang="zh-CN" sz="2800">
                <a:solidFill>
                  <a:srgbClr val="FFFF99"/>
                </a:solidFill>
                <a:latin typeface="宋体" panose="02010600030101010101" pitchFamily="2" charset="-122"/>
              </a:rPr>
              <a:t>1〉[, 〈</a:t>
            </a:r>
            <a:r>
              <a:rPr lang="zh-CN" altLang="en-US" sz="2800">
                <a:solidFill>
                  <a:srgbClr val="FFFF99"/>
                </a:solidFill>
                <a:latin typeface="宋体" panose="02010600030101010101" pitchFamily="2" charset="-122"/>
              </a:rPr>
              <a:t>常量</a:t>
            </a:r>
            <a:r>
              <a:rPr lang="en-US" altLang="zh-CN" sz="2800">
                <a:solidFill>
                  <a:srgbClr val="FFFF99"/>
                </a:solidFill>
                <a:latin typeface="宋体" panose="02010600030101010101" pitchFamily="2" charset="-122"/>
              </a:rPr>
              <a:t>2〉]…);</a:t>
            </a:r>
            <a:endParaRPr lang="en-US" altLang="zh-CN" sz="2800">
              <a:solidFill>
                <a:srgbClr val="FFFF99"/>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6 </a:t>
            </a:r>
            <a:r>
              <a:rPr lang="zh-CN" altLang="en-US" sz="2400">
                <a:solidFill>
                  <a:srgbClr val="FF66FF"/>
                </a:solidFill>
                <a:latin typeface="宋体" panose="02010600030101010101" pitchFamily="2" charset="-122"/>
              </a:rPr>
              <a:t>将一个学生元组</a:t>
            </a:r>
            <a:r>
              <a:rPr lang="en-US" altLang="zh-CN" sz="2400">
                <a:solidFill>
                  <a:srgbClr val="FF66FF"/>
                </a:solidFill>
                <a:latin typeface="宋体" panose="02010600030101010101" pitchFamily="2" charset="-122"/>
              </a:rPr>
              <a:t>(S01,</a:t>
            </a:r>
            <a:r>
              <a:rPr lang="zh-CN" altLang="en-US" sz="2400">
                <a:solidFill>
                  <a:srgbClr val="FF66FF"/>
                </a:solidFill>
                <a:latin typeface="宋体" panose="02010600030101010101" pitchFamily="2" charset="-122"/>
              </a:rPr>
              <a:t>王建平</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男</a:t>
            </a:r>
            <a:r>
              <a:rPr lang="en-US" altLang="zh-CN" sz="2400">
                <a:solidFill>
                  <a:srgbClr val="FF66FF"/>
                </a:solidFill>
                <a:latin typeface="宋体" panose="02010600030101010101" pitchFamily="2" charset="-122"/>
              </a:rPr>
              <a:t>,21,</a:t>
            </a:r>
            <a:r>
              <a:rPr lang="zh-CN" altLang="en-US" sz="2400">
                <a:solidFill>
                  <a:srgbClr val="FF66FF"/>
                </a:solidFill>
                <a:latin typeface="宋体" panose="02010600030101010101" pitchFamily="2" charset="-122"/>
              </a:rPr>
              <a:t>计算机</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添加到基本表</a:t>
            </a:r>
            <a:r>
              <a:rPr lang="en-US" altLang="zh-CN" sz="2400">
                <a:solidFill>
                  <a:srgbClr val="FF66FF"/>
                </a:solidFill>
                <a:latin typeface="宋体" panose="02010600030101010101" pitchFamily="2" charset="-122"/>
              </a:rPr>
              <a:t>Student</a:t>
            </a:r>
            <a:endParaRPr lang="en-US" altLang="zh-CN" sz="2400">
              <a:solidFill>
                <a:srgbClr val="FF66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7091">
                                            <p:txEl>
                                              <p:pRg st="0" end="0"/>
                                            </p:txEl>
                                          </p:spTgt>
                                        </p:tgtEl>
                                        <p:attrNameLst>
                                          <p:attrName>style.visibility</p:attrName>
                                        </p:attrNameLst>
                                      </p:cBhvr>
                                      <p:to>
                                        <p:strVal val="visible"/>
                                      </p:to>
                                    </p:set>
                                    <p:anim calcmode="lin" valueType="num">
                                      <p:cBhvr additive="base">
                                        <p:cTn id="7" dur="500" fill="hold"/>
                                        <p:tgtEl>
                                          <p:spTgt spid="857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570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57091">
                                            <p:txEl>
                                              <p:pRg st="1" end="1"/>
                                            </p:txEl>
                                          </p:spTgt>
                                        </p:tgtEl>
                                        <p:attrNameLst>
                                          <p:attrName>style.visibility</p:attrName>
                                        </p:attrNameLst>
                                      </p:cBhvr>
                                      <p:to>
                                        <p:strVal val="visible"/>
                                      </p:to>
                                    </p:set>
                                    <p:anim calcmode="lin" valueType="num">
                                      <p:cBhvr additive="base">
                                        <p:cTn id="13" dur="500" fill="hold"/>
                                        <p:tgtEl>
                                          <p:spTgt spid="8570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570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57091">
                                            <p:txEl>
                                              <p:pRg st="2" end="2"/>
                                            </p:txEl>
                                          </p:spTgt>
                                        </p:tgtEl>
                                        <p:attrNameLst>
                                          <p:attrName>style.visibility</p:attrName>
                                        </p:attrNameLst>
                                      </p:cBhvr>
                                      <p:to>
                                        <p:strVal val="visible"/>
                                      </p:to>
                                    </p:set>
                                    <p:anim calcmode="lin" valueType="num">
                                      <p:cBhvr additive="base">
                                        <p:cTn id="19" dur="500" fill="hold"/>
                                        <p:tgtEl>
                                          <p:spTgt spid="8570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570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57091">
                                            <p:txEl>
                                              <p:pRg st="3" end="3"/>
                                            </p:txEl>
                                          </p:spTgt>
                                        </p:tgtEl>
                                        <p:attrNameLst>
                                          <p:attrName>style.visibility</p:attrName>
                                        </p:attrNameLst>
                                      </p:cBhvr>
                                      <p:to>
                                        <p:strVal val="visible"/>
                                      </p:to>
                                    </p:set>
                                    <p:anim calcmode="lin" valueType="num">
                                      <p:cBhvr additive="base">
                                        <p:cTn id="25" dur="500" fill="hold"/>
                                        <p:tgtEl>
                                          <p:spTgt spid="8570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570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57091">
                                            <p:txEl>
                                              <p:pRg st="4" end="4"/>
                                            </p:txEl>
                                          </p:spTgt>
                                        </p:tgtEl>
                                        <p:attrNameLst>
                                          <p:attrName>style.visibility</p:attrName>
                                        </p:attrNameLst>
                                      </p:cBhvr>
                                      <p:to>
                                        <p:strVal val="visible"/>
                                      </p:to>
                                    </p:set>
                                    <p:anim calcmode="lin" valueType="num">
                                      <p:cBhvr additive="base">
                                        <p:cTn id="31" dur="500" fill="hold"/>
                                        <p:tgtEl>
                                          <p:spTgt spid="85709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570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57091">
                                            <p:txEl>
                                              <p:pRg st="5" end="5"/>
                                            </p:txEl>
                                          </p:spTgt>
                                        </p:tgtEl>
                                        <p:attrNameLst>
                                          <p:attrName>style.visibility</p:attrName>
                                        </p:attrNameLst>
                                      </p:cBhvr>
                                      <p:to>
                                        <p:strVal val="visible"/>
                                      </p:to>
                                    </p:set>
                                    <p:anim calcmode="lin" valueType="num">
                                      <p:cBhvr additive="base">
                                        <p:cTn id="37" dur="500" fill="hold"/>
                                        <p:tgtEl>
                                          <p:spTgt spid="85709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570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57091">
                                            <p:txEl>
                                              <p:pRg st="6" end="6"/>
                                            </p:txEl>
                                          </p:spTgt>
                                        </p:tgtEl>
                                        <p:attrNameLst>
                                          <p:attrName>style.visibility</p:attrName>
                                        </p:attrNameLst>
                                      </p:cBhvr>
                                      <p:to>
                                        <p:strVal val="visible"/>
                                      </p:to>
                                    </p:set>
                                    <p:anim calcmode="lin" valueType="num">
                                      <p:cBhvr additive="base">
                                        <p:cTn id="43" dur="500" fill="hold"/>
                                        <p:tgtEl>
                                          <p:spTgt spid="85709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570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57091">
                                            <p:txEl>
                                              <p:pRg st="7" end="7"/>
                                            </p:txEl>
                                          </p:spTgt>
                                        </p:tgtEl>
                                        <p:attrNameLst>
                                          <p:attrName>style.visibility</p:attrName>
                                        </p:attrNameLst>
                                      </p:cBhvr>
                                      <p:to>
                                        <p:strVal val="visible"/>
                                      </p:to>
                                    </p:set>
                                    <p:anim calcmode="lin" valueType="num">
                                      <p:cBhvr additive="base">
                                        <p:cTn id="49" dur="500" fill="hold"/>
                                        <p:tgtEl>
                                          <p:spTgt spid="85709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5709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57091">
                                            <p:txEl>
                                              <p:pRg st="8" end="8"/>
                                            </p:txEl>
                                          </p:spTgt>
                                        </p:tgtEl>
                                        <p:attrNameLst>
                                          <p:attrName>style.visibility</p:attrName>
                                        </p:attrNameLst>
                                      </p:cBhvr>
                                      <p:to>
                                        <p:strVal val="visible"/>
                                      </p:to>
                                    </p:set>
                                    <p:anim calcmode="lin" valueType="num">
                                      <p:cBhvr additive="base">
                                        <p:cTn id="55" dur="500" fill="hold"/>
                                        <p:tgtEl>
                                          <p:spTgt spid="85709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5709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57091">
                                            <p:txEl>
                                              <p:pRg st="9" end="9"/>
                                            </p:txEl>
                                          </p:spTgt>
                                        </p:tgtEl>
                                        <p:attrNameLst>
                                          <p:attrName>style.visibility</p:attrName>
                                        </p:attrNameLst>
                                      </p:cBhvr>
                                      <p:to>
                                        <p:strVal val="visible"/>
                                      </p:to>
                                    </p:set>
                                    <p:anim calcmode="lin" valueType="num">
                                      <p:cBhvr additive="base">
                                        <p:cTn id="61" dur="500" fill="hold"/>
                                        <p:tgtEl>
                                          <p:spTgt spid="85709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5709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build="p"/>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7" name="标题 858113"/>
          <p:cNvSpPr>
            <a:spLocks noGrp="1"/>
          </p:cNvSpPr>
          <p:nvPr>
            <p:ph type="title"/>
          </p:nvPr>
        </p:nvSpPr>
        <p:spPr>
          <a:xfrm>
            <a:off x="539750" y="0"/>
            <a:ext cx="7772400" cy="1462088"/>
          </a:xfrm>
        </p:spPr>
        <p:txBody>
          <a:bodyPr anchor="b"/>
          <a:lstStyle/>
          <a:p>
            <a:r>
              <a:rPr lang="en-US" altLang="zh-CN" sz="4000">
                <a:solidFill>
                  <a:srgbClr val="1AEE29"/>
                </a:solidFill>
                <a:latin typeface="宋体" panose="02010600030101010101" pitchFamily="2" charset="-122"/>
              </a:rPr>
              <a:t>3.2.2 </a:t>
            </a:r>
            <a:r>
              <a:rPr lang="zh-CN" altLang="en-US" sz="4000">
                <a:solidFill>
                  <a:srgbClr val="1AEE29"/>
                </a:solidFill>
                <a:latin typeface="宋体" panose="02010600030101010101" pitchFamily="2" charset="-122"/>
              </a:rPr>
              <a:t>建立与删除索引</a:t>
            </a:r>
            <a:endParaRPr lang="zh-CN" altLang="en-US" sz="4000">
              <a:solidFill>
                <a:srgbClr val="1AEE29"/>
              </a:solidFill>
              <a:latin typeface="宋体" panose="02010600030101010101" pitchFamily="2" charset="-122"/>
            </a:endParaRPr>
          </a:p>
        </p:txBody>
      </p:sp>
      <p:sp>
        <p:nvSpPr>
          <p:cNvPr id="858115" name="内容占位符 858114"/>
          <p:cNvSpPr>
            <a:spLocks noGrp="1"/>
          </p:cNvSpPr>
          <p:nvPr>
            <p:ph idx="1"/>
          </p:nvPr>
        </p:nvSpPr>
        <p:spPr>
          <a:xfrm>
            <a:off x="0" y="1268413"/>
            <a:ext cx="9144000" cy="5589587"/>
          </a:xfrm>
        </p:spPr>
        <p:txBody>
          <a:bodyPr anchor="t"/>
          <a:lstStyle/>
          <a:p>
            <a:pPr marL="609600" indent="-609600">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、建立索引</a:t>
            </a:r>
            <a:endParaRPr lang="zh-CN" altLang="en-US" sz="2800">
              <a:solidFill>
                <a:srgbClr val="FFFF99"/>
              </a:solidFill>
              <a:latin typeface="宋体" panose="02010600030101010101" pitchFamily="2" charset="-122"/>
            </a:endParaRPr>
          </a:p>
          <a:p>
            <a:pPr marL="609600" indent="-609600">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CREATE [UNIQUE][CLUSTERED] INDEX〈</a:t>
            </a:r>
            <a:r>
              <a:rPr lang="zh-CN" altLang="en-US" sz="2800">
                <a:solidFill>
                  <a:srgbClr val="FFFF99"/>
                </a:solidFill>
                <a:latin typeface="宋体" panose="02010600030101010101" pitchFamily="2" charset="-122"/>
              </a:rPr>
              <a:t>索引</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 ON 〈</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排序方式</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排序方式</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  </a:t>
            </a:r>
            <a:r>
              <a:rPr lang="zh-CN" altLang="en-US" sz="2800">
                <a:solidFill>
                  <a:srgbClr val="FFFF99"/>
                </a:solidFill>
                <a:latin typeface="宋体" panose="02010600030101010101" pitchFamily="2" charset="-122"/>
              </a:rPr>
              <a:t>其中</a:t>
            </a:r>
            <a:r>
              <a:rPr lang="en-US" altLang="zh-CN" sz="2800">
                <a:solidFill>
                  <a:srgbClr val="FFFF99"/>
                </a:solidFill>
                <a:latin typeface="宋体" panose="02010600030101010101" pitchFamily="2" charset="-122"/>
              </a:rPr>
              <a:t>, 〈</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是要为其窗创建索引的基本表的名字</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索引可以建立在该表的一列或多列上，各列名之间用逗号分隔。每个列名后面还可以用排序方式来指定索引值按照</a:t>
            </a:r>
            <a:r>
              <a:rPr lang="en-US" altLang="zh-CN" sz="2800">
                <a:solidFill>
                  <a:srgbClr val="FFFF99"/>
                </a:solidFill>
                <a:latin typeface="宋体" panose="02010600030101010101" pitchFamily="2" charset="-122"/>
              </a:rPr>
              <a:t>ASC</a:t>
            </a:r>
            <a:r>
              <a:rPr lang="zh-CN" altLang="en-US" sz="2800">
                <a:solidFill>
                  <a:srgbClr val="FFFF99"/>
                </a:solidFill>
                <a:latin typeface="宋体" panose="02010600030101010101" pitchFamily="2" charset="-122"/>
              </a:rPr>
              <a:t>（升序）或</a:t>
            </a:r>
            <a:r>
              <a:rPr lang="en-US" altLang="zh-CN" sz="2800">
                <a:solidFill>
                  <a:srgbClr val="FFFF99"/>
                </a:solidFill>
                <a:latin typeface="宋体" panose="02010600030101010101" pitchFamily="2" charset="-122"/>
              </a:rPr>
              <a:t>DESC</a:t>
            </a:r>
            <a:r>
              <a:rPr lang="zh-CN" altLang="en-US" sz="2800">
                <a:solidFill>
                  <a:srgbClr val="FFFF99"/>
                </a:solidFill>
                <a:latin typeface="宋体" panose="02010600030101010101" pitchFamily="2" charset="-122"/>
              </a:rPr>
              <a:t>（降序）的方式排序，缺省值为</a:t>
            </a:r>
            <a:r>
              <a:rPr lang="en-US" altLang="zh-CN" sz="2800">
                <a:solidFill>
                  <a:srgbClr val="FFFF99"/>
                </a:solidFill>
                <a:latin typeface="宋体" panose="02010600030101010101" pitchFamily="2" charset="-122"/>
              </a:rPr>
              <a:t>ASC</a:t>
            </a:r>
            <a:endParaRPr lang="en-US" altLang="zh-CN"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      UNIQUE</a:t>
            </a:r>
            <a:r>
              <a:rPr lang="zh-CN" altLang="en-US" sz="2800">
                <a:solidFill>
                  <a:srgbClr val="FFFF99"/>
                </a:solidFill>
                <a:latin typeface="宋体" panose="02010600030101010101" pitchFamily="2" charset="-122"/>
              </a:rPr>
              <a:t>表明此索引的每一个索引值只对应唯一的一个元组</a:t>
            </a:r>
            <a:endParaRPr lang="zh-CN" altLang="en-US" sz="2800">
              <a:solidFill>
                <a:srgbClr val="FFFF99"/>
              </a:solidFill>
              <a:latin typeface="宋体" panose="02010600030101010101" pitchFamily="2" charset="-122"/>
            </a:endParaRPr>
          </a:p>
          <a:p>
            <a:pPr marL="609600" indent="-609600">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CLUSTERED</a:t>
            </a:r>
            <a:r>
              <a:rPr lang="zh-CN" altLang="en-US" sz="2800">
                <a:solidFill>
                  <a:srgbClr val="FFFF99"/>
                </a:solidFill>
                <a:latin typeface="宋体" panose="02010600030101010101" pitchFamily="2" charset="-122"/>
              </a:rPr>
              <a:t>表明要建立的索引是聚簇索引</a:t>
            </a: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8115">
                                            <p:txEl>
                                              <p:pRg st="0" end="0"/>
                                            </p:txEl>
                                          </p:spTgt>
                                        </p:tgtEl>
                                        <p:attrNameLst>
                                          <p:attrName>style.visibility</p:attrName>
                                        </p:attrNameLst>
                                      </p:cBhvr>
                                      <p:to>
                                        <p:strVal val="visible"/>
                                      </p:to>
                                    </p:set>
                                    <p:anim calcmode="lin" valueType="num">
                                      <p:cBhvr additive="base">
                                        <p:cTn id="7" dur="500" fill="hold"/>
                                        <p:tgtEl>
                                          <p:spTgt spid="858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58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58115">
                                            <p:txEl>
                                              <p:pRg st="1" end="1"/>
                                            </p:txEl>
                                          </p:spTgt>
                                        </p:tgtEl>
                                        <p:attrNameLst>
                                          <p:attrName>style.visibility</p:attrName>
                                        </p:attrNameLst>
                                      </p:cBhvr>
                                      <p:to>
                                        <p:strVal val="visible"/>
                                      </p:to>
                                    </p:set>
                                    <p:anim calcmode="lin" valueType="num">
                                      <p:cBhvr additive="base">
                                        <p:cTn id="13" dur="500" fill="hold"/>
                                        <p:tgtEl>
                                          <p:spTgt spid="858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58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58115">
                                            <p:txEl>
                                              <p:pRg st="2" end="2"/>
                                            </p:txEl>
                                          </p:spTgt>
                                        </p:tgtEl>
                                        <p:attrNameLst>
                                          <p:attrName>style.visibility</p:attrName>
                                        </p:attrNameLst>
                                      </p:cBhvr>
                                      <p:to>
                                        <p:strVal val="visible"/>
                                      </p:to>
                                    </p:set>
                                    <p:anim calcmode="lin" valueType="num">
                                      <p:cBhvr additive="base">
                                        <p:cTn id="19" dur="500" fill="hold"/>
                                        <p:tgtEl>
                                          <p:spTgt spid="8581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581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58115">
                                            <p:txEl>
                                              <p:pRg st="3" end="3"/>
                                            </p:txEl>
                                          </p:spTgt>
                                        </p:tgtEl>
                                        <p:attrNameLst>
                                          <p:attrName>style.visibility</p:attrName>
                                        </p:attrNameLst>
                                      </p:cBhvr>
                                      <p:to>
                                        <p:strVal val="visible"/>
                                      </p:to>
                                    </p:set>
                                    <p:anim calcmode="lin" valueType="num">
                                      <p:cBhvr additive="base">
                                        <p:cTn id="25" dur="500" fill="hold"/>
                                        <p:tgtEl>
                                          <p:spTgt spid="8581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581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58115">
                                            <p:txEl>
                                              <p:pRg st="4" end="4"/>
                                            </p:txEl>
                                          </p:spTgt>
                                        </p:tgtEl>
                                        <p:attrNameLst>
                                          <p:attrName>style.visibility</p:attrName>
                                        </p:attrNameLst>
                                      </p:cBhvr>
                                      <p:to>
                                        <p:strVal val="visible"/>
                                      </p:to>
                                    </p:set>
                                    <p:anim calcmode="lin" valueType="num">
                                      <p:cBhvr additive="base">
                                        <p:cTn id="31" dur="500" fill="hold"/>
                                        <p:tgtEl>
                                          <p:spTgt spid="8581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581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58115">
                                            <p:txEl>
                                              <p:pRg st="5" end="5"/>
                                            </p:txEl>
                                          </p:spTgt>
                                        </p:tgtEl>
                                        <p:attrNameLst>
                                          <p:attrName>style.visibility</p:attrName>
                                        </p:attrNameLst>
                                      </p:cBhvr>
                                      <p:to>
                                        <p:strVal val="visible"/>
                                      </p:to>
                                    </p:set>
                                    <p:anim calcmode="lin" valueType="num">
                                      <p:cBhvr additive="base">
                                        <p:cTn id="37" dur="500" fill="hold"/>
                                        <p:tgtEl>
                                          <p:spTgt spid="8581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5811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115" grpId="0" build="p"/>
    </p:bld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1" name="标题 859137"/>
          <p:cNvSpPr>
            <a:spLocks noGrp="1"/>
          </p:cNvSpPr>
          <p:nvPr>
            <p:ph type="title"/>
          </p:nvPr>
        </p:nvSpPr>
        <p:spPr/>
        <p:txBody>
          <a:bodyPr anchor="b"/>
          <a:lstStyle/>
          <a:p>
            <a:r>
              <a:rPr lang="en-US" altLang="zh-CN" sz="3600">
                <a:solidFill>
                  <a:srgbClr val="1AEE29"/>
                </a:solidFill>
                <a:latin typeface="宋体" panose="02010600030101010101" pitchFamily="2" charset="-122"/>
              </a:rPr>
              <a:t>3.2.2 </a:t>
            </a:r>
            <a:r>
              <a:rPr lang="zh-CN" altLang="en-US" sz="3600">
                <a:solidFill>
                  <a:srgbClr val="1AEE29"/>
                </a:solidFill>
                <a:latin typeface="宋体" panose="02010600030101010101" pitchFamily="2" charset="-122"/>
              </a:rPr>
              <a:t>建立与删除索引</a:t>
            </a:r>
            <a:endParaRPr lang="zh-CN" altLang="en-US" sz="3600">
              <a:solidFill>
                <a:srgbClr val="1AEE29"/>
              </a:solidFill>
              <a:latin typeface="宋体" panose="02010600030101010101" pitchFamily="2" charset="-122"/>
            </a:endParaRPr>
          </a:p>
        </p:txBody>
      </p:sp>
      <p:sp>
        <p:nvSpPr>
          <p:cNvPr id="859139" name="内容占位符 859138"/>
          <p:cNvSpPr>
            <a:spLocks noGrp="1"/>
          </p:cNvSpPr>
          <p:nvPr>
            <p:ph idx="1"/>
          </p:nvPr>
        </p:nvSpPr>
        <p:spPr>
          <a:xfrm>
            <a:off x="0" y="1600200"/>
            <a:ext cx="9144000" cy="4724400"/>
          </a:xfrm>
        </p:spPr>
        <p:txBody>
          <a:bodyPr anchor="t"/>
          <a:lstStyle/>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6    </a:t>
            </a:r>
            <a:r>
              <a:rPr lang="zh-CN" altLang="en-US" sz="2800">
                <a:solidFill>
                  <a:srgbClr val="FF66FF"/>
                </a:solidFill>
                <a:latin typeface="宋体" panose="02010600030101010101" pitchFamily="2" charset="-122"/>
              </a:rPr>
              <a:t>为学生选课数据库中的</a:t>
            </a:r>
            <a:r>
              <a:rPr lang="en-US" altLang="zh-CN" sz="2800">
                <a:solidFill>
                  <a:srgbClr val="FF66FF"/>
                </a:solidFill>
                <a:latin typeface="宋体" panose="02010600030101010101" pitchFamily="2" charset="-122"/>
              </a:rPr>
              <a:t>Students </a:t>
            </a:r>
            <a:r>
              <a:rPr lang="zh-CN" altLang="en-US" sz="2800">
                <a:solidFill>
                  <a:srgbClr val="FF66FF"/>
                </a:solidFill>
                <a:latin typeface="宋体" panose="02010600030101010101" pitchFamily="2" charset="-122"/>
              </a:rPr>
              <a:t>，</a:t>
            </a:r>
            <a:r>
              <a:rPr lang="en-US" altLang="zh-CN" sz="2800">
                <a:solidFill>
                  <a:srgbClr val="FF66FF"/>
                </a:solidFill>
                <a:latin typeface="宋体" panose="02010600030101010101" pitchFamily="2" charset="-122"/>
              </a:rPr>
              <a:t>Courses</a:t>
            </a:r>
            <a:r>
              <a:rPr lang="zh-CN" altLang="en-US" sz="2800">
                <a:solidFill>
                  <a:srgbClr val="FF66FF"/>
                </a:solidFill>
                <a:latin typeface="宋体" panose="02010600030101010101" pitchFamily="2" charset="-122"/>
              </a:rPr>
              <a:t>，</a:t>
            </a:r>
            <a:r>
              <a:rPr lang="en-US" altLang="zh-CN" sz="2800">
                <a:solidFill>
                  <a:srgbClr val="FF66FF"/>
                </a:solidFill>
                <a:latin typeface="宋体" panose="02010600030101010101" pitchFamily="2" charset="-122"/>
              </a:rPr>
              <a:t>Reports</a:t>
            </a:r>
            <a:r>
              <a:rPr lang="zh-CN" altLang="en-US" sz="2800">
                <a:solidFill>
                  <a:srgbClr val="FF66FF"/>
                </a:solidFill>
                <a:latin typeface="宋体" panose="02010600030101010101" pitchFamily="2" charset="-122"/>
              </a:rPr>
              <a:t>三个表建立索引。其中 </a:t>
            </a:r>
            <a:r>
              <a:rPr lang="en-US" altLang="zh-CN" sz="2800">
                <a:solidFill>
                  <a:srgbClr val="FF66FF"/>
                </a:solidFill>
                <a:latin typeface="宋体" panose="02010600030101010101" pitchFamily="2" charset="-122"/>
              </a:rPr>
              <a:t>Students</a:t>
            </a:r>
            <a:r>
              <a:rPr lang="zh-CN" altLang="en-US" sz="2800">
                <a:solidFill>
                  <a:srgbClr val="FF66FF"/>
                </a:solidFill>
                <a:latin typeface="宋体" panose="02010600030101010101" pitchFamily="2" charset="-122"/>
              </a:rPr>
              <a:t>表按</a:t>
            </a:r>
            <a:r>
              <a:rPr lang="en-US" altLang="zh-CN" sz="2800">
                <a:solidFill>
                  <a:srgbClr val="FF66FF"/>
                </a:solidFill>
                <a:latin typeface="宋体" panose="02010600030101010101" pitchFamily="2" charset="-122"/>
              </a:rPr>
              <a:t>Sno</a:t>
            </a:r>
            <a:r>
              <a:rPr lang="zh-CN" altLang="en-US" sz="2800">
                <a:solidFill>
                  <a:srgbClr val="FF66FF"/>
                </a:solidFill>
                <a:latin typeface="宋体" panose="02010600030101010101" pitchFamily="2" charset="-122"/>
              </a:rPr>
              <a:t>升序建唯一索引，</a:t>
            </a:r>
            <a:r>
              <a:rPr lang="en-US" altLang="zh-CN" sz="2800">
                <a:solidFill>
                  <a:srgbClr val="FF66FF"/>
                </a:solidFill>
                <a:latin typeface="宋体" panose="02010600030101010101" pitchFamily="2" charset="-122"/>
              </a:rPr>
              <a:t>Course </a:t>
            </a:r>
            <a:r>
              <a:rPr lang="zh-CN" altLang="en-US" sz="2800">
                <a:solidFill>
                  <a:srgbClr val="FF66FF"/>
                </a:solidFill>
                <a:latin typeface="宋体" panose="02010600030101010101" pitchFamily="2" charset="-122"/>
              </a:rPr>
              <a:t>表按</a:t>
            </a:r>
            <a:r>
              <a:rPr lang="en-US" altLang="zh-CN" sz="2800">
                <a:solidFill>
                  <a:srgbClr val="FF66FF"/>
                </a:solidFill>
                <a:latin typeface="宋体" panose="02010600030101010101" pitchFamily="2" charset="-122"/>
              </a:rPr>
              <a:t>Cno </a:t>
            </a:r>
            <a:r>
              <a:rPr lang="zh-CN" altLang="en-US" sz="2800">
                <a:solidFill>
                  <a:srgbClr val="FF66FF"/>
                </a:solidFill>
                <a:latin typeface="宋体" panose="02010600030101010101" pitchFamily="2" charset="-122"/>
              </a:rPr>
              <a:t>升序建唯一索引， </a:t>
            </a:r>
            <a:r>
              <a:rPr lang="en-US" altLang="zh-CN" sz="2800">
                <a:solidFill>
                  <a:srgbClr val="FF66FF"/>
                </a:solidFill>
                <a:latin typeface="宋体" panose="02010600030101010101" pitchFamily="2" charset="-122"/>
              </a:rPr>
              <a:t>Report</a:t>
            </a:r>
            <a:r>
              <a:rPr lang="zh-CN" altLang="en-US" sz="2800">
                <a:solidFill>
                  <a:srgbClr val="FF66FF"/>
                </a:solidFill>
                <a:latin typeface="宋体" panose="02010600030101010101" pitchFamily="2" charset="-122"/>
              </a:rPr>
              <a:t>表按 </a:t>
            </a:r>
            <a:r>
              <a:rPr lang="en-US" altLang="zh-CN" sz="2800">
                <a:solidFill>
                  <a:srgbClr val="FF66FF"/>
                </a:solidFill>
                <a:latin typeface="宋体" panose="02010600030101010101" pitchFamily="2" charset="-122"/>
              </a:rPr>
              <a:t>Sno</a:t>
            </a:r>
            <a:r>
              <a:rPr lang="zh-CN" altLang="en-US" sz="2800">
                <a:solidFill>
                  <a:srgbClr val="FF66FF"/>
                </a:solidFill>
                <a:latin typeface="宋体" panose="02010600030101010101" pitchFamily="2" charset="-122"/>
              </a:rPr>
              <a:t>升序和  </a:t>
            </a:r>
            <a:r>
              <a:rPr lang="en-US" altLang="zh-CN" sz="2800">
                <a:solidFill>
                  <a:srgbClr val="FF66FF"/>
                </a:solidFill>
                <a:latin typeface="宋体" panose="02010600030101010101" pitchFamily="2" charset="-122"/>
              </a:rPr>
              <a:t>Cno</a:t>
            </a:r>
            <a:r>
              <a:rPr lang="zh-CN" altLang="en-US" sz="2800">
                <a:solidFill>
                  <a:srgbClr val="FF66FF"/>
                </a:solidFill>
                <a:latin typeface="宋体" panose="02010600030101010101" pitchFamily="2" charset="-122"/>
              </a:rPr>
              <a:t>降序建立唯一索引。</a:t>
            </a:r>
            <a:endParaRPr lang="zh-CN" altLang="en-US" sz="2800">
              <a:solidFill>
                <a:srgbClr val="FF66FF"/>
              </a:solidFill>
              <a:latin typeface="宋体" panose="02010600030101010101" pitchFamily="2" charset="-122"/>
            </a:endParaRPr>
          </a:p>
          <a:p>
            <a:pPr>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、删除索引</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格式  </a:t>
            </a:r>
            <a:r>
              <a:rPr lang="en-US" altLang="zh-CN" sz="2800">
                <a:solidFill>
                  <a:srgbClr val="FFFF99"/>
                </a:solidFill>
                <a:latin typeface="宋体" panose="02010600030101010101" pitchFamily="2" charset="-122"/>
              </a:rPr>
              <a:t>DROP INDEX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索引名</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7   </a:t>
            </a:r>
            <a:r>
              <a:rPr lang="zh-CN" altLang="en-US" sz="2800">
                <a:solidFill>
                  <a:srgbClr val="FF66FF"/>
                </a:solidFill>
                <a:latin typeface="宋体" panose="02010600030101010101" pitchFamily="2" charset="-122"/>
              </a:rPr>
              <a:t>删除基本表 </a:t>
            </a:r>
            <a:r>
              <a:rPr lang="en-US" altLang="zh-CN" sz="2800">
                <a:solidFill>
                  <a:srgbClr val="FF66FF"/>
                </a:solidFill>
                <a:latin typeface="宋体" panose="02010600030101010101" pitchFamily="2" charset="-122"/>
              </a:rPr>
              <a:t>Report</a:t>
            </a:r>
            <a:r>
              <a:rPr lang="zh-CN" altLang="en-US" sz="2800">
                <a:solidFill>
                  <a:srgbClr val="FF66FF"/>
                </a:solidFill>
                <a:latin typeface="宋体" panose="02010600030101010101" pitchFamily="2" charset="-122"/>
              </a:rPr>
              <a:t>上的</a:t>
            </a:r>
            <a:r>
              <a:rPr lang="en-US" altLang="zh-CN" sz="2800">
                <a:solidFill>
                  <a:srgbClr val="FF66FF"/>
                </a:solidFill>
                <a:latin typeface="宋体" panose="02010600030101010101" pitchFamily="2" charset="-122"/>
              </a:rPr>
              <a:t>Rep-Scno</a:t>
            </a:r>
            <a:r>
              <a:rPr lang="zh-CN" altLang="en-US" sz="2800">
                <a:solidFill>
                  <a:srgbClr val="FF66FF"/>
                </a:solidFill>
                <a:latin typeface="宋体" panose="02010600030101010101" pitchFamily="2" charset="-122"/>
              </a:rPr>
              <a:t>索引</a:t>
            </a: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anim calcmode="lin" valueType="num">
                                      <p:cBhvr additive="base">
                                        <p:cTn id="7" dur="500" fill="hold"/>
                                        <p:tgtEl>
                                          <p:spTgt spid="859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59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59139">
                                            <p:txEl>
                                              <p:pRg st="1" end="1"/>
                                            </p:txEl>
                                          </p:spTgt>
                                        </p:tgtEl>
                                        <p:attrNameLst>
                                          <p:attrName>style.visibility</p:attrName>
                                        </p:attrNameLst>
                                      </p:cBhvr>
                                      <p:to>
                                        <p:strVal val="visible"/>
                                      </p:to>
                                    </p:set>
                                    <p:anim calcmode="lin" valueType="num">
                                      <p:cBhvr additive="base">
                                        <p:cTn id="13" dur="500" fill="hold"/>
                                        <p:tgtEl>
                                          <p:spTgt spid="859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59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59139">
                                            <p:txEl>
                                              <p:pRg st="2" end="2"/>
                                            </p:txEl>
                                          </p:spTgt>
                                        </p:tgtEl>
                                        <p:attrNameLst>
                                          <p:attrName>style.visibility</p:attrName>
                                        </p:attrNameLst>
                                      </p:cBhvr>
                                      <p:to>
                                        <p:strVal val="visible"/>
                                      </p:to>
                                    </p:set>
                                    <p:anim calcmode="lin" valueType="num">
                                      <p:cBhvr additive="base">
                                        <p:cTn id="19" dur="500" fill="hold"/>
                                        <p:tgtEl>
                                          <p:spTgt spid="859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59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59139">
                                            <p:txEl>
                                              <p:pRg st="3" end="3"/>
                                            </p:txEl>
                                          </p:spTgt>
                                        </p:tgtEl>
                                        <p:attrNameLst>
                                          <p:attrName>style.visibility</p:attrName>
                                        </p:attrNameLst>
                                      </p:cBhvr>
                                      <p:to>
                                        <p:strVal val="visible"/>
                                      </p:to>
                                    </p:set>
                                    <p:anim calcmode="lin" valueType="num">
                                      <p:cBhvr additive="base">
                                        <p:cTn id="25" dur="500" fill="hold"/>
                                        <p:tgtEl>
                                          <p:spTgt spid="8591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59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p:bld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标题 860161"/>
          <p:cNvSpPr>
            <a:spLocks noGrp="1"/>
          </p:cNvSpPr>
          <p:nvPr>
            <p:ph type="title"/>
          </p:nvPr>
        </p:nvSpPr>
        <p:spPr/>
        <p:txBody>
          <a:bodyPr anchor="b"/>
          <a:lstStyle/>
          <a:p>
            <a:r>
              <a:rPr lang="en-US" altLang="zh-CN">
                <a:solidFill>
                  <a:srgbClr val="1AEE29"/>
                </a:solidFill>
                <a:latin typeface="宋体" panose="02010600030101010101" pitchFamily="2" charset="-122"/>
              </a:rPr>
              <a:t>3.3 SQL </a:t>
            </a:r>
            <a:r>
              <a:rPr lang="zh-CN" altLang="en-US">
                <a:solidFill>
                  <a:srgbClr val="1AEE29"/>
                </a:solidFill>
                <a:latin typeface="宋体" panose="02010600030101010101" pitchFamily="2" charset="-122"/>
              </a:rPr>
              <a:t>的数据查询</a:t>
            </a:r>
            <a:br>
              <a:rPr lang="zh-CN" altLang="en-US">
                <a:solidFill>
                  <a:srgbClr val="1AEE29"/>
                </a:solidFill>
                <a:latin typeface="宋体" panose="02010600030101010101" pitchFamily="2" charset="-122"/>
              </a:rPr>
            </a:br>
            <a:endParaRPr lang="zh-CN" altLang="en-US">
              <a:solidFill>
                <a:srgbClr val="1AEE29"/>
              </a:solidFill>
              <a:latin typeface="宋体" panose="02010600030101010101" pitchFamily="2" charset="-122"/>
            </a:endParaRPr>
          </a:p>
        </p:txBody>
      </p:sp>
      <p:sp>
        <p:nvSpPr>
          <p:cNvPr id="860163" name="内容占位符 860162"/>
          <p:cNvSpPr>
            <a:spLocks noGrp="1"/>
          </p:cNvSpPr>
          <p:nvPr>
            <p:ph idx="1"/>
          </p:nvPr>
        </p:nvSpPr>
        <p:spPr>
          <a:xfrm>
            <a:off x="0" y="1524000"/>
            <a:ext cx="9296400" cy="5334000"/>
          </a:xfrm>
        </p:spPr>
        <p:txBody>
          <a:bodyPr anchor="t"/>
          <a:lstStyle/>
          <a:p>
            <a:pPr marL="609600" indent="-609600">
              <a:lnSpc>
                <a:spcPct val="90000"/>
              </a:lnSpc>
              <a:buNone/>
            </a:pPr>
            <a:r>
              <a:rPr lang="zh-CN" altLang="en-US" sz="2400">
                <a:solidFill>
                  <a:srgbClr val="FFFF99"/>
                </a:solidFill>
                <a:latin typeface="宋体" panose="02010600030101010101" pitchFamily="2" charset="-122"/>
              </a:rPr>
              <a:t>格式</a:t>
            </a:r>
            <a:endParaRPr lang="zh-CN" altLang="en-US" sz="2400">
              <a:solidFill>
                <a:srgbClr val="FFFF99"/>
              </a:solidFill>
              <a:latin typeface="宋体" panose="02010600030101010101" pitchFamily="2" charset="-122"/>
            </a:endParaRPr>
          </a:p>
          <a:p>
            <a:pPr marL="609600" indent="-609600">
              <a:lnSpc>
                <a:spcPct val="90000"/>
              </a:lnSpc>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[ALL/DISTINCT]&lt;</a:t>
            </a:r>
            <a:r>
              <a:rPr lang="zh-CN" altLang="en-US" sz="2400">
                <a:solidFill>
                  <a:srgbClr val="FFFF99"/>
                </a:solidFill>
                <a:latin typeface="宋体" panose="02010600030101010101" pitchFamily="2" charset="-122"/>
              </a:rPr>
              <a:t>目标列表达式</a:t>
            </a:r>
            <a:r>
              <a:rPr lang="en-US" altLang="zh-CN" sz="2400">
                <a:solidFill>
                  <a:srgbClr val="FFFF99"/>
                </a:solidFill>
                <a:latin typeface="宋体" panose="02010600030101010101" pitchFamily="2" charset="-122"/>
              </a:rPr>
              <a:t>&gt;[,&lt;</a:t>
            </a:r>
            <a:r>
              <a:rPr lang="zh-CN" altLang="en-US" sz="2400">
                <a:solidFill>
                  <a:srgbClr val="FFFF99"/>
                </a:solidFill>
                <a:latin typeface="宋体" panose="02010600030101010101" pitchFamily="2" charset="-122"/>
              </a:rPr>
              <a:t>目标列表达式</a:t>
            </a:r>
            <a:r>
              <a:rPr lang="en-US" altLang="zh-CN" sz="2400">
                <a:solidFill>
                  <a:srgbClr val="FFFF99"/>
                </a:solidFill>
                <a:latin typeface="宋体" panose="02010600030101010101" pitchFamily="2" charset="-122"/>
              </a:rPr>
              <a:t>&gt;] FROM &lt;</a:t>
            </a:r>
            <a:r>
              <a:rPr lang="zh-CN" altLang="en-US" sz="2400">
                <a:solidFill>
                  <a:srgbClr val="FFFF99"/>
                </a:solidFill>
                <a:latin typeface="宋体" panose="02010600030101010101" pitchFamily="2" charset="-122"/>
              </a:rPr>
              <a:t>表名或视图名</a:t>
            </a:r>
            <a:r>
              <a:rPr lang="en-US" altLang="zh-CN" sz="2400">
                <a:solidFill>
                  <a:srgbClr val="FFFF99"/>
                </a:solidFill>
                <a:latin typeface="宋体" panose="02010600030101010101" pitchFamily="2" charset="-122"/>
              </a:rPr>
              <a:t>&gt;[,&lt;</a:t>
            </a:r>
            <a:r>
              <a:rPr lang="zh-CN" altLang="en-US" sz="2400">
                <a:solidFill>
                  <a:srgbClr val="FFFF99"/>
                </a:solidFill>
                <a:latin typeface="宋体" panose="02010600030101010101" pitchFamily="2" charset="-122"/>
              </a:rPr>
              <a:t>表名或视图名</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marL="609600" indent="-609600">
              <a:lnSpc>
                <a:spcPct val="90000"/>
              </a:lnSpc>
              <a:buNone/>
            </a:pPr>
            <a:r>
              <a:rPr lang="en-US" altLang="zh-CN" sz="2400">
                <a:solidFill>
                  <a:srgbClr val="FFFF99"/>
                </a:solidFill>
                <a:latin typeface="宋体" panose="02010600030101010101" pitchFamily="2" charset="-122"/>
              </a:rPr>
              <a:t>         [WHERE &lt;</a:t>
            </a:r>
            <a:r>
              <a:rPr lang="zh-CN" altLang="en-US" sz="2400">
                <a:solidFill>
                  <a:srgbClr val="FFFF99"/>
                </a:solidFill>
                <a:latin typeface="宋体" panose="02010600030101010101" pitchFamily="2" charset="-122"/>
              </a:rPr>
              <a:t>条件表达</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marL="609600" indent="-609600">
              <a:lnSpc>
                <a:spcPct val="90000"/>
              </a:lnSpc>
              <a:buNone/>
            </a:pPr>
            <a:r>
              <a:rPr lang="en-US" altLang="zh-CN" sz="2400">
                <a:solidFill>
                  <a:srgbClr val="FFFF99"/>
                </a:solidFill>
                <a:latin typeface="宋体" panose="02010600030101010101" pitchFamily="2" charset="-122"/>
              </a:rPr>
              <a:t>         [GROUP BY  &lt;</a:t>
            </a:r>
            <a:r>
              <a:rPr lang="zh-CN" altLang="en-US" sz="2400">
                <a:solidFill>
                  <a:srgbClr val="FFFF99"/>
                </a:solidFill>
                <a:latin typeface="宋体" panose="02010600030101010101" pitchFamily="2" charset="-122"/>
              </a:rPr>
              <a:t>列名</a:t>
            </a:r>
            <a:r>
              <a:rPr lang="en-US" altLang="zh-CN" sz="2400">
                <a:solidFill>
                  <a:srgbClr val="FFFF99"/>
                </a:solidFill>
                <a:latin typeface="宋体" panose="02010600030101010101" pitchFamily="2" charset="-122"/>
              </a:rPr>
              <a:t>1&gt;[HAVING &lt;</a:t>
            </a:r>
            <a:r>
              <a:rPr lang="zh-CN" altLang="en-US" sz="2400">
                <a:solidFill>
                  <a:srgbClr val="FFFF99"/>
                </a:solidFill>
                <a:latin typeface="宋体" panose="02010600030101010101" pitchFamily="2" charset="-122"/>
              </a:rPr>
              <a:t>条件表达式</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marL="609600" indent="-609600">
              <a:lnSpc>
                <a:spcPct val="90000"/>
              </a:lnSpc>
              <a:buNone/>
            </a:pPr>
            <a:r>
              <a:rPr lang="en-US" altLang="zh-CN" sz="2400">
                <a:solidFill>
                  <a:srgbClr val="FFFF99"/>
                </a:solidFill>
                <a:latin typeface="宋体" panose="02010600030101010101" pitchFamily="2" charset="-122"/>
              </a:rPr>
              <a:t>         [ORDER BY  &lt;</a:t>
            </a:r>
            <a:r>
              <a:rPr lang="zh-CN" altLang="en-US" sz="2400">
                <a:solidFill>
                  <a:srgbClr val="FFFF99"/>
                </a:solidFill>
                <a:latin typeface="宋体" panose="02010600030101010101" pitchFamily="2" charset="-122"/>
              </a:rPr>
              <a:t>列名</a:t>
            </a:r>
            <a:r>
              <a:rPr lang="en-US" altLang="zh-CN" sz="2400">
                <a:solidFill>
                  <a:srgbClr val="FFFF99"/>
                </a:solidFill>
                <a:latin typeface="宋体" panose="02010600030101010101" pitchFamily="2" charset="-122"/>
              </a:rPr>
              <a:t>2&gt; [ASC/DESC]];</a:t>
            </a:r>
            <a:endParaRPr lang="en-US" altLang="zh-CN" sz="2400">
              <a:solidFill>
                <a:srgbClr val="FFFF99"/>
              </a:solidFill>
              <a:latin typeface="宋体" panose="02010600030101010101" pitchFamily="2" charset="-122"/>
            </a:endParaRPr>
          </a:p>
          <a:p>
            <a:pPr marL="609600" indent="-609600">
              <a:lnSpc>
                <a:spcPct val="90000"/>
              </a:lnSpc>
              <a:buNone/>
            </a:pPr>
            <a:r>
              <a:rPr lang="en-US" altLang="zh-CN" sz="2400">
                <a:solidFill>
                  <a:srgbClr val="FFFF99"/>
                </a:solidFill>
                <a:latin typeface="宋体" panose="02010600030101010101" pitchFamily="2" charset="-122"/>
              </a:rPr>
              <a:t>        </a:t>
            </a:r>
            <a:r>
              <a:rPr lang="zh-CN" altLang="en-US" sz="2400">
                <a:solidFill>
                  <a:srgbClr val="FFFF99"/>
                </a:solidFill>
                <a:latin typeface="宋体" panose="02010600030101010101" pitchFamily="2" charset="-122"/>
              </a:rPr>
              <a:t>说明</a:t>
            </a:r>
            <a:r>
              <a:rPr lang="en-US" altLang="zh-CN" sz="2400">
                <a:solidFill>
                  <a:srgbClr val="FFFF99"/>
                </a:solidFill>
                <a:latin typeface="宋体" panose="02010600030101010101" pitchFamily="2" charset="-122"/>
              </a:rPr>
              <a:t>:   </a:t>
            </a:r>
            <a:r>
              <a:rPr lang="zh-CN" altLang="en-US" sz="2400">
                <a:solidFill>
                  <a:srgbClr val="FFFF99"/>
                </a:solidFill>
                <a:latin typeface="宋体" panose="02010600030101010101" pitchFamily="2" charset="-122"/>
              </a:rPr>
              <a:t>根据</a:t>
            </a:r>
            <a:r>
              <a:rPr lang="en-US" altLang="zh-CN" sz="2400">
                <a:solidFill>
                  <a:srgbClr val="FFFF99"/>
                </a:solidFill>
                <a:latin typeface="宋体" panose="02010600030101010101" pitchFamily="2" charset="-122"/>
              </a:rPr>
              <a:t>WHERE</a:t>
            </a:r>
            <a:r>
              <a:rPr lang="zh-CN" altLang="en-US" sz="2400">
                <a:solidFill>
                  <a:srgbClr val="FFFF99"/>
                </a:solidFill>
                <a:latin typeface="宋体" panose="02010600030101010101" pitchFamily="2" charset="-122"/>
              </a:rPr>
              <a:t>子句的设定条件</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从</a:t>
            </a:r>
            <a:r>
              <a:rPr lang="en-US" altLang="zh-CN" sz="2400">
                <a:solidFill>
                  <a:srgbClr val="FFFF99"/>
                </a:solidFill>
                <a:latin typeface="宋体" panose="02010600030101010101" pitchFamily="2" charset="-122"/>
              </a:rPr>
              <a:t>FROM</a:t>
            </a:r>
            <a:r>
              <a:rPr lang="zh-CN" altLang="en-US" sz="2400">
                <a:solidFill>
                  <a:srgbClr val="FFFF99"/>
                </a:solidFill>
                <a:latin typeface="宋体" panose="02010600030101010101" pitchFamily="2" charset="-122"/>
              </a:rPr>
              <a:t>子句指定的基本表或视图中找出满足条件的元组</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再按目标列表达式规定的属性列选出元组中的对应属性值形成结果表</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如果有</a:t>
            </a:r>
            <a:r>
              <a:rPr lang="en-US" altLang="zh-CN" sz="2400">
                <a:solidFill>
                  <a:srgbClr val="FFFF99"/>
                </a:solidFill>
                <a:latin typeface="宋体" panose="02010600030101010101" pitchFamily="2" charset="-122"/>
              </a:rPr>
              <a:t>GROUP</a:t>
            </a:r>
            <a:r>
              <a:rPr lang="zh-CN" altLang="en-US" sz="2400">
                <a:solidFill>
                  <a:srgbClr val="FFFF99"/>
                </a:solidFill>
                <a:latin typeface="宋体" panose="02010600030101010101" pitchFamily="2" charset="-122"/>
              </a:rPr>
              <a:t>子句</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则将结果按</a:t>
            </a:r>
            <a:r>
              <a:rPr lang="en-US" altLang="zh-CN" sz="2400">
                <a:solidFill>
                  <a:srgbClr val="FFFF99"/>
                </a:solidFill>
                <a:latin typeface="宋体" panose="02010600030101010101" pitchFamily="2" charset="-122"/>
              </a:rPr>
              <a:t>&lt;</a:t>
            </a:r>
            <a:r>
              <a:rPr lang="zh-CN" altLang="en-US" sz="2400">
                <a:solidFill>
                  <a:srgbClr val="FFFF99"/>
                </a:solidFill>
                <a:latin typeface="宋体" panose="02010600030101010101" pitchFamily="2" charset="-122"/>
              </a:rPr>
              <a:t>列名</a:t>
            </a:r>
            <a:r>
              <a:rPr lang="en-US" altLang="zh-CN" sz="2400">
                <a:solidFill>
                  <a:srgbClr val="FFFF99"/>
                </a:solidFill>
                <a:latin typeface="宋体" panose="02010600030101010101" pitchFamily="2" charset="-122"/>
              </a:rPr>
              <a:t>1&gt;</a:t>
            </a:r>
            <a:r>
              <a:rPr lang="zh-CN" altLang="en-US" sz="2400">
                <a:solidFill>
                  <a:srgbClr val="FFFF99"/>
                </a:solidFill>
                <a:latin typeface="宋体" panose="02010600030101010101" pitchFamily="2" charset="-122"/>
              </a:rPr>
              <a:t>的值进行分组</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该属性列值相等的元组为一组</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如果</a:t>
            </a:r>
            <a:r>
              <a:rPr lang="en-US" altLang="zh-CN" sz="2400">
                <a:solidFill>
                  <a:srgbClr val="FFFF99"/>
                </a:solidFill>
                <a:latin typeface="宋体" panose="02010600030101010101" pitchFamily="2" charset="-122"/>
              </a:rPr>
              <a:t>GROUP</a:t>
            </a:r>
            <a:r>
              <a:rPr lang="zh-CN" altLang="en-US" sz="2400">
                <a:solidFill>
                  <a:srgbClr val="FFFF99"/>
                </a:solidFill>
                <a:latin typeface="宋体" panose="02010600030101010101" pitchFamily="2" charset="-122"/>
              </a:rPr>
              <a:t>子句带</a:t>
            </a:r>
            <a:r>
              <a:rPr lang="en-US" altLang="zh-CN" sz="2400">
                <a:solidFill>
                  <a:srgbClr val="FFFF99"/>
                </a:solidFill>
                <a:latin typeface="宋体" panose="02010600030101010101" pitchFamily="2" charset="-122"/>
              </a:rPr>
              <a:t>HAVING</a:t>
            </a:r>
            <a:r>
              <a:rPr lang="zh-CN" altLang="en-US" sz="2400">
                <a:solidFill>
                  <a:srgbClr val="FFFF99"/>
                </a:solidFill>
                <a:latin typeface="宋体" panose="02010600030101010101" pitchFamily="2" charset="-122"/>
              </a:rPr>
              <a:t>短语</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则只输出满足指定条件的组</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如果有</a:t>
            </a:r>
            <a:r>
              <a:rPr lang="en-US" altLang="zh-CN" sz="2400">
                <a:solidFill>
                  <a:srgbClr val="FFFF99"/>
                </a:solidFill>
                <a:latin typeface="宋体" panose="02010600030101010101" pitchFamily="2" charset="-122"/>
              </a:rPr>
              <a:t>ORDER</a:t>
            </a:r>
            <a:r>
              <a:rPr lang="zh-CN" altLang="en-US" sz="2400">
                <a:solidFill>
                  <a:srgbClr val="FFFF99"/>
                </a:solidFill>
                <a:latin typeface="宋体" panose="02010600030101010101" pitchFamily="2" charset="-122"/>
              </a:rPr>
              <a:t>子句</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则结果表还有按</a:t>
            </a:r>
            <a:r>
              <a:rPr lang="en-US" altLang="zh-CN" sz="2400">
                <a:solidFill>
                  <a:srgbClr val="FFFF99"/>
                </a:solidFill>
                <a:latin typeface="宋体" panose="02010600030101010101" pitchFamily="2" charset="-122"/>
              </a:rPr>
              <a:t>&lt;</a:t>
            </a:r>
            <a:r>
              <a:rPr lang="zh-CN" altLang="en-US" sz="2400">
                <a:solidFill>
                  <a:srgbClr val="FFFF99"/>
                </a:solidFill>
                <a:latin typeface="宋体" panose="02010600030101010101" pitchFamily="2" charset="-122"/>
              </a:rPr>
              <a:t>列名</a:t>
            </a:r>
            <a:r>
              <a:rPr lang="en-US" altLang="zh-CN" sz="2400">
                <a:solidFill>
                  <a:srgbClr val="FFFF99"/>
                </a:solidFill>
                <a:latin typeface="宋体" panose="02010600030101010101" pitchFamily="2" charset="-122"/>
              </a:rPr>
              <a:t>2&gt;</a:t>
            </a:r>
            <a:r>
              <a:rPr lang="zh-CN" altLang="en-US" sz="2400">
                <a:solidFill>
                  <a:srgbClr val="FFFF99"/>
                </a:solidFill>
                <a:latin typeface="宋体" panose="02010600030101010101" pitchFamily="2" charset="-122"/>
              </a:rPr>
              <a:t>的值升序或降序方式排列</a:t>
            </a:r>
            <a:r>
              <a:rPr lang="en-US" altLang="zh-CN" sz="2400">
                <a:solidFill>
                  <a:srgbClr val="FFFF99"/>
                </a:solidFill>
                <a:latin typeface="宋体" panose="02010600030101010101" pitchFamily="2" charset="-122"/>
              </a:rPr>
              <a:t>.</a:t>
            </a:r>
            <a:endParaRPr lang="en-US" altLang="zh-CN" sz="2400">
              <a:solidFill>
                <a:srgbClr val="FFFF99"/>
              </a:solidFill>
              <a:latin typeface="宋体" panose="02010600030101010101" pitchFamily="2" charset="-122"/>
            </a:endParaRPr>
          </a:p>
          <a:p>
            <a:pPr marL="609600" indent="-609600">
              <a:lnSpc>
                <a:spcPct val="90000"/>
              </a:lnSpc>
              <a:buNone/>
            </a:pPr>
            <a:endParaRPr lang="en-US" altLang="zh-CN" sz="2400">
              <a:solidFill>
                <a:srgbClr val="FFFF99"/>
              </a:solidFill>
              <a:latin typeface="宋体" panose="02010600030101010101" pitchFamily="2" charset="-122"/>
            </a:endParaRPr>
          </a:p>
          <a:p>
            <a:pPr marL="609600" indent="-609600">
              <a:lnSpc>
                <a:spcPct val="90000"/>
              </a:lnSpc>
              <a:buNone/>
            </a:pPr>
            <a:endParaRPr lang="zh-CN" altLang="en-US" sz="24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163">
                                            <p:txEl>
                                              <p:pRg st="0" end="0"/>
                                            </p:txEl>
                                          </p:spTgt>
                                        </p:tgtEl>
                                        <p:attrNameLst>
                                          <p:attrName>style.visibility</p:attrName>
                                        </p:attrNameLst>
                                      </p:cBhvr>
                                      <p:to>
                                        <p:strVal val="visible"/>
                                      </p:to>
                                    </p:set>
                                    <p:anim calcmode="lin" valueType="num">
                                      <p:cBhvr additive="base">
                                        <p:cTn id="7" dur="500" fill="hold"/>
                                        <p:tgtEl>
                                          <p:spTgt spid="8601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01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0163">
                                            <p:txEl>
                                              <p:pRg st="1" end="1"/>
                                            </p:txEl>
                                          </p:spTgt>
                                        </p:tgtEl>
                                        <p:attrNameLst>
                                          <p:attrName>style.visibility</p:attrName>
                                        </p:attrNameLst>
                                      </p:cBhvr>
                                      <p:to>
                                        <p:strVal val="visible"/>
                                      </p:to>
                                    </p:set>
                                    <p:anim calcmode="lin" valueType="num">
                                      <p:cBhvr additive="base">
                                        <p:cTn id="13" dur="500" fill="hold"/>
                                        <p:tgtEl>
                                          <p:spTgt spid="8601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01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0163">
                                            <p:txEl>
                                              <p:pRg st="2" end="2"/>
                                            </p:txEl>
                                          </p:spTgt>
                                        </p:tgtEl>
                                        <p:attrNameLst>
                                          <p:attrName>style.visibility</p:attrName>
                                        </p:attrNameLst>
                                      </p:cBhvr>
                                      <p:to>
                                        <p:strVal val="visible"/>
                                      </p:to>
                                    </p:set>
                                    <p:anim calcmode="lin" valueType="num">
                                      <p:cBhvr additive="base">
                                        <p:cTn id="19" dur="500" fill="hold"/>
                                        <p:tgtEl>
                                          <p:spTgt spid="8601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01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0163">
                                            <p:txEl>
                                              <p:pRg st="3" end="3"/>
                                            </p:txEl>
                                          </p:spTgt>
                                        </p:tgtEl>
                                        <p:attrNameLst>
                                          <p:attrName>style.visibility</p:attrName>
                                        </p:attrNameLst>
                                      </p:cBhvr>
                                      <p:to>
                                        <p:strVal val="visible"/>
                                      </p:to>
                                    </p:set>
                                    <p:anim calcmode="lin" valueType="num">
                                      <p:cBhvr additive="base">
                                        <p:cTn id="25" dur="500" fill="hold"/>
                                        <p:tgtEl>
                                          <p:spTgt spid="8601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01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0163">
                                            <p:txEl>
                                              <p:pRg st="4" end="4"/>
                                            </p:txEl>
                                          </p:spTgt>
                                        </p:tgtEl>
                                        <p:attrNameLst>
                                          <p:attrName>style.visibility</p:attrName>
                                        </p:attrNameLst>
                                      </p:cBhvr>
                                      <p:to>
                                        <p:strVal val="visible"/>
                                      </p:to>
                                    </p:set>
                                    <p:anim calcmode="lin" valueType="num">
                                      <p:cBhvr additive="base">
                                        <p:cTn id="31" dur="500" fill="hold"/>
                                        <p:tgtEl>
                                          <p:spTgt spid="8601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01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0163">
                                            <p:txEl>
                                              <p:pRg st="5" end="5"/>
                                            </p:txEl>
                                          </p:spTgt>
                                        </p:tgtEl>
                                        <p:attrNameLst>
                                          <p:attrName>style.visibility</p:attrName>
                                        </p:attrNameLst>
                                      </p:cBhvr>
                                      <p:to>
                                        <p:strVal val="visible"/>
                                      </p:to>
                                    </p:set>
                                    <p:anim calcmode="lin" valueType="num">
                                      <p:cBhvr additive="base">
                                        <p:cTn id="37" dur="500" fill="hold"/>
                                        <p:tgtEl>
                                          <p:spTgt spid="86016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016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3" grpId="0" build="p"/>
    </p:bld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标题 861185"/>
          <p:cNvSpPr>
            <a:spLocks noGrp="1"/>
          </p:cNvSpPr>
          <p:nvPr>
            <p:ph type="title"/>
          </p:nvPr>
        </p:nvSpPr>
        <p:spPr/>
        <p:txBody>
          <a:bodyPr anchor="b"/>
          <a:lstStyle/>
          <a:p>
            <a:r>
              <a:rPr lang="en-US" altLang="zh-CN">
                <a:solidFill>
                  <a:srgbClr val="1AEE29"/>
                </a:solidFill>
                <a:latin typeface="宋体" panose="02010600030101010101" pitchFamily="2" charset="-122"/>
              </a:rPr>
              <a:t>3.3.1 </a:t>
            </a:r>
            <a:r>
              <a:rPr lang="zh-CN" altLang="en-US">
                <a:solidFill>
                  <a:srgbClr val="1AEE29"/>
                </a:solidFill>
                <a:latin typeface="宋体" panose="02010600030101010101" pitchFamily="2" charset="-122"/>
              </a:rPr>
              <a:t>简单的选择与投影查询</a:t>
            </a:r>
            <a:br>
              <a:rPr lang="zh-CN" altLang="en-US">
                <a:solidFill>
                  <a:srgbClr val="1AEE29"/>
                </a:solidFill>
                <a:latin typeface="宋体" panose="02010600030101010101" pitchFamily="2" charset="-122"/>
              </a:rPr>
            </a:br>
            <a:endParaRPr lang="zh-CN" altLang="en-US">
              <a:solidFill>
                <a:srgbClr val="1AEE29"/>
              </a:solidFill>
              <a:latin typeface="宋体" panose="02010600030101010101" pitchFamily="2" charset="-122"/>
            </a:endParaRPr>
          </a:p>
        </p:txBody>
      </p:sp>
      <p:sp>
        <p:nvSpPr>
          <p:cNvPr id="861187" name="内容占位符 861186"/>
          <p:cNvSpPr>
            <a:spLocks noGrp="1"/>
          </p:cNvSpPr>
          <p:nvPr>
            <p:ph idx="1"/>
          </p:nvPr>
        </p:nvSpPr>
        <p:spPr>
          <a:xfrm>
            <a:off x="0" y="1125538"/>
            <a:ext cx="9144000" cy="5486400"/>
          </a:xfrm>
        </p:spPr>
        <p:txBody>
          <a:bodyPr anchor="t"/>
          <a:lstStyle/>
          <a:p>
            <a:pPr>
              <a:lnSpc>
                <a:spcPct val="90000"/>
              </a:lnSpc>
              <a:buNone/>
            </a:pPr>
            <a:r>
              <a:rPr lang="en-US" altLang="zh-CN" sz="2400">
                <a:solidFill>
                  <a:srgbClr val="FFFF99"/>
                </a:solidFill>
                <a:latin typeface="宋体" panose="02010600030101010101" pitchFamily="2" charset="-122"/>
              </a:rPr>
              <a:t>1</a:t>
            </a:r>
            <a:r>
              <a:rPr lang="zh-CN" altLang="en-US" sz="2400">
                <a:solidFill>
                  <a:srgbClr val="FFFF99"/>
                </a:solidFill>
                <a:latin typeface="宋体" panose="02010600030101010101" pitchFamily="2" charset="-122"/>
              </a:rPr>
              <a:t>、无条件查询</a:t>
            </a:r>
            <a:endParaRPr lang="zh-CN" altLang="en-US" sz="2400">
              <a:solidFill>
                <a:srgbClr val="FFFF99"/>
              </a:solidFill>
              <a:latin typeface="宋体" panose="02010600030101010101" pitchFamily="2" charset="-122"/>
            </a:endParaRPr>
          </a:p>
          <a:p>
            <a:pPr>
              <a:lnSpc>
                <a:spcPct val="90000"/>
              </a:lnSpc>
              <a:buNone/>
            </a:pPr>
            <a:r>
              <a:rPr lang="zh-CN" altLang="en-US" sz="2400">
                <a:solidFill>
                  <a:srgbClr val="FFFF99"/>
                </a:solidFill>
                <a:latin typeface="宋体" panose="02010600030101010101" pitchFamily="2" charset="-122"/>
              </a:rPr>
              <a:t>   </a:t>
            </a: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1 </a:t>
            </a:r>
            <a:r>
              <a:rPr lang="zh-CN" altLang="en-US" sz="2400">
                <a:solidFill>
                  <a:srgbClr val="FF66FF"/>
                </a:solidFill>
                <a:latin typeface="宋体" panose="02010600030101010101" pitchFamily="2" charset="-122"/>
              </a:rPr>
              <a:t>查询全体学生的详细记录</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例</a:t>
            </a:r>
            <a:r>
              <a:rPr lang="en-US" altLang="zh-CN" sz="2400">
                <a:solidFill>
                  <a:srgbClr val="FF66FF"/>
                </a:solidFill>
                <a:latin typeface="宋体" panose="02010600030101010101" pitchFamily="2" charset="-122"/>
              </a:rPr>
              <a:t>2  </a:t>
            </a:r>
            <a:r>
              <a:rPr lang="zh-CN" altLang="en-US" sz="2400">
                <a:solidFill>
                  <a:srgbClr val="FF66FF"/>
                </a:solidFill>
                <a:latin typeface="宋体" panose="02010600030101010101" pitchFamily="2" charset="-122"/>
              </a:rPr>
              <a:t>查询全体学生的姓名（</a:t>
            </a:r>
            <a:r>
              <a:rPr lang="en-US" altLang="zh-CN" sz="2400">
                <a:solidFill>
                  <a:srgbClr val="FF66FF"/>
                </a:solidFill>
                <a:latin typeface="宋体" panose="02010600030101010101" pitchFamily="2" charset="-122"/>
              </a:rPr>
              <a:t>Sname </a:t>
            </a:r>
            <a:r>
              <a:rPr lang="zh-CN" altLang="en-US" sz="2400">
                <a:solidFill>
                  <a:srgbClr val="FF66FF"/>
                </a:solidFill>
                <a:latin typeface="宋体" panose="02010600030101010101" pitchFamily="2" charset="-122"/>
              </a:rPr>
              <a:t>）、学号（</a:t>
            </a:r>
            <a:r>
              <a:rPr lang="en-US" altLang="zh-CN" sz="2400">
                <a:solidFill>
                  <a:srgbClr val="FF66FF"/>
                </a:solidFill>
                <a:latin typeface="宋体" panose="02010600030101010101" pitchFamily="2" charset="-122"/>
              </a:rPr>
              <a:t>Sno</a:t>
            </a:r>
            <a:r>
              <a:rPr lang="zh-CN" altLang="en-US" sz="2400">
                <a:solidFill>
                  <a:srgbClr val="FF66FF"/>
                </a:solidFill>
                <a:latin typeface="宋体" panose="02010600030101010101" pitchFamily="2" charset="-122"/>
              </a:rPr>
              <a:t>）、所在系（ </a:t>
            </a:r>
            <a:r>
              <a:rPr lang="en-US" altLang="zh-CN" sz="2400">
                <a:solidFill>
                  <a:srgbClr val="FF66FF"/>
                </a:solidFill>
                <a:latin typeface="宋体" panose="02010600030101010101" pitchFamily="2" charset="-122"/>
              </a:rPr>
              <a:t>Sdept</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FF99"/>
                </a:solidFill>
                <a:latin typeface="宋体" panose="02010600030101010101" pitchFamily="2" charset="-122"/>
              </a:rPr>
              <a:t>  注</a:t>
            </a:r>
            <a:r>
              <a:rPr lang="en-US" altLang="zh-CN" sz="2400">
                <a:solidFill>
                  <a:srgbClr val="FFFF99"/>
                </a:solidFill>
                <a:latin typeface="宋体" panose="02010600030101010101" pitchFamily="2" charset="-122"/>
              </a:rPr>
              <a:t>: SELECT </a:t>
            </a:r>
            <a:r>
              <a:rPr lang="zh-CN" altLang="en-US" sz="2400">
                <a:solidFill>
                  <a:srgbClr val="FFFF99"/>
                </a:solidFill>
                <a:latin typeface="宋体" panose="02010600030101010101" pitchFamily="2" charset="-122"/>
              </a:rPr>
              <a:t>子句的</a:t>
            </a:r>
            <a:r>
              <a:rPr lang="en-US" altLang="zh-CN" sz="2400">
                <a:solidFill>
                  <a:srgbClr val="FFFF99"/>
                </a:solidFill>
                <a:latin typeface="宋体" panose="02010600030101010101" pitchFamily="2" charset="-122"/>
              </a:rPr>
              <a:t>&lt;</a:t>
            </a:r>
            <a:r>
              <a:rPr lang="zh-CN" altLang="en-US" sz="2400">
                <a:solidFill>
                  <a:srgbClr val="FFFF99"/>
                </a:solidFill>
                <a:latin typeface="宋体" panose="02010600030101010101" pitchFamily="2" charset="-122"/>
              </a:rPr>
              <a:t>目标列表达式</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不仅可以是表中的属性列</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也可以是表达式</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故可以查询经过计算的值</a:t>
            </a:r>
            <a:endParaRPr lang="zh-CN" altLang="en-US" sz="2400">
              <a:solidFill>
                <a:srgbClr val="FFFF99"/>
              </a:solidFill>
              <a:latin typeface="宋体" panose="02010600030101010101" pitchFamily="2" charset="-122"/>
            </a:endParaRPr>
          </a:p>
          <a:p>
            <a:pPr>
              <a:lnSpc>
                <a:spcPct val="90000"/>
              </a:lnSpc>
              <a:buNone/>
            </a:pPr>
            <a:r>
              <a:rPr lang="zh-CN" altLang="en-US" sz="2400">
                <a:solidFill>
                  <a:srgbClr val="FFFF99"/>
                </a:solidFill>
                <a:latin typeface="宋体" panose="02010600030101010101" pitchFamily="2" charset="-122"/>
              </a:rPr>
              <a:t>   </a:t>
            </a: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  </a:t>
            </a:r>
            <a:r>
              <a:rPr lang="zh-CN" altLang="en-US" sz="2400">
                <a:solidFill>
                  <a:srgbClr val="FF66FF"/>
                </a:solidFill>
                <a:latin typeface="宋体" panose="02010600030101010101" pitchFamily="2" charset="-122"/>
              </a:rPr>
              <a:t>查询全体学生的姓名、出生年份及学号</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Sno ,Sname ,2001-Sage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  </a:t>
            </a:r>
            <a:r>
              <a:rPr lang="zh-CN" altLang="en-US" sz="2400">
                <a:solidFill>
                  <a:srgbClr val="FFFF99"/>
                </a:solidFill>
                <a:latin typeface="宋体" panose="02010600030101010101" pitchFamily="2" charset="-122"/>
              </a:rPr>
              <a:t>注：输出的结果，其中计算列“</a:t>
            </a:r>
            <a:r>
              <a:rPr lang="en-US" altLang="zh-CN" sz="2400">
                <a:solidFill>
                  <a:srgbClr val="FFFF99"/>
                </a:solidFill>
                <a:latin typeface="宋体" panose="02010600030101010101" pitchFamily="2" charset="-122"/>
              </a:rPr>
              <a:t>2001-SAGE”</a:t>
            </a:r>
            <a:r>
              <a:rPr lang="zh-CN" altLang="en-US" sz="2400">
                <a:solidFill>
                  <a:srgbClr val="FFFF99"/>
                </a:solidFill>
                <a:latin typeface="宋体" panose="02010600030101010101" pitchFamily="2" charset="-122"/>
              </a:rPr>
              <a:t>没有列标题，可以为其增加一个列标题</a:t>
            </a:r>
            <a:endParaRPr lang="zh-CN" altLang="en-US" sz="2400">
              <a:solidFill>
                <a:srgbClr val="FFFF99"/>
              </a:solidFill>
              <a:latin typeface="宋体" panose="02010600030101010101" pitchFamily="2" charset="-122"/>
            </a:endParaRPr>
          </a:p>
          <a:p>
            <a:pPr>
              <a:lnSpc>
                <a:spcPct val="90000"/>
              </a:lnSpc>
              <a:buNone/>
            </a:pPr>
            <a:r>
              <a:rPr lang="zh-CN" altLang="en-US" sz="2400">
                <a:solidFill>
                  <a:srgbClr val="FFFF99"/>
                </a:solidFill>
                <a:latin typeface="宋体" panose="02010600030101010101" pitchFamily="2" charset="-122"/>
              </a:rPr>
              <a:t>  </a:t>
            </a:r>
            <a:endParaRPr lang="zh-CN" altLang="en-US" sz="2400">
              <a:solidFill>
                <a:srgbClr val="FFFF99"/>
              </a:solidFill>
              <a:latin typeface="宋体" panose="02010600030101010101" pitchFamily="2" charset="-122"/>
            </a:endParaRPr>
          </a:p>
        </p:txBody>
      </p:sp>
      <p:sp>
        <p:nvSpPr>
          <p:cNvPr id="861188" name="矩形 861187"/>
          <p:cNvSpPr/>
          <p:nvPr/>
        </p:nvSpPr>
        <p:spPr>
          <a:xfrm>
            <a:off x="533400" y="4572000"/>
            <a:ext cx="7924800" cy="1600200"/>
          </a:xfrm>
          <a:prstGeom prst="rect">
            <a:avLst/>
          </a:prstGeom>
          <a:noFill/>
          <a:ln w="9525">
            <a:noFill/>
          </a:ln>
        </p:spPr>
        <p:txBody>
          <a:bodyPr anchor="t"/>
          <a:lstStyle/>
          <a:p>
            <a:pPr marL="342900" indent="-342900">
              <a:spcBef>
                <a:spcPct val="30000"/>
              </a:spcBef>
              <a:buFont typeface="Wingdings" panose="05000000000000000000" pitchFamily="2" charset="2"/>
            </a:pPr>
            <a:endParaRPr lang="zh-CN" altLang="en-US" sz="2800" b="1"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anim calcmode="lin" valueType="num">
                                      <p:cBhvr additive="base">
                                        <p:cTn id="7" dur="500" fill="hold"/>
                                        <p:tgtEl>
                                          <p:spTgt spid="8611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1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1187">
                                            <p:txEl>
                                              <p:pRg st="1" end="1"/>
                                            </p:txEl>
                                          </p:spTgt>
                                        </p:tgtEl>
                                        <p:attrNameLst>
                                          <p:attrName>style.visibility</p:attrName>
                                        </p:attrNameLst>
                                      </p:cBhvr>
                                      <p:to>
                                        <p:strVal val="visible"/>
                                      </p:to>
                                    </p:set>
                                    <p:anim calcmode="lin" valueType="num">
                                      <p:cBhvr additive="base">
                                        <p:cTn id="13" dur="500" fill="hold"/>
                                        <p:tgtEl>
                                          <p:spTgt spid="8611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1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1187">
                                            <p:txEl>
                                              <p:pRg st="2" end="2"/>
                                            </p:txEl>
                                          </p:spTgt>
                                        </p:tgtEl>
                                        <p:attrNameLst>
                                          <p:attrName>style.visibility</p:attrName>
                                        </p:attrNameLst>
                                      </p:cBhvr>
                                      <p:to>
                                        <p:strVal val="visible"/>
                                      </p:to>
                                    </p:set>
                                    <p:anim calcmode="lin" valueType="num">
                                      <p:cBhvr additive="base">
                                        <p:cTn id="19" dur="500" fill="hold"/>
                                        <p:tgtEl>
                                          <p:spTgt spid="8611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11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1187">
                                            <p:txEl>
                                              <p:pRg st="3" end="3"/>
                                            </p:txEl>
                                          </p:spTgt>
                                        </p:tgtEl>
                                        <p:attrNameLst>
                                          <p:attrName>style.visibility</p:attrName>
                                        </p:attrNameLst>
                                      </p:cBhvr>
                                      <p:to>
                                        <p:strVal val="visible"/>
                                      </p:to>
                                    </p:set>
                                    <p:anim calcmode="lin" valueType="num">
                                      <p:cBhvr additive="base">
                                        <p:cTn id="25" dur="500" fill="hold"/>
                                        <p:tgtEl>
                                          <p:spTgt spid="8611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11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1187">
                                            <p:txEl>
                                              <p:pRg st="4" end="4"/>
                                            </p:txEl>
                                          </p:spTgt>
                                        </p:tgtEl>
                                        <p:attrNameLst>
                                          <p:attrName>style.visibility</p:attrName>
                                        </p:attrNameLst>
                                      </p:cBhvr>
                                      <p:to>
                                        <p:strVal val="visible"/>
                                      </p:to>
                                    </p:set>
                                    <p:anim calcmode="lin" valueType="num">
                                      <p:cBhvr additive="base">
                                        <p:cTn id="31" dur="500" fill="hold"/>
                                        <p:tgtEl>
                                          <p:spTgt spid="86118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11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1187">
                                            <p:txEl>
                                              <p:pRg st="5" end="5"/>
                                            </p:txEl>
                                          </p:spTgt>
                                        </p:tgtEl>
                                        <p:attrNameLst>
                                          <p:attrName>style.visibility</p:attrName>
                                        </p:attrNameLst>
                                      </p:cBhvr>
                                      <p:to>
                                        <p:strVal val="visible"/>
                                      </p:to>
                                    </p:set>
                                    <p:anim calcmode="lin" valueType="num">
                                      <p:cBhvr additive="base">
                                        <p:cTn id="37" dur="500" fill="hold"/>
                                        <p:tgtEl>
                                          <p:spTgt spid="86118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11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1187">
                                            <p:txEl>
                                              <p:pRg st="6" end="6"/>
                                            </p:txEl>
                                          </p:spTgt>
                                        </p:tgtEl>
                                        <p:attrNameLst>
                                          <p:attrName>style.visibility</p:attrName>
                                        </p:attrNameLst>
                                      </p:cBhvr>
                                      <p:to>
                                        <p:strVal val="visible"/>
                                      </p:to>
                                    </p:set>
                                    <p:anim calcmode="lin" valueType="num">
                                      <p:cBhvr additive="base">
                                        <p:cTn id="43" dur="500" fill="hold"/>
                                        <p:tgtEl>
                                          <p:spTgt spid="86118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11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1187">
                                            <p:txEl>
                                              <p:pRg st="7" end="7"/>
                                            </p:txEl>
                                          </p:spTgt>
                                        </p:tgtEl>
                                        <p:attrNameLst>
                                          <p:attrName>style.visibility</p:attrName>
                                        </p:attrNameLst>
                                      </p:cBhvr>
                                      <p:to>
                                        <p:strVal val="visible"/>
                                      </p:to>
                                    </p:set>
                                    <p:anim calcmode="lin" valueType="num">
                                      <p:cBhvr additive="base">
                                        <p:cTn id="49" dur="500" fill="hold"/>
                                        <p:tgtEl>
                                          <p:spTgt spid="86118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11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61187">
                                            <p:txEl>
                                              <p:pRg st="8" end="8"/>
                                            </p:txEl>
                                          </p:spTgt>
                                        </p:tgtEl>
                                        <p:attrNameLst>
                                          <p:attrName>style.visibility</p:attrName>
                                        </p:attrNameLst>
                                      </p:cBhvr>
                                      <p:to>
                                        <p:strVal val="visible"/>
                                      </p:to>
                                    </p:set>
                                    <p:anim calcmode="lin" valueType="num">
                                      <p:cBhvr additive="base">
                                        <p:cTn id="55" dur="500" fill="hold"/>
                                        <p:tgtEl>
                                          <p:spTgt spid="86118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6118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61187">
                                            <p:txEl>
                                              <p:pRg st="9" end="9"/>
                                            </p:txEl>
                                          </p:spTgt>
                                        </p:tgtEl>
                                        <p:attrNameLst>
                                          <p:attrName>style.visibility</p:attrName>
                                        </p:attrNameLst>
                                      </p:cBhvr>
                                      <p:to>
                                        <p:strVal val="visible"/>
                                      </p:to>
                                    </p:set>
                                    <p:anim calcmode="lin" valueType="num">
                                      <p:cBhvr additive="base">
                                        <p:cTn id="61" dur="500" fill="hold"/>
                                        <p:tgtEl>
                                          <p:spTgt spid="86118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6118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61187">
                                            <p:txEl>
                                              <p:pRg st="10" end="10"/>
                                            </p:txEl>
                                          </p:spTgt>
                                        </p:tgtEl>
                                        <p:attrNameLst>
                                          <p:attrName>style.visibility</p:attrName>
                                        </p:attrNameLst>
                                      </p:cBhvr>
                                      <p:to>
                                        <p:strVal val="visible"/>
                                      </p:to>
                                    </p:set>
                                    <p:anim calcmode="lin" valueType="num">
                                      <p:cBhvr additive="base">
                                        <p:cTn id="67" dur="500" fill="hold"/>
                                        <p:tgtEl>
                                          <p:spTgt spid="861187">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86118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nodePh="1">
                                  <p:stCondLst>
                                    <p:cond delay="0"/>
                                  </p:stCondLst>
                                  <p:endCondLst>
                                    <p:cond evt="begin" delay="0">
                                      <p:tn val="71"/>
                                    </p:cond>
                                  </p:endCondLst>
                                  <p:childTnLst>
                                    <p:set>
                                      <p:cBhvr>
                                        <p:cTn id="72" dur="1" fill="hold">
                                          <p:stCondLst>
                                            <p:cond delay="0"/>
                                          </p:stCondLst>
                                        </p:cTn>
                                        <p:tgtEl>
                                          <p:spTgt spid="861188">
                                            <p:txEl>
                                              <p:pRg st="0" end="0"/>
                                            </p:txEl>
                                          </p:spTgt>
                                        </p:tgtEl>
                                        <p:attrNameLst>
                                          <p:attrName>style.visibility</p:attrName>
                                        </p:attrNameLst>
                                      </p:cBhvr>
                                      <p:to>
                                        <p:strVal val="visible"/>
                                      </p:to>
                                    </p:set>
                                    <p:anim calcmode="lin" valueType="num">
                                      <p:cBhvr additive="base">
                                        <p:cTn id="73" dur="500" fill="hold"/>
                                        <p:tgtEl>
                                          <p:spTgt spid="861188">
                                            <p:txEl>
                                              <p:pRg st="0" end="0"/>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86118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P spid="861188" grpId="0" build="p"/>
    </p:bld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3" name="标题 862209"/>
          <p:cNvSpPr>
            <a:spLocks noGrp="1"/>
          </p:cNvSpPr>
          <p:nvPr>
            <p:ph type="title"/>
          </p:nvPr>
        </p:nvSpPr>
        <p:spPr>
          <a:xfrm>
            <a:off x="777875" y="190500"/>
            <a:ext cx="6677025" cy="922338"/>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2211" name="内容占位符 862210"/>
          <p:cNvSpPr>
            <a:spLocks noGrp="1"/>
          </p:cNvSpPr>
          <p:nvPr>
            <p:ph idx="1"/>
          </p:nvPr>
        </p:nvSpPr>
        <p:spPr>
          <a:xfrm>
            <a:off x="0" y="1268413"/>
            <a:ext cx="9144000" cy="5334000"/>
          </a:xfrm>
        </p:spPr>
        <p:txBody>
          <a:bodyPr anchor="t"/>
          <a:lstStyle/>
          <a:p>
            <a:pPr>
              <a:lnSpc>
                <a:spcPct val="80000"/>
              </a:lnSpc>
              <a:buNone/>
            </a:pPr>
            <a:r>
              <a:rPr lang="zh-CN" altLang="en-US" sz="2400">
                <a:solidFill>
                  <a:srgbClr val="FF66FF"/>
                </a:solidFill>
                <a:latin typeface="宋体" panose="02010600030101010101" pitchFamily="2" charset="-122"/>
              </a:rPr>
              <a:t>  例</a:t>
            </a:r>
            <a:r>
              <a:rPr lang="en-US" altLang="zh-CN" sz="2400">
                <a:solidFill>
                  <a:srgbClr val="FF66FF"/>
                </a:solidFill>
                <a:latin typeface="宋体" panose="02010600030101010101" pitchFamily="2" charset="-122"/>
              </a:rPr>
              <a:t>4 </a:t>
            </a:r>
            <a:r>
              <a:rPr lang="zh-CN" altLang="en-US" sz="2400">
                <a:solidFill>
                  <a:srgbClr val="FF66FF"/>
                </a:solidFill>
                <a:latin typeface="宋体" panose="02010600030101010101" pitchFamily="2" charset="-122"/>
              </a:rPr>
              <a:t>查询全体学生的姓名、出生年份和学号，要求用小写字母表示学号中的字母</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Sname,’Birth:’Title,1996-Sage BirthYear,LOWER(Sno) Lsno</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80000"/>
              </a:lnSpc>
            </a:pPr>
            <a:r>
              <a:rPr lang="zh-CN" altLang="en-US" sz="2400">
                <a:solidFill>
                  <a:srgbClr val="FFFF99"/>
                </a:solidFill>
                <a:latin typeface="宋体" panose="02010600030101010101" pitchFamily="2" charset="-122"/>
              </a:rPr>
              <a:t>通过指定别名来改变查询结果的列标题，这对于含算术表达、常量、函数名的目标列表达式尤为有用</a:t>
            </a:r>
            <a:endParaRPr lang="zh-CN" altLang="en-US"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2</a:t>
            </a:r>
            <a:r>
              <a:rPr lang="zh-CN" altLang="en-US" sz="2400">
                <a:solidFill>
                  <a:srgbClr val="FFFF99"/>
                </a:solidFill>
                <a:latin typeface="宋体" panose="02010600030101010101" pitchFamily="2" charset="-122"/>
              </a:rPr>
              <a:t>、条件查询</a:t>
            </a: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      就是使用</a:t>
            </a:r>
            <a:r>
              <a:rPr lang="en-US" altLang="zh-CN" sz="2400">
                <a:solidFill>
                  <a:srgbClr val="FFFF99"/>
                </a:solidFill>
                <a:latin typeface="宋体" panose="02010600030101010101" pitchFamily="2" charset="-122"/>
              </a:rPr>
              <a:t>WHERE</a:t>
            </a:r>
            <a:r>
              <a:rPr lang="zh-CN" altLang="en-US" sz="2400">
                <a:solidFill>
                  <a:srgbClr val="FFFF99"/>
                </a:solidFill>
                <a:latin typeface="宋体" panose="02010600030101010101" pitchFamily="2" charset="-122"/>
              </a:rPr>
              <a:t>子句，为查询增加条件。</a:t>
            </a:r>
            <a:r>
              <a:rPr lang="en-US" altLang="zh-CN" sz="2400">
                <a:solidFill>
                  <a:srgbClr val="FFFF99"/>
                </a:solidFill>
                <a:latin typeface="宋体" panose="02010600030101010101" pitchFamily="2" charset="-122"/>
              </a:rPr>
              <a:t>WHERE</a:t>
            </a:r>
            <a:r>
              <a:rPr lang="zh-CN" altLang="en-US" sz="2400">
                <a:solidFill>
                  <a:srgbClr val="FFFF99"/>
                </a:solidFill>
                <a:latin typeface="宋体" panose="02010600030101010101" pitchFamily="2" charset="-122"/>
              </a:rPr>
              <a:t>子句的条件表达式是一个逻辑表达式，它由常量、变量、函数、属性名和各种运算符组成。</a:t>
            </a:r>
            <a:endParaRPr lang="zh-CN" altLang="en-US" sz="2400">
              <a:solidFill>
                <a:srgbClr val="FFFF99"/>
              </a:solidFill>
              <a:latin typeface="宋体" panose="02010600030101010101" pitchFamily="2" charset="-122"/>
            </a:endParaRPr>
          </a:p>
          <a:p>
            <a:pPr>
              <a:lnSpc>
                <a:spcPct val="80000"/>
              </a:lnSpc>
              <a:buNone/>
            </a:pP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注 </a:t>
            </a:r>
            <a:r>
              <a:rPr lang="en-US" altLang="zh-CN" sz="2400">
                <a:solidFill>
                  <a:srgbClr val="FFFF99"/>
                </a:solidFill>
                <a:latin typeface="宋体" panose="02010600030101010101" pitchFamily="2" charset="-122"/>
              </a:rPr>
              <a:t>:  SQL</a:t>
            </a:r>
            <a:r>
              <a:rPr lang="zh-CN" altLang="en-US" sz="2400">
                <a:solidFill>
                  <a:srgbClr val="FFFF99"/>
                </a:solidFill>
                <a:latin typeface="宋体" panose="02010600030101010101" pitchFamily="2" charset="-122"/>
              </a:rPr>
              <a:t>所涉及的运算符和函数见</a:t>
            </a:r>
            <a:r>
              <a:rPr lang="en-US" altLang="zh-CN" sz="2400">
                <a:solidFill>
                  <a:srgbClr val="FFFF99"/>
                </a:solidFill>
                <a:latin typeface="宋体" panose="02010600030101010101" pitchFamily="2" charset="-122"/>
              </a:rPr>
              <a:t>P95</a:t>
            </a:r>
            <a:r>
              <a:rPr lang="zh-CN" altLang="en-US" sz="2400">
                <a:solidFill>
                  <a:srgbClr val="FFFF99"/>
                </a:solidFill>
                <a:latin typeface="宋体" panose="02010600030101010101" pitchFamily="2" charset="-122"/>
              </a:rPr>
              <a:t>表</a:t>
            </a:r>
            <a:r>
              <a:rPr lang="en-US" altLang="zh-CN" sz="2400">
                <a:solidFill>
                  <a:srgbClr val="FFFF99"/>
                </a:solidFill>
                <a:latin typeface="宋体" panose="02010600030101010101" pitchFamily="2" charset="-122"/>
              </a:rPr>
              <a:t>3.3</a:t>
            </a:r>
            <a:endParaRPr lang="en-US" altLang="zh-CN" sz="2400">
              <a:solidFill>
                <a:srgbClr val="FFFF99"/>
              </a:solidFill>
              <a:latin typeface="宋体" panose="02010600030101010101" pitchFamily="2" charset="-122"/>
            </a:endParaRPr>
          </a:p>
          <a:p>
            <a:pPr>
              <a:lnSpc>
                <a:spcPct val="80000"/>
              </a:lnSpc>
            </a:pPr>
            <a:r>
              <a:rPr lang="zh-CN" altLang="en-US" sz="2400">
                <a:solidFill>
                  <a:srgbClr val="FFFF99"/>
                </a:solidFill>
                <a:latin typeface="宋体" panose="02010600030101010101" pitchFamily="2" charset="-122"/>
              </a:rPr>
              <a:t>比较条件</a:t>
            </a:r>
            <a:endParaRPr lang="zh-CN" altLang="en-US" sz="2400">
              <a:solidFill>
                <a:srgbClr val="FFFF99"/>
              </a:solidFill>
              <a:latin typeface="宋体" panose="02010600030101010101" pitchFamily="2" charset="-122"/>
            </a:endParaRPr>
          </a:p>
          <a:p>
            <a:pPr>
              <a:lnSpc>
                <a:spcPct val="80000"/>
              </a:lnSpc>
              <a:buNone/>
            </a:pPr>
            <a:r>
              <a:rPr lang="zh-CN" altLang="en-US" sz="1600">
                <a:solidFill>
                  <a:srgbClr val="FFFF99"/>
                </a:solidFill>
              </a:rPr>
              <a:t>   </a:t>
            </a:r>
            <a:endParaRPr lang="zh-CN" altLang="en-US" sz="1600">
              <a:solidFill>
                <a:srgbClr val="FFFF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2211">
                                            <p:txEl>
                                              <p:pRg st="0" end="0"/>
                                            </p:txEl>
                                          </p:spTgt>
                                        </p:tgtEl>
                                        <p:attrNameLst>
                                          <p:attrName>style.visibility</p:attrName>
                                        </p:attrNameLst>
                                      </p:cBhvr>
                                      <p:to>
                                        <p:strVal val="visible"/>
                                      </p:to>
                                    </p:set>
                                    <p:anim calcmode="lin" valueType="num">
                                      <p:cBhvr additive="base">
                                        <p:cTn id="7" dur="500" fill="hold"/>
                                        <p:tgtEl>
                                          <p:spTgt spid="862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2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2211">
                                            <p:txEl>
                                              <p:pRg st="1" end="1"/>
                                            </p:txEl>
                                          </p:spTgt>
                                        </p:tgtEl>
                                        <p:attrNameLst>
                                          <p:attrName>style.visibility</p:attrName>
                                        </p:attrNameLst>
                                      </p:cBhvr>
                                      <p:to>
                                        <p:strVal val="visible"/>
                                      </p:to>
                                    </p:set>
                                    <p:anim calcmode="lin" valueType="num">
                                      <p:cBhvr additive="base">
                                        <p:cTn id="13" dur="500" fill="hold"/>
                                        <p:tgtEl>
                                          <p:spTgt spid="862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2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2211">
                                            <p:txEl>
                                              <p:pRg st="2" end="2"/>
                                            </p:txEl>
                                          </p:spTgt>
                                        </p:tgtEl>
                                        <p:attrNameLst>
                                          <p:attrName>style.visibility</p:attrName>
                                        </p:attrNameLst>
                                      </p:cBhvr>
                                      <p:to>
                                        <p:strVal val="visible"/>
                                      </p:to>
                                    </p:set>
                                    <p:anim calcmode="lin" valueType="num">
                                      <p:cBhvr additive="base">
                                        <p:cTn id="19" dur="500" fill="hold"/>
                                        <p:tgtEl>
                                          <p:spTgt spid="8622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22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2211">
                                            <p:txEl>
                                              <p:pRg st="3" end="3"/>
                                            </p:txEl>
                                          </p:spTgt>
                                        </p:tgtEl>
                                        <p:attrNameLst>
                                          <p:attrName>style.visibility</p:attrName>
                                        </p:attrNameLst>
                                      </p:cBhvr>
                                      <p:to>
                                        <p:strVal val="visible"/>
                                      </p:to>
                                    </p:set>
                                    <p:anim calcmode="lin" valueType="num">
                                      <p:cBhvr additive="base">
                                        <p:cTn id="25" dur="500" fill="hold"/>
                                        <p:tgtEl>
                                          <p:spTgt spid="8622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22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2211">
                                            <p:txEl>
                                              <p:pRg st="4" end="4"/>
                                            </p:txEl>
                                          </p:spTgt>
                                        </p:tgtEl>
                                        <p:attrNameLst>
                                          <p:attrName>style.visibility</p:attrName>
                                        </p:attrNameLst>
                                      </p:cBhvr>
                                      <p:to>
                                        <p:strVal val="visible"/>
                                      </p:to>
                                    </p:set>
                                    <p:anim calcmode="lin" valueType="num">
                                      <p:cBhvr additive="base">
                                        <p:cTn id="31" dur="500" fill="hold"/>
                                        <p:tgtEl>
                                          <p:spTgt spid="8622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22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2211">
                                            <p:txEl>
                                              <p:pRg st="5" end="5"/>
                                            </p:txEl>
                                          </p:spTgt>
                                        </p:tgtEl>
                                        <p:attrNameLst>
                                          <p:attrName>style.visibility</p:attrName>
                                        </p:attrNameLst>
                                      </p:cBhvr>
                                      <p:to>
                                        <p:strVal val="visible"/>
                                      </p:to>
                                    </p:set>
                                    <p:anim calcmode="lin" valueType="num">
                                      <p:cBhvr additive="base">
                                        <p:cTn id="37" dur="500" fill="hold"/>
                                        <p:tgtEl>
                                          <p:spTgt spid="8622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22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2211">
                                            <p:txEl>
                                              <p:pRg st="7" end="7"/>
                                            </p:txEl>
                                          </p:spTgt>
                                        </p:tgtEl>
                                        <p:attrNameLst>
                                          <p:attrName>style.visibility</p:attrName>
                                        </p:attrNameLst>
                                      </p:cBhvr>
                                      <p:to>
                                        <p:strVal val="visible"/>
                                      </p:to>
                                    </p:set>
                                    <p:anim calcmode="lin" valueType="num">
                                      <p:cBhvr additive="base">
                                        <p:cTn id="43" dur="500" fill="hold"/>
                                        <p:tgtEl>
                                          <p:spTgt spid="862211">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221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2211">
                                            <p:txEl>
                                              <p:pRg st="8" end="8"/>
                                            </p:txEl>
                                          </p:spTgt>
                                        </p:tgtEl>
                                        <p:attrNameLst>
                                          <p:attrName>style.visibility</p:attrName>
                                        </p:attrNameLst>
                                      </p:cBhvr>
                                      <p:to>
                                        <p:strVal val="visible"/>
                                      </p:to>
                                    </p:set>
                                    <p:anim calcmode="lin" valueType="num">
                                      <p:cBhvr additive="base">
                                        <p:cTn id="49" dur="500" fill="hold"/>
                                        <p:tgtEl>
                                          <p:spTgt spid="862211">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221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62211">
                                            <p:txEl>
                                              <p:pRg st="9" end="9"/>
                                            </p:txEl>
                                          </p:spTgt>
                                        </p:tgtEl>
                                        <p:attrNameLst>
                                          <p:attrName>style.visibility</p:attrName>
                                        </p:attrNameLst>
                                      </p:cBhvr>
                                      <p:to>
                                        <p:strVal val="visible"/>
                                      </p:to>
                                    </p:set>
                                    <p:anim calcmode="lin" valueType="num">
                                      <p:cBhvr additive="base">
                                        <p:cTn id="55" dur="500" fill="hold"/>
                                        <p:tgtEl>
                                          <p:spTgt spid="86221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6221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1" grpId="0" build="p"/>
    </p:bld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7" name="标题 863233"/>
          <p:cNvSpPr>
            <a:spLocks noGrp="1"/>
          </p:cNvSpPr>
          <p:nvPr>
            <p:ph type="title"/>
          </p:nvPr>
        </p:nvSpPr>
        <p:spPr>
          <a:xfrm>
            <a:off x="395288" y="-236537"/>
            <a:ext cx="8229600" cy="113665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3235" name="内容占位符 863234"/>
          <p:cNvSpPr>
            <a:spLocks noGrp="1"/>
          </p:cNvSpPr>
          <p:nvPr>
            <p:ph idx="1"/>
          </p:nvPr>
        </p:nvSpPr>
        <p:spPr>
          <a:xfrm>
            <a:off x="0" y="981075"/>
            <a:ext cx="9372600" cy="5334000"/>
          </a:xfrm>
        </p:spPr>
        <p:txBody>
          <a:bodyPr anchor="t"/>
          <a:lstStyle/>
          <a:p>
            <a:pPr>
              <a:lnSpc>
                <a:spcPct val="80000"/>
              </a:lnSpc>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1 </a:t>
            </a:r>
            <a:r>
              <a:rPr lang="zh-CN" altLang="en-US" sz="2400">
                <a:solidFill>
                  <a:srgbClr val="FFFF99"/>
                </a:solidFill>
                <a:latin typeface="宋体" panose="02010600030101010101" pitchFamily="2" charset="-122"/>
              </a:rPr>
              <a:t>查询数学系全体学生的学号和姓名</a:t>
            </a: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Sno,Sname</a:t>
            </a:r>
            <a:endParaRPr lang="en-US" altLang="zh-CN"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     FROM  Student </a:t>
            </a:r>
            <a:endParaRPr lang="en-US" altLang="zh-CN"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     WHERE  Sdept=‘</a:t>
            </a:r>
            <a:r>
              <a:rPr lang="zh-CN" altLang="en-US" sz="2400">
                <a:solidFill>
                  <a:srgbClr val="FFFF99"/>
                </a:solidFill>
                <a:latin typeface="宋体" panose="02010600030101010101" pitchFamily="2" charset="-122"/>
              </a:rPr>
              <a:t>数学’；</a:t>
            </a: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2</a:t>
            </a:r>
            <a:r>
              <a:rPr lang="zh-CN" altLang="en-US" sz="2400">
                <a:solidFill>
                  <a:srgbClr val="FFFF99"/>
                </a:solidFill>
                <a:latin typeface="宋体" panose="02010600030101010101" pitchFamily="2" charset="-122"/>
              </a:rPr>
              <a:t>查询所有年龄在</a:t>
            </a:r>
            <a:r>
              <a:rPr lang="en-US" altLang="zh-CN" sz="2400">
                <a:solidFill>
                  <a:srgbClr val="FFFF99"/>
                </a:solidFill>
                <a:latin typeface="宋体" panose="02010600030101010101" pitchFamily="2" charset="-122"/>
              </a:rPr>
              <a:t>18-22</a:t>
            </a:r>
            <a:r>
              <a:rPr lang="zh-CN" altLang="en-US" sz="2400">
                <a:solidFill>
                  <a:srgbClr val="FFFF99"/>
                </a:solidFill>
                <a:latin typeface="宋体" panose="02010600030101010101" pitchFamily="2" charset="-122"/>
              </a:rPr>
              <a:t>岁（包括</a:t>
            </a:r>
            <a:r>
              <a:rPr lang="en-US" altLang="zh-CN" sz="2400">
                <a:solidFill>
                  <a:srgbClr val="FFFF99"/>
                </a:solidFill>
                <a:latin typeface="宋体" panose="02010600030101010101" pitchFamily="2" charset="-122"/>
              </a:rPr>
              <a:t>18</a:t>
            </a:r>
            <a:r>
              <a:rPr lang="zh-CN" altLang="en-US" sz="2400">
                <a:solidFill>
                  <a:srgbClr val="FFFF99"/>
                </a:solidFill>
                <a:latin typeface="宋体" panose="02010600030101010101" pitchFamily="2" charset="-122"/>
              </a:rPr>
              <a:t>岁和</a:t>
            </a:r>
            <a:r>
              <a:rPr lang="en-US" altLang="zh-CN" sz="2400">
                <a:solidFill>
                  <a:srgbClr val="FFFF99"/>
                </a:solidFill>
                <a:latin typeface="宋体" panose="02010600030101010101" pitchFamily="2" charset="-122"/>
              </a:rPr>
              <a:t>22</a:t>
            </a:r>
            <a:r>
              <a:rPr lang="zh-CN" altLang="en-US" sz="2400">
                <a:solidFill>
                  <a:srgbClr val="FFFF99"/>
                </a:solidFill>
                <a:latin typeface="宋体" panose="02010600030101010101" pitchFamily="2" charset="-122"/>
              </a:rPr>
              <a:t>岁之间的学生姓名及年龄</a:t>
            </a: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Sname,Sage</a:t>
            </a:r>
            <a:endParaRPr lang="en-US" altLang="zh-CN"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     FROM   Students</a:t>
            </a:r>
            <a:endParaRPr lang="en-US" altLang="zh-CN"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     WHERE  Sage&gt;=18 AND Sage&lt;=22;</a:t>
            </a:r>
            <a:endParaRPr lang="en-US" altLang="zh-CN" sz="2400">
              <a:solidFill>
                <a:srgbClr val="FFFF99"/>
              </a:solidFill>
              <a:latin typeface="宋体" panose="02010600030101010101" pitchFamily="2" charset="-122"/>
            </a:endParaRPr>
          </a:p>
          <a:p>
            <a:pPr>
              <a:lnSpc>
                <a:spcPct val="80000"/>
              </a:lnSpc>
            </a:pPr>
            <a:r>
              <a:rPr lang="zh-CN" altLang="en-US" sz="2400">
                <a:solidFill>
                  <a:srgbClr val="FFFF99"/>
                </a:solidFill>
                <a:latin typeface="宋体" panose="02010600030101010101" pitchFamily="2" charset="-122"/>
              </a:rPr>
              <a:t>谓词条件 </a:t>
            </a: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3 </a:t>
            </a:r>
            <a:r>
              <a:rPr lang="zh-CN" altLang="en-US" sz="2400">
                <a:solidFill>
                  <a:srgbClr val="FFFF99"/>
                </a:solidFill>
                <a:latin typeface="宋体" panose="02010600030101010101" pitchFamily="2" charset="-122"/>
              </a:rPr>
              <a:t>查询所有年龄在</a:t>
            </a:r>
            <a:r>
              <a:rPr lang="en-US" altLang="zh-CN" sz="2400">
                <a:solidFill>
                  <a:srgbClr val="FFFF99"/>
                </a:solidFill>
                <a:latin typeface="宋体" panose="02010600030101010101" pitchFamily="2" charset="-122"/>
              </a:rPr>
              <a:t>18-22</a:t>
            </a:r>
            <a:r>
              <a:rPr lang="zh-CN" altLang="en-US" sz="2400">
                <a:solidFill>
                  <a:srgbClr val="FFFF99"/>
                </a:solidFill>
                <a:latin typeface="宋体" panose="02010600030101010101" pitchFamily="2" charset="-122"/>
              </a:rPr>
              <a:t>岁（包括</a:t>
            </a:r>
            <a:r>
              <a:rPr lang="en-US" altLang="zh-CN" sz="2400">
                <a:solidFill>
                  <a:srgbClr val="FFFF99"/>
                </a:solidFill>
                <a:latin typeface="宋体" panose="02010600030101010101" pitchFamily="2" charset="-122"/>
              </a:rPr>
              <a:t>18</a:t>
            </a:r>
            <a:r>
              <a:rPr lang="zh-CN" altLang="en-US" sz="2400">
                <a:solidFill>
                  <a:srgbClr val="FFFF99"/>
                </a:solidFill>
                <a:latin typeface="宋体" panose="02010600030101010101" pitchFamily="2" charset="-122"/>
              </a:rPr>
              <a:t>岁和</a:t>
            </a:r>
            <a:r>
              <a:rPr lang="en-US" altLang="zh-CN" sz="2400">
                <a:solidFill>
                  <a:srgbClr val="FFFF99"/>
                </a:solidFill>
                <a:latin typeface="宋体" panose="02010600030101010101" pitchFamily="2" charset="-122"/>
              </a:rPr>
              <a:t>22</a:t>
            </a:r>
            <a:r>
              <a:rPr lang="zh-CN" altLang="en-US" sz="2400">
                <a:solidFill>
                  <a:srgbClr val="FFFF99"/>
                </a:solidFill>
                <a:latin typeface="宋体" panose="02010600030101010101" pitchFamily="2" charset="-122"/>
              </a:rPr>
              <a:t>岁）之间的学生姓名及年龄</a:t>
            </a:r>
            <a:endParaRPr lang="zh-CN" altLang="en-US" sz="2400">
              <a:solidFill>
                <a:srgbClr val="FFFF99"/>
              </a:solidFill>
              <a:latin typeface="宋体" panose="02010600030101010101" pitchFamily="2" charset="-122"/>
            </a:endParaRPr>
          </a:p>
          <a:p>
            <a:pPr>
              <a:lnSpc>
                <a:spcPct val="80000"/>
              </a:lnSpc>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Sname,Sage</a:t>
            </a:r>
            <a:endParaRPr lang="en-US" altLang="zh-CN"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     FROM   Students</a:t>
            </a:r>
            <a:endParaRPr lang="en-US" altLang="zh-CN" sz="2400">
              <a:solidFill>
                <a:srgbClr val="FFFF99"/>
              </a:solidFill>
              <a:latin typeface="宋体" panose="02010600030101010101" pitchFamily="2" charset="-122"/>
            </a:endParaRPr>
          </a:p>
          <a:p>
            <a:pPr>
              <a:lnSpc>
                <a:spcPct val="80000"/>
              </a:lnSpc>
              <a:buNone/>
            </a:pPr>
            <a:r>
              <a:rPr lang="en-US" altLang="zh-CN" sz="2400">
                <a:solidFill>
                  <a:srgbClr val="FFFF99"/>
                </a:solidFill>
                <a:latin typeface="宋体" panose="02010600030101010101" pitchFamily="2" charset="-122"/>
              </a:rPr>
              <a:t>     WHERE  Sage  BETWEEN 18  AND  22</a:t>
            </a:r>
            <a:r>
              <a:rPr lang="zh-CN" altLang="en-US" sz="2400">
                <a:solidFill>
                  <a:srgbClr val="FFFF99"/>
                </a:solidFill>
                <a:latin typeface="宋体" panose="02010600030101010101" pitchFamily="2" charset="-122"/>
              </a:rPr>
              <a:t>；</a:t>
            </a:r>
            <a:endParaRPr lang="zh-CN" altLang="en-US" sz="24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3235">
                                            <p:txEl>
                                              <p:pRg st="0" end="0"/>
                                            </p:txEl>
                                          </p:spTgt>
                                        </p:tgtEl>
                                        <p:attrNameLst>
                                          <p:attrName>style.visibility</p:attrName>
                                        </p:attrNameLst>
                                      </p:cBhvr>
                                      <p:to>
                                        <p:strVal val="visible"/>
                                      </p:to>
                                    </p:set>
                                    <p:anim calcmode="lin" valueType="num">
                                      <p:cBhvr additive="base">
                                        <p:cTn id="7" dur="500" fill="hold"/>
                                        <p:tgtEl>
                                          <p:spTgt spid="863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3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3235">
                                            <p:txEl>
                                              <p:pRg st="1" end="1"/>
                                            </p:txEl>
                                          </p:spTgt>
                                        </p:tgtEl>
                                        <p:attrNameLst>
                                          <p:attrName>style.visibility</p:attrName>
                                        </p:attrNameLst>
                                      </p:cBhvr>
                                      <p:to>
                                        <p:strVal val="visible"/>
                                      </p:to>
                                    </p:set>
                                    <p:anim calcmode="lin" valueType="num">
                                      <p:cBhvr additive="base">
                                        <p:cTn id="13" dur="500" fill="hold"/>
                                        <p:tgtEl>
                                          <p:spTgt spid="8632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3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3235">
                                            <p:txEl>
                                              <p:pRg st="2" end="2"/>
                                            </p:txEl>
                                          </p:spTgt>
                                        </p:tgtEl>
                                        <p:attrNameLst>
                                          <p:attrName>style.visibility</p:attrName>
                                        </p:attrNameLst>
                                      </p:cBhvr>
                                      <p:to>
                                        <p:strVal val="visible"/>
                                      </p:to>
                                    </p:set>
                                    <p:anim calcmode="lin" valueType="num">
                                      <p:cBhvr additive="base">
                                        <p:cTn id="19" dur="500" fill="hold"/>
                                        <p:tgtEl>
                                          <p:spTgt spid="8632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32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3235">
                                            <p:txEl>
                                              <p:pRg st="3" end="3"/>
                                            </p:txEl>
                                          </p:spTgt>
                                        </p:tgtEl>
                                        <p:attrNameLst>
                                          <p:attrName>style.visibility</p:attrName>
                                        </p:attrNameLst>
                                      </p:cBhvr>
                                      <p:to>
                                        <p:strVal val="visible"/>
                                      </p:to>
                                    </p:set>
                                    <p:anim calcmode="lin" valueType="num">
                                      <p:cBhvr additive="base">
                                        <p:cTn id="25" dur="500" fill="hold"/>
                                        <p:tgtEl>
                                          <p:spTgt spid="8632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32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3235">
                                            <p:txEl>
                                              <p:pRg st="4" end="4"/>
                                            </p:txEl>
                                          </p:spTgt>
                                        </p:tgtEl>
                                        <p:attrNameLst>
                                          <p:attrName>style.visibility</p:attrName>
                                        </p:attrNameLst>
                                      </p:cBhvr>
                                      <p:to>
                                        <p:strVal val="visible"/>
                                      </p:to>
                                    </p:set>
                                    <p:anim calcmode="lin" valueType="num">
                                      <p:cBhvr additive="base">
                                        <p:cTn id="31" dur="500" fill="hold"/>
                                        <p:tgtEl>
                                          <p:spTgt spid="8632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3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3235">
                                            <p:txEl>
                                              <p:pRg st="5" end="5"/>
                                            </p:txEl>
                                          </p:spTgt>
                                        </p:tgtEl>
                                        <p:attrNameLst>
                                          <p:attrName>style.visibility</p:attrName>
                                        </p:attrNameLst>
                                      </p:cBhvr>
                                      <p:to>
                                        <p:strVal val="visible"/>
                                      </p:to>
                                    </p:set>
                                    <p:anim calcmode="lin" valueType="num">
                                      <p:cBhvr additive="base">
                                        <p:cTn id="37" dur="500" fill="hold"/>
                                        <p:tgtEl>
                                          <p:spTgt spid="8632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32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3235">
                                            <p:txEl>
                                              <p:pRg st="6" end="6"/>
                                            </p:txEl>
                                          </p:spTgt>
                                        </p:tgtEl>
                                        <p:attrNameLst>
                                          <p:attrName>style.visibility</p:attrName>
                                        </p:attrNameLst>
                                      </p:cBhvr>
                                      <p:to>
                                        <p:strVal val="visible"/>
                                      </p:to>
                                    </p:set>
                                    <p:anim calcmode="lin" valueType="num">
                                      <p:cBhvr additive="base">
                                        <p:cTn id="43" dur="500" fill="hold"/>
                                        <p:tgtEl>
                                          <p:spTgt spid="8632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32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3235">
                                            <p:txEl>
                                              <p:pRg st="7" end="7"/>
                                            </p:txEl>
                                          </p:spTgt>
                                        </p:tgtEl>
                                        <p:attrNameLst>
                                          <p:attrName>style.visibility</p:attrName>
                                        </p:attrNameLst>
                                      </p:cBhvr>
                                      <p:to>
                                        <p:strVal val="visible"/>
                                      </p:to>
                                    </p:set>
                                    <p:anim calcmode="lin" valueType="num">
                                      <p:cBhvr additive="base">
                                        <p:cTn id="49" dur="500" fill="hold"/>
                                        <p:tgtEl>
                                          <p:spTgt spid="8632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32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63235">
                                            <p:txEl>
                                              <p:pRg st="8" end="8"/>
                                            </p:txEl>
                                          </p:spTgt>
                                        </p:tgtEl>
                                        <p:attrNameLst>
                                          <p:attrName>style.visibility</p:attrName>
                                        </p:attrNameLst>
                                      </p:cBhvr>
                                      <p:to>
                                        <p:strVal val="visible"/>
                                      </p:to>
                                    </p:set>
                                    <p:anim calcmode="lin" valueType="num">
                                      <p:cBhvr additive="base">
                                        <p:cTn id="55" dur="500" fill="hold"/>
                                        <p:tgtEl>
                                          <p:spTgt spid="86323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6323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63235">
                                            <p:txEl>
                                              <p:pRg st="9" end="9"/>
                                            </p:txEl>
                                          </p:spTgt>
                                        </p:tgtEl>
                                        <p:attrNameLst>
                                          <p:attrName>style.visibility</p:attrName>
                                        </p:attrNameLst>
                                      </p:cBhvr>
                                      <p:to>
                                        <p:strVal val="visible"/>
                                      </p:to>
                                    </p:set>
                                    <p:anim calcmode="lin" valueType="num">
                                      <p:cBhvr additive="base">
                                        <p:cTn id="61" dur="500" fill="hold"/>
                                        <p:tgtEl>
                                          <p:spTgt spid="86323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6323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63235">
                                            <p:txEl>
                                              <p:pRg st="10" end="10"/>
                                            </p:txEl>
                                          </p:spTgt>
                                        </p:tgtEl>
                                        <p:attrNameLst>
                                          <p:attrName>style.visibility</p:attrName>
                                        </p:attrNameLst>
                                      </p:cBhvr>
                                      <p:to>
                                        <p:strVal val="visible"/>
                                      </p:to>
                                    </p:set>
                                    <p:anim calcmode="lin" valueType="num">
                                      <p:cBhvr additive="base">
                                        <p:cTn id="67" dur="500" fill="hold"/>
                                        <p:tgtEl>
                                          <p:spTgt spid="863235">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86323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863235">
                                            <p:txEl>
                                              <p:pRg st="11" end="11"/>
                                            </p:txEl>
                                          </p:spTgt>
                                        </p:tgtEl>
                                        <p:attrNameLst>
                                          <p:attrName>style.visibility</p:attrName>
                                        </p:attrNameLst>
                                      </p:cBhvr>
                                      <p:to>
                                        <p:strVal val="visible"/>
                                      </p:to>
                                    </p:set>
                                    <p:anim calcmode="lin" valueType="num">
                                      <p:cBhvr additive="base">
                                        <p:cTn id="73" dur="500" fill="hold"/>
                                        <p:tgtEl>
                                          <p:spTgt spid="863235">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86323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863235">
                                            <p:txEl>
                                              <p:pRg st="12" end="12"/>
                                            </p:txEl>
                                          </p:spTgt>
                                        </p:tgtEl>
                                        <p:attrNameLst>
                                          <p:attrName>style.visibility</p:attrName>
                                        </p:attrNameLst>
                                      </p:cBhvr>
                                      <p:to>
                                        <p:strVal val="visible"/>
                                      </p:to>
                                    </p:set>
                                    <p:anim calcmode="lin" valueType="num">
                                      <p:cBhvr additive="base">
                                        <p:cTn id="79" dur="500" fill="hold"/>
                                        <p:tgtEl>
                                          <p:spTgt spid="863235">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863235">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build="p"/>
    </p:bld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1" name="标题 86425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5282" name="文本占位符 864258"/>
          <p:cNvSpPr>
            <a:spLocks noGrp="1"/>
          </p:cNvSpPr>
          <p:nvPr>
            <p:ph idx="1"/>
          </p:nvPr>
        </p:nvSpPr>
        <p:spPr>
          <a:xfrm>
            <a:off x="0" y="1052513"/>
            <a:ext cx="9144000" cy="5805487"/>
          </a:xfrm>
        </p:spPr>
        <p:txBody>
          <a:bodyPr anchor="t"/>
          <a:lstStyle/>
          <a:p>
            <a:pPr>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4 </a:t>
            </a:r>
            <a:r>
              <a:rPr lang="zh-CN" altLang="en-US" sz="2400">
                <a:solidFill>
                  <a:srgbClr val="FF66FF"/>
                </a:solidFill>
                <a:latin typeface="宋体" panose="02010600030101010101" pitchFamily="2" charset="-122"/>
              </a:rPr>
              <a:t>查询自动化系、数学和计算机系学生的学号和性别</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Sno,Sname,Ssex</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Sdept  IN (‘</a:t>
            </a:r>
            <a:r>
              <a:rPr lang="zh-CN" altLang="en-US" sz="2400">
                <a:solidFill>
                  <a:srgbClr val="FF66FF"/>
                </a:solidFill>
                <a:latin typeface="宋体" panose="02010600030101010101" pitchFamily="2" charset="-122"/>
              </a:rPr>
              <a:t>自动化’，‘数学’，‘计算机’）；</a:t>
            </a:r>
            <a:endParaRPr lang="zh-CN" altLang="en-US" sz="2400">
              <a:solidFill>
                <a:srgbClr val="FF66FF"/>
              </a:solidFill>
              <a:latin typeface="宋体" panose="02010600030101010101" pitchFamily="2" charset="-122"/>
            </a:endParaRPr>
          </a:p>
          <a:p>
            <a:r>
              <a:rPr lang="zh-CN" altLang="en-US" sz="2400">
                <a:solidFill>
                  <a:srgbClr val="FFFF99"/>
                </a:solidFill>
                <a:latin typeface="宋体" panose="02010600030101010101" pitchFamily="2" charset="-122"/>
              </a:rPr>
              <a:t>在 </a:t>
            </a:r>
            <a:r>
              <a:rPr lang="en-US" altLang="zh-CN" sz="2400">
                <a:solidFill>
                  <a:srgbClr val="FFFF99"/>
                </a:solidFill>
                <a:latin typeface="宋体" panose="02010600030101010101" pitchFamily="2" charset="-122"/>
              </a:rPr>
              <a:t>WHERE</a:t>
            </a:r>
            <a:r>
              <a:rPr lang="zh-CN" altLang="en-US" sz="2400">
                <a:solidFill>
                  <a:srgbClr val="FFFF99"/>
                </a:solidFill>
                <a:latin typeface="宋体" panose="02010600030101010101" pitchFamily="2" charset="-122"/>
              </a:rPr>
              <a:t>子句中除了使用以上谓词外，还可以用</a:t>
            </a:r>
            <a:r>
              <a:rPr lang="en-US" altLang="zh-CN" sz="2400">
                <a:solidFill>
                  <a:srgbClr val="FFFF99"/>
                </a:solidFill>
                <a:latin typeface="宋体" panose="02010600030101010101" pitchFamily="2" charset="-122"/>
              </a:rPr>
              <a:t>LIKE</a:t>
            </a:r>
            <a:r>
              <a:rPr lang="zh-CN" altLang="en-US" sz="2400">
                <a:solidFill>
                  <a:srgbClr val="FFFF99"/>
                </a:solidFill>
                <a:latin typeface="宋体" panose="02010600030101010101" pitchFamily="2" charset="-122"/>
              </a:rPr>
              <a:t>或</a:t>
            </a:r>
            <a:r>
              <a:rPr lang="en-US" altLang="zh-CN" sz="2400">
                <a:solidFill>
                  <a:srgbClr val="FFFF99"/>
                </a:solidFill>
                <a:latin typeface="宋体" panose="02010600030101010101" pitchFamily="2" charset="-122"/>
              </a:rPr>
              <a:t>NOT  LIKE</a:t>
            </a:r>
            <a:r>
              <a:rPr lang="zh-CN" altLang="en-US" sz="2400">
                <a:solidFill>
                  <a:srgbClr val="FFFF99"/>
                </a:solidFill>
                <a:latin typeface="宋体" panose="02010600030101010101" pitchFamily="2" charset="-122"/>
              </a:rPr>
              <a:t>谓词来进行字符串的匹配</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 格式   </a:t>
            </a:r>
            <a:r>
              <a:rPr lang="en-US" altLang="zh-CN" sz="2400">
                <a:solidFill>
                  <a:srgbClr val="FFFF99"/>
                </a:solidFill>
                <a:latin typeface="宋体" panose="02010600030101010101" pitchFamily="2" charset="-122"/>
              </a:rPr>
              <a:t>[NOT]  LIKE ‘&lt;</a:t>
            </a:r>
            <a:r>
              <a:rPr lang="zh-CN" altLang="en-US" sz="2400">
                <a:solidFill>
                  <a:srgbClr val="FFFF99"/>
                </a:solidFill>
                <a:latin typeface="宋体" panose="02010600030101010101" pitchFamily="2" charset="-122"/>
              </a:rPr>
              <a:t>匹配串</a:t>
            </a:r>
            <a:r>
              <a:rPr lang="en-US" altLang="zh-CN" sz="2400">
                <a:solidFill>
                  <a:srgbClr val="FFFF99"/>
                </a:solidFill>
                <a:latin typeface="宋体" panose="02010600030101010101" pitchFamily="2" charset="-122"/>
              </a:rPr>
              <a:t>&gt;’ [ESCAPE ‘&lt;</a:t>
            </a:r>
            <a:r>
              <a:rPr lang="zh-CN" altLang="en-US" sz="2400">
                <a:solidFill>
                  <a:srgbClr val="FFFF99"/>
                </a:solidFill>
                <a:latin typeface="宋体" panose="02010600030101010101" pitchFamily="2" charset="-122"/>
              </a:rPr>
              <a:t>换码字符</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a:t>
            </a:r>
            <a:r>
              <a:rPr lang="zh-CN" altLang="en-US" sz="2400">
                <a:solidFill>
                  <a:srgbClr val="FFFF99"/>
                </a:solidFill>
                <a:latin typeface="宋体" panose="02010600030101010101" pitchFamily="2" charset="-122"/>
              </a:rPr>
              <a:t>其含义是查找指定的属性列值与</a:t>
            </a:r>
            <a:r>
              <a:rPr lang="en-US" altLang="zh-CN" sz="2400">
                <a:solidFill>
                  <a:srgbClr val="FFFF99"/>
                </a:solidFill>
                <a:latin typeface="宋体" panose="02010600030101010101" pitchFamily="2" charset="-122"/>
              </a:rPr>
              <a:t>&lt;</a:t>
            </a:r>
            <a:r>
              <a:rPr lang="zh-CN" altLang="en-US" sz="2400">
                <a:solidFill>
                  <a:srgbClr val="FFFF99"/>
                </a:solidFill>
                <a:latin typeface="宋体" panose="02010600030101010101" pitchFamily="2" charset="-122"/>
              </a:rPr>
              <a:t>匹配串</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相匹配的元组。</a:t>
            </a:r>
            <a:r>
              <a:rPr lang="en-US" altLang="zh-CN" sz="2400">
                <a:solidFill>
                  <a:srgbClr val="FFFF99"/>
                </a:solidFill>
                <a:latin typeface="宋体" panose="02010600030101010101" pitchFamily="2" charset="-122"/>
              </a:rPr>
              <a:t>&lt;</a:t>
            </a:r>
            <a:r>
              <a:rPr lang="zh-CN" altLang="en-US" sz="2400">
                <a:solidFill>
                  <a:srgbClr val="FFFF99"/>
                </a:solidFill>
                <a:latin typeface="宋体" panose="02010600030101010101" pitchFamily="2" charset="-122"/>
              </a:rPr>
              <a:t>匹配串</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可以是一个完整的字符串</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也可以含有通配副符</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和</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，其意义如下：</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1)%</a:t>
            </a:r>
            <a:r>
              <a:rPr lang="zh-CN" altLang="en-US" sz="2400">
                <a:solidFill>
                  <a:srgbClr val="FFFF99"/>
                </a:solidFill>
                <a:latin typeface="宋体" panose="02010600030101010101" pitchFamily="2" charset="-122"/>
              </a:rPr>
              <a:t>：代表任意长度的字符串  </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2</a:t>
            </a:r>
            <a:r>
              <a:rPr lang="zh-CN" altLang="en-US" sz="2400">
                <a:solidFill>
                  <a:srgbClr val="FFFF99"/>
                </a:solidFill>
                <a:latin typeface="宋体" panose="02010600030101010101" pitchFamily="2" charset="-122"/>
              </a:rPr>
              <a:t>）下划线：代表任意单个字符</a:t>
            </a:r>
            <a:endParaRPr lang="zh-CN" altLang="en-US" sz="2400">
              <a:solidFill>
                <a:srgbClr val="FFFF99"/>
              </a:solidFill>
              <a:latin typeface="宋体" panose="02010600030101010101" pitchFamily="2" charset="-122"/>
            </a:endParaRPr>
          </a:p>
          <a:p>
            <a:pPr>
              <a:buNone/>
            </a:pPr>
            <a:endParaRPr lang="zh-CN" altLang="en-US" sz="2400">
              <a:solidFill>
                <a:srgbClr val="FFFF99"/>
              </a:solidFill>
              <a:latin typeface="宋体" panose="02010600030101010101" pitchFamily="2" charset="-122"/>
            </a:endParaRPr>
          </a:p>
          <a:p>
            <a:pPr>
              <a:buNone/>
            </a:pPr>
            <a:endParaRPr lang="zh-CN" altLang="en-US" sz="2400">
              <a:solidFill>
                <a:srgbClr val="FFFF99"/>
              </a:solidFill>
              <a:latin typeface="宋体" panose="02010600030101010101" pitchFamily="2" charset="-122"/>
            </a:endParaRPr>
          </a:p>
        </p:txBody>
      </p:sp>
    </p:spTree>
  </p:cSld>
  <p:clrMapOvr>
    <a:masterClrMapping/>
  </p:clrMapOvr>
  <p:transition/>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5" name="标题 865281"/>
          <p:cNvSpPr>
            <a:spLocks noGrp="1"/>
          </p:cNvSpPr>
          <p:nvPr>
            <p:ph type="title"/>
          </p:nvPr>
        </p:nvSpPr>
        <p:spPr>
          <a:xfrm>
            <a:off x="684213" y="30163"/>
            <a:ext cx="7772400" cy="137160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br>
              <a:rPr lang="zh-CN" altLang="en-US" sz="4000"/>
            </a:br>
            <a:endParaRPr lang="zh-CN" altLang="en-US"/>
          </a:p>
        </p:txBody>
      </p:sp>
      <p:sp>
        <p:nvSpPr>
          <p:cNvPr id="866306" name="文本占位符 865282"/>
          <p:cNvSpPr>
            <a:spLocks noGrp="1"/>
          </p:cNvSpPr>
          <p:nvPr>
            <p:ph idx="1"/>
          </p:nvPr>
        </p:nvSpPr>
        <p:spPr>
          <a:xfrm>
            <a:off x="0" y="981075"/>
            <a:ext cx="9144000" cy="5876925"/>
          </a:xfrm>
        </p:spPr>
        <p:txBody>
          <a:bodyPr anchor="t"/>
          <a:lstStyle/>
          <a:p>
            <a:pPr>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5 </a:t>
            </a:r>
            <a:r>
              <a:rPr lang="zh-CN" altLang="en-US" sz="2400">
                <a:solidFill>
                  <a:srgbClr val="FFFF99"/>
                </a:solidFill>
                <a:latin typeface="宋体" panose="02010600030101010101" pitchFamily="2" charset="-122"/>
              </a:rPr>
              <a:t>查询所有姓刘的学生姓名、学号和性别</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Sname,Sno,Ssex</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FROM  Student</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WHERE  Sname   LIKE  ‘</a:t>
            </a:r>
            <a:r>
              <a:rPr lang="zh-CN" altLang="en-US" sz="2400">
                <a:solidFill>
                  <a:srgbClr val="FFFF99"/>
                </a:solidFill>
                <a:latin typeface="宋体" panose="02010600030101010101" pitchFamily="2" charset="-122"/>
              </a:rPr>
              <a:t>刘</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6 </a:t>
            </a:r>
            <a:r>
              <a:rPr lang="zh-CN" altLang="en-US" sz="2400">
                <a:solidFill>
                  <a:srgbClr val="FFFF99"/>
                </a:solidFill>
                <a:latin typeface="宋体" panose="02010600030101010101" pitchFamily="2" charset="-122"/>
              </a:rPr>
              <a:t>查询所有姓刘的且全名为</a:t>
            </a:r>
            <a:r>
              <a:rPr lang="en-US" altLang="zh-CN" sz="2400">
                <a:solidFill>
                  <a:srgbClr val="FFFF99"/>
                </a:solidFill>
                <a:latin typeface="宋体" panose="02010600030101010101" pitchFamily="2" charset="-122"/>
              </a:rPr>
              <a:t>4</a:t>
            </a:r>
            <a:r>
              <a:rPr lang="zh-CN" altLang="en-US" sz="2400">
                <a:solidFill>
                  <a:srgbClr val="FFFF99"/>
                </a:solidFill>
                <a:latin typeface="宋体" panose="02010600030101010101" pitchFamily="2" charset="-122"/>
              </a:rPr>
              <a:t>个汉字的学生的姓名和所在的系</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Sname,Sdept </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FROM  Student</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WHERE  Sname   LIKE  ‘</a:t>
            </a:r>
            <a:r>
              <a:rPr lang="zh-CN" altLang="en-US" sz="2400">
                <a:solidFill>
                  <a:srgbClr val="FFFF99"/>
                </a:solidFill>
                <a:latin typeface="宋体" panose="02010600030101010101" pitchFamily="2" charset="-122"/>
              </a:rPr>
              <a:t>刘</a:t>
            </a:r>
            <a:r>
              <a:rPr lang="en-US" altLang="zh-CN" sz="2400">
                <a:solidFill>
                  <a:srgbClr val="FFFF99"/>
                </a:solidFill>
                <a:latin typeface="宋体" panose="02010600030101010101" pitchFamily="2" charset="-122"/>
              </a:rPr>
              <a:t>------’;</a:t>
            </a:r>
            <a:endParaRPr lang="en-US" altLang="zh-CN"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例</a:t>
            </a:r>
            <a:r>
              <a:rPr lang="en-US" altLang="zh-CN" sz="2400">
                <a:solidFill>
                  <a:srgbClr val="FFFF99"/>
                </a:solidFill>
                <a:latin typeface="宋体" panose="02010600030101010101" pitchFamily="2" charset="-122"/>
              </a:rPr>
              <a:t>7 </a:t>
            </a:r>
            <a:r>
              <a:rPr lang="zh-CN" altLang="en-US" sz="2400">
                <a:solidFill>
                  <a:srgbClr val="FFFF99"/>
                </a:solidFill>
                <a:latin typeface="宋体" panose="02010600030101010101" pitchFamily="2" charset="-122"/>
              </a:rPr>
              <a:t>查询课程名称为“</a:t>
            </a:r>
            <a:r>
              <a:rPr lang="en-US" altLang="zh-CN" sz="2400">
                <a:solidFill>
                  <a:srgbClr val="FFFF99"/>
                </a:solidFill>
                <a:latin typeface="宋体" panose="02010600030101010101" pitchFamily="2" charset="-122"/>
              </a:rPr>
              <a:t>DB-</a:t>
            </a:r>
            <a:r>
              <a:rPr lang="zh-CN" altLang="en-US" sz="2400">
                <a:solidFill>
                  <a:srgbClr val="FFFF99"/>
                </a:solidFill>
                <a:latin typeface="宋体" panose="02010600030101010101" pitchFamily="2" charset="-122"/>
              </a:rPr>
              <a:t>设计”的课程号和学分</a:t>
            </a:r>
            <a:endParaRPr lang="zh-CN" altLang="en-US" sz="2400">
              <a:solidFill>
                <a:srgbClr val="FFFF99"/>
              </a:solidFill>
              <a:latin typeface="宋体" panose="02010600030101010101" pitchFamily="2" charset="-122"/>
            </a:endParaRPr>
          </a:p>
          <a:p>
            <a:pPr>
              <a:buNone/>
            </a:pPr>
            <a:r>
              <a:rPr lang="zh-CN" altLang="en-US" sz="2400">
                <a:solidFill>
                  <a:srgbClr val="FFFF99"/>
                </a:solidFill>
                <a:latin typeface="宋体" panose="02010600030101010101" pitchFamily="2" charset="-122"/>
              </a:rPr>
              <a:t>   </a:t>
            </a:r>
            <a:r>
              <a:rPr lang="en-US" altLang="zh-CN" sz="2400">
                <a:solidFill>
                  <a:srgbClr val="FFFF99"/>
                </a:solidFill>
                <a:latin typeface="宋体" panose="02010600030101010101" pitchFamily="2" charset="-122"/>
              </a:rPr>
              <a:t>SELECT  Cno,Credits</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FROM  Courses</a:t>
            </a:r>
            <a:endParaRPr lang="en-US" altLang="zh-CN" sz="2400">
              <a:solidFill>
                <a:srgbClr val="FFFF99"/>
              </a:solidFill>
              <a:latin typeface="宋体" panose="02010600030101010101" pitchFamily="2" charset="-122"/>
            </a:endParaRPr>
          </a:p>
          <a:p>
            <a:pPr>
              <a:buNone/>
            </a:pPr>
            <a:r>
              <a:rPr lang="en-US" altLang="zh-CN" sz="2400">
                <a:solidFill>
                  <a:srgbClr val="FFFF99"/>
                </a:solidFill>
                <a:latin typeface="宋体" panose="02010600030101010101" pitchFamily="2" charset="-122"/>
              </a:rPr>
              <a:t>   WHERE   Cname  LIKE  ‘DB\-</a:t>
            </a:r>
            <a:r>
              <a:rPr lang="zh-CN" altLang="en-US" sz="2400">
                <a:solidFill>
                  <a:srgbClr val="FFFF99"/>
                </a:solidFill>
                <a:latin typeface="宋体" panose="02010600030101010101" pitchFamily="2" charset="-122"/>
              </a:rPr>
              <a:t>设计’ </a:t>
            </a:r>
            <a:r>
              <a:rPr lang="en-US" altLang="zh-CN" sz="2400">
                <a:solidFill>
                  <a:srgbClr val="FFFF99"/>
                </a:solidFill>
                <a:latin typeface="宋体" panose="02010600030101010101" pitchFamily="2" charset="-122"/>
              </a:rPr>
              <a:t>ESCAPE ‘\’</a:t>
            </a:r>
            <a:r>
              <a:rPr lang="zh-CN" altLang="en-US" sz="2400">
                <a:solidFill>
                  <a:srgbClr val="FFFF99"/>
                </a:solidFill>
                <a:latin typeface="宋体" panose="02010600030101010101" pitchFamily="2" charset="-122"/>
              </a:rPr>
              <a:t>；</a:t>
            </a:r>
            <a:endParaRPr lang="zh-CN" altLang="en-US" sz="2400">
              <a:solidFill>
                <a:srgbClr val="FFFF99"/>
              </a:solidFill>
              <a:latin typeface="宋体" panose="02010600030101010101"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87041"/>
          <p:cNvSpPr>
            <a:spLocks noGrp="1"/>
          </p:cNvSpPr>
          <p:nvPr>
            <p:ph type="title"/>
          </p:nvPr>
        </p:nvSpPr>
        <p:spPr>
          <a:xfrm>
            <a:off x="685800" y="152400"/>
            <a:ext cx="6870700" cy="828675"/>
          </a:xfrm>
        </p:spPr>
        <p:txBody>
          <a:bodyPr anchor="b"/>
          <a:lstStyle/>
          <a:p>
            <a:r>
              <a:rPr lang="zh-CN" altLang="en-US"/>
              <a:t>网状数据模型的数据结构 </a:t>
            </a:r>
            <a:endParaRPr lang="zh-CN" altLang="en-US"/>
          </a:p>
        </p:txBody>
      </p:sp>
      <p:pic>
        <p:nvPicPr>
          <p:cNvPr id="88066" name="文本占位符 87042"/>
          <p:cNvPicPr>
            <a:picLocks noGrp="1" noChangeAspect="1"/>
          </p:cNvPicPr>
          <p:nvPr>
            <p:ph idx="1"/>
          </p:nvPr>
        </p:nvPicPr>
        <p:blipFill>
          <a:blip r:embed="rId1"/>
          <a:stretch>
            <a:fillRect/>
          </a:stretch>
        </p:blipFill>
        <p:spPr>
          <a:xfrm>
            <a:off x="0" y="981075"/>
            <a:ext cx="8964613" cy="5589588"/>
          </a:xfrm>
        </p:spPr>
      </p:pic>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29" name="标题 866305"/>
          <p:cNvSpPr>
            <a:spLocks noGrp="1"/>
          </p:cNvSpPr>
          <p:nvPr>
            <p:ph type="title"/>
          </p:nvPr>
        </p:nvSpPr>
        <p:spPr>
          <a:xfrm>
            <a:off x="684213" y="60325"/>
            <a:ext cx="7772400" cy="1311275"/>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866307" name="内容占位符 866306"/>
          <p:cNvSpPr>
            <a:spLocks noGrp="1"/>
          </p:cNvSpPr>
          <p:nvPr>
            <p:ph idx="1"/>
          </p:nvPr>
        </p:nvSpPr>
        <p:spPr>
          <a:xfrm>
            <a:off x="0" y="1125538"/>
            <a:ext cx="9144000" cy="5732462"/>
          </a:xfrm>
        </p:spPr>
        <p:txBody>
          <a:bodyPr anchor="t"/>
          <a:lstStyle/>
          <a:p>
            <a:pPr marL="609600" indent="-609600"/>
            <a:r>
              <a:rPr lang="zh-CN" altLang="en-US" sz="2800">
                <a:solidFill>
                  <a:srgbClr val="FFFF99"/>
                </a:solidFill>
                <a:latin typeface="宋体" panose="02010600030101010101" pitchFamily="2" charset="-122"/>
              </a:rPr>
              <a:t>还有两个使用谓词</a:t>
            </a:r>
            <a:r>
              <a:rPr lang="en-US" altLang="zh-CN" sz="2800">
                <a:solidFill>
                  <a:srgbClr val="FFFF99"/>
                </a:solidFill>
                <a:latin typeface="宋体" panose="02010600030101010101" pitchFamily="2" charset="-122"/>
              </a:rPr>
              <a:t>IS  NULL</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IS  NOT  NULL</a:t>
            </a:r>
            <a:r>
              <a:rPr lang="zh-CN" altLang="en-US" sz="2800">
                <a:solidFill>
                  <a:srgbClr val="FFFF99"/>
                </a:solidFill>
                <a:latin typeface="宋体" panose="02010600030101010101" pitchFamily="2" charset="-122"/>
              </a:rPr>
              <a:t>进行涉及空值的查询</a:t>
            </a:r>
            <a:endParaRPr lang="zh-CN" altLang="en-US" sz="2800">
              <a:solidFill>
                <a:srgbClr val="FFFF99"/>
              </a:solidFill>
              <a:latin typeface="宋体" panose="02010600030101010101" pitchFamily="2" charset="-122"/>
            </a:endParaRPr>
          </a:p>
          <a:p>
            <a:pPr marL="609600" indent="-609600">
              <a:buNone/>
            </a:pPr>
            <a:r>
              <a:rPr lang="zh-CN" altLang="en-US" sz="2800">
                <a:solidFill>
                  <a:srgbClr val="FFFF99"/>
                </a:solidFill>
                <a:latin typeface="宋体" panose="02010600030101010101" pitchFamily="2" charset="-122"/>
              </a:rPr>
              <a:t> </a:t>
            </a: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8 </a:t>
            </a:r>
            <a:r>
              <a:rPr lang="zh-CN" altLang="en-US" sz="2800">
                <a:solidFill>
                  <a:srgbClr val="FF66FF"/>
                </a:solidFill>
                <a:latin typeface="宋体" panose="02010600030101010101" pitchFamily="2" charset="-122"/>
              </a:rPr>
              <a:t>假设某些学生选修课程后没有参加，所以有选课录但</a:t>
            </a:r>
            <a:r>
              <a:rPr lang="en-US" altLang="zh-CN" sz="2800">
                <a:solidFill>
                  <a:srgbClr val="FF66FF"/>
                </a:solidFill>
                <a:latin typeface="宋体" panose="02010600030101010101" pitchFamily="2" charset="-122"/>
              </a:rPr>
              <a:t>,</a:t>
            </a:r>
            <a:r>
              <a:rPr lang="zh-CN" altLang="en-US" sz="2800">
                <a:solidFill>
                  <a:srgbClr val="FF66FF"/>
                </a:solidFill>
                <a:latin typeface="宋体" panose="02010600030101010101" pitchFamily="2" charset="-122"/>
              </a:rPr>
              <a:t>没有考试成绩。查询缺少成绩的学生的学号和相应的课程号</a:t>
            </a:r>
            <a:endParaRPr lang="zh-CN" altLang="en-US" sz="2800">
              <a:solidFill>
                <a:srgbClr val="FF66FF"/>
              </a:solidFill>
              <a:latin typeface="宋体" panose="02010600030101010101" pitchFamily="2" charset="-122"/>
            </a:endParaRPr>
          </a:p>
          <a:p>
            <a:pPr marL="609600" indent="-609600">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Sno,Cno</a:t>
            </a:r>
            <a:endParaRPr lang="en-US" altLang="zh-CN" sz="2800">
              <a:solidFill>
                <a:srgbClr val="FF66FF"/>
              </a:solidFill>
              <a:latin typeface="宋体" panose="02010600030101010101" pitchFamily="2" charset="-122"/>
            </a:endParaRPr>
          </a:p>
          <a:p>
            <a:pPr marL="609600" indent="-609600">
              <a:buNone/>
            </a:pPr>
            <a:r>
              <a:rPr lang="en-US" altLang="zh-CN" sz="2800">
                <a:solidFill>
                  <a:srgbClr val="FF66FF"/>
                </a:solidFill>
                <a:latin typeface="宋体" panose="02010600030101010101" pitchFamily="2" charset="-122"/>
              </a:rPr>
              <a:t>      FROM    Reports</a:t>
            </a:r>
            <a:endParaRPr lang="en-US" altLang="zh-CN" sz="2800">
              <a:solidFill>
                <a:srgbClr val="FF66FF"/>
              </a:solidFill>
              <a:latin typeface="宋体" panose="02010600030101010101" pitchFamily="2" charset="-122"/>
            </a:endParaRPr>
          </a:p>
          <a:p>
            <a:pPr marL="609600" indent="-609600">
              <a:buNone/>
            </a:pPr>
            <a:r>
              <a:rPr lang="en-US" altLang="zh-CN" sz="2800">
                <a:solidFill>
                  <a:srgbClr val="FF66FF"/>
                </a:solidFill>
                <a:latin typeface="宋体" panose="02010600030101010101" pitchFamily="2" charset="-122"/>
              </a:rPr>
              <a:t>      WHERE  Grade   Is  NULL;</a:t>
            </a:r>
            <a:endParaRPr lang="en-US" altLang="zh-CN" sz="2800">
              <a:solidFill>
                <a:srgbClr val="FF66FF"/>
              </a:solidFill>
              <a:latin typeface="宋体" panose="02010600030101010101" pitchFamily="2" charset="-122"/>
            </a:endParaRPr>
          </a:p>
          <a:p>
            <a:pPr marL="609600" indent="-609600">
              <a:buNone/>
            </a:pPr>
            <a:r>
              <a:rPr lang="en-US" altLang="zh-CN" sz="2800">
                <a:solidFill>
                  <a:srgbClr val="FF66FF"/>
                </a:solidFill>
                <a:latin typeface="宋体" panose="02010600030101010101" pitchFamily="2" charset="-122"/>
              </a:rPr>
              <a:t> </a:t>
            </a: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9  </a:t>
            </a:r>
            <a:r>
              <a:rPr lang="zh-CN" altLang="en-US" sz="2800">
                <a:solidFill>
                  <a:srgbClr val="FF66FF"/>
                </a:solidFill>
                <a:latin typeface="宋体" panose="02010600030101010101" pitchFamily="2" charset="-122"/>
              </a:rPr>
              <a:t>查询所有有成绩的学生的学号和课程号</a:t>
            </a:r>
            <a:endParaRPr lang="zh-CN" altLang="en-US" sz="2800">
              <a:solidFill>
                <a:srgbClr val="FF66FF"/>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、查询结果排序</a:t>
            </a:r>
            <a:endParaRPr lang="zh-CN" altLang="en-US" sz="2800">
              <a:solidFill>
                <a:srgbClr val="FFFF99"/>
              </a:solidFill>
              <a:latin typeface="宋体" panose="02010600030101010101" pitchFamily="2" charset="-122"/>
            </a:endParaRPr>
          </a:p>
          <a:p>
            <a:pPr marL="609600" indent="-609600">
              <a:buNone/>
            </a:pPr>
            <a:r>
              <a:rPr lang="zh-CN" altLang="en-US" sz="2800">
                <a:solidFill>
                  <a:srgbClr val="FFFF99"/>
                </a:solidFill>
                <a:latin typeface="宋体" panose="02010600030101010101" pitchFamily="2" charset="-122"/>
              </a:rPr>
              <a:t> </a:t>
            </a: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10</a:t>
            </a:r>
            <a:r>
              <a:rPr lang="en-US" altLang="zh-CN" sz="2800">
                <a:solidFill>
                  <a:srgbClr val="FFFF99"/>
                </a:solidFill>
                <a:latin typeface="宋体" panose="02010600030101010101" pitchFamily="2" charset="-122"/>
              </a:rPr>
              <a:t>   </a:t>
            </a:r>
            <a:r>
              <a:rPr lang="zh-CN" altLang="en-US" sz="2800">
                <a:solidFill>
                  <a:srgbClr val="FF66FF"/>
                </a:solidFill>
                <a:latin typeface="宋体" panose="02010600030101010101" pitchFamily="2" charset="-122"/>
              </a:rPr>
              <a:t>查询选修了</a:t>
            </a:r>
            <a:r>
              <a:rPr lang="en-US" altLang="zh-CN" sz="2800">
                <a:solidFill>
                  <a:srgbClr val="FF66FF"/>
                </a:solidFill>
                <a:latin typeface="宋体" panose="02010600030101010101" pitchFamily="2" charset="-122"/>
              </a:rPr>
              <a:t>C03</a:t>
            </a:r>
            <a:r>
              <a:rPr lang="zh-CN" altLang="en-US" sz="2800">
                <a:solidFill>
                  <a:srgbClr val="FF66FF"/>
                </a:solidFill>
                <a:latin typeface="宋体" panose="02010600030101010101" pitchFamily="2" charset="-122"/>
              </a:rPr>
              <a:t>号课程的学生的学号和成绩，并按成绩降序排列</a:t>
            </a:r>
            <a:endParaRPr lang="zh-CN" altLang="en-US" sz="2800">
              <a:solidFill>
                <a:srgbClr val="FF66FF"/>
              </a:solidFill>
              <a:latin typeface="宋体" panose="02010600030101010101" pitchFamily="2" charset="-122"/>
            </a:endParaRPr>
          </a:p>
          <a:p>
            <a:pPr marL="609600" indent="-609600">
              <a:buNone/>
            </a:pPr>
            <a:endParaRPr lang="zh-CN" altLang="en-US" sz="2800">
              <a:solidFill>
                <a:srgbClr val="FF66FF"/>
              </a:solidFill>
              <a:latin typeface="宋体" panose="02010600030101010101" pitchFamily="2" charset="-122"/>
            </a:endParaRPr>
          </a:p>
          <a:p>
            <a:pPr marL="609600" indent="-609600">
              <a:buNone/>
            </a:pPr>
            <a:endParaRPr lang="zh-CN" altLang="en-US" sz="2800">
              <a:solidFill>
                <a:srgbClr val="FF66FF"/>
              </a:solidFill>
              <a:latin typeface="宋体" panose="02010600030101010101" pitchFamily="2" charset="-122"/>
            </a:endParaRPr>
          </a:p>
          <a:p>
            <a:pPr marL="609600" indent="-609600">
              <a:buNone/>
            </a:pPr>
            <a:endParaRPr lang="zh-CN" altLang="en-US" sz="2400"/>
          </a:p>
          <a:p>
            <a:pPr marL="609600" indent="-609600">
              <a:buNone/>
            </a:pP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6307">
                                            <p:txEl>
                                              <p:pRg st="0" end="0"/>
                                            </p:txEl>
                                          </p:spTgt>
                                        </p:tgtEl>
                                        <p:attrNameLst>
                                          <p:attrName>style.visibility</p:attrName>
                                        </p:attrNameLst>
                                      </p:cBhvr>
                                      <p:to>
                                        <p:strVal val="visible"/>
                                      </p:to>
                                    </p:set>
                                    <p:anim calcmode="lin" valueType="num">
                                      <p:cBhvr additive="base">
                                        <p:cTn id="7" dur="500" fill="hold"/>
                                        <p:tgtEl>
                                          <p:spTgt spid="8663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63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6307">
                                            <p:txEl>
                                              <p:pRg st="1" end="1"/>
                                            </p:txEl>
                                          </p:spTgt>
                                        </p:tgtEl>
                                        <p:attrNameLst>
                                          <p:attrName>style.visibility</p:attrName>
                                        </p:attrNameLst>
                                      </p:cBhvr>
                                      <p:to>
                                        <p:strVal val="visible"/>
                                      </p:to>
                                    </p:set>
                                    <p:anim calcmode="lin" valueType="num">
                                      <p:cBhvr additive="base">
                                        <p:cTn id="13" dur="500" fill="hold"/>
                                        <p:tgtEl>
                                          <p:spTgt spid="8663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63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6307">
                                            <p:txEl>
                                              <p:pRg st="2" end="2"/>
                                            </p:txEl>
                                          </p:spTgt>
                                        </p:tgtEl>
                                        <p:attrNameLst>
                                          <p:attrName>style.visibility</p:attrName>
                                        </p:attrNameLst>
                                      </p:cBhvr>
                                      <p:to>
                                        <p:strVal val="visible"/>
                                      </p:to>
                                    </p:set>
                                    <p:anim calcmode="lin" valueType="num">
                                      <p:cBhvr additive="base">
                                        <p:cTn id="19" dur="500" fill="hold"/>
                                        <p:tgtEl>
                                          <p:spTgt spid="8663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63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6307">
                                            <p:txEl>
                                              <p:pRg st="3" end="3"/>
                                            </p:txEl>
                                          </p:spTgt>
                                        </p:tgtEl>
                                        <p:attrNameLst>
                                          <p:attrName>style.visibility</p:attrName>
                                        </p:attrNameLst>
                                      </p:cBhvr>
                                      <p:to>
                                        <p:strVal val="visible"/>
                                      </p:to>
                                    </p:set>
                                    <p:anim calcmode="lin" valueType="num">
                                      <p:cBhvr additive="base">
                                        <p:cTn id="25" dur="500" fill="hold"/>
                                        <p:tgtEl>
                                          <p:spTgt spid="8663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63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6307">
                                            <p:txEl>
                                              <p:pRg st="4" end="4"/>
                                            </p:txEl>
                                          </p:spTgt>
                                        </p:tgtEl>
                                        <p:attrNameLst>
                                          <p:attrName>style.visibility</p:attrName>
                                        </p:attrNameLst>
                                      </p:cBhvr>
                                      <p:to>
                                        <p:strVal val="visible"/>
                                      </p:to>
                                    </p:set>
                                    <p:anim calcmode="lin" valueType="num">
                                      <p:cBhvr additive="base">
                                        <p:cTn id="31" dur="500" fill="hold"/>
                                        <p:tgtEl>
                                          <p:spTgt spid="8663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63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6307">
                                            <p:txEl>
                                              <p:pRg st="5" end="5"/>
                                            </p:txEl>
                                          </p:spTgt>
                                        </p:tgtEl>
                                        <p:attrNameLst>
                                          <p:attrName>style.visibility</p:attrName>
                                        </p:attrNameLst>
                                      </p:cBhvr>
                                      <p:to>
                                        <p:strVal val="visible"/>
                                      </p:to>
                                    </p:set>
                                    <p:anim calcmode="lin" valueType="num">
                                      <p:cBhvr additive="base">
                                        <p:cTn id="37" dur="500" fill="hold"/>
                                        <p:tgtEl>
                                          <p:spTgt spid="86630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63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6307">
                                            <p:txEl>
                                              <p:pRg st="6" end="6"/>
                                            </p:txEl>
                                          </p:spTgt>
                                        </p:tgtEl>
                                        <p:attrNameLst>
                                          <p:attrName>style.visibility</p:attrName>
                                        </p:attrNameLst>
                                      </p:cBhvr>
                                      <p:to>
                                        <p:strVal val="visible"/>
                                      </p:to>
                                    </p:set>
                                    <p:anim calcmode="lin" valueType="num">
                                      <p:cBhvr additive="base">
                                        <p:cTn id="43" dur="500" fill="hold"/>
                                        <p:tgtEl>
                                          <p:spTgt spid="86630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630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6307">
                                            <p:txEl>
                                              <p:pRg st="7" end="7"/>
                                            </p:txEl>
                                          </p:spTgt>
                                        </p:tgtEl>
                                        <p:attrNameLst>
                                          <p:attrName>style.visibility</p:attrName>
                                        </p:attrNameLst>
                                      </p:cBhvr>
                                      <p:to>
                                        <p:strVal val="visible"/>
                                      </p:to>
                                    </p:set>
                                    <p:anim calcmode="lin" valueType="num">
                                      <p:cBhvr additive="base">
                                        <p:cTn id="49" dur="500" fill="hold"/>
                                        <p:tgtEl>
                                          <p:spTgt spid="86630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630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307" grpId="0" build="p"/>
    </p:bld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3" name="标题 86732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8354" name="文本占位符 867330"/>
          <p:cNvSpPr>
            <a:spLocks noGrp="1"/>
          </p:cNvSpPr>
          <p:nvPr>
            <p:ph idx="1"/>
          </p:nvPr>
        </p:nvSpPr>
        <p:spPr>
          <a:xfrm>
            <a:off x="0" y="1052513"/>
            <a:ext cx="9144000" cy="5805487"/>
          </a:xfrm>
        </p:spPr>
        <p:txBody>
          <a:bodyPr anchor="t"/>
          <a:lstStyle/>
          <a:p>
            <a:pPr>
              <a:lnSpc>
                <a:spcPct val="80000"/>
              </a:lnSpc>
              <a:buNone/>
            </a:pPr>
            <a:r>
              <a:rPr lang="zh-CN" altLang="en-US" sz="2400">
                <a:solidFill>
                  <a:srgbClr val="FF66FF"/>
                </a:solidFill>
              </a:rPr>
              <a:t>   </a:t>
            </a:r>
            <a:r>
              <a:rPr lang="en-US" altLang="zh-CN" sz="2800">
                <a:solidFill>
                  <a:srgbClr val="FF66FF"/>
                </a:solidFill>
                <a:latin typeface="宋体" panose="02010600030101010101" pitchFamily="2" charset="-122"/>
              </a:rPr>
              <a:t>SELECT  Sno,Grade</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FROM    Reports</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WHERE   Cno=‘C03’</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ORDER  BY  Grade  DESC;</a:t>
            </a:r>
            <a:endParaRPr lang="en-US" altLang="zh-CN"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11  </a:t>
            </a:r>
            <a:r>
              <a:rPr lang="zh-CN" altLang="en-US" sz="2800">
                <a:solidFill>
                  <a:srgbClr val="FF66FF"/>
                </a:solidFill>
                <a:latin typeface="宋体" panose="02010600030101010101" pitchFamily="2" charset="-122"/>
              </a:rPr>
              <a:t>查询全体学生情况，查询结果按所在系的系名升序排列，同  一系中的学生按年龄降序排列</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FROM    Students </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ORDER  BY   Sdept,Sage  DESC;</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4.</a:t>
            </a:r>
            <a:r>
              <a:rPr lang="zh-CN" altLang="en-US" sz="2800">
                <a:solidFill>
                  <a:srgbClr val="FFFF99"/>
                </a:solidFill>
                <a:latin typeface="宋体" panose="02010600030101010101" pitchFamily="2" charset="-122"/>
              </a:rPr>
              <a:t>聚集函数的使用</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例</a:t>
            </a:r>
            <a:r>
              <a:rPr lang="en-US" altLang="zh-CN" sz="2800">
                <a:solidFill>
                  <a:srgbClr val="FF66FF"/>
                </a:solidFill>
                <a:latin typeface="宋体" panose="02010600030101010101" pitchFamily="2" charset="-122"/>
              </a:rPr>
              <a:t>12   </a:t>
            </a:r>
            <a:r>
              <a:rPr lang="zh-CN" altLang="en-US" sz="2800">
                <a:solidFill>
                  <a:srgbClr val="FF66FF"/>
                </a:solidFill>
                <a:latin typeface="宋体" panose="02010600030101010101" pitchFamily="2" charset="-122"/>
              </a:rPr>
              <a:t>查询学生总人数</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COUNT</a:t>
            </a:r>
            <a:r>
              <a:rPr lang="zh-CN" altLang="en-US" sz="2800">
                <a:solidFill>
                  <a:srgbClr val="FF66FF"/>
                </a:solidFill>
                <a:latin typeface="宋体" panose="02010600030101010101" pitchFamily="2" charset="-122"/>
              </a:rPr>
              <a:t>（ *）</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FROM    Students </a:t>
            </a:r>
            <a:r>
              <a:rPr lang="zh-CN" altLang="en-US" sz="2800">
                <a:solidFill>
                  <a:srgbClr val="FF66FF"/>
                </a:solidFill>
                <a:latin typeface="宋体" panose="02010600030101010101" pitchFamily="2" charset="-122"/>
              </a:rPr>
              <a:t>；</a:t>
            </a:r>
            <a:endParaRPr lang="zh-CN" altLang="en-US" sz="2800">
              <a:solidFill>
                <a:srgbClr val="FF66FF"/>
              </a:solidFill>
              <a:latin typeface="宋体" panose="02010600030101010101" pitchFamily="2" charset="-122"/>
            </a:endParaRPr>
          </a:p>
          <a:p>
            <a:pPr>
              <a:lnSpc>
                <a:spcPct val="80000"/>
              </a:lnSpc>
              <a:buNone/>
            </a:pPr>
            <a:endParaRPr lang="zh-CN" altLang="en-US" sz="2800">
              <a:solidFill>
                <a:srgbClr val="FF66FF"/>
              </a:solidFill>
              <a:latin typeface="宋体" panose="02010600030101010101" pitchFamily="2" charset="-122"/>
            </a:endParaRPr>
          </a:p>
          <a:p>
            <a:pPr>
              <a:lnSpc>
                <a:spcPct val="80000"/>
              </a:lnSpc>
              <a:buNone/>
            </a:pPr>
            <a:endParaRPr lang="zh-CN" altLang="en-US" sz="2800">
              <a:latin typeface="宋体" panose="02010600030101010101" pitchFamily="2" charset="-122"/>
            </a:endParaRPr>
          </a:p>
        </p:txBody>
      </p:sp>
    </p:spTree>
  </p:cSld>
  <p:clrMapOvr>
    <a:masterClrMapping/>
  </p:clrMapOvr>
  <p:transition/>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7" name="标题 868353"/>
          <p:cNvSpPr>
            <a:spLocks noGrp="1"/>
          </p:cNvSpPr>
          <p:nvPr>
            <p:ph type="title"/>
          </p:nvPr>
        </p:nvSpPr>
        <p:spPr>
          <a:xfrm>
            <a:off x="395288" y="0"/>
            <a:ext cx="8229600" cy="1143000"/>
          </a:xfrm>
        </p:spPr>
        <p:txBody>
          <a:bodyPr anchor="b"/>
          <a:lstStyle/>
          <a:p>
            <a:r>
              <a:rPr lang="en-US" altLang="zh-CN" sz="3600">
                <a:solidFill>
                  <a:srgbClr val="1AEE29"/>
                </a:solidFill>
              </a:rPr>
              <a:t>3.3.1 </a:t>
            </a:r>
            <a:r>
              <a:rPr lang="zh-CN" altLang="en-US" sz="3600">
                <a:solidFill>
                  <a:srgbClr val="1AEE29"/>
                </a:solidFill>
              </a:rPr>
              <a:t>简单的选择与投影查询</a:t>
            </a:r>
            <a:endParaRPr lang="zh-CN" altLang="en-US" sz="3600">
              <a:solidFill>
                <a:srgbClr val="1AEE29"/>
              </a:solidFill>
            </a:endParaRPr>
          </a:p>
        </p:txBody>
      </p:sp>
      <p:sp>
        <p:nvSpPr>
          <p:cNvPr id="868355" name="内容占位符 868354"/>
          <p:cNvSpPr>
            <a:spLocks noGrp="1"/>
          </p:cNvSpPr>
          <p:nvPr>
            <p:ph idx="1"/>
          </p:nvPr>
        </p:nvSpPr>
        <p:spPr>
          <a:xfrm>
            <a:off x="0" y="1143000"/>
            <a:ext cx="9296400" cy="5715000"/>
          </a:xfrm>
        </p:spPr>
        <p:txBody>
          <a:bodyPr anchor="t"/>
          <a:lstStyle/>
          <a:p>
            <a:pPr>
              <a:lnSpc>
                <a:spcPct val="80000"/>
              </a:lnSpc>
              <a:buNone/>
            </a:pPr>
            <a:r>
              <a:rPr lang="zh-CN" altLang="en-US" sz="2400">
                <a:solidFill>
                  <a:srgbClr val="FF66FF"/>
                </a:solidFill>
                <a:latin typeface="宋体" panose="02010600030101010101" pitchFamily="2" charset="-122"/>
              </a:rPr>
              <a:t>例 </a:t>
            </a:r>
            <a:r>
              <a:rPr lang="en-US" altLang="zh-CN" sz="2400">
                <a:solidFill>
                  <a:srgbClr val="FF66FF"/>
                </a:solidFill>
                <a:latin typeface="宋体" panose="02010600030101010101" pitchFamily="2" charset="-122"/>
              </a:rPr>
              <a:t>13 </a:t>
            </a:r>
            <a:r>
              <a:rPr lang="zh-CN" altLang="en-US" sz="2400">
                <a:solidFill>
                  <a:srgbClr val="FF66FF"/>
                </a:solidFill>
                <a:latin typeface="宋体" panose="02010600030101010101" pitchFamily="2" charset="-122"/>
              </a:rPr>
              <a:t>查询选修了课程的学生人数</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COUNT</a:t>
            </a: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DISTINCT  Sno</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FROM    Students </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80000"/>
              </a:lnSpc>
              <a:buNone/>
            </a:pP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14  </a:t>
            </a:r>
            <a:r>
              <a:rPr lang="zh-CN" altLang="en-US" sz="2400">
                <a:solidFill>
                  <a:srgbClr val="FF66FF"/>
                </a:solidFill>
                <a:latin typeface="宋体" panose="02010600030101010101" pitchFamily="2" charset="-122"/>
              </a:rPr>
              <a:t>计算选修</a:t>
            </a:r>
            <a:r>
              <a:rPr lang="en-US" altLang="zh-CN" sz="2400">
                <a:solidFill>
                  <a:srgbClr val="FF66FF"/>
                </a:solidFill>
                <a:latin typeface="宋体" panose="02010600030101010101" pitchFamily="2" charset="-122"/>
              </a:rPr>
              <a:t>C01</a:t>
            </a:r>
            <a:r>
              <a:rPr lang="zh-CN" altLang="en-US" sz="2400">
                <a:solidFill>
                  <a:srgbClr val="FF66FF"/>
                </a:solidFill>
                <a:latin typeface="宋体" panose="02010600030101010101" pitchFamily="2" charset="-122"/>
              </a:rPr>
              <a:t>号课程的学生平均成绩</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AVG</a:t>
            </a:r>
            <a:r>
              <a:rPr lang="zh-CN" altLang="en-US" sz="2400">
                <a:solidFill>
                  <a:srgbClr val="FF66FF"/>
                </a:solidFill>
                <a:latin typeface="宋体" panose="02010600030101010101" pitchFamily="2" charset="-122"/>
              </a:rPr>
              <a:t>（</a:t>
            </a:r>
            <a:r>
              <a:rPr lang="en-US" altLang="zh-CN" sz="2400">
                <a:solidFill>
                  <a:srgbClr val="FF66FF"/>
                </a:solidFill>
                <a:latin typeface="宋体" panose="02010600030101010101" pitchFamily="2" charset="-122"/>
              </a:rPr>
              <a:t>Grade)    </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FROM    Reports </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WHERE Cno=‘C01’</a:t>
            </a:r>
            <a:endParaRPr lang="en-US" altLang="zh-CN" sz="2400">
              <a:solidFill>
                <a:srgbClr val="FF66FF"/>
              </a:solidFill>
              <a:latin typeface="宋体" panose="02010600030101010101" pitchFamily="2" charset="-122"/>
            </a:endParaRPr>
          </a:p>
          <a:p>
            <a:pPr>
              <a:lnSpc>
                <a:spcPct val="80000"/>
              </a:lnSpc>
              <a:buNone/>
            </a:pPr>
            <a:endParaRPr lang="en-US" altLang="zh-CN"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15  </a:t>
            </a:r>
            <a:r>
              <a:rPr lang="zh-CN" altLang="en-US" sz="2400">
                <a:solidFill>
                  <a:srgbClr val="FF66FF"/>
                </a:solidFill>
                <a:latin typeface="宋体" panose="02010600030101010101" pitchFamily="2" charset="-122"/>
              </a:rPr>
              <a:t>查询选修</a:t>
            </a:r>
            <a:r>
              <a:rPr lang="en-US" altLang="zh-CN" sz="2400">
                <a:solidFill>
                  <a:srgbClr val="FF66FF"/>
                </a:solidFill>
                <a:latin typeface="宋体" panose="02010600030101010101" pitchFamily="2" charset="-122"/>
              </a:rPr>
              <a:t>C01</a:t>
            </a:r>
            <a:r>
              <a:rPr lang="zh-CN" altLang="en-US" sz="2400">
                <a:solidFill>
                  <a:srgbClr val="FF66FF"/>
                </a:solidFill>
                <a:latin typeface="宋体" panose="02010600030101010101" pitchFamily="2" charset="-122"/>
              </a:rPr>
              <a:t>号课程的学生最高分</a:t>
            </a:r>
            <a:endParaRPr lang="zh-CN" altLang="en-US" sz="2400">
              <a:solidFill>
                <a:srgbClr val="FF66FF"/>
              </a:solidFill>
              <a:latin typeface="宋体" panose="02010600030101010101" pitchFamily="2" charset="-122"/>
            </a:endParaRPr>
          </a:p>
          <a:p>
            <a:pPr>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MAX(Grade)</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FROM    Reports </a:t>
            </a:r>
            <a:endParaRPr lang="en-US" altLang="zh-CN" sz="2400">
              <a:solidFill>
                <a:srgbClr val="FF66FF"/>
              </a:solidFill>
              <a:latin typeface="宋体" panose="02010600030101010101" pitchFamily="2" charset="-122"/>
            </a:endParaRPr>
          </a:p>
          <a:p>
            <a:pPr>
              <a:lnSpc>
                <a:spcPct val="80000"/>
              </a:lnSpc>
              <a:buNone/>
            </a:pPr>
            <a:r>
              <a:rPr lang="en-US" altLang="zh-CN" sz="2400">
                <a:solidFill>
                  <a:srgbClr val="FF66FF"/>
                </a:solidFill>
                <a:latin typeface="宋体" panose="02010600030101010101" pitchFamily="2" charset="-122"/>
              </a:rPr>
              <a:t>  WHERE Cno=‘C01’</a:t>
            </a:r>
            <a:endParaRPr lang="en-US" altLang="zh-CN" sz="2400">
              <a:solidFill>
                <a:srgbClr val="FF66FF"/>
              </a:solidFill>
              <a:latin typeface="宋体" panose="02010600030101010101" pitchFamily="2" charset="-122"/>
            </a:endParaRPr>
          </a:p>
          <a:p>
            <a:pPr>
              <a:lnSpc>
                <a:spcPct val="80000"/>
              </a:lnSpc>
              <a:buNone/>
            </a:pPr>
            <a:endParaRPr lang="en-US" altLang="zh-CN" sz="2400">
              <a:solidFill>
                <a:srgbClr val="FF66FF"/>
              </a:solidFill>
              <a:latin typeface="宋体" panose="02010600030101010101" pitchFamily="2" charset="-122"/>
            </a:endParaRPr>
          </a:p>
          <a:p>
            <a:pPr>
              <a:lnSpc>
                <a:spcPct val="80000"/>
              </a:lnSpc>
              <a:buNone/>
            </a:pPr>
            <a:endParaRPr lang="en-US" altLang="zh-CN" sz="2400">
              <a:solidFill>
                <a:srgbClr val="FFFF99"/>
              </a:solidFill>
              <a:latin typeface="宋体" panose="02010600030101010101" pitchFamily="2" charset="-122"/>
            </a:endParaRPr>
          </a:p>
          <a:p>
            <a:pPr>
              <a:lnSpc>
                <a:spcPct val="80000"/>
              </a:lnSpc>
              <a:buNone/>
            </a:pPr>
            <a:r>
              <a:rPr lang="en-US" altLang="zh-CN" sz="1400"/>
              <a:t>  </a:t>
            </a:r>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8355">
                                            <p:txEl>
                                              <p:pRg st="0" end="0"/>
                                            </p:txEl>
                                          </p:spTgt>
                                        </p:tgtEl>
                                        <p:attrNameLst>
                                          <p:attrName>style.visibility</p:attrName>
                                        </p:attrNameLst>
                                      </p:cBhvr>
                                      <p:to>
                                        <p:strVal val="visible"/>
                                      </p:to>
                                    </p:set>
                                    <p:anim calcmode="lin" valueType="num">
                                      <p:cBhvr additive="base">
                                        <p:cTn id="7" dur="500" fill="hold"/>
                                        <p:tgtEl>
                                          <p:spTgt spid="868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8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8355">
                                            <p:txEl>
                                              <p:pRg st="1" end="1"/>
                                            </p:txEl>
                                          </p:spTgt>
                                        </p:tgtEl>
                                        <p:attrNameLst>
                                          <p:attrName>style.visibility</p:attrName>
                                        </p:attrNameLst>
                                      </p:cBhvr>
                                      <p:to>
                                        <p:strVal val="visible"/>
                                      </p:to>
                                    </p:set>
                                    <p:anim calcmode="lin" valueType="num">
                                      <p:cBhvr additive="base">
                                        <p:cTn id="13" dur="500" fill="hold"/>
                                        <p:tgtEl>
                                          <p:spTgt spid="8683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83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8355">
                                            <p:txEl>
                                              <p:pRg st="2" end="2"/>
                                            </p:txEl>
                                          </p:spTgt>
                                        </p:tgtEl>
                                        <p:attrNameLst>
                                          <p:attrName>style.visibility</p:attrName>
                                        </p:attrNameLst>
                                      </p:cBhvr>
                                      <p:to>
                                        <p:strVal val="visible"/>
                                      </p:to>
                                    </p:set>
                                    <p:anim calcmode="lin" valueType="num">
                                      <p:cBhvr additive="base">
                                        <p:cTn id="19" dur="500" fill="hold"/>
                                        <p:tgtEl>
                                          <p:spTgt spid="8683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8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8355">
                                            <p:txEl>
                                              <p:pRg st="4" end="4"/>
                                            </p:txEl>
                                          </p:spTgt>
                                        </p:tgtEl>
                                        <p:attrNameLst>
                                          <p:attrName>style.visibility</p:attrName>
                                        </p:attrNameLst>
                                      </p:cBhvr>
                                      <p:to>
                                        <p:strVal val="visible"/>
                                      </p:to>
                                    </p:set>
                                    <p:anim calcmode="lin" valueType="num">
                                      <p:cBhvr additive="base">
                                        <p:cTn id="25" dur="500" fill="hold"/>
                                        <p:tgtEl>
                                          <p:spTgt spid="86835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83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8355">
                                            <p:txEl>
                                              <p:pRg st="5" end="5"/>
                                            </p:txEl>
                                          </p:spTgt>
                                        </p:tgtEl>
                                        <p:attrNameLst>
                                          <p:attrName>style.visibility</p:attrName>
                                        </p:attrNameLst>
                                      </p:cBhvr>
                                      <p:to>
                                        <p:strVal val="visible"/>
                                      </p:to>
                                    </p:set>
                                    <p:anim calcmode="lin" valueType="num">
                                      <p:cBhvr additive="base">
                                        <p:cTn id="31" dur="500" fill="hold"/>
                                        <p:tgtEl>
                                          <p:spTgt spid="86835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83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8355">
                                            <p:txEl>
                                              <p:pRg st="6" end="6"/>
                                            </p:txEl>
                                          </p:spTgt>
                                        </p:tgtEl>
                                        <p:attrNameLst>
                                          <p:attrName>style.visibility</p:attrName>
                                        </p:attrNameLst>
                                      </p:cBhvr>
                                      <p:to>
                                        <p:strVal val="visible"/>
                                      </p:to>
                                    </p:set>
                                    <p:anim calcmode="lin" valueType="num">
                                      <p:cBhvr additive="base">
                                        <p:cTn id="37" dur="500" fill="hold"/>
                                        <p:tgtEl>
                                          <p:spTgt spid="86835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83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8355">
                                            <p:txEl>
                                              <p:pRg st="7" end="7"/>
                                            </p:txEl>
                                          </p:spTgt>
                                        </p:tgtEl>
                                        <p:attrNameLst>
                                          <p:attrName>style.visibility</p:attrName>
                                        </p:attrNameLst>
                                      </p:cBhvr>
                                      <p:to>
                                        <p:strVal val="visible"/>
                                      </p:to>
                                    </p:set>
                                    <p:anim calcmode="lin" valueType="num">
                                      <p:cBhvr additive="base">
                                        <p:cTn id="43" dur="500" fill="hold"/>
                                        <p:tgtEl>
                                          <p:spTgt spid="86835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835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8355">
                                            <p:txEl>
                                              <p:pRg st="9" end="9"/>
                                            </p:txEl>
                                          </p:spTgt>
                                        </p:tgtEl>
                                        <p:attrNameLst>
                                          <p:attrName>style.visibility</p:attrName>
                                        </p:attrNameLst>
                                      </p:cBhvr>
                                      <p:to>
                                        <p:strVal val="visible"/>
                                      </p:to>
                                    </p:set>
                                    <p:anim calcmode="lin" valueType="num">
                                      <p:cBhvr additive="base">
                                        <p:cTn id="49" dur="500" fill="hold"/>
                                        <p:tgtEl>
                                          <p:spTgt spid="868355">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835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68355">
                                            <p:txEl>
                                              <p:pRg st="10" end="10"/>
                                            </p:txEl>
                                          </p:spTgt>
                                        </p:tgtEl>
                                        <p:attrNameLst>
                                          <p:attrName>style.visibility</p:attrName>
                                        </p:attrNameLst>
                                      </p:cBhvr>
                                      <p:to>
                                        <p:strVal val="visible"/>
                                      </p:to>
                                    </p:set>
                                    <p:anim calcmode="lin" valueType="num">
                                      <p:cBhvr additive="base">
                                        <p:cTn id="55" dur="500" fill="hold"/>
                                        <p:tgtEl>
                                          <p:spTgt spid="868355">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6835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68355">
                                            <p:txEl>
                                              <p:pRg st="11" end="11"/>
                                            </p:txEl>
                                          </p:spTgt>
                                        </p:tgtEl>
                                        <p:attrNameLst>
                                          <p:attrName>style.visibility</p:attrName>
                                        </p:attrNameLst>
                                      </p:cBhvr>
                                      <p:to>
                                        <p:strVal val="visible"/>
                                      </p:to>
                                    </p:set>
                                    <p:anim calcmode="lin" valueType="num">
                                      <p:cBhvr additive="base">
                                        <p:cTn id="61" dur="500" fill="hold"/>
                                        <p:tgtEl>
                                          <p:spTgt spid="868355">
                                            <p:txEl>
                                              <p:pRg st="11" end="1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6835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68355">
                                            <p:txEl>
                                              <p:pRg st="12" end="12"/>
                                            </p:txEl>
                                          </p:spTgt>
                                        </p:tgtEl>
                                        <p:attrNameLst>
                                          <p:attrName>style.visibility</p:attrName>
                                        </p:attrNameLst>
                                      </p:cBhvr>
                                      <p:to>
                                        <p:strVal val="visible"/>
                                      </p:to>
                                    </p:set>
                                    <p:anim calcmode="lin" valueType="num">
                                      <p:cBhvr additive="base">
                                        <p:cTn id="67" dur="500" fill="hold"/>
                                        <p:tgtEl>
                                          <p:spTgt spid="868355">
                                            <p:txEl>
                                              <p:pRg st="12" end="12"/>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868355">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868355">
                                            <p:txEl>
                                              <p:pRg st="15" end="15"/>
                                            </p:txEl>
                                          </p:spTgt>
                                        </p:tgtEl>
                                        <p:attrNameLst>
                                          <p:attrName>style.visibility</p:attrName>
                                        </p:attrNameLst>
                                      </p:cBhvr>
                                      <p:to>
                                        <p:strVal val="visible"/>
                                      </p:to>
                                    </p:set>
                                    <p:anim calcmode="lin" valueType="num">
                                      <p:cBhvr additive="base">
                                        <p:cTn id="73" dur="500" fill="hold"/>
                                        <p:tgtEl>
                                          <p:spTgt spid="868355">
                                            <p:txEl>
                                              <p:pRg st="15" end="15"/>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86835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build="p"/>
    </p:bld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标题 869377"/>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69379" name="内容占位符 869378"/>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5 .</a:t>
            </a:r>
            <a:r>
              <a:rPr lang="zh-CN" altLang="en-US" sz="2800">
                <a:solidFill>
                  <a:srgbClr val="FFFF99"/>
                </a:solidFill>
                <a:latin typeface="宋体" panose="02010600030101010101" pitchFamily="2" charset="-122"/>
              </a:rPr>
              <a:t>查询结果分组</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GROUP  BY  </a:t>
            </a:r>
            <a:r>
              <a:rPr lang="zh-CN" altLang="en-US" sz="2800">
                <a:solidFill>
                  <a:srgbClr val="FFFF99"/>
                </a:solidFill>
                <a:latin typeface="宋体" panose="02010600030101010101" pitchFamily="2" charset="-122"/>
              </a:rPr>
              <a:t>子句将查询结果表按某一列或多列值分组</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值相等的为一组</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如果未对查询结果分组，聚集函数将作用于整个查询结果</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16  </a:t>
            </a:r>
            <a:r>
              <a:rPr lang="zh-CN" altLang="en-US" sz="2800">
                <a:solidFill>
                  <a:srgbClr val="FF66FF"/>
                </a:solidFill>
                <a:latin typeface="宋体" panose="02010600030101010101" pitchFamily="2" charset="-122"/>
              </a:rPr>
              <a:t>求各个课程号及相应的选课人数</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SELECT     Cno,COUNT(Sno)   Cnt Sno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Reports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GROUP BY  Cno;</a:t>
            </a:r>
            <a:endParaRPr lang="en-US" altLang="zh-CN" sz="2800">
              <a:solidFill>
                <a:srgbClr val="FF66FF"/>
              </a:solidFill>
              <a:latin typeface="宋体" panose="02010600030101010101" pitchFamily="2" charset="-122"/>
            </a:endParaRPr>
          </a:p>
          <a:p>
            <a:pPr>
              <a:buNone/>
            </a:pPr>
            <a:endParaRPr lang="en-US" altLang="zh-CN" sz="2800">
              <a:solidFill>
                <a:srgbClr val="FF66FF"/>
              </a:solidFill>
              <a:latin typeface="宋体" panose="02010600030101010101" pitchFamily="2" charset="-122"/>
            </a:endParaRPr>
          </a:p>
          <a:p>
            <a:pPr>
              <a:buNone/>
            </a:pPr>
            <a:endParaRPr lang="en-US" altLang="zh-CN" sz="2800">
              <a:solidFill>
                <a:srgbClr val="FFFF99"/>
              </a:solidFill>
              <a:latin typeface="宋体" panose="02010600030101010101" pitchFamily="2" charset="-122"/>
            </a:endParaRPr>
          </a:p>
          <a:p>
            <a:pPr>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9379">
                                            <p:txEl>
                                              <p:pRg st="0" end="0"/>
                                            </p:txEl>
                                          </p:spTgt>
                                        </p:tgtEl>
                                        <p:attrNameLst>
                                          <p:attrName>style.visibility</p:attrName>
                                        </p:attrNameLst>
                                      </p:cBhvr>
                                      <p:to>
                                        <p:strVal val="visible"/>
                                      </p:to>
                                    </p:set>
                                    <p:anim calcmode="lin" valueType="num">
                                      <p:cBhvr additive="base">
                                        <p:cTn id="7" dur="500" fill="hold"/>
                                        <p:tgtEl>
                                          <p:spTgt spid="869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9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9379">
                                            <p:txEl>
                                              <p:pRg st="1" end="1"/>
                                            </p:txEl>
                                          </p:spTgt>
                                        </p:tgtEl>
                                        <p:attrNameLst>
                                          <p:attrName>style.visibility</p:attrName>
                                        </p:attrNameLst>
                                      </p:cBhvr>
                                      <p:to>
                                        <p:strVal val="visible"/>
                                      </p:to>
                                    </p:set>
                                    <p:anim calcmode="lin" valueType="num">
                                      <p:cBhvr additive="base">
                                        <p:cTn id="13" dur="500" fill="hold"/>
                                        <p:tgtEl>
                                          <p:spTgt spid="8693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93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9379">
                                            <p:txEl>
                                              <p:pRg st="2" end="2"/>
                                            </p:txEl>
                                          </p:spTgt>
                                        </p:tgtEl>
                                        <p:attrNameLst>
                                          <p:attrName>style.visibility</p:attrName>
                                        </p:attrNameLst>
                                      </p:cBhvr>
                                      <p:to>
                                        <p:strVal val="visible"/>
                                      </p:to>
                                    </p:set>
                                    <p:anim calcmode="lin" valueType="num">
                                      <p:cBhvr additive="base">
                                        <p:cTn id="19" dur="500" fill="hold"/>
                                        <p:tgtEl>
                                          <p:spTgt spid="8693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93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9379">
                                            <p:txEl>
                                              <p:pRg st="3" end="3"/>
                                            </p:txEl>
                                          </p:spTgt>
                                        </p:tgtEl>
                                        <p:attrNameLst>
                                          <p:attrName>style.visibility</p:attrName>
                                        </p:attrNameLst>
                                      </p:cBhvr>
                                      <p:to>
                                        <p:strVal val="visible"/>
                                      </p:to>
                                    </p:set>
                                    <p:anim calcmode="lin" valueType="num">
                                      <p:cBhvr additive="base">
                                        <p:cTn id="25" dur="500" fill="hold"/>
                                        <p:tgtEl>
                                          <p:spTgt spid="8693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93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9379">
                                            <p:txEl>
                                              <p:pRg st="4" end="4"/>
                                            </p:txEl>
                                          </p:spTgt>
                                        </p:tgtEl>
                                        <p:attrNameLst>
                                          <p:attrName>style.visibility</p:attrName>
                                        </p:attrNameLst>
                                      </p:cBhvr>
                                      <p:to>
                                        <p:strVal val="visible"/>
                                      </p:to>
                                    </p:set>
                                    <p:anim calcmode="lin" valueType="num">
                                      <p:cBhvr additive="base">
                                        <p:cTn id="31" dur="500" fill="hold"/>
                                        <p:tgtEl>
                                          <p:spTgt spid="8693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93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69379">
                                            <p:txEl>
                                              <p:pRg st="5" end="5"/>
                                            </p:txEl>
                                          </p:spTgt>
                                        </p:tgtEl>
                                        <p:attrNameLst>
                                          <p:attrName>style.visibility</p:attrName>
                                        </p:attrNameLst>
                                      </p:cBhvr>
                                      <p:to>
                                        <p:strVal val="visible"/>
                                      </p:to>
                                    </p:set>
                                    <p:anim calcmode="lin" valueType="num">
                                      <p:cBhvr additive="base">
                                        <p:cTn id="37" dur="500" fill="hold"/>
                                        <p:tgtEl>
                                          <p:spTgt spid="8693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693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69379">
                                            <p:txEl>
                                              <p:pRg st="6" end="6"/>
                                            </p:txEl>
                                          </p:spTgt>
                                        </p:tgtEl>
                                        <p:attrNameLst>
                                          <p:attrName>style.visibility</p:attrName>
                                        </p:attrNameLst>
                                      </p:cBhvr>
                                      <p:to>
                                        <p:strVal val="visible"/>
                                      </p:to>
                                    </p:set>
                                    <p:anim calcmode="lin" valueType="num">
                                      <p:cBhvr additive="base">
                                        <p:cTn id="43" dur="500" fill="hold"/>
                                        <p:tgtEl>
                                          <p:spTgt spid="8693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693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69379">
                                            <p:txEl>
                                              <p:pRg st="7" end="7"/>
                                            </p:txEl>
                                          </p:spTgt>
                                        </p:tgtEl>
                                        <p:attrNameLst>
                                          <p:attrName>style.visibility</p:attrName>
                                        </p:attrNameLst>
                                      </p:cBhvr>
                                      <p:to>
                                        <p:strVal val="visible"/>
                                      </p:to>
                                    </p:set>
                                    <p:anim calcmode="lin" valueType="num">
                                      <p:cBhvr additive="base">
                                        <p:cTn id="49" dur="500" fill="hold"/>
                                        <p:tgtEl>
                                          <p:spTgt spid="86937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6937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379" grpId="0" build="p"/>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5" name="标题 870401"/>
          <p:cNvSpPr>
            <a:spLocks noGrp="1"/>
          </p:cNvSpPr>
          <p:nvPr>
            <p:ph type="title"/>
          </p:nvPr>
        </p:nvSpPr>
        <p:spPr>
          <a:xfrm>
            <a:off x="684213" y="252413"/>
            <a:ext cx="6870700" cy="784225"/>
          </a:xfrm>
        </p:spPr>
        <p:txBody>
          <a:bodyPr anchor="b"/>
          <a:lstStyle/>
          <a:p>
            <a:r>
              <a:rPr lang="en-US" altLang="zh-CN" sz="4000">
                <a:solidFill>
                  <a:srgbClr val="1AEE29"/>
                </a:solidFill>
                <a:latin typeface="宋体" panose="02010600030101010101" pitchFamily="2" charset="-122"/>
              </a:rPr>
              <a:t>3.3.1 </a:t>
            </a:r>
            <a:r>
              <a:rPr lang="zh-CN" altLang="en-US" sz="4000">
                <a:solidFill>
                  <a:srgbClr val="1AEE29"/>
                </a:solidFill>
                <a:latin typeface="宋体" panose="02010600030101010101" pitchFamily="2" charset="-122"/>
              </a:rPr>
              <a:t>简单的选择与投影查询</a:t>
            </a:r>
            <a:endParaRPr lang="zh-CN" altLang="en-US" sz="4000">
              <a:solidFill>
                <a:srgbClr val="1AEE29"/>
              </a:solidFill>
              <a:latin typeface="宋体" panose="02010600030101010101" pitchFamily="2" charset="-122"/>
            </a:endParaRPr>
          </a:p>
        </p:txBody>
      </p:sp>
      <p:sp>
        <p:nvSpPr>
          <p:cNvPr id="870403" name="内容占位符 870402"/>
          <p:cNvSpPr>
            <a:spLocks noGrp="1"/>
          </p:cNvSpPr>
          <p:nvPr>
            <p:ph idx="1"/>
          </p:nvPr>
        </p:nvSpPr>
        <p:spPr>
          <a:xfrm>
            <a:off x="0" y="1600200"/>
            <a:ext cx="9144000" cy="5257800"/>
          </a:xfrm>
        </p:spPr>
        <p:txBody>
          <a:bodyPr anchor="t"/>
          <a:lstStyle/>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17  </a:t>
            </a:r>
            <a:r>
              <a:rPr lang="zh-CN" altLang="en-US" sz="2800">
                <a:solidFill>
                  <a:srgbClr val="FFFF99"/>
                </a:solidFill>
                <a:latin typeface="宋体" panose="02010600030101010101" pitchFamily="2" charset="-122"/>
              </a:rPr>
              <a:t>查询选修了</a:t>
            </a: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门或</a:t>
            </a: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门以上课程的学生学号</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Sno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Reports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GROUP BY  Sno</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HAVING  COUNT </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Cno)&gt;=3;</a:t>
            </a:r>
            <a:endParaRPr lang="en-US" altLang="zh-CN" sz="2800">
              <a:solidFill>
                <a:srgbClr val="FFFF99"/>
              </a:solidFill>
              <a:latin typeface="宋体" panose="02010600030101010101" pitchFamily="2" charset="-122"/>
            </a:endParaRPr>
          </a:p>
          <a:p>
            <a:pPr lvl="2">
              <a:buNone/>
            </a:pP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03">
                                            <p:txEl>
                                              <p:pRg st="0" end="0"/>
                                            </p:txEl>
                                          </p:spTgt>
                                        </p:tgtEl>
                                        <p:attrNameLst>
                                          <p:attrName>style.visibility</p:attrName>
                                        </p:attrNameLst>
                                      </p:cBhvr>
                                      <p:to>
                                        <p:strVal val="visible"/>
                                      </p:to>
                                    </p:set>
                                    <p:anim calcmode="lin" valueType="num">
                                      <p:cBhvr additive="base">
                                        <p:cTn id="7" dur="500" fill="hold"/>
                                        <p:tgtEl>
                                          <p:spTgt spid="870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403">
                                            <p:txEl>
                                              <p:pRg st="1" end="1"/>
                                            </p:txEl>
                                          </p:spTgt>
                                        </p:tgtEl>
                                        <p:attrNameLst>
                                          <p:attrName>style.visibility</p:attrName>
                                        </p:attrNameLst>
                                      </p:cBhvr>
                                      <p:to>
                                        <p:strVal val="visible"/>
                                      </p:to>
                                    </p:set>
                                    <p:anim calcmode="lin" valueType="num">
                                      <p:cBhvr additive="base">
                                        <p:cTn id="13" dur="500" fill="hold"/>
                                        <p:tgtEl>
                                          <p:spTgt spid="8704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0403">
                                            <p:txEl>
                                              <p:pRg st="2" end="2"/>
                                            </p:txEl>
                                          </p:spTgt>
                                        </p:tgtEl>
                                        <p:attrNameLst>
                                          <p:attrName>style.visibility</p:attrName>
                                        </p:attrNameLst>
                                      </p:cBhvr>
                                      <p:to>
                                        <p:strVal val="visible"/>
                                      </p:to>
                                    </p:set>
                                    <p:anim calcmode="lin" valueType="num">
                                      <p:cBhvr additive="base">
                                        <p:cTn id="19" dur="500" fill="hold"/>
                                        <p:tgtEl>
                                          <p:spTgt spid="8704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4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0403">
                                            <p:txEl>
                                              <p:pRg st="3" end="3"/>
                                            </p:txEl>
                                          </p:spTgt>
                                        </p:tgtEl>
                                        <p:attrNameLst>
                                          <p:attrName>style.visibility</p:attrName>
                                        </p:attrNameLst>
                                      </p:cBhvr>
                                      <p:to>
                                        <p:strVal val="visible"/>
                                      </p:to>
                                    </p:set>
                                    <p:anim calcmode="lin" valueType="num">
                                      <p:cBhvr additive="base">
                                        <p:cTn id="25" dur="500" fill="hold"/>
                                        <p:tgtEl>
                                          <p:spTgt spid="8704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04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0403">
                                            <p:txEl>
                                              <p:pRg st="4" end="4"/>
                                            </p:txEl>
                                          </p:spTgt>
                                        </p:tgtEl>
                                        <p:attrNameLst>
                                          <p:attrName>style.visibility</p:attrName>
                                        </p:attrNameLst>
                                      </p:cBhvr>
                                      <p:to>
                                        <p:strVal val="visible"/>
                                      </p:to>
                                    </p:set>
                                    <p:anim calcmode="lin" valueType="num">
                                      <p:cBhvr additive="base">
                                        <p:cTn id="31" dur="500" fill="hold"/>
                                        <p:tgtEl>
                                          <p:spTgt spid="8704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04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3" grpId="0" build="p"/>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49" name="标题 87142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br>
              <a:rPr lang="zh-CN" altLang="en-US" sz="4000">
                <a:solidFill>
                  <a:srgbClr val="1AEE29"/>
                </a:solidFill>
              </a:rPr>
            </a:br>
            <a:endParaRPr lang="zh-CN" altLang="en-US" sz="4000">
              <a:solidFill>
                <a:srgbClr val="1AEE29"/>
              </a:solidFill>
            </a:endParaRPr>
          </a:p>
        </p:txBody>
      </p:sp>
      <p:sp>
        <p:nvSpPr>
          <p:cNvPr id="871427" name="内容占位符 871426"/>
          <p:cNvSpPr>
            <a:spLocks noGrp="1"/>
          </p:cNvSpPr>
          <p:nvPr>
            <p:ph idx="1"/>
          </p:nvPr>
        </p:nvSpPr>
        <p:spPr>
          <a:xfrm>
            <a:off x="0" y="765175"/>
            <a:ext cx="9144000" cy="6092825"/>
          </a:xfrm>
        </p:spPr>
        <p:txBody>
          <a:bodyPr anchor="t"/>
          <a:lstStyle/>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不同表之间的连接查询</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1&gt;&lt;</a:t>
            </a:r>
            <a:r>
              <a:rPr lang="zh-CN" altLang="en-US" sz="2800">
                <a:solidFill>
                  <a:srgbClr val="FFFF99"/>
                </a:solidFill>
                <a:latin typeface="宋体" panose="02010600030101010101" pitchFamily="2" charset="-122"/>
              </a:rPr>
              <a:t>比较运算符</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1&gt; BETWEEN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AND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3&gt;</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当连接的比较运算符为“</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时</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称为等值连接</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连接过程是</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首先在表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中找到第一个元组</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然后从头开始扫描表</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逐一查找满足条件的元组，找到后就将表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中的第一个元组与该元组拼接起来，形成结果表中的一个元组。表</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全部查找完后，再找表一中第</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个元组，然后再从头开始扫描表</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，逐一查找满足连接条件的元组，找到后就将表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中的第</a:t>
            </a: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个元组与该元组拼接起来，形成结果表中的一个元组。重复上述操作，直到表</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中的全部元组处理完毕为止。</a:t>
            </a: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 calcmode="lin" valueType="num">
                                      <p:cBhvr additive="base">
                                        <p:cTn id="7" dur="500" fill="hold"/>
                                        <p:tgtEl>
                                          <p:spTgt spid="8714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14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1427">
                                            <p:txEl>
                                              <p:pRg st="1" end="1"/>
                                            </p:txEl>
                                          </p:spTgt>
                                        </p:tgtEl>
                                        <p:attrNameLst>
                                          <p:attrName>style.visibility</p:attrName>
                                        </p:attrNameLst>
                                      </p:cBhvr>
                                      <p:to>
                                        <p:strVal val="visible"/>
                                      </p:to>
                                    </p:set>
                                    <p:anim calcmode="lin" valueType="num">
                                      <p:cBhvr additive="base">
                                        <p:cTn id="13" dur="500" fill="hold"/>
                                        <p:tgtEl>
                                          <p:spTgt spid="8714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14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1427">
                                            <p:txEl>
                                              <p:pRg st="2" end="2"/>
                                            </p:txEl>
                                          </p:spTgt>
                                        </p:tgtEl>
                                        <p:attrNameLst>
                                          <p:attrName>style.visibility</p:attrName>
                                        </p:attrNameLst>
                                      </p:cBhvr>
                                      <p:to>
                                        <p:strVal val="visible"/>
                                      </p:to>
                                    </p:set>
                                    <p:anim calcmode="lin" valueType="num">
                                      <p:cBhvr additive="base">
                                        <p:cTn id="19" dur="500" fill="hold"/>
                                        <p:tgtEl>
                                          <p:spTgt spid="8714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14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1427">
                                            <p:txEl>
                                              <p:pRg st="3" end="3"/>
                                            </p:txEl>
                                          </p:spTgt>
                                        </p:tgtEl>
                                        <p:attrNameLst>
                                          <p:attrName>style.visibility</p:attrName>
                                        </p:attrNameLst>
                                      </p:cBhvr>
                                      <p:to>
                                        <p:strVal val="visible"/>
                                      </p:to>
                                    </p:set>
                                    <p:anim calcmode="lin" valueType="num">
                                      <p:cBhvr additive="base">
                                        <p:cTn id="25" dur="500" fill="hold"/>
                                        <p:tgtEl>
                                          <p:spTgt spid="8714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14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1427">
                                            <p:txEl>
                                              <p:pRg st="4" end="4"/>
                                            </p:txEl>
                                          </p:spTgt>
                                        </p:tgtEl>
                                        <p:attrNameLst>
                                          <p:attrName>style.visibility</p:attrName>
                                        </p:attrNameLst>
                                      </p:cBhvr>
                                      <p:to>
                                        <p:strVal val="visible"/>
                                      </p:to>
                                    </p:set>
                                    <p:anim calcmode="lin" valueType="num">
                                      <p:cBhvr additive="base">
                                        <p:cTn id="31" dur="500" fill="hold"/>
                                        <p:tgtEl>
                                          <p:spTgt spid="8714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14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71427">
                                            <p:txEl>
                                              <p:pRg st="5" end="5"/>
                                            </p:txEl>
                                          </p:spTgt>
                                        </p:tgtEl>
                                        <p:attrNameLst>
                                          <p:attrName>style.visibility</p:attrName>
                                        </p:attrNameLst>
                                      </p:cBhvr>
                                      <p:to>
                                        <p:strVal val="visible"/>
                                      </p:to>
                                    </p:set>
                                    <p:anim calcmode="lin" valueType="num">
                                      <p:cBhvr additive="base">
                                        <p:cTn id="37" dur="500" fill="hold"/>
                                        <p:tgtEl>
                                          <p:spTgt spid="87142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714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build="p"/>
    </p:bld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3" name="标题 872449"/>
          <p:cNvSpPr>
            <a:spLocks noGrp="1"/>
          </p:cNvSpPr>
          <p:nvPr>
            <p:ph type="title"/>
          </p:nvPr>
        </p:nvSpPr>
        <p:spPr>
          <a:xfrm>
            <a:off x="685800" y="152400"/>
            <a:ext cx="6870700" cy="118745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br>
              <a:rPr lang="zh-CN" altLang="en-US" sz="4000"/>
            </a:br>
            <a:endParaRPr lang="zh-CN" altLang="en-US"/>
          </a:p>
        </p:txBody>
      </p:sp>
      <p:sp>
        <p:nvSpPr>
          <p:cNvPr id="872451" name="内容占位符 872450"/>
          <p:cNvSpPr>
            <a:spLocks noGrp="1"/>
          </p:cNvSpPr>
          <p:nvPr>
            <p:ph idx="1"/>
          </p:nvPr>
        </p:nvSpPr>
        <p:spPr>
          <a:xfrm>
            <a:off x="0" y="981075"/>
            <a:ext cx="9144000" cy="5334000"/>
          </a:xfrm>
        </p:spPr>
        <p:txBody>
          <a:bodyPr anchor="t"/>
          <a:lstStyle/>
          <a:p>
            <a:pPr lvl="2">
              <a:buNone/>
            </a:pPr>
            <a:r>
              <a:rPr lang="zh-CN" altLang="en-US" sz="2800">
                <a:solidFill>
                  <a:srgbClr val="FF99FF"/>
                </a:solidFill>
                <a:latin typeface="宋体" panose="02010600030101010101" pitchFamily="2" charset="-122"/>
              </a:rPr>
              <a:t>例</a:t>
            </a:r>
            <a:r>
              <a:rPr lang="en-US" altLang="zh-CN" sz="2800">
                <a:solidFill>
                  <a:srgbClr val="FF99FF"/>
                </a:solidFill>
                <a:latin typeface="宋体" panose="02010600030101010101" pitchFamily="2" charset="-122"/>
              </a:rPr>
              <a:t>18   </a:t>
            </a:r>
            <a:r>
              <a:rPr lang="zh-CN" altLang="en-US" sz="2800">
                <a:solidFill>
                  <a:srgbClr val="FF99FF"/>
                </a:solidFill>
                <a:latin typeface="宋体" panose="02010600030101010101" pitchFamily="2" charset="-122"/>
              </a:rPr>
              <a:t>查询每个学生及其选修课程的情况</a:t>
            </a:r>
            <a:endParaRPr lang="zh-CN" altLang="en-US" sz="2800">
              <a:solidFill>
                <a:srgbClr val="FF99FF"/>
              </a:solidFill>
              <a:latin typeface="宋体" panose="02010600030101010101" pitchFamily="2" charset="-122"/>
            </a:endParaRPr>
          </a:p>
          <a:p>
            <a:pPr>
              <a:buNone/>
            </a:pPr>
            <a:r>
              <a:rPr lang="zh-CN" altLang="en-US" sz="2800">
                <a:solidFill>
                  <a:srgbClr val="FF99FF"/>
                </a:solidFill>
                <a:latin typeface="宋体" panose="02010600030101010101" pitchFamily="2" charset="-122"/>
              </a:rPr>
              <a:t>  </a:t>
            </a:r>
            <a:r>
              <a:rPr lang="en-US" altLang="zh-CN" sz="2800">
                <a:solidFill>
                  <a:srgbClr val="FF99FF"/>
                </a:solidFill>
                <a:latin typeface="宋体" panose="02010600030101010101" pitchFamily="2" charset="-122"/>
              </a:rPr>
              <a:t>SELECT   Students.Sno ,Sname,Ssex,Sage,Sdept,Cno,Grade</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FROM   Students, Reports </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WHERE  Students.Sno=Report.Sno;</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a:t>
            </a:r>
            <a:r>
              <a:rPr lang="zh-CN" altLang="en-US" sz="2800">
                <a:solidFill>
                  <a:srgbClr val="FF99FF"/>
                </a:solidFill>
                <a:latin typeface="宋体" panose="02010600030101010101" pitchFamily="2" charset="-122"/>
              </a:rPr>
              <a:t>例</a:t>
            </a:r>
            <a:r>
              <a:rPr lang="en-US" altLang="zh-CN" sz="2800">
                <a:solidFill>
                  <a:srgbClr val="FF99FF"/>
                </a:solidFill>
                <a:latin typeface="宋体" panose="02010600030101010101" pitchFamily="2" charset="-122"/>
              </a:rPr>
              <a:t>19 </a:t>
            </a:r>
            <a:r>
              <a:rPr lang="zh-CN" altLang="en-US" sz="2800">
                <a:solidFill>
                  <a:srgbClr val="FF99FF"/>
                </a:solidFill>
                <a:latin typeface="宋体" panose="02010600030101010101" pitchFamily="2" charset="-122"/>
              </a:rPr>
              <a:t>查询每个学生的学号、姓名、选修的课程名及    成绩</a:t>
            </a:r>
            <a:endParaRPr lang="zh-CN" altLang="en-US" sz="2800">
              <a:solidFill>
                <a:srgbClr val="FF99FF"/>
              </a:solidFill>
              <a:latin typeface="宋体" panose="02010600030101010101" pitchFamily="2" charset="-122"/>
            </a:endParaRPr>
          </a:p>
          <a:p>
            <a:pPr>
              <a:buNone/>
            </a:pPr>
            <a:r>
              <a:rPr lang="zh-CN" altLang="en-US" sz="2800">
                <a:solidFill>
                  <a:srgbClr val="FF99FF"/>
                </a:solidFill>
                <a:latin typeface="宋体" panose="02010600030101010101" pitchFamily="2" charset="-122"/>
              </a:rPr>
              <a:t>   </a:t>
            </a:r>
            <a:r>
              <a:rPr lang="en-US" altLang="zh-CN" sz="2800">
                <a:solidFill>
                  <a:srgbClr val="FF99FF"/>
                </a:solidFill>
                <a:latin typeface="宋体" panose="02010600030101010101" pitchFamily="2" charset="-122"/>
              </a:rPr>
              <a:t>SELECT Students.Sno ,Sname,Cname,Grade</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FROM   Students, Reports ,Courses</a:t>
            </a:r>
            <a:endParaRPr lang="en-US" altLang="zh-CN" sz="2800">
              <a:solidFill>
                <a:srgbClr val="FF99FF"/>
              </a:solidFill>
              <a:latin typeface="宋体" panose="02010600030101010101" pitchFamily="2" charset="-122"/>
            </a:endParaRPr>
          </a:p>
          <a:p>
            <a:pPr>
              <a:buNone/>
            </a:pPr>
            <a:r>
              <a:rPr lang="en-US" altLang="zh-CN" sz="2800">
                <a:solidFill>
                  <a:srgbClr val="FF99FF"/>
                </a:solidFill>
                <a:latin typeface="宋体" panose="02010600030101010101" pitchFamily="2" charset="-122"/>
              </a:rPr>
              <a:t>   WHERE  Students.Sno=Report.Sno AND        Reports.cno=Course.Cno;</a:t>
            </a:r>
            <a:endParaRPr lang="en-US" altLang="zh-CN" sz="2800">
              <a:solidFill>
                <a:srgbClr val="FF99FF"/>
              </a:solidFill>
              <a:latin typeface="宋体" panose="02010600030101010101" pitchFamily="2" charset="-122"/>
            </a:endParaRPr>
          </a:p>
          <a:p>
            <a:pPr>
              <a:buNone/>
            </a:pPr>
            <a:endParaRPr lang="en-US" altLang="zh-CN" sz="2800">
              <a:solidFill>
                <a:srgbClr val="FF99FF"/>
              </a:solidFill>
              <a:latin typeface="宋体" panose="02010600030101010101" pitchFamily="2" charset="-122"/>
            </a:endParaRPr>
          </a:p>
          <a:p>
            <a:pPr lvl="2">
              <a:buNone/>
            </a:pP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2451">
                                            <p:txEl>
                                              <p:pRg st="0" end="0"/>
                                            </p:txEl>
                                          </p:spTgt>
                                        </p:tgtEl>
                                        <p:attrNameLst>
                                          <p:attrName>style.visibility</p:attrName>
                                        </p:attrNameLst>
                                      </p:cBhvr>
                                      <p:to>
                                        <p:strVal val="visible"/>
                                      </p:to>
                                    </p:set>
                                    <p:anim calcmode="lin" valueType="num">
                                      <p:cBhvr additive="base">
                                        <p:cTn id="7" dur="500" fill="hold"/>
                                        <p:tgtEl>
                                          <p:spTgt spid="872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2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2451">
                                            <p:txEl>
                                              <p:pRg st="1" end="1"/>
                                            </p:txEl>
                                          </p:spTgt>
                                        </p:tgtEl>
                                        <p:attrNameLst>
                                          <p:attrName>style.visibility</p:attrName>
                                        </p:attrNameLst>
                                      </p:cBhvr>
                                      <p:to>
                                        <p:strVal val="visible"/>
                                      </p:to>
                                    </p:set>
                                    <p:anim calcmode="lin" valueType="num">
                                      <p:cBhvr additive="base">
                                        <p:cTn id="13" dur="500" fill="hold"/>
                                        <p:tgtEl>
                                          <p:spTgt spid="8724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24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2451">
                                            <p:txEl>
                                              <p:pRg st="2" end="2"/>
                                            </p:txEl>
                                          </p:spTgt>
                                        </p:tgtEl>
                                        <p:attrNameLst>
                                          <p:attrName>style.visibility</p:attrName>
                                        </p:attrNameLst>
                                      </p:cBhvr>
                                      <p:to>
                                        <p:strVal val="visible"/>
                                      </p:to>
                                    </p:set>
                                    <p:anim calcmode="lin" valueType="num">
                                      <p:cBhvr additive="base">
                                        <p:cTn id="19" dur="500" fill="hold"/>
                                        <p:tgtEl>
                                          <p:spTgt spid="8724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24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2451">
                                            <p:txEl>
                                              <p:pRg st="3" end="3"/>
                                            </p:txEl>
                                          </p:spTgt>
                                        </p:tgtEl>
                                        <p:attrNameLst>
                                          <p:attrName>style.visibility</p:attrName>
                                        </p:attrNameLst>
                                      </p:cBhvr>
                                      <p:to>
                                        <p:strVal val="visible"/>
                                      </p:to>
                                    </p:set>
                                    <p:anim calcmode="lin" valueType="num">
                                      <p:cBhvr additive="base">
                                        <p:cTn id="25" dur="500" fill="hold"/>
                                        <p:tgtEl>
                                          <p:spTgt spid="8724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24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2451">
                                            <p:txEl>
                                              <p:pRg st="4" end="4"/>
                                            </p:txEl>
                                          </p:spTgt>
                                        </p:tgtEl>
                                        <p:attrNameLst>
                                          <p:attrName>style.visibility</p:attrName>
                                        </p:attrNameLst>
                                      </p:cBhvr>
                                      <p:to>
                                        <p:strVal val="visible"/>
                                      </p:to>
                                    </p:set>
                                    <p:anim calcmode="lin" valueType="num">
                                      <p:cBhvr additive="base">
                                        <p:cTn id="31" dur="500" fill="hold"/>
                                        <p:tgtEl>
                                          <p:spTgt spid="8724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24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72451">
                                            <p:txEl>
                                              <p:pRg st="5" end="5"/>
                                            </p:txEl>
                                          </p:spTgt>
                                        </p:tgtEl>
                                        <p:attrNameLst>
                                          <p:attrName>style.visibility</p:attrName>
                                        </p:attrNameLst>
                                      </p:cBhvr>
                                      <p:to>
                                        <p:strVal val="visible"/>
                                      </p:to>
                                    </p:set>
                                    <p:anim calcmode="lin" valueType="num">
                                      <p:cBhvr additive="base">
                                        <p:cTn id="37" dur="500" fill="hold"/>
                                        <p:tgtEl>
                                          <p:spTgt spid="8724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724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72451">
                                            <p:txEl>
                                              <p:pRg st="6" end="6"/>
                                            </p:txEl>
                                          </p:spTgt>
                                        </p:tgtEl>
                                        <p:attrNameLst>
                                          <p:attrName>style.visibility</p:attrName>
                                        </p:attrNameLst>
                                      </p:cBhvr>
                                      <p:to>
                                        <p:strVal val="visible"/>
                                      </p:to>
                                    </p:set>
                                    <p:anim calcmode="lin" valueType="num">
                                      <p:cBhvr additive="base">
                                        <p:cTn id="43" dur="500" fill="hold"/>
                                        <p:tgtEl>
                                          <p:spTgt spid="8724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724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72451">
                                            <p:txEl>
                                              <p:pRg st="7" end="7"/>
                                            </p:txEl>
                                          </p:spTgt>
                                        </p:tgtEl>
                                        <p:attrNameLst>
                                          <p:attrName>style.visibility</p:attrName>
                                        </p:attrNameLst>
                                      </p:cBhvr>
                                      <p:to>
                                        <p:strVal val="visible"/>
                                      </p:to>
                                    </p:set>
                                    <p:anim calcmode="lin" valueType="num">
                                      <p:cBhvr additive="base">
                                        <p:cTn id="49" dur="500" fill="hold"/>
                                        <p:tgtEl>
                                          <p:spTgt spid="87245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7245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build="p"/>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7" name="标题 873473"/>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endParaRPr lang="zh-CN" altLang="en-US" sz="4000">
              <a:solidFill>
                <a:srgbClr val="1AEE29"/>
              </a:solidFill>
              <a:latin typeface="宋体" panose="02010600030101010101" pitchFamily="2" charset="-122"/>
            </a:endParaRPr>
          </a:p>
        </p:txBody>
      </p:sp>
      <p:sp>
        <p:nvSpPr>
          <p:cNvPr id="874498" name="文本占位符 873474"/>
          <p:cNvSpPr>
            <a:spLocks noGrp="1"/>
          </p:cNvSpPr>
          <p:nvPr>
            <p:ph idx="1"/>
          </p:nvPr>
        </p:nvSpPr>
        <p:spPr>
          <a:xfrm>
            <a:off x="0" y="1196975"/>
            <a:ext cx="9144000" cy="5661025"/>
          </a:xfrm>
        </p:spPr>
        <p:txBody>
          <a:bodyPr anchor="t"/>
          <a:lstStyle/>
          <a:p>
            <a:pPr>
              <a:lnSpc>
                <a:spcPct val="80000"/>
              </a:lnSpc>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、自身连接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同一表与自己进行连接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例</a:t>
            </a:r>
            <a:r>
              <a:rPr lang="en-US" altLang="zh-CN" sz="2800">
                <a:solidFill>
                  <a:srgbClr val="FF66FF"/>
                </a:solidFill>
                <a:latin typeface="宋体" panose="02010600030101010101" pitchFamily="2" charset="-122"/>
              </a:rPr>
              <a:t>20  </a:t>
            </a:r>
            <a:r>
              <a:rPr lang="zh-CN" altLang="en-US" sz="2800">
                <a:solidFill>
                  <a:srgbClr val="FF66FF"/>
                </a:solidFill>
                <a:latin typeface="宋体" panose="02010600030101010101" pitchFamily="2" charset="-122"/>
              </a:rPr>
              <a:t>查询每一门课的间接先修课</a:t>
            </a:r>
            <a:endParaRPr lang="zh-CN" altLang="en-US" sz="2800">
              <a:solidFill>
                <a:srgbClr val="FF66FF"/>
              </a:solidFill>
              <a:latin typeface="宋体" panose="02010600030101010101" pitchFamily="2" charset="-122"/>
            </a:endParaRPr>
          </a:p>
          <a:p>
            <a:pPr>
              <a:lnSpc>
                <a:spcPct val="80000"/>
              </a:lnSpc>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A.cno,A.cname,B.pre-cno</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FROM   Course A ,Course B</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66FF"/>
                </a:solidFill>
                <a:latin typeface="宋体" panose="02010600030101010101" pitchFamily="2" charset="-122"/>
              </a:rPr>
              <a:t>  WHERE  A.Pre-Cno=B.Cno;</a:t>
            </a:r>
            <a:endParaRPr lang="en-US" altLang="zh-CN" sz="2800">
              <a:solidFill>
                <a:srgbClr val="FF66FF"/>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、外连接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在通常的连接操作中，只有满足连接条件的元组才能作为结果输出，如例</a:t>
            </a:r>
            <a:r>
              <a:rPr lang="en-US" altLang="zh-CN" sz="2800">
                <a:solidFill>
                  <a:srgbClr val="FFFF99"/>
                </a:solidFill>
                <a:latin typeface="宋体" panose="02010600030101010101" pitchFamily="2" charset="-122"/>
              </a:rPr>
              <a:t>18</a:t>
            </a:r>
            <a:r>
              <a:rPr lang="zh-CN" altLang="en-US" sz="2800">
                <a:solidFill>
                  <a:srgbClr val="FFFF99"/>
                </a:solidFill>
                <a:latin typeface="宋体" panose="02010600030101010101" pitchFamily="2" charset="-122"/>
              </a:rPr>
              <a:t>的结果中没有</a:t>
            </a:r>
            <a:r>
              <a:rPr lang="en-US" altLang="zh-CN" sz="2800">
                <a:solidFill>
                  <a:srgbClr val="FFFF99"/>
                </a:solidFill>
                <a:latin typeface="宋体" panose="02010600030101010101" pitchFamily="2" charset="-122"/>
              </a:rPr>
              <a:t>S05</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S06</a:t>
            </a:r>
            <a:r>
              <a:rPr lang="zh-CN" altLang="en-US" sz="2800">
                <a:solidFill>
                  <a:srgbClr val="FFFF99"/>
                </a:solidFill>
                <a:latin typeface="宋体" panose="02010600030101010101" pitchFamily="2" charset="-122"/>
              </a:rPr>
              <a:t>两个信息，因为他们没有选课</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在</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表中没有相应的元组。若想以 </a:t>
            </a:r>
            <a:r>
              <a:rPr lang="en-US" altLang="zh-CN" sz="2800">
                <a:solidFill>
                  <a:srgbClr val="FFFF99"/>
                </a:solidFill>
                <a:latin typeface="宋体" panose="02010600030101010101" pitchFamily="2" charset="-122"/>
              </a:rPr>
              <a:t>Student</a:t>
            </a:r>
            <a:r>
              <a:rPr lang="zh-CN" altLang="en-US" sz="2800">
                <a:solidFill>
                  <a:srgbClr val="FFFF99"/>
                </a:solidFill>
                <a:latin typeface="宋体" panose="02010600030101010101" pitchFamily="2" charset="-122"/>
              </a:rPr>
              <a:t>表为主体列出每个学生的基本情况及其选课情况，且没有选课的学生也希望输出其</a:t>
            </a:r>
            <a:r>
              <a:rPr lang="zh-CN" altLang="en-US" sz="2800">
                <a:solidFill>
                  <a:srgbClr val="FFFF99"/>
                </a:solidFill>
              </a:rPr>
              <a:t>基本信息</a:t>
            </a:r>
            <a:r>
              <a:rPr lang="en-US" altLang="zh-CN" sz="2800">
                <a:solidFill>
                  <a:srgbClr val="FFFF99"/>
                </a:solidFill>
              </a:rPr>
              <a:t>,</a:t>
            </a:r>
            <a:r>
              <a:rPr lang="zh-CN" altLang="en-US" sz="2800">
                <a:solidFill>
                  <a:srgbClr val="FFFF99"/>
                </a:solidFill>
              </a:rPr>
              <a:t>这时就需要使用外连接</a:t>
            </a:r>
            <a:endParaRPr lang="zh-CN" altLang="en-US" sz="2800">
              <a:solidFill>
                <a:srgbClr val="FFFF99"/>
              </a:solidFill>
              <a:latin typeface="宋体" panose="02010600030101010101" pitchFamily="2" charset="-122"/>
            </a:endParaRPr>
          </a:p>
          <a:p>
            <a:pPr>
              <a:lnSpc>
                <a:spcPct val="80000"/>
              </a:lnSpc>
              <a:buNone/>
            </a:pPr>
            <a:endParaRPr lang="zh-CN" altLang="en-US" sz="2800">
              <a:solidFill>
                <a:srgbClr val="FFFF99"/>
              </a:solidFill>
              <a:latin typeface="宋体" panose="02010600030101010101" pitchFamily="2" charset="-122"/>
            </a:endParaRPr>
          </a:p>
          <a:p>
            <a:pPr>
              <a:lnSpc>
                <a:spcPct val="80000"/>
              </a:lnSpc>
              <a:buNone/>
            </a:pPr>
            <a:endParaRPr lang="zh-CN" altLang="en-US">
              <a:solidFill>
                <a:srgbClr val="FFFF99"/>
              </a:solidFill>
            </a:endParaRPr>
          </a:p>
        </p:txBody>
      </p:sp>
    </p:spTree>
  </p:cSld>
  <p:clrMapOvr>
    <a:masterClrMapping/>
  </p:clrMapOvr>
  <p:transition/>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1" name="标题 87449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endParaRPr lang="zh-CN" altLang="en-US" sz="4000">
              <a:solidFill>
                <a:srgbClr val="1AEE29"/>
              </a:solidFill>
              <a:latin typeface="宋体" panose="02010600030101010101" pitchFamily="2" charset="-122"/>
            </a:endParaRPr>
          </a:p>
        </p:txBody>
      </p:sp>
      <p:sp>
        <p:nvSpPr>
          <p:cNvPr id="875522" name="文本占位符 874498"/>
          <p:cNvSpPr>
            <a:spLocks noGrp="1"/>
          </p:cNvSpPr>
          <p:nvPr>
            <p:ph idx="1"/>
          </p:nvPr>
        </p:nvSpPr>
        <p:spPr>
          <a:xfrm>
            <a:off x="0" y="1125538"/>
            <a:ext cx="9144000" cy="5732462"/>
          </a:xfrm>
        </p:spPr>
        <p:txBody>
          <a:bodyPr anchor="t"/>
          <a:lstStyle/>
          <a:p>
            <a:pPr>
              <a:lnSpc>
                <a:spcPct val="80000"/>
              </a:lnSpc>
              <a:buNone/>
            </a:pPr>
            <a:r>
              <a:rPr lang="zh-CN" altLang="en-US" sz="2800"/>
              <a:t>    </a:t>
            </a:r>
            <a:r>
              <a:rPr lang="zh-CN" altLang="en-US" sz="2800">
                <a:solidFill>
                  <a:srgbClr val="FFFF99"/>
                </a:solidFill>
                <a:latin typeface="宋体" panose="02010600030101010101" pitchFamily="2" charset="-122"/>
              </a:rPr>
              <a:t>外连接分为左连接和右连接两种类型。标准</a:t>
            </a:r>
            <a:r>
              <a:rPr lang="en-US" altLang="zh-CN" sz="2800">
                <a:solidFill>
                  <a:srgbClr val="FFFF99"/>
                </a:solidFill>
                <a:latin typeface="宋体" panose="02010600030101010101" pitchFamily="2" charset="-122"/>
              </a:rPr>
              <a:t>SQL</a:t>
            </a:r>
            <a:r>
              <a:rPr lang="zh-CN" altLang="en-US" sz="2800">
                <a:solidFill>
                  <a:srgbClr val="FFFF99"/>
                </a:solidFill>
                <a:latin typeface="宋体" panose="02010600030101010101" pitchFamily="2" charset="-122"/>
              </a:rPr>
              <a:t>，规定的外连接的表示方法为，在连接条件的左（右）边加上符号*（有的数据库系统用</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）就分别表示右（左）连接。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例</a:t>
            </a:r>
            <a:r>
              <a:rPr lang="en-US" altLang="zh-CN" sz="2800">
                <a:solidFill>
                  <a:srgbClr val="FFFF99"/>
                </a:solidFill>
                <a:latin typeface="宋体" panose="02010600030101010101" pitchFamily="2" charset="-122"/>
              </a:rPr>
              <a:t>21  </a:t>
            </a:r>
            <a:r>
              <a:rPr lang="zh-CN" altLang="en-US" sz="2800">
                <a:solidFill>
                  <a:srgbClr val="FFFF99"/>
                </a:solidFill>
                <a:latin typeface="宋体" panose="02010600030101010101" pitchFamily="2" charset="-122"/>
              </a:rPr>
              <a:t>把例</a:t>
            </a:r>
            <a:r>
              <a:rPr lang="en-US" altLang="zh-CN" sz="2800">
                <a:solidFill>
                  <a:srgbClr val="FFFF99"/>
                </a:solidFill>
                <a:latin typeface="宋体" panose="02010600030101010101" pitchFamily="2" charset="-122"/>
              </a:rPr>
              <a:t>18</a:t>
            </a:r>
            <a:r>
              <a:rPr lang="zh-CN" altLang="en-US" sz="2800">
                <a:solidFill>
                  <a:srgbClr val="FFFF99"/>
                </a:solidFill>
                <a:latin typeface="宋体" panose="02010600030101010101" pitchFamily="2" charset="-122"/>
              </a:rPr>
              <a:t>中的等值连接改为左连接。</a:t>
            </a:r>
            <a:endParaRPr lang="zh-CN" altLang="en-US" sz="2800">
              <a:solidFill>
                <a:srgbClr val="FFFF99"/>
              </a:solidFill>
              <a:latin typeface="宋体" panose="02010600030101010101" pitchFamily="2" charset="-122"/>
            </a:endParaRPr>
          </a:p>
          <a:p>
            <a:pPr>
              <a:lnSpc>
                <a:spcPct val="80000"/>
              </a:lnSpc>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Students.Sno ,Sname,Ssex,Sage,Sdept,Cno,Grade</a:t>
            </a:r>
            <a:endParaRPr lang="en-US" altLang="zh-CN" sz="2800">
              <a:solidFill>
                <a:srgbClr val="FFFF99"/>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  FROM   Students, Reports </a:t>
            </a:r>
            <a:endParaRPr lang="en-US" altLang="zh-CN" sz="2800">
              <a:solidFill>
                <a:srgbClr val="FFFF99"/>
              </a:solidFill>
              <a:latin typeface="宋体" panose="02010600030101010101" pitchFamily="2" charset="-122"/>
            </a:endParaRPr>
          </a:p>
          <a:p>
            <a:pPr>
              <a:lnSpc>
                <a:spcPct val="80000"/>
              </a:lnSpc>
              <a:buNone/>
            </a:pPr>
            <a:r>
              <a:rPr lang="en-US" altLang="zh-CN" sz="2800">
                <a:solidFill>
                  <a:srgbClr val="FFFF99"/>
                </a:solidFill>
                <a:latin typeface="宋体" panose="02010600030101010101" pitchFamily="2" charset="-122"/>
              </a:rPr>
              <a:t>  WHERE  Students.Sno=Reports.Sno</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lnSpc>
                <a:spcPct val="80000"/>
              </a:lnSpc>
            </a:pPr>
            <a:r>
              <a:rPr lang="zh-CN" altLang="en-US" sz="2800">
                <a:solidFill>
                  <a:srgbClr val="FFFF99"/>
                </a:solidFill>
                <a:latin typeface="宋体" panose="02010600030101010101" pitchFamily="2" charset="-122"/>
              </a:rPr>
              <a:t>外连接就好象是为符号*所在一端的表（ </a:t>
            </a:r>
            <a:r>
              <a:rPr lang="en-US" altLang="zh-CN" sz="2800">
                <a:solidFill>
                  <a:srgbClr val="FFFF99"/>
                </a:solidFill>
                <a:latin typeface="宋体" panose="02010600030101010101" pitchFamily="2" charset="-122"/>
              </a:rPr>
              <a:t>Reports </a:t>
            </a:r>
            <a:r>
              <a:rPr lang="zh-CN" altLang="en-US" sz="2800">
                <a:solidFill>
                  <a:srgbClr val="FFFF99"/>
                </a:solidFill>
                <a:latin typeface="宋体" panose="02010600030101010101" pitchFamily="2" charset="-122"/>
              </a:rPr>
              <a:t>）增加一个“万能”的行，这个行全部由空值组成。它可以与另一边的表</a:t>
            </a:r>
            <a:r>
              <a:rPr lang="en-US" altLang="zh-CN" sz="2800">
                <a:solidFill>
                  <a:srgbClr val="FFFF99"/>
                </a:solidFill>
                <a:latin typeface="宋体" panose="02010600030101010101" pitchFamily="2" charset="-122"/>
              </a:rPr>
              <a:t>Students</a:t>
            </a:r>
            <a:r>
              <a:rPr lang="zh-CN" altLang="en-US" sz="2800">
                <a:solidFill>
                  <a:srgbClr val="FFFF99"/>
                </a:solidFill>
                <a:latin typeface="宋体" panose="02010600030101010101" pitchFamily="2" charset="-122"/>
              </a:rPr>
              <a:t>中所有不满足连接条件的元组进行连接。因此在连接结果中，</a:t>
            </a:r>
            <a:r>
              <a:rPr lang="en-US" altLang="zh-CN" sz="2800">
                <a:solidFill>
                  <a:srgbClr val="FFFF99"/>
                </a:solidFill>
                <a:latin typeface="宋体" panose="02010600030101010101" pitchFamily="2" charset="-122"/>
              </a:rPr>
              <a:t>S05</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S06</a:t>
            </a:r>
            <a:r>
              <a:rPr lang="zh-CN" altLang="en-US" sz="2800">
                <a:solidFill>
                  <a:srgbClr val="FFFF99"/>
                </a:solidFill>
                <a:latin typeface="宋体" panose="02010600030101010101" pitchFamily="2" charset="-122"/>
              </a:rPr>
              <a:t>两行来自</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表的属性值全部是空值。</a:t>
            </a:r>
            <a:endParaRPr lang="zh-CN" altLang="en-US" sz="2800">
              <a:solidFill>
                <a:srgbClr val="FFFF99"/>
              </a:solidFill>
              <a:latin typeface="宋体" panose="02010600030101010101" pitchFamily="2" charset="-122"/>
            </a:endParaRPr>
          </a:p>
          <a:p>
            <a:pPr>
              <a:lnSpc>
                <a:spcPct val="80000"/>
              </a:lnSpc>
              <a:buNone/>
            </a:pPr>
            <a:endParaRPr lang="zh-CN" altLang="en-US" sz="2800">
              <a:solidFill>
                <a:srgbClr val="FFFF99"/>
              </a:solidFill>
              <a:latin typeface="宋体" panose="02010600030101010101" pitchFamily="2" charset="-122"/>
            </a:endParaRPr>
          </a:p>
          <a:p>
            <a:pPr>
              <a:lnSpc>
                <a:spcPct val="80000"/>
              </a:lnSpc>
              <a:buNone/>
            </a:pPr>
            <a:endParaRPr lang="zh-CN" altLang="en-US" sz="2800">
              <a:solidFill>
                <a:srgbClr val="FFFF99"/>
              </a:solidFill>
              <a:latin typeface="宋体" panose="02010600030101010101" pitchFamily="2" charset="-122"/>
            </a:endParaRPr>
          </a:p>
          <a:p>
            <a:pPr>
              <a:lnSpc>
                <a:spcPct val="80000"/>
              </a:lnSpc>
            </a:pPr>
            <a:endParaRPr lang="zh-CN" altLang="en-US" sz="2800"/>
          </a:p>
          <a:p>
            <a:pPr>
              <a:lnSpc>
                <a:spcPct val="80000"/>
              </a:lnSpc>
              <a:buNone/>
            </a:pPr>
            <a:endParaRPr lang="zh-CN" altLang="en-US" sz="2800"/>
          </a:p>
        </p:txBody>
      </p:sp>
    </p:spTree>
  </p:cSld>
  <p:clrMapOvr>
    <a:masterClrMapping/>
  </p:clrMapOvr>
  <p:transition/>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5" name="标题 875521"/>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3.3.2  </a:t>
            </a:r>
            <a:r>
              <a:rPr lang="zh-CN" altLang="en-US" sz="4000">
                <a:solidFill>
                  <a:srgbClr val="1AEE29"/>
                </a:solidFill>
                <a:latin typeface="宋体" panose="02010600030101010101" pitchFamily="2" charset="-122"/>
              </a:rPr>
              <a:t>连接查询</a:t>
            </a:r>
            <a:endParaRPr lang="zh-CN" altLang="en-US" sz="4000">
              <a:solidFill>
                <a:srgbClr val="1AEE29"/>
              </a:solidFill>
              <a:latin typeface="宋体" panose="02010600030101010101" pitchFamily="2" charset="-122"/>
            </a:endParaRPr>
          </a:p>
        </p:txBody>
      </p:sp>
      <p:sp>
        <p:nvSpPr>
          <p:cNvPr id="876546" name="文本占位符 875522"/>
          <p:cNvSpPr>
            <a:spLocks noGrp="1"/>
          </p:cNvSpPr>
          <p:nvPr>
            <p:ph idx="1"/>
          </p:nvPr>
        </p:nvSpPr>
        <p:spPr>
          <a:xfrm>
            <a:off x="0" y="908050"/>
            <a:ext cx="9144000" cy="5732463"/>
          </a:xfrm>
        </p:spPr>
        <p:txBody>
          <a:bodyPr anchor="t"/>
          <a:lstStyle/>
          <a:p>
            <a:pPr marL="2209800" lvl="4" indent="-381000">
              <a:lnSpc>
                <a:spcPct val="90000"/>
              </a:lnSpc>
              <a:buNone/>
            </a:pPr>
            <a:r>
              <a:rPr lang="zh-CN" altLang="en-US" sz="2800">
                <a:solidFill>
                  <a:srgbClr val="FFFF99"/>
                </a:solidFill>
                <a:latin typeface="宋体" panose="02010600030101010101" pitchFamily="2" charset="-122"/>
              </a:rPr>
              <a:t>在</a:t>
            </a:r>
            <a:r>
              <a:rPr lang="en-US" altLang="zh-CN" sz="2800">
                <a:solidFill>
                  <a:srgbClr val="FFFF99"/>
                </a:solidFill>
                <a:latin typeface="宋体" panose="02010600030101010101" pitchFamily="2" charset="-122"/>
              </a:rPr>
              <a:t>SQL Server 2000</a:t>
            </a:r>
            <a:r>
              <a:rPr lang="zh-CN" altLang="en-US" sz="2800">
                <a:solidFill>
                  <a:srgbClr val="FFFF99"/>
                </a:solidFill>
                <a:latin typeface="宋体" panose="02010600030101010101" pitchFamily="2" charset="-122"/>
              </a:rPr>
              <a:t>中左连接的命令格式为</a:t>
            </a:r>
            <a:endParaRPr lang="zh-CN" altLang="en-US" sz="2800">
              <a:solidFill>
                <a:srgbClr val="FFFF99"/>
              </a:solidFill>
              <a:latin typeface="宋体" panose="02010600030101010101" pitchFamily="2" charset="-122"/>
            </a:endParaRPr>
          </a:p>
          <a:p>
            <a:pPr marL="609600" indent="-609600">
              <a:lnSpc>
                <a:spcPct val="90000"/>
              </a:lnSpc>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Students.Sno ,Sname,Ssex,Sage,Sdept,Cno,Grade</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FROM   Students</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LEFT   JOIN   Reports ON</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Students.Sno=Reports.Sno;</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a:t>
            </a:r>
            <a:r>
              <a:rPr lang="zh-CN" altLang="en-US" sz="2800">
                <a:solidFill>
                  <a:srgbClr val="FFFF99"/>
                </a:solidFill>
                <a:latin typeface="宋体" panose="02010600030101010101" pitchFamily="2" charset="-122"/>
              </a:rPr>
              <a:t>右连接为</a:t>
            </a:r>
            <a:endParaRPr lang="zh-CN" altLang="en-US" sz="2800">
              <a:solidFill>
                <a:srgbClr val="FFFF99"/>
              </a:solidFill>
              <a:latin typeface="宋体" panose="02010600030101010101" pitchFamily="2" charset="-122"/>
            </a:endParaRPr>
          </a:p>
          <a:p>
            <a:pPr marL="609600" indent="-609600">
              <a:lnSpc>
                <a:spcPct val="90000"/>
              </a:lnSpc>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Students.Sno ,Sname,Ssex,Sage,Sdept,Cno,Grade</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FROM  Reports </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RIGHT   JOIN Students ON</a:t>
            </a:r>
            <a:endParaRPr lang="en-US" altLang="zh-CN" sz="2800">
              <a:solidFill>
                <a:srgbClr val="FFFF99"/>
              </a:solidFill>
              <a:latin typeface="宋体" panose="02010600030101010101" pitchFamily="2" charset="-122"/>
            </a:endParaRPr>
          </a:p>
          <a:p>
            <a:pPr marL="609600" indent="-609600">
              <a:lnSpc>
                <a:spcPct val="90000"/>
              </a:lnSpc>
              <a:buNone/>
            </a:pPr>
            <a:r>
              <a:rPr lang="en-US" altLang="zh-CN" sz="2800">
                <a:solidFill>
                  <a:srgbClr val="FFFF99"/>
                </a:solidFill>
                <a:latin typeface="宋体" panose="02010600030101010101" pitchFamily="2" charset="-122"/>
              </a:rPr>
              <a:t>    Reports.Sno= Students.Sno;</a:t>
            </a:r>
            <a:endParaRPr lang="en-US" altLang="zh-CN" sz="2800">
              <a:solidFill>
                <a:srgbClr val="FFFF99"/>
              </a:solidFill>
              <a:latin typeface="宋体" panose="02010600030101010101" pitchFamily="2" charset="-122"/>
            </a:endParaRPr>
          </a:p>
          <a:p>
            <a:pPr marL="609600" indent="-609600">
              <a:lnSpc>
                <a:spcPct val="90000"/>
              </a:lnSpc>
              <a:buNone/>
            </a:pPr>
            <a:endParaRPr lang="en-US" altLang="zh-CN" sz="2800">
              <a:solidFill>
                <a:srgbClr val="FFFF99"/>
              </a:solidFill>
              <a:latin typeface="宋体" panose="02010600030101010101" pitchFamily="2" charset="-122"/>
            </a:endParaRPr>
          </a:p>
          <a:p>
            <a:pPr marL="2209800" lvl="4" indent="-381000">
              <a:lnSpc>
                <a:spcPct val="90000"/>
              </a:lnSpc>
              <a:buNone/>
            </a:pPr>
            <a:endParaRPr lang="en-US" altLang="zh-CN" sz="2800">
              <a:solidFill>
                <a:srgbClr val="FFFF99"/>
              </a:solidFill>
              <a:latin typeface="宋体" panose="02010600030101010101" pitchFamily="2" charset="-122"/>
            </a:endParaRPr>
          </a:p>
          <a:p>
            <a:pPr marL="2209800" lvl="4" indent="-381000">
              <a:lnSpc>
                <a:spcPct val="90000"/>
              </a:lnSpc>
              <a:buNone/>
            </a:pPr>
            <a:endParaRPr lang="en-US" altLang="zh-CN" sz="2800"/>
          </a:p>
          <a:p>
            <a:pPr marL="2209800" lvl="4" indent="-381000">
              <a:lnSpc>
                <a:spcPct val="90000"/>
              </a:lnSpc>
              <a:buNone/>
            </a:pPr>
            <a:endParaRPr lang="zh-CN" altLang="en-US" sz="280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88065"/>
          <p:cNvSpPr>
            <a:spLocks noGrp="1" noChangeAspect="1"/>
          </p:cNvSpPr>
          <p:nvPr>
            <p:ph type="title"/>
          </p:nvPr>
        </p:nvSpPr>
        <p:spPr>
          <a:xfrm>
            <a:off x="685800" y="152400"/>
            <a:ext cx="6870700" cy="755650"/>
          </a:xfrm>
        </p:spPr>
        <p:txBody>
          <a:bodyPr anchor="b"/>
          <a:lstStyle/>
          <a:p>
            <a:endParaRPr lang="zh-CN" altLang="en-US"/>
          </a:p>
        </p:txBody>
      </p:sp>
      <p:sp>
        <p:nvSpPr>
          <p:cNvPr id="89090" name="文本占位符 88066"/>
          <p:cNvSpPr>
            <a:spLocks noGrp="1"/>
          </p:cNvSpPr>
          <p:nvPr>
            <p:ph idx="1"/>
          </p:nvPr>
        </p:nvSpPr>
        <p:spPr>
          <a:xfrm>
            <a:off x="0" y="1125538"/>
            <a:ext cx="9144000" cy="5732462"/>
          </a:xfrm>
        </p:spPr>
        <p:txBody>
          <a:bodyPr anchor="t"/>
          <a:lstStyle/>
          <a:p>
            <a:r>
              <a:rPr lang="zh-CN" altLang="en-US"/>
              <a:t>多对多联系在网状模型中的表示</a:t>
            </a:r>
            <a:endParaRPr lang="zh-CN" altLang="en-US"/>
          </a:p>
          <a:p>
            <a:pPr>
              <a:buNone/>
            </a:pPr>
            <a:r>
              <a:rPr lang="zh-CN" altLang="en-US"/>
              <a:t>用网状模型 间接 表示多对多联系</a:t>
            </a:r>
            <a:endParaRPr lang="zh-CN" altLang="en-US"/>
          </a:p>
          <a:p>
            <a:pPr>
              <a:buNone/>
            </a:pPr>
            <a:r>
              <a:rPr lang="zh-CN" altLang="en-US"/>
              <a:t> 方法</a:t>
            </a:r>
            <a:endParaRPr lang="zh-CN" altLang="en-US"/>
          </a:p>
          <a:p>
            <a:pPr>
              <a:buNone/>
            </a:pPr>
            <a:r>
              <a:rPr lang="zh-CN" altLang="en-US"/>
              <a:t> 将多对多联系 直接 分解成一对多联系</a:t>
            </a:r>
            <a:endParaRPr lang="zh-CN" altLang="en-US"/>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69" name="标题 87654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77570" name="文本占位符 876546"/>
          <p:cNvSpPr>
            <a:spLocks noGrp="1"/>
          </p:cNvSpPr>
          <p:nvPr>
            <p:ph idx="1"/>
          </p:nvPr>
        </p:nvSpPr>
        <p:spPr>
          <a:xfrm>
            <a:off x="0" y="1052513"/>
            <a:ext cx="9144000" cy="5805487"/>
          </a:xfrm>
        </p:spPr>
        <p:txBody>
          <a:bodyPr anchor="t"/>
          <a:lstStyle/>
          <a:p>
            <a:r>
              <a:rPr lang="zh-CN" altLang="en-US" sz="2800">
                <a:solidFill>
                  <a:srgbClr val="FFFF99"/>
                </a:solidFill>
                <a:latin typeface="宋体" panose="02010600030101010101" pitchFamily="2" charset="-122"/>
              </a:rPr>
              <a:t>将一个查询嵌套在另一个查询块</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子句或 </a:t>
            </a:r>
            <a:r>
              <a:rPr lang="en-US" altLang="zh-CN" sz="2800">
                <a:solidFill>
                  <a:srgbClr val="FFFF99"/>
                </a:solidFill>
                <a:latin typeface="宋体" panose="02010600030101010101" pitchFamily="2" charset="-122"/>
              </a:rPr>
              <a:t>HAVING</a:t>
            </a:r>
            <a:r>
              <a:rPr lang="zh-CN" altLang="en-US" sz="2800">
                <a:solidFill>
                  <a:srgbClr val="FFFF99"/>
                </a:solidFill>
                <a:latin typeface="宋体" panose="02010600030101010101" pitchFamily="2" charset="-122"/>
              </a:rPr>
              <a:t>短语的条件中的查询</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、带谓词</a:t>
            </a:r>
            <a:r>
              <a:rPr lang="en-US" altLang="zh-CN" sz="2800">
                <a:solidFill>
                  <a:srgbClr val="FFFF99"/>
                </a:solidFill>
                <a:latin typeface="宋体" panose="02010600030101010101" pitchFamily="2" charset="-122"/>
              </a:rPr>
              <a:t>IN</a:t>
            </a:r>
            <a:r>
              <a:rPr lang="zh-CN" altLang="en-US" sz="2800">
                <a:solidFill>
                  <a:srgbClr val="FFFF99"/>
                </a:solidFill>
                <a:latin typeface="宋体" panose="02010600030101010101" pitchFamily="2" charset="-122"/>
              </a:rPr>
              <a:t>的嵌套查询</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22    </a:t>
            </a:r>
            <a:r>
              <a:rPr lang="zh-CN" altLang="en-US" sz="2800">
                <a:solidFill>
                  <a:srgbClr val="FFFF99"/>
                </a:solidFill>
                <a:latin typeface="宋体" panose="02010600030101010101" pitchFamily="2" charset="-122"/>
              </a:rPr>
              <a:t>查询选修了编号为“</a:t>
            </a:r>
            <a:r>
              <a:rPr lang="en-US" altLang="zh-CN" sz="2800">
                <a:solidFill>
                  <a:srgbClr val="FFFF99"/>
                </a:solidFill>
                <a:latin typeface="宋体" panose="02010600030101010101" pitchFamily="2" charset="-122"/>
              </a:rPr>
              <a:t>C02”</a:t>
            </a:r>
            <a:r>
              <a:rPr lang="zh-CN" altLang="en-US" sz="2800">
                <a:solidFill>
                  <a:srgbClr val="FFFF99"/>
                </a:solidFill>
                <a:latin typeface="宋体" panose="02010600030101010101" pitchFamily="2" charset="-122"/>
              </a:rPr>
              <a:t>的课程的学生姓名和所在系  </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Sname,Sdept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Sno IN  (SELECT     Sno</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Reports</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Cno=‘C02’);</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子查询</a:t>
            </a:r>
            <a:r>
              <a:rPr lang="en-US" altLang="zh-CN" sz="2800">
                <a:solidFill>
                  <a:srgbClr val="FFFF99"/>
                </a:solidFill>
                <a:latin typeface="宋体" panose="02010600030101010101" pitchFamily="2" charset="-122"/>
              </a:rPr>
              <a:t>SELECT</a:t>
            </a:r>
            <a:r>
              <a:rPr lang="zh-CN" altLang="en-US" sz="2800">
                <a:solidFill>
                  <a:srgbClr val="FFFF99"/>
                </a:solidFill>
                <a:latin typeface="宋体" panose="02010600030101010101" pitchFamily="2" charset="-122"/>
              </a:rPr>
              <a:t>语句中不能使用</a:t>
            </a:r>
            <a:r>
              <a:rPr lang="en-US" altLang="zh-CN" sz="2800">
                <a:solidFill>
                  <a:srgbClr val="FFFF99"/>
                </a:solidFill>
                <a:latin typeface="宋体" panose="02010600030101010101" pitchFamily="2" charset="-122"/>
              </a:rPr>
              <a:t>ORDER BY </a:t>
            </a:r>
            <a:r>
              <a:rPr lang="zh-CN" altLang="en-US" sz="2800">
                <a:solidFill>
                  <a:srgbClr val="FFFF99"/>
                </a:solidFill>
                <a:latin typeface="宋体" panose="02010600030101010101" pitchFamily="2" charset="-122"/>
              </a:rPr>
              <a:t>子句</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3" name="标题 877569"/>
          <p:cNvSpPr>
            <a:spLocks noGrp="1"/>
          </p:cNvSpPr>
          <p:nvPr>
            <p:ph type="title"/>
          </p:nvPr>
        </p:nvSpPr>
        <p:spPr>
          <a:xfrm>
            <a:off x="395288" y="-236537"/>
            <a:ext cx="8229600" cy="113665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78594" name="文本占位符 877570"/>
          <p:cNvSpPr>
            <a:spLocks noGrp="1"/>
          </p:cNvSpPr>
          <p:nvPr>
            <p:ph idx="1"/>
          </p:nvPr>
        </p:nvSpPr>
        <p:spPr>
          <a:xfrm>
            <a:off x="0" y="765175"/>
            <a:ext cx="9144000" cy="5876925"/>
          </a:xfrm>
        </p:spPr>
        <p:txBody>
          <a:bodyPr anchor="t"/>
          <a:lstStyle/>
          <a:p>
            <a:pPr>
              <a:lnSpc>
                <a:spcPct val="90000"/>
              </a:lnSpc>
              <a:buNone/>
            </a:pPr>
            <a:r>
              <a:rPr lang="zh-CN" altLang="en-US" sz="2400">
                <a:solidFill>
                  <a:srgbClr val="FFFF99"/>
                </a:solidFill>
                <a:latin typeface="宋体" panose="02010600030101010101" pitchFamily="2" charset="-122"/>
              </a:rPr>
              <a:t> </a:t>
            </a:r>
            <a:r>
              <a:rPr lang="en-US" altLang="zh-CN" sz="2400">
                <a:solidFill>
                  <a:srgbClr val="FF66FF"/>
                </a:solidFill>
                <a:latin typeface="宋体" panose="02010600030101010101" pitchFamily="2" charset="-122"/>
              </a:rPr>
              <a:t>SELECT   Sno, Sname,Sdept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23  </a:t>
            </a:r>
            <a:r>
              <a:rPr lang="zh-CN" altLang="en-US" sz="2400">
                <a:solidFill>
                  <a:srgbClr val="FF66FF"/>
                </a:solidFill>
                <a:latin typeface="宋体" panose="02010600030101010101" pitchFamily="2" charset="-122"/>
              </a:rPr>
              <a:t>查询与“李伟”在同一个系学习的学生学号、姓名和系名</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WHERE  Sdept  IN  (SELECT  Sdept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Sname =‘</a:t>
            </a:r>
            <a:r>
              <a:rPr lang="zh-CN" altLang="en-US" sz="2400">
                <a:solidFill>
                  <a:srgbClr val="FF66FF"/>
                </a:solidFill>
                <a:latin typeface="宋体" panose="02010600030101010101" pitchFamily="2" charset="-122"/>
              </a:rPr>
              <a:t>李伟’</a:t>
            </a:r>
            <a:r>
              <a:rPr lang="en-US" altLang="zh-CN" sz="2400">
                <a:solidFill>
                  <a:srgbClr val="FF66FF"/>
                </a:solidFill>
                <a:latin typeface="宋体" panose="02010600030101010101" pitchFamily="2" charset="-122"/>
              </a:rPr>
              <a:t>);</a:t>
            </a:r>
            <a:endParaRPr lang="en-US" altLang="zh-CN"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24 </a:t>
            </a:r>
            <a:r>
              <a:rPr lang="zh-CN" altLang="en-US" sz="2400">
                <a:solidFill>
                  <a:srgbClr val="FF66FF"/>
                </a:solidFill>
                <a:latin typeface="宋体" panose="02010600030101010101" pitchFamily="2" charset="-122"/>
              </a:rPr>
              <a:t>查询选修了课程名为“数据结构”的学生学号和姓名</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Sno, Sname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Sno  IN  (SELECT  Sno</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Reports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Cno  IN</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(SELECT   Cno</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Courses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Cname=“</a:t>
            </a:r>
            <a:r>
              <a:rPr lang="zh-CN" altLang="en-US" sz="2400">
                <a:solidFill>
                  <a:srgbClr val="FF66FF"/>
                </a:solidFill>
                <a:latin typeface="宋体" panose="02010600030101010101" pitchFamily="2" charset="-122"/>
              </a:rPr>
              <a:t>数据结构”））</a:t>
            </a:r>
            <a:endParaRPr lang="zh-CN" altLang="en-US" sz="2400">
              <a:solidFill>
                <a:srgbClr val="FF66FF"/>
              </a:solidFill>
              <a:latin typeface="宋体" panose="02010600030101010101" pitchFamily="2" charset="-122"/>
            </a:endParaRPr>
          </a:p>
          <a:p>
            <a:pPr>
              <a:lnSpc>
                <a:spcPct val="90000"/>
              </a:lnSpc>
              <a:buNone/>
            </a:pPr>
            <a:endParaRPr lang="zh-CN" altLang="en-US" sz="2000">
              <a:solidFill>
                <a:srgbClr val="FF66FF"/>
              </a:solidFill>
            </a:endParaRPr>
          </a:p>
          <a:p>
            <a:pPr>
              <a:lnSpc>
                <a:spcPct val="90000"/>
              </a:lnSpc>
              <a:buNone/>
            </a:pPr>
            <a:endParaRPr lang="zh-CN" altLang="en-US" sz="2000"/>
          </a:p>
          <a:p>
            <a:pPr>
              <a:lnSpc>
                <a:spcPct val="90000"/>
              </a:lnSpc>
              <a:buNone/>
            </a:pPr>
            <a:endParaRPr lang="zh-CN" altLang="en-US" sz="2000"/>
          </a:p>
        </p:txBody>
      </p:sp>
    </p:spTree>
  </p:cSld>
  <p:clrMapOvr>
    <a:masterClrMapping/>
  </p:clrMapOvr>
  <p:transition/>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7" name="标题 87859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79618" name="文本占位符 878594"/>
          <p:cNvSpPr>
            <a:spLocks noGrp="1"/>
          </p:cNvSpPr>
          <p:nvPr>
            <p:ph idx="1"/>
          </p:nvPr>
        </p:nvSpPr>
        <p:spPr>
          <a:xfrm>
            <a:off x="0" y="981075"/>
            <a:ext cx="9144000" cy="5876925"/>
          </a:xfrm>
        </p:spPr>
        <p:txBody>
          <a:bodyPr anchor="t"/>
          <a:lstStyle/>
          <a:p>
            <a:r>
              <a:rPr lang="zh-CN" altLang="en-US" sz="2800">
                <a:solidFill>
                  <a:srgbClr val="FFFF99"/>
                </a:solidFill>
                <a:latin typeface="宋体" panose="02010600030101010101" pitchFamily="2" charset="-122"/>
              </a:rPr>
              <a:t>前面的各个子查询都只执行一次，其结果用于父查询。子查询的查询条件不依赖于父查询，这类子查询称为不相关子查询</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、带有比较运算符的嵌套查询</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&gt;,&lt;,=,&gt;=,&lt;=,!=,&lt;&gt;</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前面的</a:t>
            </a:r>
            <a:r>
              <a:rPr lang="en-US" altLang="zh-CN" sz="2800">
                <a:solidFill>
                  <a:srgbClr val="FFFF99"/>
                </a:solidFill>
                <a:latin typeface="宋体" panose="02010600030101010101" pitchFamily="2" charset="-122"/>
              </a:rPr>
              <a:t>IN</a:t>
            </a:r>
            <a:r>
              <a:rPr lang="zh-CN" altLang="en-US" sz="2800">
                <a:solidFill>
                  <a:srgbClr val="FFFF99"/>
                </a:solidFill>
                <a:latin typeface="宋体" panose="02010600030101010101" pitchFamily="2" charset="-122"/>
              </a:rPr>
              <a:t>可以用</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、带有谓词</a:t>
            </a:r>
            <a:r>
              <a:rPr lang="en-US" altLang="zh-CN" sz="2800">
                <a:solidFill>
                  <a:srgbClr val="FFFF99"/>
                </a:solidFill>
                <a:latin typeface="宋体" panose="02010600030101010101" pitchFamily="2" charset="-122"/>
              </a:rPr>
              <a:t>ANY</a:t>
            </a:r>
            <a:r>
              <a:rPr lang="zh-CN" altLang="en-US" sz="2800">
                <a:solidFill>
                  <a:srgbClr val="FFFF99"/>
                </a:solidFill>
                <a:latin typeface="宋体" panose="02010600030101010101" pitchFamily="2" charset="-122"/>
              </a:rPr>
              <a:t>或</a:t>
            </a:r>
            <a:r>
              <a:rPr lang="en-US" altLang="zh-CN" sz="2800">
                <a:solidFill>
                  <a:srgbClr val="FFFF99"/>
                </a:solidFill>
                <a:latin typeface="宋体" panose="02010600030101010101" pitchFamily="2" charset="-122"/>
              </a:rPr>
              <a:t>ALL</a:t>
            </a:r>
            <a:r>
              <a:rPr lang="zh-CN" altLang="en-US" sz="2800">
                <a:solidFill>
                  <a:srgbClr val="FFFF99"/>
                </a:solidFill>
                <a:latin typeface="宋体" panose="02010600030101010101" pitchFamily="2" charset="-122"/>
              </a:rPr>
              <a:t>的嵌套查询</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见</a:t>
            </a:r>
            <a:r>
              <a:rPr lang="en-US" altLang="zh-CN" sz="2800">
                <a:solidFill>
                  <a:srgbClr val="FFFF99"/>
                </a:solidFill>
                <a:latin typeface="宋体" panose="02010600030101010101" pitchFamily="2" charset="-122"/>
              </a:rPr>
              <a:t>P109</a:t>
            </a:r>
            <a:endParaRPr lang="en-US" altLang="zh-CN"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25  </a:t>
            </a:r>
            <a:r>
              <a:rPr lang="zh-CN" altLang="en-US" sz="2800">
                <a:solidFill>
                  <a:srgbClr val="FF66FF"/>
                </a:solidFill>
                <a:latin typeface="宋体" panose="02010600030101010101" pitchFamily="2" charset="-122"/>
              </a:rPr>
              <a:t>查询非自动化系的不超过自动化系所有学生的年龄的学生姓名和年龄</a:t>
            </a: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ransition/>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1" name="标题 87961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0642" name="文本占位符 879618"/>
          <p:cNvSpPr>
            <a:spLocks noGrp="1"/>
          </p:cNvSpPr>
          <p:nvPr>
            <p:ph idx="1"/>
          </p:nvPr>
        </p:nvSpPr>
        <p:spPr>
          <a:xfrm>
            <a:off x="0" y="1052513"/>
            <a:ext cx="9144000" cy="5805487"/>
          </a:xfrm>
        </p:spPr>
        <p:txBody>
          <a:bodyPr anchor="t"/>
          <a:lstStyle/>
          <a:p>
            <a:pPr>
              <a:buNone/>
            </a:pPr>
            <a:endParaRPr lang="zh-CN" altLang="en-US" sz="2400">
              <a:latin typeface="宋体" panose="02010600030101010101" pitchFamily="2" charset="-122"/>
            </a:endParaRPr>
          </a:p>
          <a:p>
            <a:pPr>
              <a:buNone/>
            </a:pPr>
            <a:r>
              <a:rPr lang="en-US" altLang="zh-CN" sz="2400">
                <a:solidFill>
                  <a:srgbClr val="FF66FF"/>
                </a:solidFill>
                <a:latin typeface="宋体" panose="02010600030101010101" pitchFamily="2" charset="-122"/>
              </a:rPr>
              <a:t>SELECT    Sname,Sage</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&lt;&gt;’</a:t>
            </a:r>
            <a:r>
              <a:rPr lang="zh-CN" altLang="en-US" sz="2400">
                <a:solidFill>
                  <a:srgbClr val="FF66FF"/>
                </a:solidFill>
                <a:latin typeface="宋体" panose="02010600030101010101" pitchFamily="2" charset="-122"/>
              </a:rPr>
              <a:t>自动化‘  </a:t>
            </a:r>
            <a:r>
              <a:rPr lang="en-US" altLang="zh-CN" sz="2400">
                <a:solidFill>
                  <a:srgbClr val="FF66FF"/>
                </a:solidFill>
                <a:latin typeface="宋体" panose="02010600030101010101" pitchFamily="2" charset="-122"/>
              </a:rPr>
              <a:t>AND  Sage&lt;=ALL  (SELECT  Sage</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a:t>
            </a:r>
            <a:r>
              <a:rPr lang="zh-CN" altLang="en-US" sz="2400">
                <a:solidFill>
                  <a:srgbClr val="FF66FF"/>
                </a:solidFill>
                <a:latin typeface="宋体" panose="02010600030101010101" pitchFamily="2" charset="-122"/>
              </a:rPr>
              <a:t>自动化’</a:t>
            </a:r>
            <a:r>
              <a:rPr lang="en-US" altLang="zh-CN" sz="2400">
                <a:solidFill>
                  <a:srgbClr val="FF66FF"/>
                </a:solidFill>
                <a:latin typeface="宋体" panose="02010600030101010101" pitchFamily="2" charset="-122"/>
              </a:rPr>
              <a:t>);</a:t>
            </a:r>
            <a:endParaRPr lang="en-US" altLang="zh-CN" sz="2400">
              <a:solidFill>
                <a:srgbClr val="FF66FF"/>
              </a:solidFill>
              <a:latin typeface="宋体" panose="02010600030101010101" pitchFamily="2" charset="-122"/>
            </a:endParaRPr>
          </a:p>
          <a:p>
            <a:pPr>
              <a:buNone/>
            </a:pPr>
            <a:r>
              <a:rPr lang="zh-CN" altLang="en-US" sz="2800">
                <a:solidFill>
                  <a:srgbClr val="FFFF99"/>
                </a:solidFill>
                <a:latin typeface="宋体" panose="02010600030101010101" pitchFamily="2" charset="-122"/>
              </a:rPr>
              <a:t>本例也可以用聚集函数来实现</a:t>
            </a:r>
            <a:endParaRPr lang="zh-CN" altLang="en-US" sz="2800">
              <a:solidFill>
                <a:srgbClr val="FFFF99"/>
              </a:solidFill>
              <a:latin typeface="宋体" panose="02010600030101010101" pitchFamily="2" charset="-122"/>
            </a:endParaRPr>
          </a:p>
          <a:p>
            <a:pPr>
              <a:buNone/>
            </a:pPr>
            <a:r>
              <a:rPr lang="en-US" altLang="zh-CN" sz="2400">
                <a:solidFill>
                  <a:srgbClr val="FF66FF"/>
                </a:solidFill>
                <a:latin typeface="宋体" panose="02010600030101010101" pitchFamily="2" charset="-122"/>
              </a:rPr>
              <a:t>SELECT    Sname,Sage</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&lt;&gt;’</a:t>
            </a:r>
            <a:r>
              <a:rPr lang="zh-CN" altLang="en-US" sz="2400">
                <a:solidFill>
                  <a:srgbClr val="FF66FF"/>
                </a:solidFill>
                <a:latin typeface="宋体" panose="02010600030101010101" pitchFamily="2" charset="-122"/>
              </a:rPr>
              <a:t>自动化‘  </a:t>
            </a:r>
            <a:r>
              <a:rPr lang="en-US" altLang="zh-CN" sz="2400">
                <a:solidFill>
                  <a:srgbClr val="FF66FF"/>
                </a:solidFill>
                <a:latin typeface="宋体" panose="02010600030101010101" pitchFamily="2" charset="-122"/>
              </a:rPr>
              <a:t>AND  Sage&lt;=(SELECT  MIN</a:t>
            </a:r>
            <a:r>
              <a:rPr lang="zh-CN" altLang="en-US" sz="2400">
                <a:solidFill>
                  <a:srgbClr val="FF66FF"/>
                </a:solidFill>
                <a:latin typeface="宋体" panose="02010600030101010101" pitchFamily="2" charset="-122"/>
              </a:rPr>
              <a:t>（</a:t>
            </a:r>
            <a:r>
              <a:rPr lang="en-US" altLang="zh-CN" sz="2400">
                <a:solidFill>
                  <a:srgbClr val="FF66FF"/>
                </a:solidFill>
                <a:latin typeface="宋体" panose="02010600030101010101" pitchFamily="2" charset="-122"/>
              </a:rPr>
              <a:t>Sage</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FROM  Students</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WHERE Sdept =‘</a:t>
            </a:r>
            <a:r>
              <a:rPr lang="zh-CN" altLang="en-US" sz="2400">
                <a:solidFill>
                  <a:srgbClr val="FF66FF"/>
                </a:solidFill>
                <a:latin typeface="宋体" panose="02010600030101010101" pitchFamily="2" charset="-122"/>
              </a:rPr>
              <a:t>自动化’</a:t>
            </a:r>
            <a:r>
              <a:rPr lang="en-US" altLang="zh-CN" sz="2400">
                <a:solidFill>
                  <a:srgbClr val="FF66FF"/>
                </a:solidFill>
                <a:latin typeface="宋体" panose="02010600030101010101" pitchFamily="2" charset="-122"/>
              </a:rPr>
              <a:t>);</a:t>
            </a:r>
            <a:endParaRPr lang="en-US" altLang="zh-CN" sz="24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ransition/>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5" name="标题 880641"/>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1666" name="文本占位符 880642"/>
          <p:cNvSpPr>
            <a:spLocks noGrp="1"/>
          </p:cNvSpPr>
          <p:nvPr>
            <p:ph idx="1"/>
          </p:nvPr>
        </p:nvSpPr>
        <p:spPr>
          <a:xfrm>
            <a:off x="0" y="1052513"/>
            <a:ext cx="9144000" cy="5805487"/>
          </a:xfrm>
        </p:spPr>
        <p:txBody>
          <a:bodyPr anchor="t"/>
          <a:lstStyle/>
          <a:p>
            <a:pPr marL="609600" indent="-609600">
              <a:buNone/>
            </a:pPr>
            <a:r>
              <a:rPr lang="en-US" altLang="zh-CN" sz="2400">
                <a:solidFill>
                  <a:srgbClr val="FFFF99"/>
                </a:solidFill>
                <a:latin typeface="宋体" panose="02010600030101010101" pitchFamily="2" charset="-122"/>
              </a:rPr>
              <a:t>4</a:t>
            </a:r>
            <a:r>
              <a:rPr lang="zh-CN" altLang="en-US" sz="2400">
                <a:solidFill>
                  <a:srgbClr val="FFFF99"/>
                </a:solidFill>
                <a:latin typeface="宋体" panose="02010600030101010101" pitchFamily="2" charset="-122"/>
              </a:rPr>
              <a:t>、带谓词</a:t>
            </a:r>
            <a:r>
              <a:rPr lang="en-US" altLang="zh-CN" sz="2400">
                <a:solidFill>
                  <a:srgbClr val="FFFF99"/>
                </a:solidFill>
                <a:latin typeface="宋体" panose="02010600030101010101" pitchFamily="2" charset="-122"/>
              </a:rPr>
              <a:t>EXISTS</a:t>
            </a:r>
            <a:r>
              <a:rPr lang="zh-CN" altLang="en-US" sz="2400">
                <a:solidFill>
                  <a:srgbClr val="FFFF99"/>
                </a:solidFill>
                <a:latin typeface="宋体" panose="02010600030101010101" pitchFamily="2" charset="-122"/>
              </a:rPr>
              <a:t>的嵌套查询</a:t>
            </a:r>
            <a:endParaRPr lang="zh-CN" altLang="en-US" sz="2400">
              <a:solidFill>
                <a:srgbClr val="FFFF99"/>
              </a:solidFill>
              <a:latin typeface="宋体" panose="02010600030101010101" pitchFamily="2" charset="-122"/>
            </a:endParaRPr>
          </a:p>
          <a:p>
            <a:pPr marL="609600" indent="-609600"/>
            <a:r>
              <a:rPr lang="zh-CN" altLang="en-US" sz="2400">
                <a:solidFill>
                  <a:srgbClr val="FFFF99"/>
                </a:solidFill>
                <a:latin typeface="宋体" panose="02010600030101010101" pitchFamily="2" charset="-122"/>
              </a:rPr>
              <a:t>带谓词</a:t>
            </a:r>
            <a:r>
              <a:rPr lang="en-US" altLang="zh-CN" sz="2400">
                <a:solidFill>
                  <a:srgbClr val="FFFF99"/>
                </a:solidFill>
                <a:latin typeface="宋体" panose="02010600030101010101" pitchFamily="2" charset="-122"/>
              </a:rPr>
              <a:t>EXISTS</a:t>
            </a:r>
            <a:r>
              <a:rPr lang="zh-CN" altLang="en-US" sz="2400">
                <a:solidFill>
                  <a:srgbClr val="FFFF99"/>
                </a:solidFill>
                <a:latin typeface="宋体" panose="02010600030101010101" pitchFamily="2" charset="-122"/>
              </a:rPr>
              <a:t>的子查询不返回任何数据，只产生逻辑值真或逻辑值假</a:t>
            </a:r>
            <a:endParaRPr lang="zh-CN" altLang="en-US" sz="2400">
              <a:solidFill>
                <a:srgbClr val="FFFF99"/>
              </a:solidFill>
              <a:latin typeface="宋体" panose="02010600030101010101" pitchFamily="2" charset="-122"/>
            </a:endParaRPr>
          </a:p>
          <a:p>
            <a:pPr marL="609600" indent="-609600">
              <a:buNone/>
            </a:pPr>
            <a:r>
              <a:rPr lang="zh-CN" altLang="en-US" sz="2400">
                <a:solidFill>
                  <a:srgbClr val="FFFF99"/>
                </a:solidFill>
                <a:latin typeface="宋体" panose="02010600030101010101" pitchFamily="2" charset="-122"/>
              </a:rPr>
              <a:t>  </a:t>
            </a: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26 </a:t>
            </a:r>
            <a:r>
              <a:rPr lang="zh-CN" altLang="en-US" sz="2400">
                <a:solidFill>
                  <a:srgbClr val="FF66FF"/>
                </a:solidFill>
                <a:latin typeface="宋体" panose="02010600030101010101" pitchFamily="2" charset="-122"/>
              </a:rPr>
              <a:t>查询所有选修了编号为‘</a:t>
            </a:r>
            <a:r>
              <a:rPr lang="en-US" altLang="zh-CN" sz="2400">
                <a:solidFill>
                  <a:srgbClr val="FF66FF"/>
                </a:solidFill>
                <a:latin typeface="宋体" panose="02010600030101010101" pitchFamily="2" charset="-122"/>
              </a:rPr>
              <a:t>C01’</a:t>
            </a:r>
            <a:r>
              <a:rPr lang="zh-CN" altLang="en-US" sz="2400">
                <a:solidFill>
                  <a:srgbClr val="FF66FF"/>
                </a:solidFill>
                <a:latin typeface="宋体" panose="02010600030101010101" pitchFamily="2" charset="-122"/>
              </a:rPr>
              <a:t>课程的学生姓名和所在系</a:t>
            </a:r>
            <a:endParaRPr lang="zh-CN" altLang="en-US" sz="2400">
              <a:solidFill>
                <a:srgbClr val="FF66FF"/>
              </a:solidFill>
              <a:latin typeface="宋体" panose="02010600030101010101" pitchFamily="2" charset="-122"/>
            </a:endParaRPr>
          </a:p>
          <a:p>
            <a:pPr marL="609600" indent="-609600">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Sname,Sdept</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WHERE  EXISTS   (SELECT  *</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FROM  Reports</a:t>
            </a:r>
            <a:endParaRPr lang="en-US" altLang="zh-CN" sz="2400">
              <a:solidFill>
                <a:srgbClr val="FF66FF"/>
              </a:solidFill>
              <a:latin typeface="宋体" panose="02010600030101010101" pitchFamily="2" charset="-122"/>
            </a:endParaRPr>
          </a:p>
          <a:p>
            <a:pPr marL="609600" indent="-609600">
              <a:buNone/>
            </a:pPr>
            <a:r>
              <a:rPr lang="en-US" altLang="zh-CN" sz="2400">
                <a:solidFill>
                  <a:srgbClr val="FF66FF"/>
                </a:solidFill>
                <a:latin typeface="宋体" panose="02010600030101010101" pitchFamily="2" charset="-122"/>
              </a:rPr>
              <a:t>   WHERE Sno=Students.Sno  AND  Cno=‘C01’)</a:t>
            </a:r>
            <a:endParaRPr lang="en-US" altLang="zh-CN" sz="2400">
              <a:solidFill>
                <a:srgbClr val="FF66FF"/>
              </a:solidFill>
              <a:latin typeface="宋体" panose="02010600030101010101" pitchFamily="2" charset="-122"/>
            </a:endParaRPr>
          </a:p>
          <a:p>
            <a:pPr marL="609600" indent="-609600"/>
            <a:r>
              <a:rPr lang="zh-CN" altLang="en-US" sz="2400">
                <a:solidFill>
                  <a:srgbClr val="FFFF99"/>
                </a:solidFill>
                <a:latin typeface="宋体" panose="02010600030101010101" pitchFamily="2" charset="-122"/>
              </a:rPr>
              <a:t>由</a:t>
            </a:r>
            <a:r>
              <a:rPr lang="en-US" altLang="zh-CN" sz="2400">
                <a:solidFill>
                  <a:srgbClr val="FFFF99"/>
                </a:solidFill>
                <a:latin typeface="宋体" panose="02010600030101010101" pitchFamily="2" charset="-122"/>
              </a:rPr>
              <a:t>EXIST</a:t>
            </a:r>
            <a:r>
              <a:rPr lang="zh-CN" altLang="en-US" sz="2400">
                <a:solidFill>
                  <a:srgbClr val="FFFF99"/>
                </a:solidFill>
                <a:latin typeface="宋体" panose="02010600030101010101" pitchFamily="2" charset="-122"/>
              </a:rPr>
              <a:t>引出的子查询，其目标属性列表示一般用*表示，因为带</a:t>
            </a:r>
            <a:r>
              <a:rPr lang="en-US" altLang="zh-CN" sz="2400">
                <a:solidFill>
                  <a:srgbClr val="FFFF99"/>
                </a:solidFill>
                <a:latin typeface="宋体" panose="02010600030101010101" pitchFamily="2" charset="-122"/>
              </a:rPr>
              <a:t>EXIST</a:t>
            </a:r>
            <a:r>
              <a:rPr lang="zh-CN" altLang="en-US" sz="2400">
                <a:solidFill>
                  <a:srgbClr val="FFFF99"/>
                </a:solidFill>
                <a:latin typeface="宋体" panose="02010600030101010101" pitchFamily="2" charset="-122"/>
              </a:rPr>
              <a:t>的子查询只返回逻辑值真或假，不需要给出具体的列名。若内层子查询结果为非空，则外层的</a:t>
            </a:r>
            <a:r>
              <a:rPr lang="en-US" altLang="zh-CN" sz="2400">
                <a:solidFill>
                  <a:srgbClr val="FFFF99"/>
                </a:solidFill>
                <a:latin typeface="宋体" panose="02010600030101010101" pitchFamily="2" charset="-122"/>
              </a:rPr>
              <a:t>WHERE</a:t>
            </a:r>
            <a:r>
              <a:rPr lang="zh-CN" altLang="en-US" sz="2400">
                <a:solidFill>
                  <a:srgbClr val="FFFF99"/>
                </a:solidFill>
                <a:latin typeface="宋体" panose="02010600030101010101" pitchFamily="2" charset="-122"/>
              </a:rPr>
              <a:t>子句条件为真，否则为假</a:t>
            </a:r>
            <a:endParaRPr lang="zh-CN" altLang="en-US" sz="2400">
              <a:solidFill>
                <a:srgbClr val="FFFF99"/>
              </a:solidFill>
              <a:latin typeface="宋体" panose="02010600030101010101" pitchFamily="2" charset="-122"/>
            </a:endParaRPr>
          </a:p>
          <a:p>
            <a:pPr marL="609600" indent="-609600">
              <a:buNone/>
            </a:pPr>
            <a:endParaRPr lang="zh-CN" altLang="en-US" sz="2400">
              <a:solidFill>
                <a:srgbClr val="FFFF99"/>
              </a:solidFill>
              <a:latin typeface="宋体" panose="02010600030101010101" pitchFamily="2" charset="-122"/>
            </a:endParaRPr>
          </a:p>
        </p:txBody>
      </p:sp>
    </p:spTree>
  </p:cSld>
  <p:clrMapOvr>
    <a:masterClrMapping/>
  </p:clrMapOvr>
  <p:transition/>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89" name="标题 881665"/>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2690" name="文本占位符 881666"/>
          <p:cNvSpPr>
            <a:spLocks noGrp="1"/>
          </p:cNvSpPr>
          <p:nvPr>
            <p:ph idx="1"/>
          </p:nvPr>
        </p:nvSpPr>
        <p:spPr>
          <a:xfrm>
            <a:off x="-146050" y="1268413"/>
            <a:ext cx="9290050" cy="5473700"/>
          </a:xfrm>
        </p:spPr>
        <p:txBody>
          <a:bodyPr anchor="t"/>
          <a:lstStyle/>
          <a:p>
            <a:r>
              <a:rPr lang="zh-CN" altLang="en-US" sz="2800">
                <a:solidFill>
                  <a:srgbClr val="FFFF99"/>
                </a:solidFill>
                <a:latin typeface="宋体" panose="02010600030101010101" pitchFamily="2" charset="-122"/>
              </a:rPr>
              <a:t>这个查询语句的处理过程是：首先取外层查询表中的第</a:t>
            </a: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个元组，根据它与内层子查询相关的属性值处理内层子查询，若</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子句返回值为真，则取此元组放入结果表；然后再取表的下一个元组；重复这一过程，直到外层表全部检查完为止。</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这类查询称为相关子查询。其特点是：子查询的查询条件依赖于外层父查询的某个属性值。</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与</a:t>
            </a:r>
            <a:r>
              <a:rPr lang="en-US" altLang="zh-CN" sz="2800">
                <a:solidFill>
                  <a:srgbClr val="FFFF99"/>
                </a:solidFill>
                <a:latin typeface="宋体" panose="02010600030101010101" pitchFamily="2" charset="-122"/>
              </a:rPr>
              <a:t>EXISTS</a:t>
            </a:r>
            <a:r>
              <a:rPr lang="zh-CN" altLang="en-US" sz="2800">
                <a:solidFill>
                  <a:srgbClr val="FFFF99"/>
                </a:solidFill>
                <a:latin typeface="宋体" panose="02010600030101010101" pitchFamily="2" charset="-122"/>
              </a:rPr>
              <a:t>对应的是</a:t>
            </a:r>
            <a:r>
              <a:rPr lang="en-US" altLang="zh-CN" sz="2800">
                <a:solidFill>
                  <a:srgbClr val="FFFF99"/>
                </a:solidFill>
                <a:latin typeface="宋体" panose="02010600030101010101" pitchFamily="2" charset="-122"/>
              </a:rPr>
              <a:t>NOT EXISTS</a:t>
            </a:r>
            <a:r>
              <a:rPr lang="zh-CN" altLang="en-US" sz="2800">
                <a:solidFill>
                  <a:srgbClr val="FFFF99"/>
                </a:solidFill>
                <a:latin typeface="宋体" panose="02010600030101010101" pitchFamily="2" charset="-122"/>
              </a:rPr>
              <a:t>。功能相反</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所有带</a:t>
            </a:r>
            <a:r>
              <a:rPr lang="en-US" altLang="zh-CN" sz="2800">
                <a:solidFill>
                  <a:srgbClr val="FFFF99"/>
                </a:solidFill>
                <a:latin typeface="宋体" panose="02010600030101010101" pitchFamily="2" charset="-122"/>
              </a:rPr>
              <a:t>IN</a:t>
            </a:r>
            <a:r>
              <a:rPr lang="zh-CN" altLang="en-US" sz="2800">
                <a:solidFill>
                  <a:srgbClr val="FFFF99"/>
                </a:solidFill>
                <a:latin typeface="宋体" panose="02010600030101010101" pitchFamily="2" charset="-122"/>
              </a:rPr>
              <a:t>谓词、比较运算符、</a:t>
            </a:r>
            <a:r>
              <a:rPr lang="en-US" altLang="zh-CN" sz="2800">
                <a:solidFill>
                  <a:srgbClr val="FFFF99"/>
                </a:solidFill>
                <a:latin typeface="宋体" panose="02010600030101010101" pitchFamily="2" charset="-122"/>
              </a:rPr>
              <a:t>ANY</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ALL</a:t>
            </a:r>
            <a:r>
              <a:rPr lang="zh-CN" altLang="en-US" sz="2800">
                <a:solidFill>
                  <a:srgbClr val="FFFF99"/>
                </a:solidFill>
                <a:latin typeface="宋体" panose="02010600030101010101" pitchFamily="2" charset="-122"/>
              </a:rPr>
              <a:t>谓词的子查询都能用带</a:t>
            </a:r>
            <a:r>
              <a:rPr lang="en-US" altLang="zh-CN" sz="2800">
                <a:solidFill>
                  <a:srgbClr val="FFFF99"/>
                </a:solidFill>
                <a:latin typeface="宋体" panose="02010600030101010101" pitchFamily="2" charset="-122"/>
              </a:rPr>
              <a:t>EXISTS</a:t>
            </a:r>
            <a:r>
              <a:rPr lang="zh-CN" altLang="en-US" sz="2800">
                <a:solidFill>
                  <a:srgbClr val="FFFF99"/>
                </a:solidFill>
                <a:latin typeface="宋体" panose="02010600030101010101" pitchFamily="2" charset="-122"/>
              </a:rPr>
              <a:t>谓词的子查询等价替换</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例</a:t>
            </a:r>
            <a:r>
              <a:rPr lang="en-US" altLang="zh-CN" sz="2800">
                <a:solidFill>
                  <a:srgbClr val="FFFF99"/>
                </a:solidFill>
                <a:latin typeface="宋体" panose="02010600030101010101" pitchFamily="2" charset="-122"/>
              </a:rPr>
              <a:t>27  </a:t>
            </a:r>
            <a:r>
              <a:rPr lang="zh-CN" altLang="en-US" sz="2800">
                <a:solidFill>
                  <a:srgbClr val="FFFF99"/>
                </a:solidFill>
                <a:latin typeface="宋体" panose="02010600030101010101" pitchFamily="2" charset="-122"/>
              </a:rPr>
              <a:t>将例</a:t>
            </a:r>
            <a:r>
              <a:rPr lang="en-US" altLang="zh-CN" sz="2800">
                <a:solidFill>
                  <a:srgbClr val="FFFF99"/>
                </a:solidFill>
                <a:latin typeface="宋体" panose="02010600030101010101" pitchFamily="2" charset="-122"/>
              </a:rPr>
              <a:t>23</a:t>
            </a:r>
            <a:r>
              <a:rPr lang="zh-CN" altLang="en-US" sz="2800">
                <a:solidFill>
                  <a:srgbClr val="FFFF99"/>
                </a:solidFill>
                <a:latin typeface="宋体" panose="02010600030101010101" pitchFamily="2" charset="-122"/>
              </a:rPr>
              <a:t>改为带</a:t>
            </a:r>
            <a:r>
              <a:rPr lang="en-US" altLang="zh-CN" sz="2800">
                <a:solidFill>
                  <a:srgbClr val="FFFF99"/>
                </a:solidFill>
                <a:latin typeface="宋体" panose="02010600030101010101" pitchFamily="2" charset="-122"/>
              </a:rPr>
              <a:t>EXISTS</a:t>
            </a:r>
            <a:r>
              <a:rPr lang="zh-CN" altLang="en-US" sz="2800">
                <a:solidFill>
                  <a:srgbClr val="FFFF99"/>
                </a:solidFill>
                <a:latin typeface="宋体" panose="02010600030101010101" pitchFamily="2" charset="-122"/>
              </a:rPr>
              <a:t>的查询</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3" name="标题 88268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3714" name="文本占位符 882690"/>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查询与“李伟”在同一个系学习的学生学号、姓名和系名</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SELECT   Sno, Sname,Sdept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 A</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EXISTS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(SELECT  *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  B</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WHERE   B.Sdept=A.sdept  AND  B.Sname=“</a:t>
            </a:r>
            <a:r>
              <a:rPr lang="zh-CN" altLang="en-US" sz="2800">
                <a:solidFill>
                  <a:srgbClr val="FFFF99"/>
                </a:solidFill>
                <a:latin typeface="宋体" panose="02010600030101010101" pitchFamily="2" charset="-122"/>
              </a:rPr>
              <a:t>李伟”</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28 </a:t>
            </a:r>
            <a:r>
              <a:rPr lang="zh-CN" altLang="en-US" sz="2800">
                <a:solidFill>
                  <a:srgbClr val="FFFF99"/>
                </a:solidFill>
                <a:latin typeface="宋体" panose="02010600030101010101" pitchFamily="2" charset="-122"/>
              </a:rPr>
              <a:t>查询选修了所有课程的学生姓名和所在系</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可以理解为</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查询这样的学生</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没有一门课程是他不选修的</a:t>
            </a:r>
            <a:endParaRPr lang="zh-CN" altLang="en-US" sz="2800">
              <a:solidFill>
                <a:srgbClr val="FFFF99"/>
              </a:solidFill>
              <a:latin typeface="宋体" panose="02010600030101010101" pitchFamily="2" charset="-122"/>
            </a:endParaRPr>
          </a:p>
          <a:p>
            <a:pPr>
              <a:buNone/>
            </a:pPr>
            <a:endParaRPr lang="zh-CN" altLang="en-US" sz="2800">
              <a:latin typeface="宋体" panose="02010600030101010101" pitchFamily="2" charset="-122"/>
            </a:endParaRPr>
          </a:p>
          <a:p>
            <a:pPr>
              <a:buNone/>
            </a:pPr>
            <a:endParaRPr lang="zh-CN" altLang="en-US" sz="2400"/>
          </a:p>
        </p:txBody>
      </p:sp>
    </p:spTree>
  </p:cSld>
  <p:clrMapOvr>
    <a:masterClrMapping/>
  </p:clrMapOvr>
  <p:transition/>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7" name="标题 883713"/>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3.3.3 </a:t>
            </a:r>
            <a:r>
              <a:rPr lang="zh-CN" altLang="en-US" sz="4000">
                <a:solidFill>
                  <a:srgbClr val="1AEE29"/>
                </a:solidFill>
                <a:latin typeface="宋体" panose="02010600030101010101" pitchFamily="2" charset="-122"/>
              </a:rPr>
              <a:t>嵌套查询</a:t>
            </a:r>
            <a:endParaRPr lang="zh-CN" altLang="en-US" sz="4000">
              <a:solidFill>
                <a:srgbClr val="1AEE29"/>
              </a:solidFill>
              <a:latin typeface="宋体" panose="02010600030101010101" pitchFamily="2" charset="-122"/>
            </a:endParaRPr>
          </a:p>
        </p:txBody>
      </p:sp>
      <p:sp>
        <p:nvSpPr>
          <p:cNvPr id="884738" name="文本占位符 883714"/>
          <p:cNvSpPr>
            <a:spLocks noGrp="1"/>
          </p:cNvSpPr>
          <p:nvPr>
            <p:ph idx="1"/>
          </p:nvPr>
        </p:nvSpPr>
        <p:spPr>
          <a:xfrm>
            <a:off x="0" y="1052513"/>
            <a:ext cx="9144000" cy="5805487"/>
          </a:xfrm>
        </p:spPr>
        <p:txBody>
          <a:bodyPr anchor="t"/>
          <a:lstStyle/>
          <a:p>
            <a:pPr>
              <a:buNone/>
            </a:pPr>
            <a:r>
              <a:rPr lang="en-US" altLang="zh-CN" sz="2800">
                <a:solidFill>
                  <a:srgbClr val="FF66FF"/>
                </a:solidFill>
                <a:latin typeface="宋体" panose="02010600030101010101" pitchFamily="2" charset="-122"/>
              </a:rPr>
              <a:t>SELECT Sname,Sdept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Students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NOT  EXISTS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(SELECT  *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Courses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NOT EXISTS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(SELECT  *</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Reports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Sno=Students.Sno   AND  Cno=Courses.Cno));</a:t>
            </a:r>
            <a:endParaRPr lang="en-US" altLang="zh-CN" sz="2800">
              <a:solidFill>
                <a:srgbClr val="FF66FF"/>
              </a:solidFill>
              <a:latin typeface="宋体" panose="02010600030101010101" pitchFamily="2" charset="-122"/>
            </a:endParaRPr>
          </a:p>
        </p:txBody>
      </p:sp>
    </p:spTree>
  </p:cSld>
  <p:clrMapOvr>
    <a:masterClrMapping/>
  </p:clrMapOvr>
  <p:transition/>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1" name="标题 88473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3.3.4  </a:t>
            </a:r>
            <a:r>
              <a:rPr lang="zh-CN" altLang="en-US" sz="4000">
                <a:solidFill>
                  <a:srgbClr val="1AEE29"/>
                </a:solidFill>
                <a:latin typeface="宋体" panose="02010600030101010101" pitchFamily="2" charset="-122"/>
              </a:rPr>
              <a:t>集合查询</a:t>
            </a:r>
            <a:endParaRPr lang="zh-CN" altLang="en-US" sz="4000">
              <a:solidFill>
                <a:srgbClr val="1AEE29"/>
              </a:solidFill>
              <a:latin typeface="宋体" panose="02010600030101010101" pitchFamily="2" charset="-122"/>
            </a:endParaRPr>
          </a:p>
        </p:txBody>
      </p:sp>
      <p:sp>
        <p:nvSpPr>
          <p:cNvPr id="885762" name="文本占位符 884738"/>
          <p:cNvSpPr>
            <a:spLocks noGrp="1"/>
          </p:cNvSpPr>
          <p:nvPr>
            <p:ph idx="1"/>
          </p:nvPr>
        </p:nvSpPr>
        <p:spPr>
          <a:xfrm>
            <a:off x="0" y="981075"/>
            <a:ext cx="9144000" cy="5732463"/>
          </a:xfrm>
        </p:spPr>
        <p:txBody>
          <a:bodyPr anchor="t"/>
          <a:lstStyle/>
          <a:p>
            <a:pPr>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29   </a:t>
            </a:r>
            <a:r>
              <a:rPr lang="zh-CN" altLang="en-US" sz="2400">
                <a:solidFill>
                  <a:srgbClr val="FF66FF"/>
                </a:solidFill>
                <a:latin typeface="宋体" panose="02010600030101010101" pitchFamily="2" charset="-122"/>
              </a:rPr>
              <a:t>查询计算机科学系的学生或年龄不大于</a:t>
            </a:r>
            <a:r>
              <a:rPr lang="en-US" altLang="zh-CN" sz="2400">
                <a:solidFill>
                  <a:srgbClr val="FF66FF"/>
                </a:solidFill>
                <a:latin typeface="宋体" panose="02010600030101010101" pitchFamily="2" charset="-122"/>
              </a:rPr>
              <a:t>20</a:t>
            </a:r>
            <a:r>
              <a:rPr lang="zh-CN" altLang="en-US" sz="2400">
                <a:solidFill>
                  <a:srgbClr val="FF66FF"/>
                </a:solidFill>
                <a:latin typeface="宋体" panose="02010600030101010101" pitchFamily="2" charset="-122"/>
              </a:rPr>
              <a:t>岁的学生信息</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Sdept=‘</a:t>
            </a:r>
            <a:r>
              <a:rPr lang="zh-CN" altLang="en-US" sz="2400">
                <a:solidFill>
                  <a:srgbClr val="FF66FF"/>
                </a:solidFill>
                <a:latin typeface="宋体" panose="02010600030101010101" pitchFamily="2" charset="-122"/>
              </a:rPr>
              <a:t>计算机’</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UNION</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SELECT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Sage&lt;=20;</a:t>
            </a:r>
            <a:endParaRPr lang="en-US" altLang="zh-CN" sz="2400">
              <a:solidFill>
                <a:srgbClr val="FF66FF"/>
              </a:solidFill>
              <a:latin typeface="宋体" panose="02010600030101010101" pitchFamily="2" charset="-122"/>
            </a:endParaRPr>
          </a:p>
          <a:p>
            <a:r>
              <a:rPr lang="en-US" altLang="zh-CN" sz="2400">
                <a:solidFill>
                  <a:srgbClr val="FFFF99"/>
                </a:solidFill>
                <a:latin typeface="宋体" panose="02010600030101010101" pitchFamily="2" charset="-122"/>
              </a:rPr>
              <a:t>SQL</a:t>
            </a:r>
            <a:r>
              <a:rPr lang="zh-CN" altLang="en-US" sz="2400">
                <a:solidFill>
                  <a:srgbClr val="FFFF99"/>
                </a:solidFill>
                <a:latin typeface="宋体" panose="02010600030101010101" pitchFamily="2" charset="-122"/>
              </a:rPr>
              <a:t>没有提供集合的交和差操作</a:t>
            </a:r>
            <a:r>
              <a:rPr lang="en-US" altLang="zh-CN" sz="2400">
                <a:solidFill>
                  <a:srgbClr val="FFFF99"/>
                </a:solidFill>
                <a:latin typeface="宋体" panose="02010600030101010101" pitchFamily="2" charset="-122"/>
              </a:rPr>
              <a:t>,</a:t>
            </a:r>
            <a:r>
              <a:rPr lang="zh-CN" altLang="en-US" sz="2400">
                <a:solidFill>
                  <a:srgbClr val="FFFF99"/>
                </a:solidFill>
                <a:latin typeface="宋体" panose="02010600030101010101" pitchFamily="2" charset="-122"/>
              </a:rPr>
              <a:t>但可以用其他方法来实现</a:t>
            </a:r>
            <a:endParaRPr lang="zh-CN" altLang="en-US" sz="2400">
              <a:solidFill>
                <a:srgbClr val="FFFF99"/>
              </a:solidFill>
              <a:latin typeface="宋体" panose="02010600030101010101" pitchFamily="2" charset="-122"/>
            </a:endParaRPr>
          </a:p>
          <a:p>
            <a:pPr>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30  </a:t>
            </a:r>
            <a:r>
              <a:rPr lang="zh-CN" altLang="en-US" sz="2400">
                <a:solidFill>
                  <a:srgbClr val="FF66FF"/>
                </a:solidFill>
                <a:latin typeface="宋体" panose="02010600030101010101" pitchFamily="2" charset="-122"/>
              </a:rPr>
              <a:t>查询数学系的学生且年龄不大于</a:t>
            </a:r>
            <a:r>
              <a:rPr lang="en-US" altLang="zh-CN" sz="2400">
                <a:solidFill>
                  <a:srgbClr val="FF66FF"/>
                </a:solidFill>
                <a:latin typeface="宋体" panose="02010600030101010101" pitchFamily="2" charset="-122"/>
              </a:rPr>
              <a:t>20</a:t>
            </a:r>
            <a:r>
              <a:rPr lang="zh-CN" altLang="en-US" sz="2400">
                <a:solidFill>
                  <a:srgbClr val="FF66FF"/>
                </a:solidFill>
                <a:latin typeface="宋体" panose="02010600030101010101" pitchFamily="2" charset="-122"/>
              </a:rPr>
              <a:t>的学生</a:t>
            </a:r>
            <a:endParaRPr lang="zh-CN" altLang="en-US" sz="2400">
              <a:solidFill>
                <a:srgbClr val="FF66FF"/>
              </a:solidFill>
              <a:latin typeface="宋体" panose="02010600030101010101" pitchFamily="2" charset="-122"/>
            </a:endParaRPr>
          </a:p>
          <a:p>
            <a:pPr>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SELECT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FROM   Students </a:t>
            </a:r>
            <a:endParaRPr lang="en-US" altLang="zh-CN" sz="2400">
              <a:solidFill>
                <a:srgbClr val="FF66FF"/>
              </a:solidFill>
              <a:latin typeface="宋体" panose="02010600030101010101" pitchFamily="2" charset="-122"/>
            </a:endParaRPr>
          </a:p>
          <a:p>
            <a:pPr>
              <a:buNone/>
            </a:pPr>
            <a:r>
              <a:rPr lang="en-US" altLang="zh-CN" sz="2400">
                <a:solidFill>
                  <a:srgbClr val="FF66FF"/>
                </a:solidFill>
                <a:latin typeface="宋体" panose="02010600030101010101" pitchFamily="2" charset="-122"/>
              </a:rPr>
              <a:t>  WHERE   Sdept=‘</a:t>
            </a:r>
            <a:r>
              <a:rPr lang="zh-CN" altLang="en-US" sz="2400">
                <a:solidFill>
                  <a:srgbClr val="FF66FF"/>
                </a:solidFill>
                <a:latin typeface="宋体" panose="02010600030101010101" pitchFamily="2" charset="-122"/>
              </a:rPr>
              <a:t>数学’  </a:t>
            </a:r>
            <a:r>
              <a:rPr lang="en-US" altLang="zh-CN" sz="2400">
                <a:solidFill>
                  <a:srgbClr val="FF66FF"/>
                </a:solidFill>
                <a:latin typeface="宋体" panose="02010600030101010101" pitchFamily="2" charset="-122"/>
              </a:rPr>
              <a:t>AND Sage&lt;=20;</a:t>
            </a:r>
            <a:endParaRPr lang="en-US" altLang="zh-CN" sz="2400">
              <a:solidFill>
                <a:srgbClr val="FF66FF"/>
              </a:solidFill>
              <a:latin typeface="宋体" panose="02010600030101010101" pitchFamily="2" charset="-122"/>
            </a:endParaRPr>
          </a:p>
          <a:p>
            <a:pPr>
              <a:buNone/>
            </a:pPr>
            <a:endParaRPr lang="zh-CN" altLang="en-US" sz="2400">
              <a:solidFill>
                <a:srgbClr val="FF66FF"/>
              </a:solidFill>
              <a:latin typeface="宋体" panose="02010600030101010101" pitchFamily="2" charset="-122"/>
            </a:endParaRPr>
          </a:p>
        </p:txBody>
      </p:sp>
    </p:spTree>
  </p:cSld>
  <p:clrMapOvr>
    <a:masterClrMapping/>
  </p:clrMapOvr>
  <p:transition/>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5" name="标题 885761"/>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6786" name="文本占位符 885762"/>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、插入数据</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INSERT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INTO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属性列</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属性列</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SELECT   </a:t>
            </a:r>
            <a:r>
              <a:rPr lang="zh-CN" altLang="en-US" sz="2800">
                <a:solidFill>
                  <a:srgbClr val="FFFF99"/>
                </a:solidFill>
                <a:latin typeface="宋体" panose="02010600030101010101" pitchFamily="2" charset="-122"/>
              </a:rPr>
              <a:t>子查询语句</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30 </a:t>
            </a:r>
            <a:r>
              <a:rPr lang="zh-CN" altLang="en-US" sz="2800">
                <a:solidFill>
                  <a:srgbClr val="FFFF99"/>
                </a:solidFill>
                <a:latin typeface="宋体" panose="02010600030101010101" pitchFamily="2" charset="-122"/>
              </a:rPr>
              <a:t>设数据库中已有一个关系</a:t>
            </a:r>
            <a:r>
              <a:rPr lang="en-US" altLang="zh-CN" sz="2800">
                <a:solidFill>
                  <a:srgbClr val="FFFF99"/>
                </a:solidFill>
                <a:latin typeface="宋体" panose="02010600030101010101" pitchFamily="2" charset="-122"/>
              </a:rPr>
              <a:t>History-Student,</a:t>
            </a:r>
            <a:r>
              <a:rPr lang="zh-CN" altLang="en-US" sz="2800">
                <a:solidFill>
                  <a:srgbClr val="FFFF99"/>
                </a:solidFill>
                <a:latin typeface="宋体" panose="02010600030101010101" pitchFamily="2" charset="-122"/>
              </a:rPr>
              <a:t>其关系模式与</a:t>
            </a:r>
            <a:r>
              <a:rPr lang="en-US" altLang="zh-CN" sz="2800">
                <a:solidFill>
                  <a:srgbClr val="FFFF99"/>
                </a:solidFill>
                <a:latin typeface="宋体" panose="02010600030101010101" pitchFamily="2" charset="-122"/>
              </a:rPr>
              <a:t>Student</a:t>
            </a:r>
            <a:r>
              <a:rPr lang="zh-CN" altLang="en-US" sz="2800">
                <a:solidFill>
                  <a:srgbClr val="FFFF99"/>
                </a:solidFill>
                <a:latin typeface="宋体" panose="02010600030101010101" pitchFamily="2" charset="-122"/>
              </a:rPr>
              <a:t>完全一样</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拭将关系</a:t>
            </a:r>
            <a:r>
              <a:rPr lang="en-US" altLang="zh-CN" sz="2800">
                <a:solidFill>
                  <a:srgbClr val="FFFF99"/>
                </a:solidFill>
                <a:latin typeface="宋体" panose="02010600030101010101" pitchFamily="2" charset="-122"/>
              </a:rPr>
              <a:t>Student</a:t>
            </a:r>
            <a:r>
              <a:rPr lang="zh-CN" altLang="en-US" sz="2800">
                <a:solidFill>
                  <a:srgbClr val="FFFF99"/>
                </a:solidFill>
                <a:latin typeface="宋体" panose="02010600030101010101" pitchFamily="2" charset="-122"/>
              </a:rPr>
              <a:t>中的所有元组插入到关系</a:t>
            </a:r>
            <a:r>
              <a:rPr lang="en-US" altLang="zh-CN" sz="2800">
                <a:solidFill>
                  <a:srgbClr val="FFFF99"/>
                </a:solidFill>
                <a:latin typeface="宋体" panose="02010600030101010101" pitchFamily="2" charset="-122"/>
              </a:rPr>
              <a:t>History-Student</a:t>
            </a:r>
            <a:r>
              <a:rPr lang="zh-CN" altLang="en-US" sz="2800">
                <a:solidFill>
                  <a:srgbClr val="FFFF99"/>
                </a:solidFill>
                <a:latin typeface="宋体" panose="02010600030101010101" pitchFamily="2" charset="-122"/>
              </a:rPr>
              <a:t>中去</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a:t>
            </a:r>
            <a:r>
              <a:rPr lang="en-US" altLang="zh-CN" sz="2800">
                <a:solidFill>
                  <a:srgbClr val="FFFF99"/>
                </a:solidFill>
                <a:latin typeface="宋体" panose="02010600030101010101" pitchFamily="2" charset="-122"/>
              </a:rPr>
              <a:t>SQL</a:t>
            </a:r>
            <a:r>
              <a:rPr lang="zh-CN" altLang="en-US" sz="2800">
                <a:solidFill>
                  <a:srgbClr val="FFFF99"/>
                </a:solidFill>
                <a:latin typeface="宋体" panose="02010600030101010101" pitchFamily="2" charset="-122"/>
              </a:rPr>
              <a:t>命令为</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INSERT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INTO  History-Student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SELECT  *</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  FROM   Students </a:t>
            </a:r>
            <a:endParaRPr lang="en-US" altLang="zh-CN" sz="2800">
              <a:solidFill>
                <a:srgbClr val="FFFF99"/>
              </a:solidFill>
              <a:latin typeface="宋体" panose="02010600030101010101" pitchFamily="2" charset="-122"/>
            </a:endParaRPr>
          </a:p>
          <a:p>
            <a:pPr>
              <a:buNone/>
            </a:pP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89089"/>
          <p:cNvSpPr>
            <a:spLocks noGrp="1"/>
          </p:cNvSpPr>
          <p:nvPr>
            <p:ph type="title"/>
          </p:nvPr>
        </p:nvSpPr>
        <p:spPr>
          <a:xfrm>
            <a:off x="685800" y="152400"/>
            <a:ext cx="6870700" cy="684213"/>
          </a:xfrm>
        </p:spPr>
        <p:txBody>
          <a:bodyPr anchor="b"/>
          <a:lstStyle/>
          <a:p>
            <a:r>
              <a:rPr lang="zh-CN" altLang="en-US" sz="4000"/>
              <a:t> 网状模型的优缺点</a:t>
            </a:r>
            <a:endParaRPr lang="zh-CN" altLang="en-US" sz="4000"/>
          </a:p>
        </p:txBody>
      </p:sp>
      <p:sp>
        <p:nvSpPr>
          <p:cNvPr id="90114" name="文本占位符 89090"/>
          <p:cNvSpPr>
            <a:spLocks noGrp="1"/>
          </p:cNvSpPr>
          <p:nvPr>
            <p:ph idx="1"/>
          </p:nvPr>
        </p:nvSpPr>
        <p:spPr>
          <a:xfrm>
            <a:off x="0" y="836613"/>
            <a:ext cx="8964613" cy="5805487"/>
          </a:xfrm>
        </p:spPr>
        <p:txBody>
          <a:bodyPr anchor="t"/>
          <a:lstStyle/>
          <a:p>
            <a:pPr>
              <a:buNone/>
            </a:pPr>
            <a:r>
              <a:rPr lang="zh-CN" altLang="en-US" dirty="0"/>
              <a:t> 网状模型的优缺点</a:t>
            </a:r>
            <a:endParaRPr lang="zh-CN" altLang="en-US" dirty="0"/>
          </a:p>
          <a:p>
            <a:r>
              <a:rPr lang="zh-CN" altLang="en-US" dirty="0" smtClean="0"/>
              <a:t> </a:t>
            </a:r>
            <a:r>
              <a:rPr lang="zh-CN" altLang="en-US" dirty="0"/>
              <a:t>优点</a:t>
            </a:r>
            <a:endParaRPr lang="zh-CN" altLang="en-US" dirty="0"/>
          </a:p>
          <a:p>
            <a:pPr>
              <a:buNone/>
            </a:pPr>
            <a:r>
              <a:rPr lang="zh-CN" altLang="en-US" dirty="0"/>
              <a:t>   能够更为直接地描述现实世界，如一个结点可以有多个双亲具有良好的性能，存取效率较高</a:t>
            </a:r>
            <a:endParaRPr lang="zh-CN" altLang="en-US" dirty="0"/>
          </a:p>
          <a:p>
            <a:r>
              <a:rPr lang="zh-CN" altLang="en-US" dirty="0" smtClean="0"/>
              <a:t> </a:t>
            </a:r>
            <a:r>
              <a:rPr lang="zh-CN" altLang="en-US" dirty="0"/>
              <a:t>缺点</a:t>
            </a:r>
            <a:endParaRPr lang="zh-CN" altLang="en-US" dirty="0"/>
          </a:p>
          <a:p>
            <a:pPr>
              <a:buNone/>
            </a:pPr>
            <a:r>
              <a:rPr lang="zh-CN" altLang="en-US" dirty="0"/>
              <a:t> 结构比较复杂，而且随着应用环境的扩大，数据库的结构就变得越来越复杂，不利于最终用户掌握</a:t>
            </a:r>
            <a:r>
              <a:rPr lang="en-US" altLang="zh-CN" dirty="0"/>
              <a:t>DDL </a:t>
            </a:r>
            <a:r>
              <a:rPr lang="zh-CN" altLang="en-US" dirty="0"/>
              <a:t>语言复杂，用户不容易使用</a:t>
            </a:r>
            <a:endParaRPr lang="zh-CN" altLang="en-US" dirty="0"/>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09" name="标题 88678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7810" name="文本占位符 886786"/>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3.4.2   </a:t>
            </a:r>
            <a:r>
              <a:rPr lang="zh-CN" altLang="en-US" sz="2800">
                <a:solidFill>
                  <a:srgbClr val="FFFF99"/>
                </a:solidFill>
                <a:latin typeface="宋体" panose="02010600030101010101" pitchFamily="2" charset="-122"/>
              </a:rPr>
              <a:t>修改数据</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UPDATA &lt;</a:t>
            </a:r>
            <a:r>
              <a:rPr lang="zh-CN" altLang="en-US" sz="2800">
                <a:solidFill>
                  <a:srgbClr val="FFFF99"/>
                </a:solidFill>
                <a:latin typeface="宋体" panose="02010600030101010101" pitchFamily="2" charset="-122"/>
              </a:rPr>
              <a:t>表名</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SET  &lt;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1&gt;=&lt;</a:t>
            </a:r>
            <a:r>
              <a:rPr lang="zh-CN" altLang="en-US" sz="2800">
                <a:solidFill>
                  <a:srgbClr val="FFFF99"/>
                </a:solidFill>
                <a:latin typeface="宋体" panose="02010600030101010101" pitchFamily="2" charset="-122"/>
              </a:rPr>
              <a:t>表达式</a:t>
            </a:r>
            <a:r>
              <a:rPr lang="en-US" altLang="zh-CN" sz="2800">
                <a:solidFill>
                  <a:srgbClr val="FFFF99"/>
                </a:solidFill>
                <a:latin typeface="宋体" panose="02010600030101010101" pitchFamily="2" charset="-122"/>
              </a:rPr>
              <a:t>1&gt;[,&lt;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2&gt;=&lt;</a:t>
            </a:r>
            <a:r>
              <a:rPr lang="zh-CN" altLang="en-US" sz="2800">
                <a:solidFill>
                  <a:srgbClr val="FFFF99"/>
                </a:solidFill>
                <a:latin typeface="宋体" panose="02010600030101010101" pitchFamily="2" charset="-122"/>
              </a:rPr>
              <a:t>表达式</a:t>
            </a:r>
            <a:r>
              <a:rPr lang="en-US" altLang="zh-CN" sz="2800">
                <a:solidFill>
                  <a:srgbClr val="FFFF99"/>
                </a:solidFill>
                <a:latin typeface="宋体" panose="02010600030101010101" pitchFamily="2" charset="-122"/>
              </a:rPr>
              <a:t>2&gt;…]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[WHERE&lt;</a:t>
            </a:r>
            <a:r>
              <a:rPr lang="zh-CN" altLang="en-US" sz="2800">
                <a:solidFill>
                  <a:srgbClr val="FFFF99"/>
                </a:solidFill>
                <a:latin typeface="宋体" panose="02010600030101010101" pitchFamily="2" charset="-122"/>
              </a:rPr>
              <a:t>条件</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功能是修改指定表中满足</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子句条件的元组</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其中</a:t>
            </a:r>
            <a:r>
              <a:rPr lang="en-US" altLang="zh-CN" sz="2800">
                <a:solidFill>
                  <a:srgbClr val="FFFF99"/>
                </a:solidFill>
                <a:latin typeface="宋体" panose="02010600030101010101" pitchFamily="2" charset="-122"/>
              </a:rPr>
              <a:t>,SET</a:t>
            </a:r>
            <a:r>
              <a:rPr lang="zh-CN" altLang="en-US" sz="2800">
                <a:solidFill>
                  <a:srgbClr val="FFFF99"/>
                </a:solidFill>
                <a:latin typeface="宋体" panose="02010600030101010101" pitchFamily="2" charset="-122"/>
              </a:rPr>
              <a:t>子句用</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表达式</a:t>
            </a:r>
            <a:r>
              <a:rPr lang="en-US" altLang="zh-CN" sz="2800">
                <a:solidFill>
                  <a:srgbClr val="FFFF99"/>
                </a:solidFill>
                <a:latin typeface="宋体" panose="02010600030101010101" pitchFamily="2" charset="-122"/>
              </a:rPr>
              <a:t>I&gt;</a:t>
            </a:r>
            <a:r>
              <a:rPr lang="zh-CN" altLang="en-US" sz="2800">
                <a:solidFill>
                  <a:srgbClr val="FFFF99"/>
                </a:solidFill>
                <a:latin typeface="宋体" panose="02010600030101010101" pitchFamily="2" charset="-122"/>
              </a:rPr>
              <a:t>的值取代</a:t>
            </a:r>
            <a:r>
              <a:rPr lang="en-US" altLang="zh-CN" sz="2800">
                <a:solidFill>
                  <a:srgbClr val="FFFF99"/>
                </a:solidFill>
                <a:latin typeface="宋体" panose="02010600030101010101" pitchFamily="2" charset="-122"/>
              </a:rPr>
              <a:t>&lt;</a:t>
            </a:r>
            <a:r>
              <a:rPr lang="zh-CN" altLang="en-US" sz="2800">
                <a:solidFill>
                  <a:srgbClr val="FFFF99"/>
                </a:solidFill>
                <a:latin typeface="宋体" panose="02010600030101010101" pitchFamily="2" charset="-122"/>
              </a:rPr>
              <a:t>列名 </a:t>
            </a:r>
            <a:r>
              <a:rPr lang="en-US" altLang="zh-CN" sz="2800">
                <a:solidFill>
                  <a:srgbClr val="FFFF99"/>
                </a:solidFill>
                <a:latin typeface="宋体" panose="02010600030101010101" pitchFamily="2" charset="-122"/>
              </a:rPr>
              <a:t>I&gt;</a:t>
            </a:r>
            <a:r>
              <a:rPr lang="zh-CN" altLang="en-US" sz="2800">
                <a:solidFill>
                  <a:srgbClr val="FFFF99"/>
                </a:solidFill>
                <a:latin typeface="宋体" panose="02010600030101010101" pitchFamily="2" charset="-122"/>
              </a:rPr>
              <a:t>对应的属性列的值</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如果省略</a:t>
            </a:r>
            <a:r>
              <a:rPr lang="en-US" altLang="zh-CN" sz="2800">
                <a:solidFill>
                  <a:srgbClr val="FFFF99"/>
                </a:solidFill>
                <a:latin typeface="宋体" panose="02010600030101010101" pitchFamily="2" charset="-122"/>
              </a:rPr>
              <a:t>WHERE</a:t>
            </a:r>
            <a:r>
              <a:rPr lang="zh-CN" altLang="en-US" sz="2800">
                <a:solidFill>
                  <a:srgbClr val="FFFF99"/>
                </a:solidFill>
                <a:latin typeface="宋体" panose="02010600030101010101" pitchFamily="2" charset="-122"/>
              </a:rPr>
              <a:t>子句</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则表示要修改表中的所有元组</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31 </a:t>
            </a:r>
            <a:r>
              <a:rPr lang="zh-CN" altLang="en-US" sz="2800">
                <a:solidFill>
                  <a:srgbClr val="FFFF99"/>
                </a:solidFill>
                <a:latin typeface="宋体" panose="02010600030101010101" pitchFamily="2" charset="-122"/>
              </a:rPr>
              <a:t>将学号为“</a:t>
            </a:r>
            <a:r>
              <a:rPr lang="en-US" altLang="zh-CN" sz="2800">
                <a:solidFill>
                  <a:srgbClr val="FFFF99"/>
                </a:solidFill>
                <a:latin typeface="宋体" panose="02010600030101010101" pitchFamily="2" charset="-122"/>
              </a:rPr>
              <a:t>SO3”</a:t>
            </a:r>
            <a:r>
              <a:rPr lang="zh-CN" altLang="en-US" sz="2800">
                <a:solidFill>
                  <a:srgbClr val="FFFF99"/>
                </a:solidFill>
                <a:latin typeface="宋体" panose="02010600030101010101" pitchFamily="2" charset="-122"/>
              </a:rPr>
              <a:t>的学生年龄改为</a:t>
            </a:r>
            <a:r>
              <a:rPr lang="en-US" altLang="zh-CN" sz="2800">
                <a:solidFill>
                  <a:srgbClr val="FFFF99"/>
                </a:solidFill>
                <a:latin typeface="宋体" panose="02010600030101010101" pitchFamily="2" charset="-122"/>
              </a:rPr>
              <a:t>22</a:t>
            </a:r>
            <a:r>
              <a:rPr lang="zh-CN" altLang="en-US" sz="2800">
                <a:solidFill>
                  <a:srgbClr val="FFFF99"/>
                </a:solidFill>
                <a:latin typeface="宋体" panose="02010600030101010101" pitchFamily="2" charset="-122"/>
              </a:rPr>
              <a:t>岁</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UPDATE  Student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SET  Sage=22</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WHERE Sno=‘S03’;</a:t>
            </a:r>
            <a:endParaRPr lang="en-US" altLang="zh-CN" sz="2800">
              <a:solidFill>
                <a:srgbClr val="FFFF99"/>
              </a:solidFill>
              <a:latin typeface="宋体" panose="02010600030101010101" pitchFamily="2" charset="-122"/>
            </a:endParaRPr>
          </a:p>
          <a:p>
            <a:pPr>
              <a:buNone/>
            </a:pPr>
            <a:endParaRPr lang="en-US" altLang="zh-CN" sz="2800">
              <a:solidFill>
                <a:srgbClr val="FFFF99"/>
              </a:solidFill>
              <a:latin typeface="宋体" panose="02010600030101010101" pitchFamily="2" charset="-122"/>
            </a:endParaRPr>
          </a:p>
          <a:p>
            <a:pPr>
              <a:buNone/>
            </a:pPr>
            <a:endParaRPr lang="zh-CN" altLang="en-US" sz="2800"/>
          </a:p>
        </p:txBody>
      </p:sp>
    </p:spTree>
  </p:cSld>
  <p:clrMapOvr>
    <a:masterClrMapping/>
  </p:clrMapOvr>
  <p:transition/>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3" name="标题 88780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8834" name="文本占位符 887810"/>
          <p:cNvSpPr>
            <a:spLocks noGrp="1"/>
          </p:cNvSpPr>
          <p:nvPr>
            <p:ph idx="1"/>
          </p:nvPr>
        </p:nvSpPr>
        <p:spPr>
          <a:xfrm>
            <a:off x="0" y="1125538"/>
            <a:ext cx="9144000" cy="5732462"/>
          </a:xfrm>
        </p:spPr>
        <p:txBody>
          <a:bodyPr anchor="t"/>
          <a:lstStyle/>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32  </a:t>
            </a:r>
            <a:r>
              <a:rPr lang="zh-CN" altLang="en-US" sz="2800">
                <a:solidFill>
                  <a:srgbClr val="FF66FF"/>
                </a:solidFill>
                <a:latin typeface="宋体" panose="02010600030101010101" pitchFamily="2" charset="-122"/>
              </a:rPr>
              <a:t>将所有学生的年龄增加一岁</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UPDATE  Students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SET  Sage=1+Sage;</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33  </a:t>
            </a:r>
            <a:r>
              <a:rPr lang="zh-CN" altLang="en-US" sz="2800">
                <a:solidFill>
                  <a:srgbClr val="FF66FF"/>
                </a:solidFill>
                <a:latin typeface="宋体" panose="02010600030101010101" pitchFamily="2" charset="-122"/>
              </a:rPr>
              <a:t>将数学系所有学生的成绩置</a:t>
            </a:r>
            <a:r>
              <a:rPr lang="en-US" altLang="zh-CN" sz="2800">
                <a:solidFill>
                  <a:srgbClr val="FF66FF"/>
                </a:solidFill>
                <a:latin typeface="宋体" panose="02010600030101010101" pitchFamily="2" charset="-122"/>
              </a:rPr>
              <a:t>0</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UPDATE   Reports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SET   Grade=0</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a:t>
            </a:r>
            <a:r>
              <a:rPr lang="zh-CN" altLang="en-US" sz="2800">
                <a:solidFill>
                  <a:srgbClr val="FF66FF"/>
                </a:solidFill>
                <a:latin typeface="宋体" panose="02010600030101010101" pitchFamily="2" charset="-122"/>
              </a:rPr>
              <a:t>数学’</a:t>
            </a:r>
            <a:r>
              <a:rPr lang="en-US" altLang="zh-CN" sz="2800">
                <a:solidFill>
                  <a:srgbClr val="FF66FF"/>
                </a:solidFill>
                <a:latin typeface="宋体" panose="02010600030101010101" pitchFamily="2" charset="-122"/>
              </a:rPr>
              <a:t>=(SELECT    Sdept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FROM    Students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WHERE  Students.Sno=Reports.Sno);</a:t>
            </a:r>
            <a:endParaRPr lang="en-US" altLang="zh-CN" sz="2800">
              <a:solidFill>
                <a:srgbClr val="FF66FF"/>
              </a:solidFill>
              <a:latin typeface="宋体" panose="02010600030101010101" pitchFamily="2" charset="-122"/>
            </a:endParaRPr>
          </a:p>
          <a:p>
            <a:pPr>
              <a:buNone/>
            </a:pPr>
            <a:endParaRPr lang="zh-CN" altLang="en-US" sz="2800">
              <a:solidFill>
                <a:srgbClr val="FF66FF"/>
              </a:solidFill>
            </a:endParaRPr>
          </a:p>
        </p:txBody>
      </p:sp>
    </p:spTree>
  </p:cSld>
  <p:clrMapOvr>
    <a:masterClrMapping/>
  </p:clrMapOvr>
  <p:transition/>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7" name="标题 88883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3.4 SQL</a:t>
            </a:r>
            <a:r>
              <a:rPr lang="zh-CN" altLang="en-US" sz="4000">
                <a:solidFill>
                  <a:srgbClr val="1AEE29"/>
                </a:solidFill>
                <a:latin typeface="宋体" panose="02010600030101010101" pitchFamily="2" charset="-122"/>
              </a:rPr>
              <a:t>的数据更新</a:t>
            </a:r>
            <a:endParaRPr lang="zh-CN" altLang="en-US" sz="4000">
              <a:solidFill>
                <a:srgbClr val="1AEE29"/>
              </a:solidFill>
              <a:latin typeface="宋体" panose="02010600030101010101" pitchFamily="2" charset="-122"/>
            </a:endParaRPr>
          </a:p>
        </p:txBody>
      </p:sp>
      <p:sp>
        <p:nvSpPr>
          <p:cNvPr id="889858" name="文本占位符 888834"/>
          <p:cNvSpPr>
            <a:spLocks noGrp="1"/>
          </p:cNvSpPr>
          <p:nvPr>
            <p:ph idx="1"/>
          </p:nvPr>
        </p:nvSpPr>
        <p:spPr>
          <a:xfrm>
            <a:off x="0" y="1125538"/>
            <a:ext cx="9144000" cy="5732462"/>
          </a:xfrm>
        </p:spPr>
        <p:txBody>
          <a:bodyPr anchor="t"/>
          <a:lstStyle/>
          <a:p>
            <a:pPr>
              <a:lnSpc>
                <a:spcPct val="90000"/>
              </a:lnSpc>
              <a:buNone/>
            </a:pPr>
            <a:r>
              <a:rPr lang="en-US" altLang="zh-CN" sz="2400">
                <a:solidFill>
                  <a:srgbClr val="FFFF99"/>
                </a:solidFill>
                <a:latin typeface="宋体" panose="02010600030101010101" pitchFamily="2" charset="-122"/>
              </a:rPr>
              <a:t>3</a:t>
            </a:r>
            <a:r>
              <a:rPr lang="zh-CN" altLang="en-US" sz="2400">
                <a:solidFill>
                  <a:srgbClr val="FFFF99"/>
                </a:solidFill>
                <a:latin typeface="宋体" panose="02010600030101010101" pitchFamily="2" charset="-122"/>
              </a:rPr>
              <a:t>、删除数据</a:t>
            </a:r>
            <a:endParaRPr lang="zh-CN" altLang="en-US" sz="2400">
              <a:solidFill>
                <a:srgbClr val="FFFF99"/>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DELETE </a:t>
            </a:r>
            <a:endParaRPr lang="en-US" altLang="zh-CN" sz="2400">
              <a:solidFill>
                <a:srgbClr val="FFFF99"/>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FROM &lt;</a:t>
            </a:r>
            <a:r>
              <a:rPr lang="zh-CN" altLang="en-US" sz="2400">
                <a:solidFill>
                  <a:srgbClr val="FFFF99"/>
                </a:solidFill>
                <a:latin typeface="宋体" panose="02010600030101010101" pitchFamily="2" charset="-122"/>
              </a:rPr>
              <a:t>表名</a:t>
            </a:r>
            <a:r>
              <a:rPr lang="en-US" altLang="zh-CN" sz="2400">
                <a:solidFill>
                  <a:srgbClr val="FFFF99"/>
                </a:solidFill>
                <a:latin typeface="宋体" panose="02010600030101010101" pitchFamily="2" charset="-122"/>
              </a:rPr>
              <a:t>&gt;</a:t>
            </a:r>
            <a:endParaRPr lang="en-US" altLang="zh-CN" sz="2400">
              <a:solidFill>
                <a:srgbClr val="FFFF99"/>
              </a:solidFill>
              <a:latin typeface="宋体" panose="02010600030101010101" pitchFamily="2" charset="-122"/>
            </a:endParaRPr>
          </a:p>
          <a:p>
            <a:pPr>
              <a:lnSpc>
                <a:spcPct val="90000"/>
              </a:lnSpc>
              <a:buNone/>
            </a:pPr>
            <a:r>
              <a:rPr lang="en-US" altLang="zh-CN" sz="2400">
                <a:solidFill>
                  <a:srgbClr val="FFFF99"/>
                </a:solidFill>
                <a:latin typeface="宋体" panose="02010600030101010101" pitchFamily="2" charset="-122"/>
              </a:rPr>
              <a:t>[WHERE &lt;</a:t>
            </a:r>
            <a:r>
              <a:rPr lang="zh-CN" altLang="en-US" sz="2400">
                <a:solidFill>
                  <a:srgbClr val="FFFF99"/>
                </a:solidFill>
                <a:latin typeface="宋体" panose="02010600030101010101" pitchFamily="2" charset="-122"/>
              </a:rPr>
              <a:t>条件</a:t>
            </a:r>
            <a:r>
              <a:rPr lang="en-US" altLang="zh-CN" sz="2400">
                <a:solidFill>
                  <a:srgbClr val="FFFF99"/>
                </a:solidFill>
                <a:latin typeface="宋体" panose="02010600030101010101" pitchFamily="2" charset="-122"/>
              </a:rPr>
              <a:t>&gt;]</a:t>
            </a:r>
            <a:r>
              <a:rPr lang="zh-CN" altLang="en-US" sz="2400">
                <a:solidFill>
                  <a:srgbClr val="FFFF99"/>
                </a:solidFill>
                <a:latin typeface="宋体" panose="02010600030101010101" pitchFamily="2" charset="-122"/>
              </a:rPr>
              <a:t>；</a:t>
            </a:r>
            <a:endParaRPr lang="zh-CN" altLang="en-US" sz="2400">
              <a:solidFill>
                <a:srgbClr val="FFFF99"/>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34  </a:t>
            </a:r>
            <a:r>
              <a:rPr lang="zh-CN" altLang="en-US" sz="2400">
                <a:solidFill>
                  <a:srgbClr val="FF66FF"/>
                </a:solidFill>
                <a:latin typeface="宋体" panose="02010600030101010101" pitchFamily="2" charset="-122"/>
              </a:rPr>
              <a:t>删除学号为‘</a:t>
            </a:r>
            <a:r>
              <a:rPr lang="en-US" altLang="zh-CN" sz="2400">
                <a:solidFill>
                  <a:srgbClr val="FF66FF"/>
                </a:solidFill>
                <a:latin typeface="宋体" panose="02010600030101010101" pitchFamily="2" charset="-122"/>
              </a:rPr>
              <a:t>S04’</a:t>
            </a:r>
            <a:r>
              <a:rPr lang="zh-CN" altLang="en-US" sz="2400">
                <a:solidFill>
                  <a:srgbClr val="FF66FF"/>
                </a:solidFill>
                <a:latin typeface="宋体" panose="02010600030101010101" pitchFamily="2" charset="-122"/>
              </a:rPr>
              <a:t>的学生选修的课号为‘</a:t>
            </a:r>
            <a:r>
              <a:rPr lang="en-US" altLang="zh-CN" sz="2400">
                <a:solidFill>
                  <a:srgbClr val="FF66FF"/>
                </a:solidFill>
                <a:latin typeface="宋体" panose="02010600030101010101" pitchFamily="2" charset="-122"/>
              </a:rPr>
              <a:t>C02’</a:t>
            </a:r>
            <a:r>
              <a:rPr lang="zh-CN" altLang="en-US" sz="2400">
                <a:solidFill>
                  <a:srgbClr val="FF66FF"/>
                </a:solidFill>
                <a:latin typeface="宋体" panose="02010600030101010101" pitchFamily="2" charset="-122"/>
              </a:rPr>
              <a:t>的记录</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DELETE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FROM   Reports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Sno=‘S04’ AND  ‘Cno=‘C02’</a:t>
            </a:r>
            <a:r>
              <a:rPr lang="zh-CN" altLang="en-US" sz="2400">
                <a:solidFill>
                  <a:srgbClr val="FF66FF"/>
                </a:solidFill>
                <a:latin typeface="宋体" panose="02010600030101010101" pitchFamily="2" charset="-122"/>
              </a:rPr>
              <a:t>；</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35  </a:t>
            </a:r>
            <a:r>
              <a:rPr lang="zh-CN" altLang="en-US" sz="2400">
                <a:solidFill>
                  <a:srgbClr val="FF66FF"/>
                </a:solidFill>
                <a:latin typeface="宋体" panose="02010600030101010101" pitchFamily="2" charset="-122"/>
              </a:rPr>
              <a:t>删除数学系所有学生的选课记录</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DELETE </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FROM   Reports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a:t>
            </a:r>
            <a:r>
              <a:rPr lang="zh-CN" altLang="en-US" sz="2400">
                <a:solidFill>
                  <a:srgbClr val="FF66FF"/>
                </a:solidFill>
                <a:latin typeface="宋体" panose="02010600030101010101" pitchFamily="2" charset="-122"/>
              </a:rPr>
              <a:t>数学’</a:t>
            </a:r>
            <a:r>
              <a:rPr lang="en-US" altLang="zh-CN" sz="2400">
                <a:solidFill>
                  <a:srgbClr val="FF66FF"/>
                </a:solidFill>
                <a:latin typeface="宋体" panose="02010600030101010101" pitchFamily="2" charset="-122"/>
              </a:rPr>
              <a:t>=</a:t>
            </a:r>
            <a:r>
              <a:rPr lang="zh-CN" altLang="en-US" sz="2400">
                <a:solidFill>
                  <a:srgbClr val="FF66FF"/>
                </a:solidFill>
                <a:latin typeface="宋体" panose="02010600030101010101" pitchFamily="2" charset="-122"/>
              </a:rPr>
              <a:t>（</a:t>
            </a:r>
            <a:r>
              <a:rPr lang="en-US" altLang="zh-CN" sz="2400">
                <a:solidFill>
                  <a:srgbClr val="FF66FF"/>
                </a:solidFill>
                <a:latin typeface="宋体" panose="02010600030101010101" pitchFamily="2" charset="-122"/>
              </a:rPr>
              <a:t>SELECT    Sdept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Students.Sno=Reports.Sno);</a:t>
            </a:r>
            <a:endParaRPr lang="en-US" altLang="zh-CN" sz="2400">
              <a:solidFill>
                <a:srgbClr val="FF66FF"/>
              </a:solidFill>
              <a:latin typeface="宋体" panose="02010600030101010101" pitchFamily="2" charset="-122"/>
            </a:endParaRPr>
          </a:p>
          <a:p>
            <a:pPr>
              <a:lnSpc>
                <a:spcPct val="90000"/>
              </a:lnSpc>
              <a:buNone/>
            </a:pPr>
            <a:endParaRPr lang="zh-CN" altLang="en-US" sz="2400">
              <a:solidFill>
                <a:srgbClr val="FF66FF"/>
              </a:solidFill>
              <a:latin typeface="宋体" panose="02010600030101010101" pitchFamily="2" charset="-122"/>
            </a:endParaRPr>
          </a:p>
        </p:txBody>
      </p:sp>
    </p:spTree>
  </p:cSld>
  <p:clrMapOvr>
    <a:masterClrMapping/>
  </p:clrMapOvr>
  <p:transition/>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1" name="标题 88985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0882" name="文本占位符 889858"/>
          <p:cNvSpPr>
            <a:spLocks noGrp="1"/>
          </p:cNvSpPr>
          <p:nvPr>
            <p:ph idx="1"/>
          </p:nvPr>
        </p:nvSpPr>
        <p:spPr>
          <a:xfrm>
            <a:off x="0" y="1052513"/>
            <a:ext cx="9144000" cy="5805487"/>
          </a:xfrm>
        </p:spPr>
        <p:txBody>
          <a:bodyPr anchor="t"/>
          <a:lstStyle/>
          <a:p>
            <a:pPr>
              <a:buNone/>
            </a:pPr>
            <a:r>
              <a:rPr lang="en-US" altLang="zh-CN" sz="2800">
                <a:solidFill>
                  <a:srgbClr val="FFFF99"/>
                </a:solidFill>
                <a:latin typeface="宋体" panose="02010600030101010101" pitchFamily="2" charset="-122"/>
              </a:rPr>
              <a:t>3.5.1</a:t>
            </a:r>
            <a:r>
              <a:rPr lang="zh-CN" altLang="en-US" sz="2800">
                <a:solidFill>
                  <a:srgbClr val="FFFF99"/>
                </a:solidFill>
                <a:latin typeface="宋体" panose="02010600030101010101" pitchFamily="2" charset="-122"/>
              </a:rPr>
              <a:t>定义视图</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、建立视图</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CREAT VIEW 〈</a:t>
            </a:r>
            <a:r>
              <a:rPr lang="zh-CN" altLang="en-US" sz="2800">
                <a:solidFill>
                  <a:srgbClr val="FFFF99"/>
                </a:solidFill>
                <a:latin typeface="宋体" panose="02010600030101010101" pitchFamily="2" charset="-122"/>
              </a:rPr>
              <a:t>视图名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列名</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AS  &lt;SELECT  </a:t>
            </a:r>
            <a:r>
              <a:rPr lang="zh-CN" altLang="en-US" sz="2800">
                <a:solidFill>
                  <a:srgbClr val="FFFF99"/>
                </a:solidFill>
                <a:latin typeface="宋体" panose="02010600030101010101" pitchFamily="2" charset="-122"/>
              </a:rPr>
              <a:t>子查询语句</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[WITH CHECK OPTION];</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其中</a:t>
            </a:r>
            <a:r>
              <a:rPr lang="en-US" altLang="zh-CN" sz="2800">
                <a:solidFill>
                  <a:srgbClr val="FFFF99"/>
                </a:solidFill>
                <a:latin typeface="宋体" panose="02010600030101010101" pitchFamily="2" charset="-122"/>
              </a:rPr>
              <a:t>,&lt;SELECT </a:t>
            </a:r>
            <a:r>
              <a:rPr lang="zh-CN" altLang="en-US" sz="2800">
                <a:solidFill>
                  <a:srgbClr val="FFFF99"/>
                </a:solidFill>
                <a:latin typeface="宋体" panose="02010600030101010101" pitchFamily="2" charset="-122"/>
              </a:rPr>
              <a:t>子查询语句</a:t>
            </a:r>
            <a:r>
              <a:rPr lang="en-US" altLang="zh-CN" sz="2800">
                <a:solidFill>
                  <a:srgbClr val="FFFF99"/>
                </a:solidFill>
                <a:latin typeface="宋体" panose="02010600030101010101" pitchFamily="2" charset="-122"/>
              </a:rPr>
              <a:t>&gt;</a:t>
            </a:r>
            <a:r>
              <a:rPr lang="zh-CN" altLang="en-US" sz="2800">
                <a:solidFill>
                  <a:srgbClr val="FFFF99"/>
                </a:solidFill>
                <a:latin typeface="宋体" panose="02010600030101010101" pitchFamily="2" charset="-122"/>
              </a:rPr>
              <a:t>可以是任意复杂的</a:t>
            </a:r>
            <a:r>
              <a:rPr lang="en-US" altLang="zh-CN" sz="2800">
                <a:solidFill>
                  <a:srgbClr val="FFFF99"/>
                </a:solidFill>
                <a:latin typeface="宋体" panose="02010600030101010101" pitchFamily="2" charset="-122"/>
              </a:rPr>
              <a:t>SELECT</a:t>
            </a:r>
            <a:r>
              <a:rPr lang="zh-CN" altLang="en-US" sz="2800">
                <a:solidFill>
                  <a:srgbClr val="FFFF99"/>
                </a:solidFill>
                <a:latin typeface="宋体" panose="02010600030101010101" pitchFamily="2" charset="-122"/>
              </a:rPr>
              <a:t>语句</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但通常不允许含有</a:t>
            </a:r>
            <a:r>
              <a:rPr lang="en-US" altLang="zh-CN" sz="2800">
                <a:solidFill>
                  <a:srgbClr val="FFFF99"/>
                </a:solidFill>
                <a:latin typeface="宋体" panose="02010600030101010101" pitchFamily="2" charset="-122"/>
              </a:rPr>
              <a:t>ORDER BY</a:t>
            </a:r>
            <a:r>
              <a:rPr lang="zh-CN" altLang="en-US" sz="2800">
                <a:solidFill>
                  <a:srgbClr val="FFFF99"/>
                </a:solidFill>
                <a:latin typeface="宋体" panose="02010600030101010101" pitchFamily="2" charset="-122"/>
              </a:rPr>
              <a:t>子句和</a:t>
            </a:r>
            <a:r>
              <a:rPr lang="en-US" altLang="zh-CN" sz="2800">
                <a:solidFill>
                  <a:srgbClr val="FFFF99"/>
                </a:solidFill>
                <a:latin typeface="宋体" panose="02010600030101010101" pitchFamily="2" charset="-122"/>
              </a:rPr>
              <a:t>DISTINCT</a:t>
            </a:r>
            <a:r>
              <a:rPr lang="zh-CN" altLang="en-US" sz="2800">
                <a:solidFill>
                  <a:srgbClr val="FFFF99"/>
                </a:solidFill>
                <a:latin typeface="宋体" panose="02010600030101010101" pitchFamily="2" charset="-122"/>
              </a:rPr>
              <a:t>短语</a:t>
            </a:r>
            <a:endParaRPr lang="zh-CN" altLang="en-US"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WITH CHECK OPTION </a:t>
            </a:r>
            <a:r>
              <a:rPr lang="zh-CN" altLang="en-US" sz="2800">
                <a:solidFill>
                  <a:srgbClr val="FFFF99"/>
                </a:solidFill>
                <a:latin typeface="宋体" panose="02010600030101010101" pitchFamily="2" charset="-122"/>
              </a:rPr>
              <a:t>表示用视图进行</a:t>
            </a:r>
            <a:r>
              <a:rPr lang="en-US" altLang="zh-CN" sz="2800">
                <a:solidFill>
                  <a:srgbClr val="FFFF99"/>
                </a:solidFill>
                <a:latin typeface="宋体" panose="02010600030101010101" pitchFamily="2" charset="-122"/>
              </a:rPr>
              <a:t>UPDATA</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INSERT</a:t>
            </a:r>
            <a:r>
              <a:rPr lang="zh-CN" altLang="en-US" sz="2800">
                <a:solidFill>
                  <a:srgbClr val="FFFF99"/>
                </a:solidFill>
                <a:latin typeface="宋体" panose="02010600030101010101" pitchFamily="2" charset="-122"/>
              </a:rPr>
              <a:t>和</a:t>
            </a:r>
            <a:r>
              <a:rPr lang="en-US" altLang="zh-CN" sz="2800">
                <a:solidFill>
                  <a:srgbClr val="FFFF99"/>
                </a:solidFill>
                <a:latin typeface="宋体" panose="02010600030101010101" pitchFamily="2" charset="-122"/>
              </a:rPr>
              <a:t>DELETE</a:t>
            </a:r>
            <a:r>
              <a:rPr lang="zh-CN" altLang="en-US" sz="2800">
                <a:solidFill>
                  <a:srgbClr val="FFFF99"/>
                </a:solidFill>
                <a:latin typeface="宋体" panose="02010600030101010101" pitchFamily="2" charset="-122"/>
              </a:rPr>
              <a:t>操作时要保证更新、插入或删除的元组满足视图定义的谓词条件</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组成视图的属性列名要么全部省略，要么全部指定。</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5" name="标题 890881"/>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1906" name="文本占位符 890882"/>
          <p:cNvSpPr>
            <a:spLocks noGrp="1"/>
          </p:cNvSpPr>
          <p:nvPr>
            <p:ph idx="1"/>
          </p:nvPr>
        </p:nvSpPr>
        <p:spPr>
          <a:xfrm>
            <a:off x="0" y="1125538"/>
            <a:ext cx="9144000" cy="5334000"/>
          </a:xfrm>
        </p:spPr>
        <p:txBody>
          <a:bodyPr anchor="t"/>
          <a:lstStyle/>
          <a:p>
            <a:pPr marL="609600" indent="-609600">
              <a:lnSpc>
                <a:spcPct val="80000"/>
              </a:lnSpc>
              <a:buNone/>
            </a:pPr>
            <a:r>
              <a:rPr lang="zh-CN" altLang="en-US" sz="2400">
                <a:latin typeface="宋体" panose="02010600030101010101" pitchFamily="2" charset="-122"/>
              </a:rPr>
              <a:t>    </a:t>
            </a:r>
            <a:r>
              <a:rPr lang="zh-CN" altLang="en-US" sz="2400">
                <a:solidFill>
                  <a:srgbClr val="FFFF99"/>
                </a:solidFill>
                <a:latin typeface="宋体" panose="02010600030101010101" pitchFamily="2" charset="-122"/>
              </a:rPr>
              <a:t>如果视图定义中省略了属性列名，则隐含该视图由子查询中的</a:t>
            </a:r>
            <a:r>
              <a:rPr lang="en-US" altLang="zh-CN" sz="2400">
                <a:solidFill>
                  <a:srgbClr val="FFFF99"/>
                </a:solidFill>
                <a:latin typeface="宋体" panose="02010600030101010101" pitchFamily="2" charset="-122"/>
              </a:rPr>
              <a:t>SELECT</a:t>
            </a:r>
            <a:r>
              <a:rPr lang="zh-CN" altLang="en-US" sz="2400">
                <a:solidFill>
                  <a:srgbClr val="FFFF99"/>
                </a:solidFill>
                <a:latin typeface="宋体" panose="02010600030101010101" pitchFamily="2" charset="-122"/>
              </a:rPr>
              <a:t>字句的目标列组成。但在下列三种情况下必须明确指定组成视图的所有列名：</a:t>
            </a:r>
            <a:endParaRPr lang="zh-CN" altLang="en-US" sz="2400">
              <a:solidFill>
                <a:srgbClr val="FFFF99"/>
              </a:solidFill>
              <a:latin typeface="宋体" panose="02010600030101010101" pitchFamily="2" charset="-122"/>
            </a:endParaRPr>
          </a:p>
          <a:p>
            <a:pPr marL="609600" indent="-609600">
              <a:lnSpc>
                <a:spcPct val="80000"/>
              </a:lnSpc>
              <a:buNone/>
            </a:pPr>
            <a:r>
              <a:rPr lang="en-US" altLang="zh-CN" sz="2400">
                <a:solidFill>
                  <a:srgbClr val="FFFF99"/>
                </a:solidFill>
                <a:latin typeface="宋体" panose="02010600030101010101" pitchFamily="2" charset="-122"/>
              </a:rPr>
              <a:t>1</a:t>
            </a:r>
            <a:r>
              <a:rPr lang="zh-CN" altLang="en-US" sz="2400">
                <a:solidFill>
                  <a:srgbClr val="FFFF99"/>
                </a:solidFill>
                <a:latin typeface="宋体" panose="02010600030101010101" pitchFamily="2" charset="-122"/>
              </a:rPr>
              <a:t>）某个目标列不是单纯的属性名，而是聚集函数或者表达式</a:t>
            </a:r>
            <a:endParaRPr lang="zh-CN" altLang="en-US" sz="2400">
              <a:solidFill>
                <a:srgbClr val="FFFF99"/>
              </a:solidFill>
              <a:latin typeface="宋体" panose="02010600030101010101" pitchFamily="2" charset="-122"/>
            </a:endParaRPr>
          </a:p>
          <a:p>
            <a:pPr marL="609600" indent="-609600">
              <a:lnSpc>
                <a:spcPct val="80000"/>
              </a:lnSpc>
              <a:buNone/>
            </a:pPr>
            <a:r>
              <a:rPr lang="en-US" altLang="zh-CN" sz="2400">
                <a:solidFill>
                  <a:srgbClr val="FFFF99"/>
                </a:solidFill>
                <a:latin typeface="宋体" panose="02010600030101010101" pitchFamily="2" charset="-122"/>
              </a:rPr>
              <a:t>2</a:t>
            </a:r>
            <a:r>
              <a:rPr lang="zh-CN" altLang="en-US" sz="2400">
                <a:solidFill>
                  <a:srgbClr val="FFFF99"/>
                </a:solidFill>
                <a:latin typeface="宋体" panose="02010600030101010101" pitchFamily="2" charset="-122"/>
              </a:rPr>
              <a:t>）多表连接导出的视图中有几个同名列作为该视图的属性列名</a:t>
            </a:r>
            <a:endParaRPr lang="zh-CN" altLang="en-US" sz="2400">
              <a:solidFill>
                <a:srgbClr val="FFFF99"/>
              </a:solidFill>
              <a:latin typeface="宋体" panose="02010600030101010101" pitchFamily="2" charset="-122"/>
            </a:endParaRPr>
          </a:p>
          <a:p>
            <a:pPr marL="609600" indent="-609600">
              <a:lnSpc>
                <a:spcPct val="80000"/>
              </a:lnSpc>
              <a:buNone/>
            </a:pPr>
            <a:r>
              <a:rPr lang="en-US" altLang="zh-CN" sz="2400">
                <a:solidFill>
                  <a:srgbClr val="FFFF99"/>
                </a:solidFill>
                <a:latin typeface="宋体" panose="02010600030101010101" pitchFamily="2" charset="-122"/>
              </a:rPr>
              <a:t>3</a:t>
            </a:r>
            <a:r>
              <a:rPr lang="zh-CN" altLang="en-US" sz="2400">
                <a:solidFill>
                  <a:srgbClr val="FFFF99"/>
                </a:solidFill>
                <a:latin typeface="宋体" panose="02010600030101010101" pitchFamily="2" charset="-122"/>
              </a:rPr>
              <a:t>）需要在视图中为某个列启用新的更合适的名字</a:t>
            </a:r>
            <a:endParaRPr lang="zh-CN" altLang="en-US" sz="2400">
              <a:solidFill>
                <a:srgbClr val="FFFF99"/>
              </a:solidFill>
              <a:latin typeface="宋体" panose="02010600030101010101" pitchFamily="2" charset="-122"/>
            </a:endParaRPr>
          </a:p>
          <a:p>
            <a:pPr marL="609600" indent="-609600">
              <a:lnSpc>
                <a:spcPct val="8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36  </a:t>
            </a:r>
            <a:r>
              <a:rPr lang="zh-CN" altLang="en-US" sz="2400">
                <a:solidFill>
                  <a:srgbClr val="FF66FF"/>
                </a:solidFill>
                <a:latin typeface="宋体" panose="02010600030101010101" pitchFamily="2" charset="-122"/>
              </a:rPr>
              <a:t>建立数学系的学生视图，并要求进行修改和插入操作时仍需保证该视图只有数学系的学生，视图的属性名为</a:t>
            </a:r>
            <a:r>
              <a:rPr lang="en-US" altLang="zh-CN" sz="2400">
                <a:solidFill>
                  <a:srgbClr val="FF66FF"/>
                </a:solidFill>
                <a:latin typeface="宋体" panose="02010600030101010101" pitchFamily="2" charset="-122"/>
              </a:rPr>
              <a:t>Sno,Sname,Sage,Sdept.</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CREATE VIEW C-Student</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AS</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SELECT Sno,Sname,Sage,Sdept</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a:p>
            <a:pPr marL="609600" indent="-609600">
              <a:lnSpc>
                <a:spcPct val="80000"/>
              </a:lnSpc>
              <a:buNone/>
            </a:pPr>
            <a:r>
              <a:rPr lang="en-US" altLang="zh-CN" sz="2400">
                <a:solidFill>
                  <a:srgbClr val="FF66FF"/>
                </a:solidFill>
                <a:latin typeface="宋体" panose="02010600030101010101" pitchFamily="2" charset="-122"/>
              </a:rPr>
              <a:t>  WHERE Sdept=‘</a:t>
            </a:r>
            <a:r>
              <a:rPr lang="zh-CN" altLang="en-US" sz="2400">
                <a:solidFill>
                  <a:srgbClr val="FF66FF"/>
                </a:solidFill>
                <a:latin typeface="宋体" panose="02010600030101010101" pitchFamily="2" charset="-122"/>
              </a:rPr>
              <a:t>数学’</a:t>
            </a:r>
            <a:endParaRPr lang="zh-CN" altLang="en-US" sz="2400">
              <a:solidFill>
                <a:srgbClr val="FF66FF"/>
              </a:solidFill>
              <a:latin typeface="宋体" panose="02010600030101010101" pitchFamily="2" charset="-122"/>
            </a:endParaRPr>
          </a:p>
          <a:p>
            <a:pPr marL="609600" indent="-609600">
              <a:lnSpc>
                <a:spcPct val="8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WITH CHECK OPTION</a:t>
            </a:r>
            <a:endParaRPr lang="en-US" altLang="zh-CN" sz="2400">
              <a:solidFill>
                <a:srgbClr val="FF66FF"/>
              </a:solidFill>
              <a:latin typeface="宋体" panose="02010600030101010101" pitchFamily="2" charset="-122"/>
            </a:endParaRPr>
          </a:p>
          <a:p>
            <a:pPr marL="609600" indent="-609600">
              <a:lnSpc>
                <a:spcPct val="80000"/>
              </a:lnSpc>
              <a:buNone/>
            </a:pPr>
            <a:endParaRPr lang="en-US" altLang="zh-CN" sz="2400">
              <a:solidFill>
                <a:srgbClr val="FF66FF"/>
              </a:solidFill>
              <a:latin typeface="宋体" panose="02010600030101010101" pitchFamily="2" charset="-122"/>
            </a:endParaRPr>
          </a:p>
          <a:p>
            <a:pPr marL="609600" indent="-609600">
              <a:lnSpc>
                <a:spcPct val="80000"/>
              </a:lnSpc>
              <a:buNone/>
            </a:pPr>
            <a:endParaRPr lang="zh-CN" altLang="en-US" sz="2400">
              <a:solidFill>
                <a:srgbClr val="FFFF99"/>
              </a:solidFill>
              <a:latin typeface="宋体" panose="02010600030101010101" pitchFamily="2" charset="-122"/>
            </a:endParaRPr>
          </a:p>
        </p:txBody>
      </p:sp>
    </p:spTree>
  </p:cSld>
  <p:clrMapOvr>
    <a:masterClrMapping/>
  </p:clrMapOvr>
  <p:transition/>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29" name="标题 891905"/>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2930" name="文本占位符 891906"/>
          <p:cNvSpPr>
            <a:spLocks noGrp="1"/>
          </p:cNvSpPr>
          <p:nvPr>
            <p:ph idx="1"/>
          </p:nvPr>
        </p:nvSpPr>
        <p:spPr>
          <a:xfrm>
            <a:off x="0" y="1052513"/>
            <a:ext cx="9144000" cy="5805487"/>
          </a:xfrm>
        </p:spPr>
        <p:txBody>
          <a:bodyPr anchor="t"/>
          <a:lstStyle/>
          <a:p>
            <a:pPr>
              <a:lnSpc>
                <a:spcPct val="90000"/>
              </a:lnSpc>
              <a:buNone/>
            </a:pPr>
            <a:r>
              <a:rPr lang="zh-CN" altLang="en-US" sz="2400">
                <a:solidFill>
                  <a:srgbClr val="FF66FF"/>
                </a:solidFill>
                <a:latin typeface="宋体" panose="02010600030101010101" pitchFamily="2" charset="-122"/>
              </a:rPr>
              <a:t> 例</a:t>
            </a:r>
            <a:r>
              <a:rPr lang="en-US" altLang="zh-CN" sz="2400">
                <a:solidFill>
                  <a:srgbClr val="FF66FF"/>
                </a:solidFill>
                <a:latin typeface="宋体" panose="02010600030101010101" pitchFamily="2" charset="-122"/>
              </a:rPr>
              <a:t>37   </a:t>
            </a:r>
            <a:r>
              <a:rPr lang="zh-CN" altLang="en-US" sz="2400">
                <a:solidFill>
                  <a:srgbClr val="FF66FF"/>
                </a:solidFill>
                <a:latin typeface="宋体" panose="02010600030101010101" pitchFamily="2" charset="-122"/>
              </a:rPr>
              <a:t>建立学生的学号、姓名、选修课程名及成绩的视图</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CREATE VIEW  Student-CR</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AS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SELECT Stuents.Sno,Sname, Cname,Grade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Students,Reports,Courses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WHERE Students.Sno= Reports.Sno  AND Reports.Cno =Course.Cno</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a:t>
            </a: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38 </a:t>
            </a:r>
            <a:r>
              <a:rPr lang="zh-CN" altLang="en-US" sz="2400">
                <a:solidFill>
                  <a:srgbClr val="FF66FF"/>
                </a:solidFill>
                <a:latin typeface="宋体" panose="02010600030101010101" pitchFamily="2" charset="-122"/>
              </a:rPr>
              <a:t>定义一个反映学生出生年份的视图</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 </a:t>
            </a:r>
            <a:r>
              <a:rPr lang="en-US" altLang="zh-CN" sz="2400">
                <a:solidFill>
                  <a:srgbClr val="FF66FF"/>
                </a:solidFill>
                <a:latin typeface="宋体" panose="02010600030101010101" pitchFamily="2" charset="-122"/>
              </a:rPr>
              <a:t>CREATE VIEW  Student-birth(Sno,Sname,Sbirth)</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AS</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SELECT   Sno,Sname, 1996-Sage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 FROM Students;</a:t>
            </a:r>
            <a:endParaRPr lang="en-US" altLang="zh-CN" sz="2400">
              <a:solidFill>
                <a:srgbClr val="FF66FF"/>
              </a:solidFill>
              <a:latin typeface="宋体" panose="02010600030101010101" pitchFamily="2" charset="-122"/>
            </a:endParaRPr>
          </a:p>
        </p:txBody>
      </p:sp>
    </p:spTree>
  </p:cSld>
  <p:clrMapOvr>
    <a:masterClrMapping/>
  </p:clrMapOvr>
  <p:transition/>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3" name="标题 892929"/>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3954" name="文本占位符 892930"/>
          <p:cNvSpPr>
            <a:spLocks noGrp="1"/>
          </p:cNvSpPr>
          <p:nvPr>
            <p:ph idx="1"/>
          </p:nvPr>
        </p:nvSpPr>
        <p:spPr>
          <a:xfrm>
            <a:off x="0" y="1052513"/>
            <a:ext cx="9144000" cy="5805487"/>
          </a:xfrm>
        </p:spPr>
        <p:txBody>
          <a:bodyPr anchor="t"/>
          <a:lstStyle/>
          <a:p>
            <a:pPr>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、删除视图</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DORP VIEW 〈</a:t>
            </a:r>
            <a:r>
              <a:rPr lang="zh-CN" altLang="en-US" sz="2800">
                <a:solidFill>
                  <a:srgbClr val="FFFF99"/>
                </a:solidFill>
                <a:latin typeface="宋体" panose="02010600030101010101" pitchFamily="2" charset="-122"/>
              </a:rPr>
              <a:t>视图名</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3.5.2  </a:t>
            </a:r>
            <a:r>
              <a:rPr lang="zh-CN" altLang="en-US" sz="2800">
                <a:solidFill>
                  <a:srgbClr val="FFFF99"/>
                </a:solidFill>
                <a:latin typeface="宋体" panose="02010600030101010101" pitchFamily="2" charset="-122"/>
              </a:rPr>
              <a:t>查询视图</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可以象查询基本表一样查询视图</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38  </a:t>
            </a:r>
            <a:r>
              <a:rPr lang="zh-CN" altLang="en-US" sz="2800">
                <a:solidFill>
                  <a:srgbClr val="FF66FF"/>
                </a:solidFill>
                <a:latin typeface="宋体" panose="02010600030101010101" pitchFamily="2" charset="-122"/>
              </a:rPr>
              <a:t>在数学系的学生视图</a:t>
            </a:r>
            <a:r>
              <a:rPr lang="en-US" altLang="zh-CN" sz="2800">
                <a:solidFill>
                  <a:srgbClr val="FF66FF"/>
                </a:solidFill>
                <a:latin typeface="宋体" panose="02010600030101010101" pitchFamily="2" charset="-122"/>
              </a:rPr>
              <a:t>C-Student</a:t>
            </a:r>
            <a:r>
              <a:rPr lang="zh-CN" altLang="en-US" sz="2800">
                <a:solidFill>
                  <a:srgbClr val="FF66FF"/>
                </a:solidFill>
                <a:latin typeface="宋体" panose="02010600030101010101" pitchFamily="2" charset="-122"/>
              </a:rPr>
              <a:t>中找出年龄小于</a:t>
            </a:r>
            <a:r>
              <a:rPr lang="en-US" altLang="zh-CN" sz="2800">
                <a:solidFill>
                  <a:srgbClr val="FF66FF"/>
                </a:solidFill>
                <a:latin typeface="宋体" panose="02010600030101010101" pitchFamily="2" charset="-122"/>
              </a:rPr>
              <a:t>20</a:t>
            </a:r>
            <a:r>
              <a:rPr lang="zh-CN" altLang="en-US" sz="2800">
                <a:solidFill>
                  <a:srgbClr val="FF66FF"/>
                </a:solidFill>
                <a:latin typeface="宋体" panose="02010600030101010101" pitchFamily="2" charset="-122"/>
              </a:rPr>
              <a:t>岁的学生姓名和年龄</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SELECT Sname ,Sage</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FROM  C-Student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WHERE Sage&lt;20;</a:t>
            </a:r>
            <a:endParaRPr lang="en-US" altLang="zh-CN" sz="2800">
              <a:solidFill>
                <a:srgbClr val="FF66FF"/>
              </a:solidFill>
              <a:latin typeface="宋体" panose="02010600030101010101" pitchFamily="2" charset="-122"/>
            </a:endParaRPr>
          </a:p>
        </p:txBody>
      </p:sp>
    </p:spTree>
  </p:cSld>
  <p:clrMapOvr>
    <a:masterClrMapping/>
  </p:clrMapOvr>
  <p:transition/>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7" name="标题 89395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4978" name="文本占位符 893954"/>
          <p:cNvSpPr>
            <a:spLocks noGrp="1"/>
          </p:cNvSpPr>
          <p:nvPr>
            <p:ph idx="1"/>
          </p:nvPr>
        </p:nvSpPr>
        <p:spPr>
          <a:xfrm>
            <a:off x="0" y="1125538"/>
            <a:ext cx="9144000" cy="5732462"/>
          </a:xfrm>
        </p:spPr>
        <p:txBody>
          <a:bodyPr anchor="t"/>
          <a:lstStyle/>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39   </a:t>
            </a:r>
            <a:r>
              <a:rPr lang="zh-CN" altLang="en-US" sz="2800">
                <a:solidFill>
                  <a:srgbClr val="FF66FF"/>
                </a:solidFill>
                <a:latin typeface="宋体" panose="02010600030101010101" pitchFamily="2" charset="-122"/>
              </a:rPr>
              <a:t>在</a:t>
            </a:r>
            <a:r>
              <a:rPr lang="en-US" altLang="zh-CN" sz="2800">
                <a:solidFill>
                  <a:srgbClr val="FF66FF"/>
                </a:solidFill>
                <a:latin typeface="宋体" panose="02010600030101010101" pitchFamily="2" charset="-122"/>
              </a:rPr>
              <a:t>Student-CR</a:t>
            </a:r>
            <a:r>
              <a:rPr lang="zh-CN" altLang="en-US" sz="2800">
                <a:solidFill>
                  <a:srgbClr val="FF66FF"/>
                </a:solidFill>
                <a:latin typeface="宋体" panose="02010600030101010101" pitchFamily="2" charset="-122"/>
              </a:rPr>
              <a:t>视图中查询成绩在</a:t>
            </a:r>
            <a:r>
              <a:rPr lang="en-US" altLang="zh-CN" sz="2800">
                <a:solidFill>
                  <a:srgbClr val="FF66FF"/>
                </a:solidFill>
                <a:latin typeface="宋体" panose="02010600030101010101" pitchFamily="2" charset="-122"/>
              </a:rPr>
              <a:t>85</a:t>
            </a:r>
            <a:r>
              <a:rPr lang="zh-CN" altLang="en-US" sz="2800">
                <a:solidFill>
                  <a:srgbClr val="FF66FF"/>
                </a:solidFill>
                <a:latin typeface="宋体" panose="02010600030101010101" pitchFamily="2" charset="-122"/>
              </a:rPr>
              <a:t>分以上的学生学号姓名和课程名称</a:t>
            </a:r>
            <a:endParaRPr lang="zh-CN" altLang="en-US"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SELECT  Sno, Sname ,Cname</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FROM  Student-CR</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　</a:t>
            </a:r>
            <a:r>
              <a:rPr lang="en-US" altLang="zh-CN" sz="2800">
                <a:solidFill>
                  <a:srgbClr val="FF66FF"/>
                </a:solidFill>
                <a:latin typeface="宋体" panose="02010600030101010101" pitchFamily="2" charset="-122"/>
              </a:rPr>
              <a:t>WHERE   Grade&gt;85;</a:t>
            </a:r>
            <a:endParaRPr lang="en-US" altLang="zh-CN" sz="2800">
              <a:solidFill>
                <a:srgbClr val="FF66FF"/>
              </a:solidFill>
              <a:latin typeface="宋体" panose="02010600030101010101" pitchFamily="2" charset="-122"/>
            </a:endParaRPr>
          </a:p>
          <a:p>
            <a:pPr>
              <a:buNone/>
            </a:pPr>
            <a:r>
              <a:rPr lang="en-US" altLang="zh-CN" sz="2800">
                <a:solidFill>
                  <a:srgbClr val="FFFF99"/>
                </a:solidFill>
                <a:latin typeface="宋体" panose="02010600030101010101" pitchFamily="2" charset="-122"/>
              </a:rPr>
              <a:t>3.5.3  </a:t>
            </a:r>
            <a:r>
              <a:rPr lang="zh-CN" altLang="en-US" sz="2800">
                <a:solidFill>
                  <a:srgbClr val="FFFF99"/>
                </a:solidFill>
                <a:latin typeface="宋体" panose="02010600030101010101" pitchFamily="2" charset="-122"/>
              </a:rPr>
              <a:t>更新视图</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是指通过视图来插入、删除和修改数据。对视图的更新，最终要转化为对基本表的更新</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40  </a:t>
            </a:r>
            <a:r>
              <a:rPr lang="zh-CN" altLang="en-US" sz="2800">
                <a:solidFill>
                  <a:srgbClr val="FF66FF"/>
                </a:solidFill>
                <a:latin typeface="宋体" panose="02010600030101010101" pitchFamily="2" charset="-122"/>
              </a:rPr>
              <a:t>将数学系学生视图</a:t>
            </a:r>
            <a:r>
              <a:rPr lang="en-US" altLang="zh-CN" sz="2800">
                <a:solidFill>
                  <a:srgbClr val="FF66FF"/>
                </a:solidFill>
                <a:latin typeface="宋体" panose="02010600030101010101" pitchFamily="2" charset="-122"/>
              </a:rPr>
              <a:t>C-Student </a:t>
            </a:r>
            <a:r>
              <a:rPr lang="zh-CN" altLang="en-US" sz="2800">
                <a:solidFill>
                  <a:srgbClr val="FF66FF"/>
                </a:solidFill>
                <a:latin typeface="宋体" panose="02010600030101010101" pitchFamily="2" charset="-122"/>
              </a:rPr>
              <a:t>中学号为</a:t>
            </a:r>
            <a:r>
              <a:rPr lang="en-US" altLang="zh-CN" sz="2800">
                <a:solidFill>
                  <a:srgbClr val="FF66FF"/>
                </a:solidFill>
                <a:latin typeface="宋体" panose="02010600030101010101" pitchFamily="2" charset="-122"/>
              </a:rPr>
              <a:t>S05</a:t>
            </a:r>
            <a:r>
              <a:rPr lang="zh-CN" altLang="en-US" sz="2800">
                <a:solidFill>
                  <a:srgbClr val="FF66FF"/>
                </a:solidFill>
                <a:latin typeface="宋体" panose="02010600030101010101" pitchFamily="2" charset="-122"/>
              </a:rPr>
              <a:t>的学生姓名改为“黄海”</a:t>
            </a:r>
            <a:endParaRPr lang="zh-CN" altLang="en-US" sz="2800">
              <a:solidFill>
                <a:srgbClr val="FF66FF"/>
              </a:solidFill>
              <a:latin typeface="宋体" panose="02010600030101010101" pitchFamily="2" charset="-122"/>
            </a:endParaRPr>
          </a:p>
          <a:p>
            <a:pPr>
              <a:buNone/>
            </a:pPr>
            <a:endParaRPr lang="zh-CN" altLang="en-US" sz="2800">
              <a:solidFill>
                <a:srgbClr val="FF66FF"/>
              </a:solidFill>
              <a:latin typeface="宋体" panose="02010600030101010101" pitchFamily="2" charset="-122"/>
            </a:endParaRPr>
          </a:p>
        </p:txBody>
      </p:sp>
    </p:spTree>
  </p:cSld>
  <p:clrMapOvr>
    <a:masterClrMapping/>
  </p:clrMapOvr>
  <p:transition/>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1" name="标题 89497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6002" name="文本占位符 894978"/>
          <p:cNvSpPr>
            <a:spLocks noGrp="1"/>
          </p:cNvSpPr>
          <p:nvPr>
            <p:ph idx="1"/>
          </p:nvPr>
        </p:nvSpPr>
        <p:spPr>
          <a:xfrm>
            <a:off x="0" y="1196975"/>
            <a:ext cx="9144000" cy="5661025"/>
          </a:xfrm>
        </p:spPr>
        <p:txBody>
          <a:bodyPr anchor="t"/>
          <a:lstStyle/>
          <a:p>
            <a:pPr>
              <a:lnSpc>
                <a:spcPct val="90000"/>
              </a:lnSpc>
              <a:buNone/>
            </a:pPr>
            <a:r>
              <a:rPr lang="en-US" altLang="zh-CN" sz="2400">
                <a:solidFill>
                  <a:srgbClr val="FF66FF"/>
                </a:solidFill>
                <a:latin typeface="宋体" panose="02010600030101010101" pitchFamily="2" charset="-122"/>
              </a:rPr>
              <a:t>UPDATE   C-Student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SET  Sname=‘</a:t>
            </a:r>
            <a:r>
              <a:rPr lang="zh-CN" altLang="en-US" sz="2400">
                <a:solidFill>
                  <a:srgbClr val="FF66FF"/>
                </a:solidFill>
                <a:latin typeface="宋体" panose="02010600030101010101" pitchFamily="2" charset="-122"/>
              </a:rPr>
              <a:t>黄海’</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Sno=‘S05’;</a:t>
            </a:r>
            <a:endParaRPr lang="en-US" altLang="zh-CN"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40  </a:t>
            </a:r>
            <a:r>
              <a:rPr lang="zh-CN" altLang="en-US" sz="2400">
                <a:solidFill>
                  <a:srgbClr val="FF66FF"/>
                </a:solidFill>
                <a:latin typeface="宋体" panose="02010600030101010101" pitchFamily="2" charset="-122"/>
              </a:rPr>
              <a:t>向数学系学生视图</a:t>
            </a:r>
            <a:r>
              <a:rPr lang="en-US" altLang="zh-CN" sz="2400">
                <a:solidFill>
                  <a:srgbClr val="FF66FF"/>
                </a:solidFill>
                <a:latin typeface="宋体" panose="02010600030101010101" pitchFamily="2" charset="-122"/>
              </a:rPr>
              <a:t>C-Student</a:t>
            </a:r>
            <a:r>
              <a:rPr lang="zh-CN" altLang="en-US" sz="2400">
                <a:solidFill>
                  <a:srgbClr val="FF66FF"/>
                </a:solidFill>
                <a:latin typeface="宋体" panose="02010600030101010101" pitchFamily="2" charset="-122"/>
              </a:rPr>
              <a:t>中插入一个新的学生记录，其中学号为“</a:t>
            </a:r>
            <a:r>
              <a:rPr lang="en-US" altLang="zh-CN" sz="2400">
                <a:solidFill>
                  <a:srgbClr val="FF66FF"/>
                </a:solidFill>
                <a:latin typeface="宋体" panose="02010600030101010101" pitchFamily="2" charset="-122"/>
              </a:rPr>
              <a:t>S09”</a:t>
            </a:r>
            <a:r>
              <a:rPr lang="zh-CN" altLang="en-US" sz="2400">
                <a:solidFill>
                  <a:srgbClr val="FF66FF"/>
                </a:solidFill>
                <a:latin typeface="宋体" panose="02010600030101010101" pitchFamily="2" charset="-122"/>
              </a:rPr>
              <a:t>，姓名为“王海”，年龄为</a:t>
            </a:r>
            <a:r>
              <a:rPr lang="en-US" altLang="zh-CN" sz="2400">
                <a:solidFill>
                  <a:srgbClr val="FF66FF"/>
                </a:solidFill>
                <a:latin typeface="宋体" panose="02010600030101010101" pitchFamily="2" charset="-122"/>
              </a:rPr>
              <a:t>20</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INSERT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INTO  C-Student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VALUES(‘S09’,’</a:t>
            </a:r>
            <a:r>
              <a:rPr lang="zh-CN" altLang="en-US" sz="2400">
                <a:solidFill>
                  <a:srgbClr val="FF66FF"/>
                </a:solidFill>
                <a:latin typeface="宋体" panose="02010600030101010101" pitchFamily="2" charset="-122"/>
              </a:rPr>
              <a:t>王海‘，</a:t>
            </a:r>
            <a:r>
              <a:rPr lang="en-US" altLang="zh-CN" sz="2400">
                <a:solidFill>
                  <a:srgbClr val="FF66FF"/>
                </a:solidFill>
                <a:latin typeface="宋体" panose="02010600030101010101" pitchFamily="2" charset="-122"/>
              </a:rPr>
              <a:t>20</a:t>
            </a:r>
            <a:r>
              <a:rPr lang="zh-CN" altLang="en-US" sz="2400">
                <a:solidFill>
                  <a:srgbClr val="FF66FF"/>
                </a:solidFill>
                <a:latin typeface="宋体" panose="02010600030101010101" pitchFamily="2" charset="-122"/>
              </a:rPr>
              <a:t>，’数学‘）；</a:t>
            </a:r>
            <a:endParaRPr lang="zh-CN" altLang="en-US" sz="2400">
              <a:solidFill>
                <a:srgbClr val="FF66FF"/>
              </a:solidFill>
              <a:latin typeface="宋体" panose="02010600030101010101" pitchFamily="2" charset="-122"/>
            </a:endParaRPr>
          </a:p>
          <a:p>
            <a:pPr>
              <a:lnSpc>
                <a:spcPct val="90000"/>
              </a:lnSpc>
              <a:buNone/>
            </a:pPr>
            <a:r>
              <a:rPr lang="zh-CN" altLang="en-US" sz="2400">
                <a:solidFill>
                  <a:srgbClr val="FF66FF"/>
                </a:solidFill>
                <a:latin typeface="宋体" panose="02010600030101010101" pitchFamily="2" charset="-122"/>
              </a:rPr>
              <a:t>例</a:t>
            </a:r>
            <a:r>
              <a:rPr lang="en-US" altLang="zh-CN" sz="2400">
                <a:solidFill>
                  <a:srgbClr val="FF66FF"/>
                </a:solidFill>
                <a:latin typeface="宋体" panose="02010600030101010101" pitchFamily="2" charset="-122"/>
              </a:rPr>
              <a:t>41  </a:t>
            </a:r>
            <a:r>
              <a:rPr lang="zh-CN" altLang="en-US" sz="2400">
                <a:solidFill>
                  <a:srgbClr val="FF66FF"/>
                </a:solidFill>
                <a:latin typeface="宋体" panose="02010600030101010101" pitchFamily="2" charset="-122"/>
              </a:rPr>
              <a:t>删除数学系学生视图</a:t>
            </a:r>
            <a:r>
              <a:rPr lang="en-US" altLang="zh-CN" sz="2400">
                <a:solidFill>
                  <a:srgbClr val="FF66FF"/>
                </a:solidFill>
                <a:latin typeface="宋体" panose="02010600030101010101" pitchFamily="2" charset="-122"/>
              </a:rPr>
              <a:t>C-Student</a:t>
            </a:r>
            <a:r>
              <a:rPr lang="zh-CN" altLang="en-US" sz="2400">
                <a:solidFill>
                  <a:srgbClr val="FF66FF"/>
                </a:solidFill>
                <a:latin typeface="宋体" panose="02010600030101010101" pitchFamily="2" charset="-122"/>
              </a:rPr>
              <a:t>中学号为‘</a:t>
            </a:r>
            <a:r>
              <a:rPr lang="en-US" altLang="zh-CN" sz="2400">
                <a:solidFill>
                  <a:srgbClr val="FF66FF"/>
                </a:solidFill>
                <a:latin typeface="宋体" panose="02010600030101010101" pitchFamily="2" charset="-122"/>
              </a:rPr>
              <a:t>S09’</a:t>
            </a:r>
            <a:r>
              <a:rPr lang="zh-CN" altLang="en-US" sz="2400">
                <a:solidFill>
                  <a:srgbClr val="FF66FF"/>
                </a:solidFill>
                <a:latin typeface="宋体" panose="02010600030101010101" pitchFamily="2" charset="-122"/>
              </a:rPr>
              <a:t>的记录</a:t>
            </a:r>
            <a:endParaRPr lang="zh-CN" altLang="en-US"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DELETE</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FROM C-Student</a:t>
            </a:r>
            <a:endParaRPr lang="en-US" altLang="zh-CN" sz="2400">
              <a:solidFill>
                <a:srgbClr val="FF66FF"/>
              </a:solidFill>
              <a:latin typeface="宋体" panose="02010600030101010101" pitchFamily="2" charset="-122"/>
            </a:endParaRPr>
          </a:p>
          <a:p>
            <a:pPr>
              <a:lnSpc>
                <a:spcPct val="90000"/>
              </a:lnSpc>
              <a:buNone/>
            </a:pPr>
            <a:r>
              <a:rPr lang="en-US" altLang="zh-CN" sz="2400">
                <a:solidFill>
                  <a:srgbClr val="FF66FF"/>
                </a:solidFill>
                <a:latin typeface="宋体" panose="02010600030101010101" pitchFamily="2" charset="-122"/>
              </a:rPr>
              <a:t>WHERE Sno=‘s09’</a:t>
            </a:r>
            <a:endParaRPr lang="en-US" altLang="zh-CN" sz="2400">
              <a:solidFill>
                <a:srgbClr val="FF66FF"/>
              </a:solidFill>
              <a:latin typeface="宋体" panose="02010600030101010101" pitchFamily="2" charset="-122"/>
            </a:endParaRPr>
          </a:p>
          <a:p>
            <a:pPr>
              <a:lnSpc>
                <a:spcPct val="90000"/>
              </a:lnSpc>
              <a:buNone/>
            </a:pPr>
            <a:endParaRPr lang="zh-CN" altLang="en-US" sz="2400">
              <a:solidFill>
                <a:srgbClr val="FF66FF"/>
              </a:solidFill>
              <a:latin typeface="宋体" panose="02010600030101010101" pitchFamily="2" charset="-122"/>
            </a:endParaRPr>
          </a:p>
        </p:txBody>
      </p:sp>
    </p:spTree>
  </p:cSld>
  <p:clrMapOvr>
    <a:masterClrMapping/>
  </p:clrMapOvr>
  <p:transition/>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5" name="标题 896001"/>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3.5 SQL</a:t>
            </a:r>
            <a:r>
              <a:rPr lang="zh-CN" altLang="en-US" sz="4000">
                <a:solidFill>
                  <a:srgbClr val="1AEE29"/>
                </a:solidFill>
                <a:latin typeface="宋体" panose="02010600030101010101" pitchFamily="2" charset="-122"/>
              </a:rPr>
              <a:t>的视图</a:t>
            </a:r>
            <a:endParaRPr lang="zh-CN" altLang="en-US" sz="4000">
              <a:solidFill>
                <a:srgbClr val="1AEE29"/>
              </a:solidFill>
              <a:latin typeface="宋体" panose="02010600030101010101" pitchFamily="2" charset="-122"/>
            </a:endParaRPr>
          </a:p>
        </p:txBody>
      </p:sp>
      <p:sp>
        <p:nvSpPr>
          <p:cNvPr id="897026" name="文本占位符 896002"/>
          <p:cNvSpPr>
            <a:spLocks noGrp="1"/>
          </p:cNvSpPr>
          <p:nvPr>
            <p:ph idx="1"/>
          </p:nvPr>
        </p:nvSpPr>
        <p:spPr>
          <a:xfrm>
            <a:off x="0" y="1125538"/>
            <a:ext cx="9144000" cy="5732462"/>
          </a:xfrm>
        </p:spPr>
        <p:txBody>
          <a:bodyPr anchor="t"/>
          <a:lstStyle/>
          <a:p>
            <a:pPr>
              <a:lnSpc>
                <a:spcPct val="90000"/>
              </a:lnSpc>
              <a:buNone/>
            </a:pPr>
            <a:r>
              <a:rPr lang="zh-CN" altLang="en-US" sz="2800">
                <a:solidFill>
                  <a:srgbClr val="FFFF99"/>
                </a:solidFill>
              </a:rPr>
              <a:t>   用视图完成数据的更新操作的限制规则主要有以下三条</a:t>
            </a:r>
            <a:endParaRPr lang="zh-CN" altLang="en-US" sz="2800">
              <a:solidFill>
                <a:srgbClr val="FFFF99"/>
              </a:solidFill>
            </a:endParaRPr>
          </a:p>
          <a:p>
            <a:pPr>
              <a:lnSpc>
                <a:spcPct val="90000"/>
              </a:lnSpc>
            </a:pPr>
            <a:r>
              <a:rPr lang="zh-CN" altLang="en-US" sz="2800">
                <a:solidFill>
                  <a:srgbClr val="FFFF99"/>
                </a:solidFill>
              </a:rPr>
              <a:t>如果一个视图是从多表使用连接操作导出的，那么不允许对这个视图执行更新操作</a:t>
            </a:r>
            <a:endParaRPr lang="zh-CN" altLang="en-US" sz="2800">
              <a:solidFill>
                <a:srgbClr val="FFFF99"/>
              </a:solidFill>
            </a:endParaRPr>
          </a:p>
          <a:p>
            <a:pPr>
              <a:lnSpc>
                <a:spcPct val="90000"/>
              </a:lnSpc>
            </a:pPr>
            <a:r>
              <a:rPr lang="zh-CN" altLang="en-US" sz="2800">
                <a:solidFill>
                  <a:srgbClr val="FFFF99"/>
                </a:solidFill>
              </a:rPr>
              <a:t>如果在导出视图的过程中，使用了分组和聚集函</a:t>
            </a:r>
            <a:endParaRPr lang="zh-CN" altLang="en-US" sz="2800">
              <a:solidFill>
                <a:srgbClr val="FFFF99"/>
              </a:solidFill>
            </a:endParaRPr>
          </a:p>
          <a:p>
            <a:pPr>
              <a:lnSpc>
                <a:spcPct val="90000"/>
              </a:lnSpc>
              <a:buNone/>
            </a:pPr>
            <a:r>
              <a:rPr lang="zh-CN" altLang="en-US" sz="2800">
                <a:solidFill>
                  <a:srgbClr val="FFFF99"/>
                </a:solidFill>
              </a:rPr>
              <a:t>　数，也不允许对这个视图执行更新操作</a:t>
            </a:r>
            <a:endParaRPr lang="zh-CN" altLang="en-US" sz="2800">
              <a:solidFill>
                <a:srgbClr val="FFFF99"/>
              </a:solidFill>
            </a:endParaRPr>
          </a:p>
          <a:p>
            <a:pPr>
              <a:lnSpc>
                <a:spcPct val="90000"/>
              </a:lnSpc>
            </a:pPr>
            <a:r>
              <a:rPr lang="zh-CN" altLang="en-US" sz="2800">
                <a:solidFill>
                  <a:srgbClr val="FFFF99"/>
                </a:solidFill>
              </a:rPr>
              <a:t>如果一个视图是从单个基本表使用选择和投影操作导出且视图的属性集合包含了基本表的一个候选键，这种视图称为“行列子集视图”，那么允许对这个视图执行更新操作</a:t>
            </a:r>
            <a:endParaRPr lang="zh-CN" altLang="en-US" sz="2800">
              <a:solidFill>
                <a:srgbClr val="FFFF99"/>
              </a:solidFil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90113"/>
          <p:cNvSpPr>
            <a:spLocks noGrp="1"/>
          </p:cNvSpPr>
          <p:nvPr>
            <p:ph type="title"/>
          </p:nvPr>
        </p:nvSpPr>
        <p:spPr>
          <a:xfrm>
            <a:off x="685800" y="152400"/>
            <a:ext cx="6870700" cy="684213"/>
          </a:xfrm>
        </p:spPr>
        <p:txBody>
          <a:bodyPr anchor="b"/>
          <a:lstStyle/>
          <a:p>
            <a:r>
              <a:rPr lang="en-US" altLang="zh-CN" sz="4000"/>
              <a:t>6.  </a:t>
            </a:r>
            <a:r>
              <a:rPr lang="zh-CN" altLang="en-US" sz="4000"/>
              <a:t>典型的网状数据库系统</a:t>
            </a:r>
            <a:endParaRPr lang="zh-CN" altLang="en-US" sz="4000"/>
          </a:p>
        </p:txBody>
      </p:sp>
      <p:sp>
        <p:nvSpPr>
          <p:cNvPr id="91138" name="文本占位符 90114"/>
          <p:cNvSpPr>
            <a:spLocks noGrp="1"/>
          </p:cNvSpPr>
          <p:nvPr>
            <p:ph idx="1"/>
          </p:nvPr>
        </p:nvSpPr>
        <p:spPr>
          <a:xfrm>
            <a:off x="0" y="1268413"/>
            <a:ext cx="9144000" cy="5589587"/>
          </a:xfrm>
        </p:spPr>
        <p:txBody>
          <a:bodyPr anchor="t"/>
          <a:lstStyle/>
          <a:p>
            <a:pPr marL="0" indent="0">
              <a:lnSpc>
                <a:spcPct val="90000"/>
              </a:lnSpc>
              <a:buNone/>
            </a:pPr>
            <a:endParaRPr lang="zh-CN" altLang="en-US" dirty="0"/>
          </a:p>
          <a:p>
            <a:pPr>
              <a:lnSpc>
                <a:spcPct val="90000"/>
              </a:lnSpc>
            </a:pPr>
            <a:r>
              <a:rPr lang="zh-CN" altLang="en-US" dirty="0"/>
              <a:t> </a:t>
            </a:r>
            <a:r>
              <a:rPr lang="en-US" altLang="zh-CN" dirty="0"/>
              <a:t>DBTG </a:t>
            </a:r>
            <a:r>
              <a:rPr lang="zh-CN" altLang="en-US" dirty="0"/>
              <a:t>系统，亦称 </a:t>
            </a:r>
            <a:r>
              <a:rPr lang="en-US" altLang="zh-CN" dirty="0"/>
              <a:t>CODASYL </a:t>
            </a:r>
            <a:r>
              <a:rPr lang="zh-CN" altLang="en-US" dirty="0"/>
              <a:t>系统</a:t>
            </a:r>
            <a:endParaRPr lang="zh-CN" altLang="en-US" dirty="0"/>
          </a:p>
          <a:p>
            <a:pPr>
              <a:lnSpc>
                <a:spcPct val="90000"/>
              </a:lnSpc>
              <a:buNone/>
            </a:pPr>
            <a:r>
              <a:rPr lang="zh-CN" altLang="en-US" dirty="0"/>
              <a:t>由 </a:t>
            </a:r>
            <a:r>
              <a:rPr lang="en-US" altLang="zh-CN" dirty="0"/>
              <a:t>DBTG </a:t>
            </a:r>
            <a:r>
              <a:rPr lang="zh-CN" altLang="en-US" dirty="0"/>
              <a:t>提出的一个系统方案</a:t>
            </a:r>
            <a:endParaRPr lang="zh-CN" altLang="en-US" dirty="0"/>
          </a:p>
          <a:p>
            <a:pPr>
              <a:lnSpc>
                <a:spcPct val="90000"/>
              </a:lnSpc>
              <a:buNone/>
            </a:pPr>
            <a:r>
              <a:rPr lang="zh-CN" altLang="en-US" dirty="0"/>
              <a:t>奠定了数据库系统的基本概念、方法和技术</a:t>
            </a:r>
            <a:endParaRPr lang="zh-CN" altLang="en-US" dirty="0"/>
          </a:p>
          <a:p>
            <a:pPr>
              <a:lnSpc>
                <a:spcPct val="90000"/>
              </a:lnSpc>
              <a:buNone/>
            </a:pPr>
            <a:r>
              <a:rPr lang="zh-CN" altLang="en-US" dirty="0"/>
              <a:t> </a:t>
            </a:r>
            <a:r>
              <a:rPr lang="en-US" altLang="zh-CN" dirty="0"/>
              <a:t>70</a:t>
            </a:r>
            <a:r>
              <a:rPr lang="zh-CN" altLang="en-US" dirty="0"/>
              <a:t>年代推出</a:t>
            </a:r>
            <a:endParaRPr lang="zh-CN" altLang="en-US" dirty="0"/>
          </a:p>
          <a:p>
            <a:pPr>
              <a:lnSpc>
                <a:spcPct val="90000"/>
              </a:lnSpc>
            </a:pPr>
            <a:r>
              <a:rPr lang="zh-CN" altLang="en-US" dirty="0" smtClean="0"/>
              <a:t>实际</a:t>
            </a:r>
            <a:r>
              <a:rPr lang="zh-CN" altLang="en-US" dirty="0"/>
              <a:t>系统</a:t>
            </a:r>
            <a:endParaRPr lang="zh-CN" altLang="en-US" dirty="0"/>
          </a:p>
          <a:p>
            <a:pPr>
              <a:lnSpc>
                <a:spcPct val="90000"/>
              </a:lnSpc>
              <a:buNone/>
            </a:pPr>
            <a:r>
              <a:rPr lang="zh-CN" altLang="en-US" dirty="0"/>
              <a:t> </a:t>
            </a:r>
            <a:r>
              <a:rPr lang="en-US" altLang="zh-CN" dirty="0" err="1"/>
              <a:t>Cullinet</a:t>
            </a:r>
            <a:r>
              <a:rPr lang="en-US" altLang="zh-CN" dirty="0"/>
              <a:t>  Software  Inc.  </a:t>
            </a:r>
            <a:r>
              <a:rPr lang="zh-CN" altLang="en-US" dirty="0"/>
              <a:t>公司的  </a:t>
            </a:r>
            <a:r>
              <a:rPr lang="en-US" altLang="zh-CN" dirty="0"/>
              <a:t>IDMS  </a:t>
            </a:r>
            <a:endParaRPr lang="en-US" altLang="zh-CN" dirty="0"/>
          </a:p>
          <a:p>
            <a:pPr>
              <a:lnSpc>
                <a:spcPct val="90000"/>
              </a:lnSpc>
              <a:buNone/>
            </a:pPr>
            <a:r>
              <a:rPr lang="en-US" altLang="zh-CN" dirty="0"/>
              <a:t>Univac </a:t>
            </a:r>
            <a:r>
              <a:rPr lang="zh-CN" altLang="en-US" dirty="0"/>
              <a:t>公司的  </a:t>
            </a:r>
            <a:r>
              <a:rPr lang="en-US" altLang="zh-CN" dirty="0"/>
              <a:t>DMS1100</a:t>
            </a:r>
            <a:endParaRPr lang="en-US" altLang="zh-CN" dirty="0"/>
          </a:p>
          <a:p>
            <a:pPr>
              <a:lnSpc>
                <a:spcPct val="90000"/>
              </a:lnSpc>
              <a:buNone/>
            </a:pPr>
            <a:r>
              <a:rPr lang="en-US" altLang="zh-CN" dirty="0"/>
              <a:t> Honeywell </a:t>
            </a:r>
            <a:r>
              <a:rPr lang="zh-CN" altLang="en-US" dirty="0"/>
              <a:t>公司的 </a:t>
            </a:r>
            <a:r>
              <a:rPr lang="en-US" altLang="zh-CN" dirty="0"/>
              <a:t>IDS/2 </a:t>
            </a:r>
            <a:endParaRPr lang="en-US" altLang="zh-CN" dirty="0"/>
          </a:p>
          <a:p>
            <a:pPr>
              <a:lnSpc>
                <a:spcPct val="90000"/>
              </a:lnSpc>
              <a:buNone/>
            </a:pPr>
            <a:r>
              <a:rPr lang="en-US" altLang="zh-CN" dirty="0"/>
              <a:t> HP </a:t>
            </a:r>
            <a:r>
              <a:rPr lang="zh-CN" altLang="en-US" dirty="0"/>
              <a:t>公司的 </a:t>
            </a:r>
            <a:r>
              <a:rPr lang="en-US" altLang="zh-CN" dirty="0"/>
              <a:t>IMAGE</a:t>
            </a:r>
            <a:endParaRPr lang="en-US" altLang="zh-CN"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49" name="标题 897025"/>
          <p:cNvSpPr>
            <a:spLocks noGrp="1"/>
          </p:cNvSpPr>
          <p:nvPr>
            <p:ph type="title"/>
          </p:nvPr>
        </p:nvSpPr>
        <p:spPr>
          <a:xfrm>
            <a:off x="0" y="0"/>
            <a:ext cx="3492500" cy="836613"/>
          </a:xfrm>
        </p:spPr>
        <p:txBody>
          <a:bodyPr anchor="b"/>
          <a:lstStyle/>
          <a:p>
            <a:r>
              <a:rPr lang="zh-CN" altLang="en-US" sz="4000">
                <a:solidFill>
                  <a:srgbClr val="FF99FF"/>
                </a:solidFill>
              </a:rPr>
              <a:t>作业</a:t>
            </a:r>
            <a:endParaRPr lang="zh-CN" altLang="en-US" sz="4000">
              <a:solidFill>
                <a:srgbClr val="FF99FF"/>
              </a:solidFill>
            </a:endParaRPr>
          </a:p>
        </p:txBody>
      </p:sp>
      <p:sp>
        <p:nvSpPr>
          <p:cNvPr id="898050" name="文本占位符 897026"/>
          <p:cNvSpPr>
            <a:spLocks noGrp="1"/>
          </p:cNvSpPr>
          <p:nvPr>
            <p:ph idx="1"/>
          </p:nvPr>
        </p:nvSpPr>
        <p:spPr>
          <a:xfrm>
            <a:off x="0" y="1125538"/>
            <a:ext cx="9144000" cy="5732462"/>
          </a:xfrm>
        </p:spPr>
        <p:txBody>
          <a:bodyPr anchor="t"/>
          <a:lstStyle/>
          <a:p>
            <a:pPr marL="812800" indent="-812800">
              <a:lnSpc>
                <a:spcPct val="90000"/>
              </a:lnSpc>
            </a:pPr>
            <a:r>
              <a:rPr lang="en-US" altLang="zh-CN" sz="2400">
                <a:solidFill>
                  <a:srgbClr val="FF99FF"/>
                </a:solidFill>
                <a:latin typeface="宋体" panose="02010600030101010101" pitchFamily="2" charset="-122"/>
              </a:rPr>
              <a:t>A  97   97     97   98     98     98     99      B  B1   b2     b3   b1     b2     b3     b1      C  84   92     98   72     84     95     88  </a:t>
            </a:r>
            <a:endParaRPr lang="en-US" altLang="zh-CN" sz="2400">
              <a:solidFill>
                <a:srgbClr val="FF99FF"/>
              </a:solidFill>
              <a:latin typeface="宋体" panose="02010600030101010101" pitchFamily="2" charset="-122"/>
            </a:endParaRPr>
          </a:p>
          <a:p>
            <a:pPr marL="812800" indent="-812800">
              <a:lnSpc>
                <a:spcPct val="90000"/>
              </a:lnSpc>
            </a:pPr>
            <a:r>
              <a:rPr lang="zh-CN" altLang="en-US" sz="2800">
                <a:latin typeface="宋体" panose="02010600030101010101" pitchFamily="2" charset="-122"/>
              </a:rPr>
              <a:t>试用</a:t>
            </a:r>
            <a:r>
              <a:rPr lang="en-US" altLang="zh-CN" sz="2800">
                <a:latin typeface="宋体" panose="02010600030101010101" pitchFamily="2" charset="-122"/>
              </a:rPr>
              <a:t>SQL</a:t>
            </a:r>
            <a:r>
              <a:rPr lang="zh-CN" altLang="en-US" sz="2800">
                <a:latin typeface="宋体" panose="02010600030101010101" pitchFamily="2" charset="-122"/>
              </a:rPr>
              <a:t>语句实现下列操作：</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按属性</a:t>
            </a:r>
            <a:r>
              <a:rPr lang="en-US" altLang="zh-CN" sz="2800">
                <a:latin typeface="宋体" panose="02010600030101010101" pitchFamily="2" charset="-122"/>
              </a:rPr>
              <a:t>A</a:t>
            </a:r>
            <a:r>
              <a:rPr lang="zh-CN" altLang="en-US" sz="2800">
                <a:latin typeface="宋体" panose="02010600030101010101" pitchFamily="2" charset="-122"/>
              </a:rPr>
              <a:t>分组，求出每组中在属性</a:t>
            </a:r>
            <a:r>
              <a:rPr lang="en-US" altLang="zh-CN" sz="2800">
                <a:latin typeface="宋体" panose="02010600030101010101" pitchFamily="2" charset="-122"/>
              </a:rPr>
              <a:t>C</a:t>
            </a:r>
            <a:r>
              <a:rPr lang="zh-CN" altLang="en-US" sz="2800">
                <a:latin typeface="宋体" panose="02010600030101010101" pitchFamily="2" charset="-122"/>
              </a:rPr>
              <a:t>上的最大值和最小值，且将它们置于试图</a:t>
            </a:r>
            <a:r>
              <a:rPr lang="en-US" altLang="zh-CN" sz="2800">
                <a:latin typeface="宋体" panose="02010600030101010101" pitchFamily="2" charset="-122"/>
              </a:rPr>
              <a:t>RVE</a:t>
            </a:r>
            <a:r>
              <a:rPr lang="zh-CN" altLang="en-US" sz="2800">
                <a:latin typeface="宋体" panose="02010600030101010101" pitchFamily="2" charset="-122"/>
              </a:rPr>
              <a:t>中。</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在试图</a:t>
            </a:r>
            <a:r>
              <a:rPr lang="en-US" altLang="zh-CN" sz="2800">
                <a:latin typeface="宋体" panose="02010600030101010101" pitchFamily="2" charset="-122"/>
              </a:rPr>
              <a:t>RVE</a:t>
            </a:r>
            <a:r>
              <a:rPr lang="zh-CN" altLang="en-US" sz="2800">
                <a:latin typeface="宋体" panose="02010600030101010101" pitchFamily="2" charset="-122"/>
              </a:rPr>
              <a:t>中查询属性</a:t>
            </a:r>
            <a:r>
              <a:rPr lang="en-US" altLang="zh-CN" sz="2800">
                <a:latin typeface="宋体" panose="02010600030101010101" pitchFamily="2" charset="-122"/>
              </a:rPr>
              <a:t>A=‘98’</a:t>
            </a:r>
            <a:r>
              <a:rPr lang="zh-CN" altLang="en-US" sz="2800">
                <a:latin typeface="宋体" panose="02010600030101010101" pitchFamily="2" charset="-122"/>
              </a:rPr>
              <a:t>的记录。</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已知学生表</a:t>
            </a:r>
            <a:r>
              <a:rPr lang="en-US" altLang="zh-CN" sz="2800">
                <a:latin typeface="宋体" panose="02010600030101010101" pitchFamily="2" charset="-122"/>
              </a:rPr>
              <a:t>S</a:t>
            </a:r>
            <a:r>
              <a:rPr lang="zh-CN" altLang="en-US" sz="2800">
                <a:latin typeface="宋体" panose="02010600030101010101" pitchFamily="2" charset="-122"/>
              </a:rPr>
              <a:t>和学生选课表</a:t>
            </a:r>
            <a:r>
              <a:rPr lang="en-US" altLang="zh-CN" sz="2800">
                <a:latin typeface="宋体" panose="02010600030101010101" pitchFamily="2" charset="-122"/>
              </a:rPr>
              <a:t>SC</a:t>
            </a:r>
            <a:r>
              <a:rPr lang="zh-CN" altLang="en-US" sz="2800">
                <a:latin typeface="宋体" panose="02010600030101010101" pitchFamily="2" charset="-122"/>
              </a:rPr>
              <a:t>。其关系模式如下：</a:t>
            </a:r>
            <a:endParaRPr lang="zh-CN" altLang="en-US" sz="2800">
              <a:latin typeface="宋体" panose="02010600030101010101" pitchFamily="2" charset="-122"/>
            </a:endParaRPr>
          </a:p>
          <a:p>
            <a:pPr marL="812800" indent="-812800">
              <a:lnSpc>
                <a:spcPct val="90000"/>
              </a:lnSpc>
            </a:pPr>
            <a:r>
              <a:rPr lang="en-US" altLang="zh-CN" sz="2800">
                <a:latin typeface="宋体" panose="02010600030101010101" pitchFamily="2" charset="-122"/>
              </a:rPr>
              <a:t>S</a:t>
            </a:r>
            <a:r>
              <a:rPr lang="zh-CN" altLang="en-US" sz="2800">
                <a:latin typeface="宋体" panose="02010600030101010101" pitchFamily="2" charset="-122"/>
              </a:rPr>
              <a:t>（</a:t>
            </a:r>
            <a:r>
              <a:rPr lang="en-US" altLang="zh-CN" sz="2800">
                <a:latin typeface="宋体" panose="02010600030101010101" pitchFamily="2" charset="-122"/>
              </a:rPr>
              <a:t>SNO</a:t>
            </a:r>
            <a:r>
              <a:rPr lang="zh-CN" altLang="en-US" sz="2800">
                <a:latin typeface="宋体" panose="02010600030101010101" pitchFamily="2" charset="-122"/>
              </a:rPr>
              <a:t>，</a:t>
            </a:r>
            <a:r>
              <a:rPr lang="en-US" altLang="zh-CN" sz="2800">
                <a:latin typeface="宋体" panose="02010600030101010101" pitchFamily="2" charset="-122"/>
              </a:rPr>
              <a:t>SN</a:t>
            </a:r>
            <a:r>
              <a:rPr lang="zh-CN" altLang="en-US" sz="2800">
                <a:latin typeface="宋体" panose="02010600030101010101" pitchFamily="2" charset="-122"/>
              </a:rPr>
              <a:t>，</a:t>
            </a:r>
            <a:r>
              <a:rPr lang="en-US" altLang="zh-CN" sz="2800">
                <a:latin typeface="宋体" panose="02010600030101010101" pitchFamily="2" charset="-122"/>
              </a:rPr>
              <a:t>SD</a:t>
            </a:r>
            <a:r>
              <a:rPr lang="zh-CN" altLang="en-US" sz="2800">
                <a:latin typeface="宋体" panose="02010600030101010101" pitchFamily="2" charset="-122"/>
              </a:rPr>
              <a:t>，</a:t>
            </a:r>
            <a:r>
              <a:rPr lang="en-US" altLang="zh-CN" sz="2800">
                <a:latin typeface="宋体" panose="02010600030101010101" pitchFamily="2" charset="-122"/>
              </a:rPr>
              <a:t>PROV</a:t>
            </a:r>
            <a:r>
              <a:rPr lang="zh-CN" altLang="en-US" sz="2800">
                <a:latin typeface="宋体" panose="02010600030101010101" pitchFamily="2" charset="-122"/>
              </a:rPr>
              <a:t>）</a:t>
            </a:r>
            <a:endParaRPr lang="zh-CN" altLang="en-US" sz="2800">
              <a:latin typeface="宋体" panose="02010600030101010101" pitchFamily="2" charset="-122"/>
            </a:endParaRPr>
          </a:p>
          <a:p>
            <a:pPr marL="812800" indent="-812800">
              <a:lnSpc>
                <a:spcPct val="90000"/>
              </a:lnSpc>
            </a:pPr>
            <a:r>
              <a:rPr lang="en-US" altLang="zh-CN" sz="2800">
                <a:latin typeface="宋体" panose="02010600030101010101" pitchFamily="2" charset="-122"/>
              </a:rPr>
              <a:t>SC</a:t>
            </a:r>
            <a:r>
              <a:rPr lang="zh-CN" altLang="en-US" sz="2800">
                <a:latin typeface="宋体" panose="02010600030101010101" pitchFamily="2" charset="-122"/>
              </a:rPr>
              <a:t>（</a:t>
            </a:r>
            <a:r>
              <a:rPr lang="en-US" altLang="zh-CN" sz="2800">
                <a:latin typeface="宋体" panose="02010600030101010101" pitchFamily="2" charset="-122"/>
              </a:rPr>
              <a:t>SNO</a:t>
            </a:r>
            <a:r>
              <a:rPr lang="zh-CN" altLang="en-US" sz="2800">
                <a:latin typeface="宋体" panose="02010600030101010101" pitchFamily="2" charset="-122"/>
              </a:rPr>
              <a:t>，</a:t>
            </a:r>
            <a:r>
              <a:rPr lang="en-US" altLang="zh-CN" sz="2800">
                <a:latin typeface="宋体" panose="02010600030101010101" pitchFamily="2" charset="-122"/>
              </a:rPr>
              <a:t>CN</a:t>
            </a:r>
            <a:r>
              <a:rPr lang="zh-CN" altLang="en-US" sz="2800">
                <a:latin typeface="宋体" panose="02010600030101010101" pitchFamily="2" charset="-122"/>
              </a:rPr>
              <a:t>，</a:t>
            </a:r>
            <a:r>
              <a:rPr lang="en-US" altLang="zh-CN" sz="2800">
                <a:latin typeface="宋体" panose="02010600030101010101" pitchFamily="2" charset="-122"/>
              </a:rPr>
              <a:t>GR</a:t>
            </a:r>
            <a:r>
              <a:rPr lang="zh-CN" altLang="en-US" sz="2800">
                <a:latin typeface="宋体" panose="02010600030101010101" pitchFamily="2" charset="-122"/>
              </a:rPr>
              <a:t>）</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其中，</a:t>
            </a:r>
            <a:r>
              <a:rPr lang="en-US" altLang="zh-CN" sz="2800">
                <a:latin typeface="宋体" panose="02010600030101010101" pitchFamily="2" charset="-122"/>
              </a:rPr>
              <a:t>SNO</a:t>
            </a:r>
            <a:r>
              <a:rPr lang="zh-CN" altLang="en-US" sz="2800">
                <a:latin typeface="宋体" panose="02010600030101010101" pitchFamily="2" charset="-122"/>
              </a:rPr>
              <a:t>为学号，</a:t>
            </a:r>
            <a:r>
              <a:rPr lang="en-US" altLang="zh-CN" sz="2800">
                <a:latin typeface="宋体" panose="02010600030101010101" pitchFamily="2" charset="-122"/>
              </a:rPr>
              <a:t>SN</a:t>
            </a:r>
            <a:r>
              <a:rPr lang="zh-CN" altLang="en-US" sz="2800">
                <a:latin typeface="宋体" panose="02010600030101010101" pitchFamily="2" charset="-122"/>
              </a:rPr>
              <a:t>为姓名，</a:t>
            </a:r>
            <a:r>
              <a:rPr lang="en-US" altLang="zh-CN" sz="2800">
                <a:latin typeface="宋体" panose="02010600030101010101" pitchFamily="2" charset="-122"/>
              </a:rPr>
              <a:t>SD</a:t>
            </a:r>
            <a:r>
              <a:rPr lang="zh-CN" altLang="en-US" sz="2800">
                <a:latin typeface="宋体" panose="02010600030101010101" pitchFamily="2" charset="-122"/>
              </a:rPr>
              <a:t>为系名，</a:t>
            </a:r>
            <a:r>
              <a:rPr lang="en-US" altLang="zh-CN" sz="2800">
                <a:latin typeface="宋体" panose="02010600030101010101" pitchFamily="2" charset="-122"/>
              </a:rPr>
              <a:t>PROV</a:t>
            </a:r>
            <a:r>
              <a:rPr lang="zh-CN" altLang="en-US" sz="2800">
                <a:latin typeface="宋体" panose="02010600030101010101" pitchFamily="2" charset="-122"/>
              </a:rPr>
              <a:t>为省名，</a:t>
            </a:r>
            <a:r>
              <a:rPr lang="en-US" altLang="zh-CN" sz="2800">
                <a:latin typeface="宋体" panose="02010600030101010101" pitchFamily="2" charset="-122"/>
              </a:rPr>
              <a:t>CN</a:t>
            </a:r>
            <a:r>
              <a:rPr lang="zh-CN" altLang="en-US" sz="2800">
                <a:latin typeface="宋体" panose="02010600030101010101" pitchFamily="2" charset="-122"/>
              </a:rPr>
              <a:t>为课程号，</a:t>
            </a:r>
            <a:r>
              <a:rPr lang="en-US" altLang="zh-CN" sz="2800">
                <a:latin typeface="宋体" panose="02010600030101010101" pitchFamily="2" charset="-122"/>
              </a:rPr>
              <a:t>GR</a:t>
            </a:r>
            <a:r>
              <a:rPr lang="zh-CN" altLang="en-US" sz="2800">
                <a:latin typeface="宋体" panose="02010600030101010101" pitchFamily="2" charset="-122"/>
              </a:rPr>
              <a:t>为分数。</a:t>
            </a:r>
            <a:endParaRPr lang="zh-CN" altLang="en-US" sz="2800">
              <a:latin typeface="宋体" panose="02010600030101010101" pitchFamily="2" charset="-122"/>
            </a:endParaRPr>
          </a:p>
          <a:p>
            <a:pPr marL="812800" indent="-812800">
              <a:lnSpc>
                <a:spcPct val="90000"/>
              </a:lnSpc>
            </a:pPr>
            <a:r>
              <a:rPr lang="zh-CN" altLang="en-US" sz="2800">
                <a:latin typeface="宋体" panose="02010600030101010101" pitchFamily="2" charset="-122"/>
              </a:rPr>
              <a:t>试用</a:t>
            </a:r>
            <a:r>
              <a:rPr lang="en-US" altLang="zh-CN" sz="2800">
                <a:latin typeface="宋体" panose="02010600030101010101" pitchFamily="2" charset="-122"/>
              </a:rPr>
              <a:t>SQL</a:t>
            </a:r>
            <a:r>
              <a:rPr lang="zh-CN" altLang="en-US" sz="2800">
                <a:latin typeface="宋体" panose="02010600030101010101" pitchFamily="2" charset="-122"/>
              </a:rPr>
              <a:t>语言实现下列操作</a:t>
            </a:r>
            <a:endParaRPr lang="zh-CN" altLang="en-US" sz="2800">
              <a:latin typeface="宋体" panose="02010600030101010101" pitchFamily="2" charset="-122"/>
            </a:endParaRPr>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3" name="标题 898049"/>
          <p:cNvSpPr>
            <a:spLocks noGrp="1"/>
          </p:cNvSpPr>
          <p:nvPr>
            <p:ph type="title"/>
          </p:nvPr>
        </p:nvSpPr>
        <p:spPr>
          <a:xfrm>
            <a:off x="179388" y="188913"/>
            <a:ext cx="2952750" cy="719137"/>
          </a:xfrm>
        </p:spPr>
        <p:txBody>
          <a:bodyPr anchor="b"/>
          <a:lstStyle/>
          <a:p>
            <a:r>
              <a:rPr lang="zh-CN" altLang="en-US" sz="4000">
                <a:solidFill>
                  <a:srgbClr val="FF99FF"/>
                </a:solidFill>
              </a:rPr>
              <a:t>作业</a:t>
            </a:r>
            <a:endParaRPr lang="zh-CN" altLang="en-US" sz="4000">
              <a:solidFill>
                <a:srgbClr val="FF99FF"/>
              </a:solidFill>
            </a:endParaRPr>
          </a:p>
        </p:txBody>
      </p:sp>
      <p:sp>
        <p:nvSpPr>
          <p:cNvPr id="899074" name="文本占位符 898050"/>
          <p:cNvSpPr>
            <a:spLocks noGrp="1"/>
          </p:cNvSpPr>
          <p:nvPr>
            <p:ph idx="1"/>
          </p:nvPr>
        </p:nvSpPr>
        <p:spPr>
          <a:xfrm>
            <a:off x="0" y="1052513"/>
            <a:ext cx="9144000" cy="5805487"/>
          </a:xfrm>
        </p:spPr>
        <p:txBody>
          <a:bodyPr anchor="t"/>
          <a:lstStyle/>
          <a:p>
            <a:pPr marL="812800" indent="-812800"/>
            <a:r>
              <a:rPr lang="zh-CN" altLang="en-US" sz="2800">
                <a:solidFill>
                  <a:srgbClr val="FF99FF"/>
                </a:solidFill>
                <a:latin typeface="宋体" panose="02010600030101010101" pitchFamily="2" charset="-122"/>
              </a:rPr>
              <a:t>查询“信息系“的学生来自哪些区</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按分数降序排序，输出“英语系“学生选课了“计算机”课程的学生的姓名和分数。</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三、设有学生表</a:t>
            </a:r>
            <a:r>
              <a:rPr lang="en-US" altLang="zh-CN" sz="2800">
                <a:solidFill>
                  <a:srgbClr val="FF99FF"/>
                </a:solidFill>
                <a:latin typeface="宋体" panose="02010600030101010101" pitchFamily="2" charset="-122"/>
              </a:rPr>
              <a:t>S</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SNO</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a:t>
            </a:r>
            <a:r>
              <a:rPr lang="zh-CN" altLang="en-US" sz="2800">
                <a:solidFill>
                  <a:srgbClr val="FF99FF"/>
                </a:solidFill>
                <a:latin typeface="宋体" panose="02010600030101010101" pitchFamily="2" charset="-122"/>
              </a:rPr>
              <a:t>）和学生选课课程表</a:t>
            </a:r>
            <a:r>
              <a:rPr lang="en-US" altLang="zh-CN" sz="2800">
                <a:solidFill>
                  <a:srgbClr val="FF99FF"/>
                </a:solidFill>
                <a:latin typeface="宋体" panose="02010600030101010101" pitchFamily="2" charset="-122"/>
              </a:rPr>
              <a:t>SC</a:t>
            </a:r>
            <a:r>
              <a:rPr lang="zh-CN" altLang="en-US" sz="2800">
                <a:solidFill>
                  <a:srgbClr val="FF99FF"/>
                </a:solidFill>
                <a:latin typeface="宋体" panose="02010600030101010101" pitchFamily="2" charset="-122"/>
              </a:rPr>
              <a:t>，试用</a:t>
            </a:r>
            <a:r>
              <a:rPr lang="en-US" altLang="zh-CN" sz="2800">
                <a:solidFill>
                  <a:srgbClr val="FF99FF"/>
                </a:solidFill>
                <a:latin typeface="宋体" panose="02010600030101010101" pitchFamily="2" charset="-122"/>
              </a:rPr>
              <a:t>SQL</a:t>
            </a:r>
            <a:r>
              <a:rPr lang="zh-CN" altLang="en-US" sz="2800">
                <a:solidFill>
                  <a:srgbClr val="FF99FF"/>
                </a:solidFill>
                <a:latin typeface="宋体" panose="02010600030101010101" pitchFamily="2" charset="-122"/>
              </a:rPr>
              <a:t>语言完成以下各题：</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建立一个视图</a:t>
            </a:r>
            <a:r>
              <a:rPr lang="en-US" altLang="zh-CN" sz="2800">
                <a:solidFill>
                  <a:srgbClr val="FF99FF"/>
                </a:solidFill>
                <a:latin typeface="宋体" panose="02010600030101010101" pitchFamily="2" charset="-122"/>
              </a:rPr>
              <a:t>V-SSC</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SNO</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SN</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CNO</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CN</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G</a:t>
            </a:r>
            <a:r>
              <a:rPr lang="zh-CN" altLang="en-US" sz="2800">
                <a:solidFill>
                  <a:srgbClr val="FF99FF"/>
                </a:solidFill>
                <a:latin typeface="宋体" panose="02010600030101010101" pitchFamily="2" charset="-122"/>
              </a:rPr>
              <a:t>）并按</a:t>
            </a:r>
            <a:r>
              <a:rPr lang="en-US" altLang="zh-CN" sz="2800">
                <a:solidFill>
                  <a:srgbClr val="FF99FF"/>
                </a:solidFill>
                <a:latin typeface="宋体" panose="02010600030101010101" pitchFamily="2" charset="-122"/>
              </a:rPr>
              <a:t>CNO</a:t>
            </a:r>
            <a:r>
              <a:rPr lang="zh-CN" altLang="en-US" sz="2800">
                <a:solidFill>
                  <a:srgbClr val="FF99FF"/>
                </a:solidFill>
                <a:latin typeface="宋体" panose="02010600030101010101" pitchFamily="2" charset="-122"/>
              </a:rPr>
              <a:t>升序排列</a:t>
            </a:r>
            <a:endParaRPr lang="zh-CN" altLang="en-US" sz="2800">
              <a:solidFill>
                <a:srgbClr val="FF99FF"/>
              </a:solidFill>
              <a:latin typeface="宋体" panose="02010600030101010101" pitchFamily="2" charset="-122"/>
            </a:endParaRPr>
          </a:p>
          <a:p>
            <a:pPr marL="812800" indent="-812800"/>
            <a:r>
              <a:rPr lang="zh-CN" altLang="en-US" sz="2800">
                <a:solidFill>
                  <a:srgbClr val="FF99FF"/>
                </a:solidFill>
                <a:latin typeface="宋体" panose="02010600030101010101" pitchFamily="2" charset="-122"/>
              </a:rPr>
              <a:t>从视图</a:t>
            </a:r>
            <a:r>
              <a:rPr lang="en-US" altLang="zh-CN" sz="2800">
                <a:solidFill>
                  <a:srgbClr val="FF99FF"/>
                </a:solidFill>
                <a:latin typeface="宋体" panose="02010600030101010101" pitchFamily="2" charset="-122"/>
              </a:rPr>
              <a:t>V-SSC</a:t>
            </a:r>
            <a:r>
              <a:rPr lang="zh-CN" altLang="en-US" sz="2800">
                <a:solidFill>
                  <a:srgbClr val="FF99FF"/>
                </a:solidFill>
                <a:latin typeface="宋体" panose="02010600030101010101" pitchFamily="2" charset="-122"/>
              </a:rPr>
              <a:t>上查询平均成绩在</a:t>
            </a:r>
            <a:r>
              <a:rPr lang="en-US" altLang="zh-CN" sz="2800">
                <a:solidFill>
                  <a:srgbClr val="FF99FF"/>
                </a:solidFill>
                <a:latin typeface="宋体" panose="02010600030101010101" pitchFamily="2" charset="-122"/>
              </a:rPr>
              <a:t>90</a:t>
            </a:r>
            <a:r>
              <a:rPr lang="zh-CN" altLang="en-US" sz="2800">
                <a:solidFill>
                  <a:srgbClr val="FF99FF"/>
                </a:solidFill>
                <a:latin typeface="宋体" panose="02010600030101010101" pitchFamily="2" charset="-122"/>
              </a:rPr>
              <a:t>分以上的</a:t>
            </a:r>
            <a:r>
              <a:rPr lang="en-US" altLang="zh-CN" sz="2800">
                <a:solidFill>
                  <a:srgbClr val="FF99FF"/>
                </a:solidFill>
                <a:latin typeface="宋体" panose="02010600030101010101" pitchFamily="2" charset="-122"/>
              </a:rPr>
              <a:t>SN</a:t>
            </a:r>
            <a:r>
              <a:rPr lang="zh-CN" altLang="en-US" sz="2800">
                <a:solidFill>
                  <a:srgbClr val="FF99FF"/>
                </a:solidFill>
                <a:latin typeface="宋体" panose="02010600030101010101" pitchFamily="2" charset="-122"/>
              </a:rPr>
              <a:t>，</a:t>
            </a:r>
            <a:r>
              <a:rPr lang="en-US" altLang="zh-CN" sz="2800">
                <a:solidFill>
                  <a:srgbClr val="FF99FF"/>
                </a:solidFill>
                <a:latin typeface="宋体" panose="02010600030101010101" pitchFamily="2" charset="-122"/>
              </a:rPr>
              <a:t>CN</a:t>
            </a:r>
            <a:r>
              <a:rPr lang="zh-CN" altLang="en-US" sz="2800">
                <a:solidFill>
                  <a:srgbClr val="FF99FF"/>
                </a:solidFill>
                <a:latin typeface="宋体" panose="02010600030101010101" pitchFamily="2" charset="-122"/>
              </a:rPr>
              <a:t>和</a:t>
            </a:r>
            <a:r>
              <a:rPr lang="en-US" altLang="zh-CN" sz="2800">
                <a:solidFill>
                  <a:srgbClr val="FF99FF"/>
                </a:solidFill>
                <a:latin typeface="宋体" panose="02010600030101010101" pitchFamily="2" charset="-122"/>
              </a:rPr>
              <a:t>G</a:t>
            </a:r>
            <a:r>
              <a:rPr lang="zh-CN" altLang="en-US" sz="2800">
                <a:solidFill>
                  <a:srgbClr val="FF99FF"/>
                </a:solidFill>
                <a:latin typeface="宋体" panose="02010600030101010101" pitchFamily="2" charset="-122"/>
              </a:rPr>
              <a:t>。</a:t>
            </a:r>
            <a:endParaRPr lang="zh-CN" altLang="en-US" sz="2800">
              <a:solidFill>
                <a:srgbClr val="FF99FF"/>
              </a:solidFill>
              <a:latin typeface="宋体" panose="02010600030101010101" pitchFamily="2" charset="-122"/>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7" name="标题 899073"/>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0098" name="文本占位符 899074"/>
          <p:cNvSpPr>
            <a:spLocks noGrp="1"/>
          </p:cNvSpPr>
          <p:nvPr>
            <p:ph idx="1"/>
          </p:nvPr>
        </p:nvSpPr>
        <p:spPr>
          <a:xfrm>
            <a:off x="0" y="1125538"/>
            <a:ext cx="9144000" cy="5732462"/>
          </a:xfrm>
        </p:spPr>
        <p:txBody>
          <a:bodyPr anchor="t"/>
          <a:lstStyle/>
          <a:p>
            <a:pPr>
              <a:buNone/>
            </a:pPr>
            <a:r>
              <a:rPr lang="en-US" altLang="zh-CN" sz="2800">
                <a:solidFill>
                  <a:srgbClr val="FFFF99"/>
                </a:solidFill>
                <a:latin typeface="宋体" panose="02010600030101010101" pitchFamily="2" charset="-122"/>
              </a:rPr>
              <a:t>3.6.1</a:t>
            </a:r>
            <a:r>
              <a:rPr lang="zh-CN" altLang="en-US" sz="2800">
                <a:solidFill>
                  <a:srgbClr val="FFFF99"/>
                </a:solidFill>
                <a:latin typeface="宋体" panose="02010600030101010101" pitchFamily="2" charset="-122"/>
              </a:rPr>
              <a:t>授权</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GRANT &lt;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&gt;]…[ON&lt;</a:t>
            </a:r>
            <a:r>
              <a:rPr lang="zh-CN" altLang="en-US" sz="2800">
                <a:solidFill>
                  <a:srgbClr val="FFFF99"/>
                </a:solidFill>
                <a:latin typeface="宋体" panose="02010600030101010101" pitchFamily="2" charset="-122"/>
              </a:rPr>
              <a:t>对象类型</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对象名</a:t>
            </a:r>
            <a:r>
              <a:rPr lang="en-US" altLang="zh-CN" sz="2800">
                <a:solidFill>
                  <a:srgbClr val="FFFF99"/>
                </a:solidFill>
                <a:latin typeface="宋体" panose="02010600030101010101" pitchFamily="2" charset="-122"/>
              </a:rPr>
              <a:t>&gt;TO &lt;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[WITH GRANT ON]</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将对指定操作对象的指定操作权限授予指定的用户</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常见的操作权限见表</a:t>
            </a: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9</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1" name="标题 900097"/>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1122" name="文本占位符 900098"/>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假设</a:t>
            </a:r>
            <a:r>
              <a:rPr lang="en-US" altLang="zh-CN" sz="2800">
                <a:solidFill>
                  <a:srgbClr val="FFFF99"/>
                </a:solidFill>
                <a:latin typeface="宋体" panose="02010600030101010101" pitchFamily="2" charset="-122"/>
              </a:rPr>
              <a:t>DBA</a:t>
            </a:r>
            <a:r>
              <a:rPr lang="zh-CN" altLang="en-US" sz="2800">
                <a:solidFill>
                  <a:srgbClr val="FFFF99"/>
                </a:solidFill>
                <a:latin typeface="宋体" panose="02010600030101010101" pitchFamily="2" charset="-122"/>
              </a:rPr>
              <a:t>已通过企业管理器等</a:t>
            </a:r>
            <a:r>
              <a:rPr lang="en-US" altLang="zh-CN" sz="2800">
                <a:solidFill>
                  <a:srgbClr val="FFFF99"/>
                </a:solidFill>
                <a:latin typeface="宋体" panose="02010600030101010101" pitchFamily="2" charset="-122"/>
              </a:rPr>
              <a:t>SQL  Server</a:t>
            </a:r>
            <a:r>
              <a:rPr lang="zh-CN" altLang="en-US" sz="2800">
                <a:solidFill>
                  <a:srgbClr val="FFFF99"/>
                </a:solidFill>
                <a:latin typeface="宋体" panose="02010600030101010101" pitchFamily="2" charset="-122"/>
              </a:rPr>
              <a:t>工具在数据库上创建了</a:t>
            </a:r>
            <a:r>
              <a:rPr lang="en-US" altLang="zh-CN" sz="2800">
                <a:solidFill>
                  <a:srgbClr val="FFFF99"/>
                </a:solidFill>
                <a:latin typeface="宋体" panose="02010600030101010101" pitchFamily="2" charset="-122"/>
              </a:rPr>
              <a:t>User1,User2,User3,user4,user5,user6</a:t>
            </a:r>
            <a:r>
              <a:rPr lang="zh-CN" altLang="en-US" sz="2800">
                <a:solidFill>
                  <a:srgbClr val="FFFF99"/>
                </a:solidFill>
                <a:latin typeface="宋体" panose="02010600030101010101" pitchFamily="2" charset="-122"/>
              </a:rPr>
              <a:t>等用户</a:t>
            </a:r>
            <a:endParaRPr lang="zh-CN" altLang="en-US" sz="2800">
              <a:solidFill>
                <a:srgbClr val="FFFF99"/>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1  </a:t>
            </a:r>
            <a:r>
              <a:rPr lang="zh-CN" altLang="en-US" sz="2800">
                <a:solidFill>
                  <a:srgbClr val="FF66FF"/>
                </a:solidFill>
                <a:latin typeface="宋体" panose="02010600030101010101" pitchFamily="2" charset="-122"/>
              </a:rPr>
              <a:t>把对</a:t>
            </a:r>
            <a:r>
              <a:rPr lang="en-US" altLang="zh-CN" sz="2800">
                <a:solidFill>
                  <a:srgbClr val="FF66FF"/>
                </a:solidFill>
                <a:latin typeface="宋体" panose="02010600030101010101" pitchFamily="2" charset="-122"/>
              </a:rPr>
              <a:t>Student </a:t>
            </a:r>
            <a:r>
              <a:rPr lang="zh-CN" altLang="en-US" sz="2800">
                <a:solidFill>
                  <a:srgbClr val="FF66FF"/>
                </a:solidFill>
                <a:latin typeface="宋体" panose="02010600030101010101" pitchFamily="2" charset="-122"/>
              </a:rPr>
              <a:t>表和 </a:t>
            </a:r>
            <a:r>
              <a:rPr lang="en-US" altLang="zh-CN" sz="2800">
                <a:solidFill>
                  <a:srgbClr val="FF66FF"/>
                </a:solidFill>
                <a:latin typeface="宋体" panose="02010600030101010101" pitchFamily="2" charset="-122"/>
              </a:rPr>
              <a:t>Courses</a:t>
            </a:r>
            <a:r>
              <a:rPr lang="zh-CN" altLang="en-US" sz="2800">
                <a:solidFill>
                  <a:srgbClr val="FF66FF"/>
                </a:solidFill>
                <a:latin typeface="宋体" panose="02010600030101010101" pitchFamily="2" charset="-122"/>
              </a:rPr>
              <a:t>表的全部操作权限授予用户</a:t>
            </a:r>
            <a:r>
              <a:rPr lang="en-US" altLang="zh-CN" sz="2800">
                <a:solidFill>
                  <a:srgbClr val="FF66FF"/>
                </a:solidFill>
                <a:latin typeface="宋体" panose="02010600030101010101" pitchFamily="2" charset="-122"/>
              </a:rPr>
              <a:t>USER1</a:t>
            </a:r>
            <a:r>
              <a:rPr lang="zh-CN" altLang="en-US" sz="2800">
                <a:solidFill>
                  <a:srgbClr val="FF66FF"/>
                </a:solidFill>
                <a:latin typeface="宋体" panose="02010600030101010101" pitchFamily="2" charset="-122"/>
              </a:rPr>
              <a:t>和</a:t>
            </a:r>
            <a:r>
              <a:rPr lang="en-US" altLang="zh-CN" sz="2800">
                <a:solidFill>
                  <a:srgbClr val="FF66FF"/>
                </a:solidFill>
                <a:latin typeface="宋体" panose="02010600030101010101" pitchFamily="2" charset="-122"/>
              </a:rPr>
              <a:t>USER2</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GRANT ALL PRIVILEGES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ON TABLE Student</a:t>
            </a:r>
            <a:r>
              <a:rPr lang="zh-CN" altLang="en-US" sz="2800">
                <a:solidFill>
                  <a:srgbClr val="FF66FF"/>
                </a:solidFill>
                <a:latin typeface="宋体" panose="02010600030101010101" pitchFamily="2" charset="-122"/>
              </a:rPr>
              <a:t>，</a:t>
            </a:r>
            <a:r>
              <a:rPr lang="en-US" altLang="zh-CN" sz="2800">
                <a:solidFill>
                  <a:srgbClr val="FF66FF"/>
                </a:solidFill>
                <a:latin typeface="宋体" panose="02010600030101010101" pitchFamily="2" charset="-122"/>
              </a:rPr>
              <a:t>Course</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TO User1,User2</a:t>
            </a:r>
            <a:endParaRPr lang="en-US" altLang="zh-CN" sz="2800">
              <a:solidFill>
                <a:srgbClr val="FF66FF"/>
              </a:solidFill>
              <a:latin typeface="宋体" panose="02010600030101010101" pitchFamily="2" charset="-122"/>
            </a:endParaRPr>
          </a:p>
          <a:p>
            <a:pPr>
              <a:buNone/>
            </a:pPr>
            <a:r>
              <a:rPr lang="zh-CN" altLang="en-US" sz="2800">
                <a:solidFill>
                  <a:srgbClr val="FF66FF"/>
                </a:solidFill>
                <a:latin typeface="宋体" panose="02010600030101010101" pitchFamily="2" charset="-122"/>
              </a:rPr>
              <a:t>例</a:t>
            </a:r>
            <a:r>
              <a:rPr lang="en-US" altLang="zh-CN" sz="2800">
                <a:solidFill>
                  <a:srgbClr val="FF66FF"/>
                </a:solidFill>
                <a:latin typeface="宋体" panose="02010600030101010101" pitchFamily="2" charset="-122"/>
              </a:rPr>
              <a:t>2  </a:t>
            </a:r>
            <a:r>
              <a:rPr lang="zh-CN" altLang="en-US" sz="2800">
                <a:solidFill>
                  <a:srgbClr val="FF66FF"/>
                </a:solidFill>
                <a:latin typeface="宋体" panose="02010600030101010101" pitchFamily="2" charset="-122"/>
              </a:rPr>
              <a:t>把对基本表</a:t>
            </a:r>
            <a:r>
              <a:rPr lang="en-US" altLang="zh-CN" sz="2800">
                <a:solidFill>
                  <a:srgbClr val="FF66FF"/>
                </a:solidFill>
                <a:latin typeface="宋体" panose="02010600030101010101" pitchFamily="2" charset="-122"/>
              </a:rPr>
              <a:t>Rrports</a:t>
            </a:r>
            <a:r>
              <a:rPr lang="zh-CN" altLang="en-US" sz="2800">
                <a:solidFill>
                  <a:srgbClr val="FF66FF"/>
                </a:solidFill>
                <a:latin typeface="宋体" panose="02010600030101010101" pitchFamily="2" charset="-122"/>
              </a:rPr>
              <a:t>的查询权授于所有用户</a:t>
            </a:r>
            <a:endParaRPr lang="zh-CN" altLang="en-US"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GRANT   SELECT</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 ON TABLE   Reports</a:t>
            </a:r>
            <a:endParaRPr lang="en-US" altLang="zh-CN" sz="2800">
              <a:solidFill>
                <a:srgbClr val="FF66FF"/>
              </a:solidFill>
              <a:latin typeface="宋体" panose="02010600030101010101" pitchFamily="2" charset="-122"/>
            </a:endParaRPr>
          </a:p>
          <a:p>
            <a:pPr>
              <a:buNone/>
            </a:pPr>
            <a:r>
              <a:rPr lang="en-US" altLang="zh-CN" sz="2800">
                <a:solidFill>
                  <a:srgbClr val="FF66FF"/>
                </a:solidFill>
                <a:latin typeface="宋体" panose="02010600030101010101" pitchFamily="2" charset="-122"/>
              </a:rPr>
              <a:t>TO  PUBLIC;</a:t>
            </a:r>
            <a:endParaRPr lang="en-US" altLang="zh-CN" sz="2800">
              <a:solidFill>
                <a:srgbClr val="FF66FF"/>
              </a:solidFill>
              <a:latin typeface="宋体" panose="02010600030101010101" pitchFamily="2" charset="-122"/>
            </a:endParaRPr>
          </a:p>
        </p:txBody>
      </p:sp>
    </p:spTree>
  </p:cSld>
  <p:clrMapOvr>
    <a:masterClrMapping/>
  </p:clrMapOvr>
  <p:transition/>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5" name="标题 901121"/>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2146" name="文本占位符 901122"/>
          <p:cNvSpPr>
            <a:spLocks noGrp="1"/>
          </p:cNvSpPr>
          <p:nvPr>
            <p:ph idx="1"/>
          </p:nvPr>
        </p:nvSpPr>
        <p:spPr>
          <a:xfrm>
            <a:off x="0" y="1447800"/>
            <a:ext cx="9144000" cy="5410200"/>
          </a:xfrm>
        </p:spPr>
        <p:txBody>
          <a:bodyPr anchor="t"/>
          <a:lstStyle/>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3 </a:t>
            </a:r>
            <a:r>
              <a:rPr lang="zh-CN" altLang="en-US" sz="2800">
                <a:solidFill>
                  <a:srgbClr val="FFFF99"/>
                </a:solidFill>
                <a:latin typeface="宋体" panose="02010600030101010101" pitchFamily="2" charset="-122"/>
              </a:rPr>
              <a:t>把表</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的</a:t>
            </a:r>
            <a:r>
              <a:rPr lang="en-US" altLang="zh-CN" sz="2800">
                <a:solidFill>
                  <a:srgbClr val="FFFF99"/>
                </a:solidFill>
                <a:latin typeface="宋体" panose="02010600030101010101" pitchFamily="2" charset="-122"/>
              </a:rPr>
              <a:t>INSERT</a:t>
            </a:r>
            <a:r>
              <a:rPr lang="zh-CN" altLang="en-US" sz="2800">
                <a:solidFill>
                  <a:srgbClr val="FFFF99"/>
                </a:solidFill>
                <a:latin typeface="宋体" panose="02010600030101010101" pitchFamily="2" charset="-122"/>
              </a:rPr>
              <a:t>权限授与</a:t>
            </a:r>
            <a:r>
              <a:rPr lang="en-US" altLang="zh-CN" sz="2800">
                <a:solidFill>
                  <a:srgbClr val="FFFF99"/>
                </a:solidFill>
                <a:latin typeface="宋体" panose="02010600030101010101" pitchFamily="2" charset="-122"/>
              </a:rPr>
              <a:t>USER4</a:t>
            </a:r>
            <a:r>
              <a:rPr lang="zh-CN" altLang="en-US" sz="2800">
                <a:solidFill>
                  <a:srgbClr val="FFFF99"/>
                </a:solidFill>
                <a:latin typeface="宋体" panose="02010600030101010101" pitchFamily="2" charset="-122"/>
              </a:rPr>
              <a:t>用户，并允许他将此权限授于其他用户</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GRANT    INSERT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ON TABLE   Reports</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TO  USER4 WITH GRANT OPTION</a:t>
            </a:r>
            <a:r>
              <a:rPr lang="zh-CN" altLang="en-US" sz="2800">
                <a:solidFill>
                  <a:srgbClr val="FFFF99"/>
                </a:solidFill>
                <a:latin typeface="宋体" panose="02010600030101010101" pitchFamily="2" charset="-122"/>
              </a:rPr>
              <a:t>；</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3.6.2  </a:t>
            </a:r>
            <a:r>
              <a:rPr lang="zh-CN" altLang="en-US" sz="2800">
                <a:solidFill>
                  <a:srgbClr val="FFFF99"/>
                </a:solidFill>
                <a:latin typeface="宋体" panose="02010600030101010101" pitchFamily="2" charset="-122"/>
              </a:rPr>
              <a:t>收回权限</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REVOKE &lt;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权限</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[ON&lt;</a:t>
            </a:r>
            <a:r>
              <a:rPr lang="zh-CN" altLang="en-US" sz="2800">
                <a:solidFill>
                  <a:srgbClr val="FFFF99"/>
                </a:solidFill>
                <a:latin typeface="宋体" panose="02010600030101010101" pitchFamily="2" charset="-122"/>
              </a:rPr>
              <a:t>对象类型</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对象名</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FROM &lt;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&gt;[,&lt;</a:t>
            </a:r>
            <a:r>
              <a:rPr lang="zh-CN" altLang="en-US" sz="2800">
                <a:solidFill>
                  <a:srgbClr val="FFFF99"/>
                </a:solidFill>
                <a:latin typeface="宋体" panose="02010600030101010101" pitchFamily="2" charset="-122"/>
              </a:rPr>
              <a:t>用户</a:t>
            </a:r>
            <a:r>
              <a:rPr lang="en-US" altLang="zh-CN" sz="2800">
                <a:solidFill>
                  <a:srgbClr val="FFFF99"/>
                </a:solidFill>
                <a:latin typeface="宋体" panose="02010600030101010101" pitchFamily="2" charset="-122"/>
              </a:rPr>
              <a:t>&gt;]…;</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69" name="标题 90214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3.6 SQL</a:t>
            </a:r>
            <a:r>
              <a:rPr lang="zh-CN" altLang="en-US" sz="4000">
                <a:solidFill>
                  <a:srgbClr val="1AEE29"/>
                </a:solidFill>
                <a:latin typeface="宋体" panose="02010600030101010101" pitchFamily="2" charset="-122"/>
              </a:rPr>
              <a:t>的数据控制</a:t>
            </a:r>
            <a:endParaRPr lang="zh-CN" altLang="en-US" sz="4000">
              <a:solidFill>
                <a:srgbClr val="1AEE29"/>
              </a:solidFill>
              <a:latin typeface="宋体" panose="02010600030101010101" pitchFamily="2" charset="-122"/>
            </a:endParaRPr>
          </a:p>
        </p:txBody>
      </p:sp>
      <p:sp>
        <p:nvSpPr>
          <p:cNvPr id="903170" name="文本占位符 902146"/>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4 </a:t>
            </a:r>
            <a:r>
              <a:rPr lang="zh-CN" altLang="en-US" sz="2800">
                <a:solidFill>
                  <a:srgbClr val="FFFF99"/>
                </a:solidFill>
                <a:latin typeface="宋体" panose="02010600030101010101" pitchFamily="2" charset="-122"/>
              </a:rPr>
              <a:t>把用户</a:t>
            </a:r>
            <a:r>
              <a:rPr lang="en-US" altLang="zh-CN" sz="2800">
                <a:solidFill>
                  <a:srgbClr val="FFFF99"/>
                </a:solidFill>
                <a:latin typeface="宋体" panose="02010600030101010101" pitchFamily="2" charset="-122"/>
              </a:rPr>
              <a:t>USER3</a:t>
            </a:r>
            <a:r>
              <a:rPr lang="zh-CN" altLang="en-US" sz="2800">
                <a:solidFill>
                  <a:srgbClr val="FFFF99"/>
                </a:solidFill>
                <a:latin typeface="宋体" panose="02010600030101010101" pitchFamily="2" charset="-122"/>
              </a:rPr>
              <a:t>修改学生学号的权限收回</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REVOKE UPDATA  (SNO) ON TABLE Student FROM  USER3</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5  </a:t>
            </a:r>
            <a:r>
              <a:rPr lang="zh-CN" altLang="en-US" sz="2800">
                <a:solidFill>
                  <a:srgbClr val="FFFF99"/>
                </a:solidFill>
                <a:latin typeface="宋体" panose="02010600030101010101" pitchFamily="2" charset="-122"/>
              </a:rPr>
              <a:t>收回所有用户对基本表</a:t>
            </a:r>
            <a:r>
              <a:rPr lang="en-US" altLang="zh-CN" sz="2800">
                <a:solidFill>
                  <a:srgbClr val="FFFF99"/>
                </a:solidFill>
                <a:latin typeface="宋体" panose="02010600030101010101" pitchFamily="2" charset="-122"/>
              </a:rPr>
              <a:t>Reports</a:t>
            </a:r>
            <a:r>
              <a:rPr lang="zh-CN" altLang="en-US" sz="2800">
                <a:solidFill>
                  <a:srgbClr val="FFFF99"/>
                </a:solidFill>
                <a:latin typeface="宋体" panose="02010600030101010101" pitchFamily="2" charset="-122"/>
              </a:rPr>
              <a:t>的查询权限</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REVOKE  SELECT  ON TABLE Reports FROM PUBLIC</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3" name="标题 903169"/>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4194" name="文本占位符 903170"/>
          <p:cNvSpPr>
            <a:spLocks noGrp="1"/>
          </p:cNvSpPr>
          <p:nvPr>
            <p:ph idx="1"/>
          </p:nvPr>
        </p:nvSpPr>
        <p:spPr>
          <a:xfrm>
            <a:off x="0" y="981075"/>
            <a:ext cx="9144000" cy="5661025"/>
          </a:xfrm>
        </p:spPr>
        <p:txBody>
          <a:bodyPr anchor="t"/>
          <a:lstStyle/>
          <a:p>
            <a:pPr>
              <a:lnSpc>
                <a:spcPct val="80000"/>
              </a:lnSpc>
            </a:pPr>
            <a:r>
              <a:rPr lang="en-US" altLang="zh-CN" sz="2800" b="1">
                <a:solidFill>
                  <a:schemeClr val="tx2"/>
                </a:solidFill>
                <a:latin typeface="宋体" panose="02010600030101010101" pitchFamily="2" charset="-122"/>
              </a:rPr>
              <a:t>SQL</a:t>
            </a:r>
            <a:r>
              <a:rPr lang="zh-CN" altLang="en-US" sz="2800" b="1">
                <a:solidFill>
                  <a:schemeClr val="tx2"/>
                </a:solidFill>
                <a:latin typeface="宋体" panose="02010600030101010101" pitchFamily="2" charset="-122"/>
              </a:rPr>
              <a:t>查询语句从出发到获得查询结果，由</a:t>
            </a:r>
            <a:r>
              <a:rPr lang="en-US" altLang="zh-CN" sz="2800" b="1">
                <a:solidFill>
                  <a:schemeClr val="tx2"/>
                </a:solidFill>
                <a:latin typeface="宋体" panose="02010600030101010101" pitchFamily="2" charset="-122"/>
              </a:rPr>
              <a:t>DBMS</a:t>
            </a:r>
            <a:r>
              <a:rPr lang="zh-CN" altLang="en-US" sz="2800" b="1">
                <a:solidFill>
                  <a:schemeClr val="tx2"/>
                </a:solidFill>
                <a:latin typeface="宋体" panose="02010600030101010101" pitchFamily="2" charset="-122"/>
              </a:rPr>
              <a:t>完成实际的查询过程。</a:t>
            </a:r>
            <a:endParaRPr lang="zh-CN" altLang="en-US" sz="2800" b="1">
              <a:solidFill>
                <a:schemeClr val="tx2"/>
              </a:solidFill>
              <a:latin typeface="宋体" panose="02010600030101010101" pitchFamily="2" charset="-122"/>
            </a:endParaRPr>
          </a:p>
          <a:p>
            <a:pPr>
              <a:lnSpc>
                <a:spcPct val="80000"/>
              </a:lnSpc>
            </a:pPr>
            <a:r>
              <a:rPr lang="zh-CN" altLang="en-US" sz="2800" b="1">
                <a:solidFill>
                  <a:schemeClr val="tx2"/>
                </a:solidFill>
                <a:latin typeface="宋体" panose="02010600030101010101" pitchFamily="2" charset="-122"/>
              </a:rPr>
              <a:t>所谓的查询优化问题，是</a:t>
            </a:r>
            <a:r>
              <a:rPr lang="en-US" altLang="zh-CN" sz="2800" b="1">
                <a:solidFill>
                  <a:schemeClr val="tx2"/>
                </a:solidFill>
                <a:latin typeface="宋体" panose="02010600030101010101" pitchFamily="2" charset="-122"/>
              </a:rPr>
              <a:t>DBMS</a:t>
            </a:r>
            <a:r>
              <a:rPr lang="zh-CN" altLang="en-US" sz="2800" b="1">
                <a:solidFill>
                  <a:schemeClr val="tx2"/>
                </a:solidFill>
                <a:latin typeface="宋体" panose="02010600030101010101" pitchFamily="2" charset="-122"/>
              </a:rPr>
              <a:t>中自动生成若干候选查询计划并选择最佳查询计划的程序称为查询优化器。</a:t>
            </a:r>
            <a:endParaRPr lang="zh-CN" altLang="en-US" sz="2800" b="1">
              <a:solidFill>
                <a:schemeClr val="tx2"/>
              </a:solidFill>
              <a:latin typeface="宋体" panose="02010600030101010101" pitchFamily="2" charset="-122"/>
            </a:endParaRPr>
          </a:p>
          <a:p>
            <a:pPr>
              <a:lnSpc>
                <a:spcPct val="80000"/>
              </a:lnSpc>
              <a:buNone/>
            </a:pPr>
            <a:r>
              <a:rPr lang="en-US" altLang="zh-CN" sz="2800" b="1">
                <a:solidFill>
                  <a:schemeClr val="tx2"/>
                </a:solidFill>
                <a:latin typeface="宋体" panose="02010600030101010101" pitchFamily="2" charset="-122"/>
              </a:rPr>
              <a:t>3.8.1  </a:t>
            </a:r>
            <a:r>
              <a:rPr lang="zh-CN" altLang="en-US" sz="2800" b="1">
                <a:solidFill>
                  <a:schemeClr val="tx2"/>
                </a:solidFill>
                <a:latin typeface="宋体" panose="02010600030101010101" pitchFamily="2" charset="-122"/>
              </a:rPr>
              <a:t>查询优化概述</a:t>
            </a:r>
            <a:endParaRPr lang="zh-CN" altLang="en-US" sz="2800" b="1">
              <a:solidFill>
                <a:schemeClr val="tx2"/>
              </a:solidFill>
              <a:latin typeface="宋体" panose="02010600030101010101" pitchFamily="2" charset="-122"/>
            </a:endParaRPr>
          </a:p>
          <a:p>
            <a:pPr>
              <a:lnSpc>
                <a:spcPct val="80000"/>
              </a:lnSpc>
            </a:pPr>
            <a:r>
              <a:rPr lang="zh-CN" altLang="en-US" sz="2800" b="1">
                <a:solidFill>
                  <a:schemeClr val="tx2"/>
                </a:solidFill>
                <a:latin typeface="宋体" panose="02010600030101010101" pitchFamily="2" charset="-122"/>
              </a:rPr>
              <a:t>   在关系数据库的</a:t>
            </a:r>
            <a:r>
              <a:rPr lang="en-US" altLang="zh-CN" sz="2800" b="1">
                <a:solidFill>
                  <a:schemeClr val="tx2"/>
                </a:solidFill>
                <a:latin typeface="宋体" panose="02010600030101010101" pitchFamily="2" charset="-122"/>
              </a:rPr>
              <a:t>SQL</a:t>
            </a:r>
            <a:r>
              <a:rPr lang="zh-CN" altLang="en-US" sz="2800" b="1">
                <a:solidFill>
                  <a:schemeClr val="tx2"/>
                </a:solidFill>
                <a:latin typeface="宋体" panose="02010600030101010101" pitchFamily="2" charset="-122"/>
              </a:rPr>
              <a:t>语言是高度非过程化的语言</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用户只要指出“做什么”</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至于怎么做</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则是由</a:t>
            </a:r>
            <a:r>
              <a:rPr lang="en-US" altLang="zh-CN" sz="2800" b="1">
                <a:solidFill>
                  <a:schemeClr val="tx2"/>
                </a:solidFill>
                <a:latin typeface="宋体" panose="02010600030101010101" pitchFamily="2" charset="-122"/>
              </a:rPr>
              <a:t>RDBMS</a:t>
            </a:r>
            <a:r>
              <a:rPr lang="zh-CN" altLang="en-US" sz="2800" b="1">
                <a:solidFill>
                  <a:schemeClr val="tx2"/>
                </a:solidFill>
                <a:latin typeface="宋体" panose="02010600030101010101" pitchFamily="2" charset="-122"/>
              </a:rPr>
              <a:t>自动实现</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这给用户带来极大的方便</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使对数据库的操作变得简便易行</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系统会自行选择存取路径</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而存取路径选择的好坏是影响查询效率的关键所在</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因此查询优化成了关系数据库管理系统需要解决的一个重要问题</a:t>
            </a:r>
            <a:r>
              <a:rPr lang="en-US" altLang="zh-CN" sz="2800" b="1">
                <a:solidFill>
                  <a:schemeClr val="tx2"/>
                </a:solidFill>
                <a:latin typeface="宋体" panose="02010600030101010101" pitchFamily="2" charset="-122"/>
              </a:rPr>
              <a:t>.</a:t>
            </a:r>
            <a:endParaRPr lang="en-US" altLang="zh-CN" sz="2800" b="1">
              <a:solidFill>
                <a:schemeClr val="tx2"/>
              </a:solidFill>
              <a:latin typeface="宋体" panose="02010600030101010101" pitchFamily="2" charset="-122"/>
            </a:endParaRPr>
          </a:p>
          <a:p>
            <a:pPr>
              <a:lnSpc>
                <a:spcPct val="80000"/>
              </a:lnSpc>
            </a:pPr>
            <a:r>
              <a:rPr lang="zh-CN" altLang="en-US" sz="2800" b="1">
                <a:solidFill>
                  <a:schemeClr val="tx2"/>
                </a:solidFill>
                <a:latin typeface="宋体" panose="02010600030101010101" pitchFamily="2" charset="-122"/>
              </a:rPr>
              <a:t>查询优化器的优点不仅在于用户不必考虑如何最好的表达查询以获得较好的效率</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而且在于系统自动化存取路径可以比用户的程序“优化”做的更好</a:t>
            </a:r>
            <a:r>
              <a:rPr lang="en-US" altLang="zh-CN" sz="2800" b="1">
                <a:solidFill>
                  <a:schemeClr val="tx2"/>
                </a:solidFill>
                <a:latin typeface="宋体" panose="02010600030101010101" pitchFamily="2" charset="-122"/>
              </a:rPr>
              <a:t>.</a:t>
            </a:r>
            <a:endParaRPr lang="en-US" altLang="zh-CN" sz="2800" b="1">
              <a:solidFill>
                <a:schemeClr val="tx2"/>
              </a:solidFill>
              <a:latin typeface="宋体" panose="02010600030101010101" pitchFamily="2" charset="-122"/>
            </a:endParaRPr>
          </a:p>
          <a:p>
            <a:pPr>
              <a:lnSpc>
                <a:spcPct val="80000"/>
              </a:lnSpc>
              <a:buNone/>
            </a:pPr>
            <a:endParaRPr lang="zh-CN" altLang="en-US" sz="2800" b="1">
              <a:solidFill>
                <a:schemeClr val="tx2"/>
              </a:solidFill>
              <a:latin typeface="宋体" panose="02010600030101010101" pitchFamily="2" charset="-122"/>
            </a:endParaRPr>
          </a:p>
        </p:txBody>
      </p:sp>
    </p:spTree>
  </p:cSld>
  <p:clrMapOvr>
    <a:masterClrMapping/>
  </p:clrMapOvr>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7" name="标题 904193"/>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5218" name="文本占位符 904194"/>
          <p:cNvSpPr>
            <a:spLocks noGrp="1"/>
          </p:cNvSpPr>
          <p:nvPr>
            <p:ph idx="1"/>
          </p:nvPr>
        </p:nvSpPr>
        <p:spPr>
          <a:xfrm>
            <a:off x="0" y="1052513"/>
            <a:ext cx="9144000" cy="5805487"/>
          </a:xfrm>
        </p:spPr>
        <p:txBody>
          <a:bodyPr anchor="t"/>
          <a:lstStyle/>
          <a:p>
            <a:pPr marL="609600" indent="-609600">
              <a:lnSpc>
                <a:spcPct val="90000"/>
              </a:lnSpc>
              <a:buNone/>
            </a:pPr>
            <a:r>
              <a:rPr lang="zh-CN" altLang="en-US" sz="2800">
                <a:solidFill>
                  <a:srgbClr val="FFFF99"/>
                </a:solidFill>
              </a:rPr>
              <a:t>这是因为</a:t>
            </a:r>
            <a:r>
              <a:rPr lang="en-US" altLang="zh-CN" sz="2800">
                <a:solidFill>
                  <a:srgbClr val="FFFF99"/>
                </a:solidFill>
              </a:rPr>
              <a:t>:</a:t>
            </a:r>
            <a:endParaRPr lang="en-US" altLang="zh-CN" sz="2800">
              <a:solidFill>
                <a:srgbClr val="FFFF99"/>
              </a:solidFill>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优化器可以从数据字典中获得许多统计信息</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如果数据库的物理统计信息改变了</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系统可以自动对查询进行重新优化以选择相适应的执行计划</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优化器可以考虑数百种不同的执行计划</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优化器中包括了很多复杂的优化技术</a:t>
            </a:r>
            <a:endParaRPr lang="zh-CN" altLang="en-US" sz="2800">
              <a:solidFill>
                <a:srgbClr val="FFFF99"/>
              </a:solidFill>
              <a:latin typeface="宋体" panose="02010600030101010101" pitchFamily="2" charset="-122"/>
            </a:endParaRPr>
          </a:p>
          <a:p>
            <a:pPr marL="609600" indent="-609600">
              <a:lnSpc>
                <a:spcPct val="90000"/>
              </a:lnSpc>
            </a:pPr>
            <a:r>
              <a:rPr lang="en-US" altLang="zh-CN" sz="2800">
                <a:solidFill>
                  <a:srgbClr val="FFFF99"/>
                </a:solidFill>
                <a:latin typeface="宋体" panose="02010600030101010101" pitchFamily="2" charset="-122"/>
              </a:rPr>
              <a:t>DBMS</a:t>
            </a:r>
            <a:r>
              <a:rPr lang="zh-CN" altLang="en-US" sz="2800">
                <a:solidFill>
                  <a:srgbClr val="FFFF99"/>
                </a:solidFill>
                <a:latin typeface="宋体" panose="02010600030101010101" pitchFamily="2" charset="-122"/>
              </a:rPr>
              <a:t>对查询优化的具体实现的步骤</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将查询需求转化成某种内部表示</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通常是语法树</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根据一定的等价变换规则把语法树换成标准形式</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选择低层的操作算法</a:t>
            </a:r>
            <a:endParaRPr lang="zh-CN" altLang="en-US" sz="2800">
              <a:solidFill>
                <a:srgbClr val="FFFF99"/>
              </a:solidFill>
              <a:latin typeface="宋体" panose="02010600030101010101" pitchFamily="2" charset="-122"/>
            </a:endParaRPr>
          </a:p>
          <a:p>
            <a:pPr marL="609600" indent="-609600">
              <a:lnSpc>
                <a:spcPct val="90000"/>
              </a:lnSpc>
              <a:buFont typeface="Wingdings" panose="05000000000000000000" pitchFamily="2" charset="2"/>
              <a:buAutoNum type="arabicPeriod"/>
            </a:pPr>
            <a:r>
              <a:rPr lang="zh-CN" altLang="en-US" sz="2800">
                <a:solidFill>
                  <a:srgbClr val="FFFF99"/>
                </a:solidFill>
                <a:latin typeface="宋体" panose="02010600030101010101" pitchFamily="2" charset="-122"/>
              </a:rPr>
              <a:t>生成查询计划</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通常执行方案有多个</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需要计算每个执行方案的执行代价</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从中选择代价最小的一个</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p:txBody>
      </p:sp>
    </p:spTree>
  </p:cSld>
  <p:clrMapOvr>
    <a:masterClrMapping/>
  </p:clrMapOvr>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1" name="标题 905217"/>
          <p:cNvSpPr>
            <a:spLocks noGrp="1"/>
          </p:cNvSpPr>
          <p:nvPr>
            <p:ph type="title"/>
          </p:nvPr>
        </p:nvSpPr>
        <p:spPr>
          <a:xfrm>
            <a:off x="323850"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6242" name="文本占位符 905218"/>
          <p:cNvSpPr>
            <a:spLocks noGrp="1"/>
          </p:cNvSpPr>
          <p:nvPr>
            <p:ph idx="1"/>
          </p:nvPr>
        </p:nvSpPr>
        <p:spPr>
          <a:xfrm>
            <a:off x="0" y="1125538"/>
            <a:ext cx="9144000" cy="5732462"/>
          </a:xfrm>
        </p:spPr>
        <p:txBody>
          <a:bodyPr anchor="t"/>
          <a:lstStyle/>
          <a:p>
            <a:r>
              <a:rPr lang="zh-CN" altLang="en-US" sz="2800">
                <a:solidFill>
                  <a:srgbClr val="FFFF99"/>
                </a:solidFill>
                <a:latin typeface="宋体" panose="02010600030101010101" pitchFamily="2" charset="-122"/>
              </a:rPr>
              <a:t>计算代价时</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主要考虑磁盘读写的</a:t>
            </a:r>
            <a:r>
              <a:rPr lang="en-US" altLang="zh-CN" sz="2800">
                <a:solidFill>
                  <a:srgbClr val="FFFF99"/>
                </a:solidFill>
                <a:latin typeface="宋体" panose="02010600030101010101" pitchFamily="2" charset="-122"/>
              </a:rPr>
              <a:t>I/O</a:t>
            </a:r>
            <a:r>
              <a:rPr lang="zh-CN" altLang="en-US" sz="2800">
                <a:solidFill>
                  <a:srgbClr val="FFFF99"/>
                </a:solidFill>
                <a:latin typeface="宋体" panose="02010600030101010101" pitchFamily="2" charset="-122"/>
              </a:rPr>
              <a:t>次数</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也有系统还考虑</a:t>
            </a:r>
            <a:r>
              <a:rPr lang="en-US" altLang="zh-CN" sz="2800">
                <a:solidFill>
                  <a:srgbClr val="FFFF99"/>
                </a:solidFill>
                <a:latin typeface="宋体" panose="02010600030101010101" pitchFamily="2" charset="-122"/>
              </a:rPr>
              <a:t>CPU</a:t>
            </a:r>
            <a:r>
              <a:rPr lang="zh-CN" altLang="en-US" sz="2800">
                <a:solidFill>
                  <a:srgbClr val="FFFF99"/>
                </a:solidFill>
                <a:latin typeface="宋体" panose="02010600030101010101" pitchFamily="2" charset="-122"/>
              </a:rPr>
              <a:t>的处理时间</a:t>
            </a:r>
            <a:endParaRPr lang="zh-CN" altLang="en-US"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总代价</a:t>
            </a:r>
            <a:r>
              <a:rPr lang="en-US" altLang="zh-CN" sz="2800">
                <a:solidFill>
                  <a:srgbClr val="FFFF99"/>
                </a:solidFill>
                <a:latin typeface="宋体" panose="02010600030101010101" pitchFamily="2" charset="-122"/>
              </a:rPr>
              <a:t>=I/O</a:t>
            </a:r>
            <a:r>
              <a:rPr lang="zh-CN" altLang="en-US" sz="2800">
                <a:solidFill>
                  <a:srgbClr val="FFFF99"/>
                </a:solidFill>
                <a:latin typeface="宋体" panose="02010600030101010101" pitchFamily="2" charset="-122"/>
              </a:rPr>
              <a:t>代价</a:t>
            </a:r>
            <a:r>
              <a:rPr lang="en-US" altLang="zh-CN" sz="2800">
                <a:solidFill>
                  <a:srgbClr val="FFFF99"/>
                </a:solidFill>
                <a:latin typeface="宋体" panose="02010600030101010101" pitchFamily="2" charset="-122"/>
              </a:rPr>
              <a:t>+CPU</a:t>
            </a:r>
            <a:r>
              <a:rPr lang="zh-CN" altLang="en-US" sz="2800">
                <a:solidFill>
                  <a:srgbClr val="FFFF99"/>
                </a:solidFill>
                <a:latin typeface="宋体" panose="02010600030101010101" pitchFamily="2" charset="-122"/>
              </a:rPr>
              <a:t>代价</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3.8.2  </a:t>
            </a:r>
            <a:r>
              <a:rPr lang="zh-CN" altLang="en-US" sz="2800">
                <a:solidFill>
                  <a:srgbClr val="FFFF99"/>
                </a:solidFill>
                <a:latin typeface="宋体" panose="02010600030101010101" pitchFamily="2" charset="-122"/>
              </a:rPr>
              <a:t>查询实例分析</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P159</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假定学生</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课程数据数据库中有</a:t>
            </a:r>
            <a:r>
              <a:rPr lang="en-US" altLang="zh-CN" sz="2800">
                <a:solidFill>
                  <a:srgbClr val="FFFF99"/>
                </a:solidFill>
                <a:latin typeface="宋体" panose="02010600030101010101" pitchFamily="2" charset="-122"/>
              </a:rPr>
              <a:t>500</a:t>
            </a:r>
            <a:r>
              <a:rPr lang="zh-CN" altLang="en-US" sz="2800">
                <a:solidFill>
                  <a:srgbClr val="FFFF99"/>
                </a:solidFill>
                <a:latin typeface="宋体" panose="02010600030101010101" pitchFamily="2" charset="-122"/>
              </a:rPr>
              <a:t>个学生记录，</a:t>
            </a:r>
            <a:r>
              <a:rPr lang="en-US" altLang="zh-CN" sz="2800">
                <a:solidFill>
                  <a:srgbClr val="FFFF99"/>
                </a:solidFill>
                <a:latin typeface="宋体" panose="02010600030101010101" pitchFamily="2" charset="-122"/>
              </a:rPr>
              <a:t>5000</a:t>
            </a:r>
            <a:r>
              <a:rPr lang="zh-CN" altLang="en-US" sz="2800">
                <a:solidFill>
                  <a:srgbClr val="FFFF99"/>
                </a:solidFill>
                <a:latin typeface="宋体" panose="02010600030101010101" pitchFamily="2" charset="-122"/>
              </a:rPr>
              <a:t>个选课记录，其中选修</a:t>
            </a:r>
            <a:r>
              <a:rPr lang="en-US" altLang="zh-CN" sz="2800">
                <a:solidFill>
                  <a:srgbClr val="FFFF99"/>
                </a:solidFill>
                <a:latin typeface="宋体" panose="02010600030101010101" pitchFamily="2" charset="-122"/>
              </a:rPr>
              <a:t>C02</a:t>
            </a:r>
            <a:r>
              <a:rPr lang="zh-CN" altLang="en-US" sz="2800">
                <a:solidFill>
                  <a:srgbClr val="FFFF99"/>
                </a:solidFill>
                <a:latin typeface="宋体" panose="02010600030101010101" pitchFamily="2" charset="-122"/>
              </a:rPr>
              <a:t>号课程的选课记录为</a:t>
            </a:r>
            <a:r>
              <a:rPr lang="en-US" altLang="zh-CN" sz="2800">
                <a:solidFill>
                  <a:srgbClr val="FFFF99"/>
                </a:solidFill>
                <a:latin typeface="宋体" panose="02010600030101010101" pitchFamily="2" charset="-122"/>
              </a:rPr>
              <a:t>20</a:t>
            </a:r>
            <a:r>
              <a:rPr lang="zh-CN" altLang="en-US" sz="2800">
                <a:solidFill>
                  <a:srgbClr val="FFFF99"/>
                </a:solidFill>
                <a:latin typeface="宋体" panose="02010600030101010101" pitchFamily="2" charset="-122"/>
              </a:rPr>
              <a:t>个。计算三种的查询代价</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5" name="标题 906241"/>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7266" name="文本占位符 906242"/>
          <p:cNvSpPr>
            <a:spLocks noGrp="1"/>
          </p:cNvSpPr>
          <p:nvPr>
            <p:ph idx="1"/>
          </p:nvPr>
        </p:nvSpPr>
        <p:spPr>
          <a:xfrm>
            <a:off x="0" y="1196975"/>
            <a:ext cx="9144000" cy="5661025"/>
          </a:xfrm>
        </p:spPr>
        <p:txBody>
          <a:bodyPr anchor="t"/>
          <a:lstStyle/>
          <a:p>
            <a:pPr marL="609600" indent="-609600">
              <a:buNone/>
            </a:pPr>
            <a:r>
              <a:rPr lang="en-US" altLang="zh-CN" sz="2800" b="1">
                <a:solidFill>
                  <a:srgbClr val="FFFF99"/>
                </a:solidFill>
                <a:latin typeface="宋体" panose="02010600030101010101" pitchFamily="2" charset="-122"/>
              </a:rPr>
              <a:t>3.8.3 </a:t>
            </a:r>
            <a:r>
              <a:rPr lang="zh-CN" altLang="en-US" sz="2800" b="1">
                <a:solidFill>
                  <a:srgbClr val="FFFF99"/>
                </a:solidFill>
                <a:latin typeface="宋体" panose="02010600030101010101" pitchFamily="2" charset="-122"/>
              </a:rPr>
              <a:t>查询优化的一般策略</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应尽早执行选择运算</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同时进行投影和选择运算</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把投影操作与它前面或者后面的一个双目运算结合起来</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不必为投影而专门扫描一遍关系</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在执行连接运算之前</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可对需要连接的关系进行适当的预处理</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把笛卡儿乘积和其后的选择运算合并成为连接运算</a:t>
            </a:r>
            <a:r>
              <a:rPr lang="en-US" altLang="zh-CN" sz="2800" b="1">
                <a:solidFill>
                  <a:srgbClr val="FFFF99"/>
                </a:solidFill>
                <a:latin typeface="宋体" panose="02010600030101010101" pitchFamily="2" charset="-122"/>
              </a:rPr>
              <a:t>,</a:t>
            </a:r>
            <a:r>
              <a:rPr lang="zh-CN" altLang="en-US" sz="2800" b="1">
                <a:solidFill>
                  <a:srgbClr val="FFFF99"/>
                </a:solidFill>
                <a:latin typeface="宋体" panose="02010600030101010101" pitchFamily="2" charset="-122"/>
              </a:rPr>
              <a:t>以避免扫描笛卡儿乘积的中间结果</a:t>
            </a:r>
            <a:endParaRPr lang="zh-CN" altLang="en-US" sz="2800" b="1">
              <a:solidFill>
                <a:srgbClr val="FFFF99"/>
              </a:solidFill>
              <a:latin typeface="宋体" panose="02010600030101010101" pitchFamily="2" charset="-122"/>
            </a:endParaRPr>
          </a:p>
          <a:p>
            <a:pPr marL="609600" indent="-609600">
              <a:buFont typeface="Wingdings" panose="05000000000000000000" pitchFamily="2" charset="2"/>
              <a:buAutoNum type="arabicPeriod"/>
            </a:pPr>
            <a:r>
              <a:rPr lang="zh-CN" altLang="en-US" sz="2800" b="1">
                <a:solidFill>
                  <a:srgbClr val="FFFF99"/>
                </a:solidFill>
                <a:latin typeface="宋体" panose="02010600030101010101" pitchFamily="2" charset="-122"/>
              </a:rPr>
              <a:t>存储公用子表达式</a:t>
            </a:r>
            <a:endParaRPr lang="zh-CN" altLang="en-US" sz="2800" b="1">
              <a:solidFill>
                <a:srgbClr val="FFFF99"/>
              </a:solidFill>
              <a:latin typeface="宋体" panose="02010600030101010101" pitchFamily="2"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91137"/>
          <p:cNvSpPr>
            <a:spLocks noGrp="1"/>
          </p:cNvSpPr>
          <p:nvPr>
            <p:ph type="title"/>
          </p:nvPr>
        </p:nvSpPr>
        <p:spPr>
          <a:xfrm>
            <a:off x="685800" y="152400"/>
            <a:ext cx="6870700" cy="612775"/>
          </a:xfrm>
        </p:spPr>
        <p:txBody>
          <a:bodyPr anchor="b"/>
          <a:lstStyle/>
          <a:p>
            <a:r>
              <a:rPr lang="zh-CN" altLang="en-US" sz="4000"/>
              <a:t>关系模型</a:t>
            </a:r>
            <a:endParaRPr lang="zh-CN" altLang="en-US" sz="4000"/>
          </a:p>
        </p:txBody>
      </p:sp>
      <p:sp>
        <p:nvSpPr>
          <p:cNvPr id="92162" name="文本占位符 91138"/>
          <p:cNvSpPr>
            <a:spLocks noGrp="1"/>
          </p:cNvSpPr>
          <p:nvPr>
            <p:ph idx="1"/>
          </p:nvPr>
        </p:nvSpPr>
        <p:spPr>
          <a:xfrm>
            <a:off x="0" y="1052513"/>
            <a:ext cx="9144000" cy="5616575"/>
          </a:xfrm>
        </p:spPr>
        <p:txBody>
          <a:bodyPr anchor="t"/>
          <a:lstStyle/>
          <a:p>
            <a:r>
              <a:rPr lang="zh-CN" altLang="en-US"/>
              <a:t> 最重要的一种数据模型。也是目前主要</a:t>
            </a:r>
            <a:endParaRPr lang="zh-CN" altLang="en-US"/>
          </a:p>
          <a:p>
            <a:pPr>
              <a:buNone/>
            </a:pPr>
            <a:r>
              <a:rPr lang="zh-CN" altLang="en-US"/>
              <a:t>采用的数据模型</a:t>
            </a:r>
            <a:endParaRPr lang="zh-CN" altLang="en-US"/>
          </a:p>
          <a:p>
            <a:r>
              <a:rPr lang="en-US" altLang="zh-CN"/>
              <a:t>1970 </a:t>
            </a:r>
            <a:r>
              <a:rPr lang="zh-CN" altLang="en-US"/>
              <a:t>年由美国 </a:t>
            </a:r>
            <a:r>
              <a:rPr lang="en-US" altLang="zh-CN"/>
              <a:t>IBM </a:t>
            </a:r>
            <a:r>
              <a:rPr lang="zh-CN" altLang="en-US"/>
              <a:t>公司 </a:t>
            </a:r>
            <a:r>
              <a:rPr lang="en-US" altLang="zh-CN"/>
              <a:t>San Jose </a:t>
            </a:r>
            <a:r>
              <a:rPr lang="zh-CN" altLang="en-US"/>
              <a:t>研究室的研究员 </a:t>
            </a:r>
            <a:r>
              <a:rPr lang="en-US" altLang="zh-CN"/>
              <a:t>E.F.Codd </a:t>
            </a:r>
            <a:r>
              <a:rPr lang="zh-CN" altLang="en-US"/>
              <a:t>提出</a:t>
            </a:r>
            <a:endParaRPr lang="zh-CN" altLang="en-US"/>
          </a:p>
          <a:p>
            <a:r>
              <a:rPr lang="zh-CN" altLang="en-US"/>
              <a:t> 本课程的重点</a:t>
            </a:r>
            <a:endParaRPr lang="zh-CN" altLang="en-US"/>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89" name="标题 907265"/>
          <p:cNvSpPr>
            <a:spLocks noGrp="1"/>
          </p:cNvSpPr>
          <p:nvPr>
            <p:ph type="title"/>
          </p:nvPr>
        </p:nvSpPr>
        <p:spPr>
          <a:xfrm>
            <a:off x="468313" y="0"/>
            <a:ext cx="8229600" cy="1143000"/>
          </a:xfrm>
        </p:spPr>
        <p:txBody>
          <a:bodyPr anchor="b"/>
          <a:lstStyle/>
          <a:p>
            <a:r>
              <a:rPr lang="en-US" altLang="zh-CN" sz="4000">
                <a:solidFill>
                  <a:srgbClr val="1AEE29"/>
                </a:solidFill>
                <a:latin typeface="宋体" panose="02010600030101010101" pitchFamily="2" charset="-122"/>
              </a:rPr>
              <a:t>3.8 </a:t>
            </a:r>
            <a:r>
              <a:rPr lang="zh-CN" altLang="en-US" sz="4000">
                <a:solidFill>
                  <a:srgbClr val="1AEE29"/>
                </a:solidFill>
                <a:latin typeface="宋体" panose="02010600030101010101" pitchFamily="2" charset="-122"/>
              </a:rPr>
              <a:t>查询优化</a:t>
            </a:r>
            <a:endParaRPr lang="zh-CN" altLang="en-US" sz="4000">
              <a:solidFill>
                <a:srgbClr val="1AEE29"/>
              </a:solidFill>
              <a:latin typeface="宋体" panose="02010600030101010101" pitchFamily="2" charset="-122"/>
            </a:endParaRPr>
          </a:p>
        </p:txBody>
      </p:sp>
      <p:sp>
        <p:nvSpPr>
          <p:cNvPr id="908290" name="文本占位符 907266"/>
          <p:cNvSpPr>
            <a:spLocks noGrp="1"/>
          </p:cNvSpPr>
          <p:nvPr>
            <p:ph idx="1"/>
          </p:nvPr>
        </p:nvSpPr>
        <p:spPr>
          <a:xfrm>
            <a:off x="0" y="1125538"/>
            <a:ext cx="9144000" cy="5732462"/>
          </a:xfrm>
        </p:spPr>
        <p:txBody>
          <a:bodyPr anchor="t"/>
          <a:lstStyle/>
          <a:p>
            <a:pPr marL="609600" indent="-609600">
              <a:buNone/>
            </a:pPr>
            <a:r>
              <a:rPr lang="en-US" altLang="zh-CN" sz="2800">
                <a:solidFill>
                  <a:srgbClr val="FFFF99"/>
                </a:solidFill>
                <a:latin typeface="宋体" panose="02010600030101010101" pitchFamily="2" charset="-122"/>
              </a:rPr>
              <a:t>3.8.5 </a:t>
            </a:r>
            <a:r>
              <a:rPr lang="zh-CN" altLang="en-US" sz="2800">
                <a:solidFill>
                  <a:srgbClr val="FFFF99"/>
                </a:solidFill>
                <a:latin typeface="宋体" panose="02010600030101010101" pitchFamily="2" charset="-122"/>
              </a:rPr>
              <a:t>查询优化的一般步骤</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、把查询要求转化为某种内部表示</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、把语法树转化成某种优化形式</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3</a:t>
            </a:r>
            <a:r>
              <a:rPr lang="zh-CN" altLang="en-US" sz="2800">
                <a:solidFill>
                  <a:srgbClr val="FFFF99"/>
                </a:solidFill>
                <a:latin typeface="宋体" panose="02010600030101010101" pitchFamily="2" charset="-122"/>
              </a:rPr>
              <a:t>、选择低层的存取路径</a:t>
            </a:r>
            <a:endParaRPr lang="zh-CN" altLang="en-US"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4</a:t>
            </a:r>
            <a:r>
              <a:rPr lang="zh-CN" altLang="en-US" sz="2800">
                <a:solidFill>
                  <a:srgbClr val="FFFF99"/>
                </a:solidFill>
                <a:latin typeface="宋体" panose="02010600030101010101" pitchFamily="2" charset="-122"/>
              </a:rPr>
              <a:t>、生成多个查询计划，选择代价最小的去完成查询任务</a:t>
            </a:r>
            <a:endParaRPr lang="zh-CN" altLang="en-US" sz="2800">
              <a:solidFill>
                <a:srgbClr val="FFFF99"/>
              </a:solidFill>
              <a:latin typeface="宋体" panose="02010600030101010101" pitchFamily="2" charset="-122"/>
            </a:endParaRPr>
          </a:p>
        </p:txBody>
      </p:sp>
    </p:spTree>
  </p:cSld>
  <p:clrMapOvr>
    <a:masterClrMapping/>
  </p:clrMapOvr>
  <p:transition/>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3" name="标题 908289"/>
          <p:cNvSpPr>
            <a:spLocks noGrp="1"/>
          </p:cNvSpPr>
          <p:nvPr>
            <p:ph type="title"/>
          </p:nvPr>
        </p:nvSpPr>
        <p:spPr>
          <a:xfrm>
            <a:off x="179388" y="0"/>
            <a:ext cx="7416800" cy="908050"/>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09314" name="文本占位符 908290"/>
          <p:cNvSpPr>
            <a:spLocks noGrp="1"/>
          </p:cNvSpPr>
          <p:nvPr>
            <p:ph idx="1"/>
          </p:nvPr>
        </p:nvSpPr>
        <p:spPr>
          <a:xfrm>
            <a:off x="0" y="1268413"/>
            <a:ext cx="9144000" cy="5589587"/>
          </a:xfrm>
        </p:spPr>
        <p:txBody>
          <a:bodyPr anchor="t"/>
          <a:lstStyle/>
          <a:p>
            <a:r>
              <a:rPr lang="en-US" altLang="zh-CN" sz="2800">
                <a:latin typeface="宋体" panose="02010600030101010101" pitchFamily="2" charset="-122"/>
              </a:rPr>
              <a:t>4.1  </a:t>
            </a:r>
            <a:r>
              <a:rPr lang="zh-CN" altLang="en-US" sz="2800">
                <a:latin typeface="宋体" panose="02010600030101010101" pitchFamily="2" charset="-122"/>
              </a:rPr>
              <a:t>计算机安全概述</a:t>
            </a:r>
            <a:endParaRPr lang="zh-CN" altLang="en-US" sz="2800">
              <a:latin typeface="宋体" panose="02010600030101010101" pitchFamily="2" charset="-122"/>
            </a:endParaRPr>
          </a:p>
          <a:p>
            <a:r>
              <a:rPr lang="en-US" altLang="zh-CN" sz="2800">
                <a:latin typeface="宋体" panose="02010600030101010101" pitchFamily="2" charset="-122"/>
              </a:rPr>
              <a:t>4.2 </a:t>
            </a:r>
            <a:r>
              <a:rPr lang="zh-CN" altLang="en-US" sz="2800">
                <a:latin typeface="宋体" panose="02010600030101010101" pitchFamily="2" charset="-122"/>
              </a:rPr>
              <a:t>数据库安全性控制</a:t>
            </a:r>
            <a:endParaRPr lang="zh-CN" altLang="en-US" sz="2800">
              <a:latin typeface="宋体" panose="02010600030101010101" pitchFamily="2" charset="-122"/>
            </a:endParaRPr>
          </a:p>
          <a:p>
            <a:r>
              <a:rPr lang="en-US" altLang="zh-CN" sz="2800">
                <a:latin typeface="宋体" panose="02010600030101010101" pitchFamily="2" charset="-122"/>
              </a:rPr>
              <a:t>4.2.1 </a:t>
            </a:r>
            <a:r>
              <a:rPr lang="zh-CN" altLang="en-US" sz="2800">
                <a:latin typeface="宋体" panose="02010600030101010101" pitchFamily="2" charset="-122"/>
              </a:rPr>
              <a:t>用户标识与鉴别</a:t>
            </a:r>
            <a:endParaRPr lang="zh-CN" altLang="en-US" sz="2800">
              <a:latin typeface="宋体" panose="02010600030101010101" pitchFamily="2" charset="-122"/>
            </a:endParaRPr>
          </a:p>
          <a:p>
            <a:r>
              <a:rPr lang="en-US" altLang="zh-CN" sz="2800">
                <a:latin typeface="宋体" panose="02010600030101010101" pitchFamily="2" charset="-122"/>
              </a:rPr>
              <a:t>4.2.2 </a:t>
            </a:r>
            <a:r>
              <a:rPr lang="zh-CN" altLang="en-US" sz="2800">
                <a:latin typeface="宋体" panose="02010600030101010101" pitchFamily="2" charset="-122"/>
              </a:rPr>
              <a:t>存取控制</a:t>
            </a:r>
            <a:endParaRPr lang="zh-CN" altLang="en-US" sz="2800">
              <a:latin typeface="宋体" panose="02010600030101010101" pitchFamily="2" charset="-122"/>
            </a:endParaRPr>
          </a:p>
          <a:p>
            <a:r>
              <a:rPr lang="zh-CN" altLang="en-US" sz="2800">
                <a:latin typeface="宋体" panose="02010600030101010101" pitchFamily="2" charset="-122"/>
              </a:rPr>
              <a:t>数据库安全最重要的一点就是确保只授权给有资格的用户访问数据库的权限</a:t>
            </a:r>
            <a:r>
              <a:rPr lang="en-US" altLang="zh-CN" sz="2800">
                <a:latin typeface="宋体" panose="02010600030101010101" pitchFamily="2" charset="-122"/>
              </a:rPr>
              <a:t>,</a:t>
            </a:r>
            <a:r>
              <a:rPr lang="zh-CN" altLang="en-US" sz="2800">
                <a:latin typeface="宋体" panose="02010600030101010101" pitchFamily="2" charset="-122"/>
              </a:rPr>
              <a:t>同时令所有未授权的人员无法接近数据</a:t>
            </a:r>
            <a:r>
              <a:rPr lang="en-US" altLang="zh-CN" sz="2800">
                <a:latin typeface="宋体" panose="02010600030101010101" pitchFamily="2" charset="-122"/>
              </a:rPr>
              <a:t>,</a:t>
            </a:r>
            <a:r>
              <a:rPr lang="zh-CN" altLang="en-US" sz="2800">
                <a:latin typeface="宋体" panose="02010600030101010101" pitchFamily="2" charset="-122"/>
              </a:rPr>
              <a:t>这主要通过数据库系统的存取控制机制实现</a:t>
            </a:r>
            <a:endParaRPr lang="zh-CN" altLang="en-US" sz="2800">
              <a:latin typeface="宋体" panose="02010600030101010101" pitchFamily="2" charset="-122"/>
            </a:endParaRPr>
          </a:p>
          <a:p>
            <a:r>
              <a:rPr lang="zh-CN" altLang="en-US" sz="2800">
                <a:latin typeface="宋体" panose="02010600030101010101" pitchFamily="2" charset="-122"/>
              </a:rPr>
              <a:t>有两种方法</a:t>
            </a:r>
            <a:endParaRPr lang="zh-CN" altLang="en-US" sz="2800">
              <a:latin typeface="宋体" panose="02010600030101010101" pitchFamily="2" charset="-122"/>
            </a:endParaRPr>
          </a:p>
          <a:p>
            <a:r>
              <a:rPr lang="en-US" altLang="zh-CN" sz="2800">
                <a:latin typeface="宋体" panose="02010600030101010101" pitchFamily="2" charset="-122"/>
              </a:rPr>
              <a:t>4.2.3 </a:t>
            </a:r>
            <a:r>
              <a:rPr lang="zh-CN" altLang="en-US" sz="2800">
                <a:latin typeface="宋体" panose="02010600030101010101" pitchFamily="2" charset="-122"/>
              </a:rPr>
              <a:t>自主存取控制方法</a:t>
            </a:r>
            <a:endParaRPr lang="zh-CN" altLang="en-US" sz="2800">
              <a:latin typeface="宋体" panose="02010600030101010101" pitchFamily="2" charset="-122"/>
            </a:endParaRPr>
          </a:p>
          <a:p>
            <a:r>
              <a:rPr lang="zh-CN" altLang="en-US" sz="2800">
                <a:latin typeface="宋体" panose="02010600030101010101" pitchFamily="2" charset="-122"/>
              </a:rPr>
              <a:t>在数据库中</a:t>
            </a:r>
            <a:r>
              <a:rPr lang="en-US" altLang="zh-CN" sz="2800">
                <a:latin typeface="宋体" panose="02010600030101010101" pitchFamily="2" charset="-122"/>
              </a:rPr>
              <a:t>,</a:t>
            </a:r>
            <a:r>
              <a:rPr lang="zh-CN" altLang="en-US" sz="2800">
                <a:latin typeface="宋体" panose="02010600030101010101" pitchFamily="2" charset="-122"/>
              </a:rPr>
              <a:t>定义存取权限称为授权</a:t>
            </a:r>
            <a:endParaRPr lang="zh-CN" altLang="en-US" sz="2800">
              <a:latin typeface="宋体" panose="02010600030101010101" pitchFamily="2" charset="-122"/>
            </a:endParaRPr>
          </a:p>
          <a:p>
            <a:r>
              <a:rPr lang="zh-CN" altLang="en-US" sz="2800">
                <a:latin typeface="宋体" panose="02010600030101010101" pitchFamily="2" charset="-122"/>
              </a:rPr>
              <a:t>见表</a:t>
            </a:r>
            <a:r>
              <a:rPr lang="en-US" altLang="zh-CN" sz="2800">
                <a:latin typeface="宋体" panose="02010600030101010101" pitchFamily="2" charset="-122"/>
              </a:rPr>
              <a:t>4.3</a:t>
            </a:r>
            <a:r>
              <a:rPr lang="zh-CN" altLang="en-US" sz="2800">
                <a:latin typeface="宋体" panose="02010600030101010101" pitchFamily="2" charset="-122"/>
              </a:rPr>
              <a:t>列出了主要存取权限</a:t>
            </a:r>
            <a:endParaRPr lang="zh-CN" altLang="en-US" sz="2800">
              <a:latin typeface="宋体" panose="02010600030101010101" pitchFamily="2" charset="-122"/>
            </a:endParaRPr>
          </a:p>
          <a:p>
            <a:endParaRPr lang="zh-CN" altLang="en-US" sz="2800">
              <a:latin typeface="宋体" panose="02010600030101010101" pitchFamily="2" charset="-122"/>
            </a:endParaRPr>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7" name="标题 909313"/>
          <p:cNvSpPr>
            <a:spLocks noGrp="1"/>
          </p:cNvSpPr>
          <p:nvPr>
            <p:ph type="title"/>
          </p:nvPr>
        </p:nvSpPr>
        <p:spPr>
          <a:xfrm>
            <a:off x="0" y="0"/>
            <a:ext cx="7524750" cy="1125538"/>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10338" name="文本占位符 909314"/>
          <p:cNvSpPr>
            <a:spLocks noGrp="1"/>
          </p:cNvSpPr>
          <p:nvPr>
            <p:ph idx="1"/>
          </p:nvPr>
        </p:nvSpPr>
        <p:spPr>
          <a:xfrm>
            <a:off x="0" y="1268413"/>
            <a:ext cx="9144000" cy="5589587"/>
          </a:xfrm>
        </p:spPr>
        <p:txBody>
          <a:bodyPr anchor="t"/>
          <a:lstStyle/>
          <a:p>
            <a:pPr>
              <a:lnSpc>
                <a:spcPct val="90000"/>
              </a:lnSpc>
            </a:pPr>
            <a:r>
              <a:rPr lang="en-US" altLang="zh-CN" sz="2800">
                <a:latin typeface="宋体" panose="02010600030101010101" pitchFamily="2" charset="-122"/>
              </a:rPr>
              <a:t>4.2.4  </a:t>
            </a:r>
            <a:r>
              <a:rPr lang="zh-CN" altLang="en-US" sz="2800">
                <a:latin typeface="宋体" panose="02010600030101010101" pitchFamily="2" charset="-122"/>
              </a:rPr>
              <a:t>授权与回收</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一、</a:t>
            </a:r>
            <a:r>
              <a:rPr lang="en-US" altLang="zh-CN" sz="2800">
                <a:latin typeface="宋体" panose="02010600030101010101" pitchFamily="2" charset="-122"/>
              </a:rPr>
              <a:t>GRANT </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格式：</a:t>
            </a:r>
            <a:r>
              <a:rPr lang="en-US" altLang="zh-CN" sz="2800">
                <a:latin typeface="宋体" panose="02010600030101010101" pitchFamily="2" charset="-122"/>
              </a:rPr>
              <a:t>GRANT &lt;</a:t>
            </a:r>
            <a:r>
              <a:rPr lang="zh-CN" altLang="en-US" sz="2800">
                <a:latin typeface="宋体" panose="02010600030101010101" pitchFamily="2" charset="-122"/>
              </a:rPr>
              <a:t>权限</a:t>
            </a:r>
            <a:r>
              <a:rPr lang="en-US" altLang="zh-CN" sz="2800">
                <a:latin typeface="宋体" panose="02010600030101010101" pitchFamily="2" charset="-122"/>
              </a:rPr>
              <a:t>&gt;[</a:t>
            </a:r>
            <a:r>
              <a:rPr lang="zh-CN" altLang="en-US" sz="2800">
                <a:latin typeface="宋体" panose="02010600030101010101" pitchFamily="2" charset="-122"/>
              </a:rPr>
              <a:t>，</a:t>
            </a:r>
            <a:r>
              <a:rPr lang="en-US" altLang="zh-CN" sz="2800">
                <a:latin typeface="宋体" panose="02010600030101010101" pitchFamily="2" charset="-122"/>
              </a:rPr>
              <a:t>&lt;</a:t>
            </a:r>
            <a:r>
              <a:rPr lang="zh-CN" altLang="en-US" sz="2800">
                <a:latin typeface="宋体" panose="02010600030101010101" pitchFamily="2" charset="-122"/>
              </a:rPr>
              <a:t>权限</a:t>
            </a:r>
            <a:r>
              <a:rPr lang="en-US" altLang="zh-CN" sz="2800">
                <a:latin typeface="宋体" panose="02010600030101010101" pitchFamily="2" charset="-122"/>
              </a:rPr>
              <a:t>&gt;]…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ON &lt;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TO &lt;</a:t>
            </a:r>
            <a:r>
              <a:rPr lang="zh-CN" altLang="en-US" sz="2800">
                <a:latin typeface="宋体" panose="02010600030101010101" pitchFamily="2" charset="-122"/>
              </a:rPr>
              <a:t>用户</a:t>
            </a:r>
            <a:r>
              <a:rPr lang="en-US" altLang="zh-CN" sz="2800">
                <a:latin typeface="宋体" panose="02010600030101010101" pitchFamily="2" charset="-122"/>
              </a:rPr>
              <a:t>&gt;[,&lt;</a:t>
            </a:r>
            <a:r>
              <a:rPr lang="zh-CN" altLang="en-US" sz="2800">
                <a:latin typeface="宋体" panose="02010600030101010101" pitchFamily="2" charset="-122"/>
              </a:rPr>
              <a:t>用户</a:t>
            </a:r>
            <a:r>
              <a:rPr lang="en-US" altLang="zh-CN" sz="2800">
                <a:latin typeface="宋体" panose="02010600030101010101" pitchFamily="2" charset="-122"/>
              </a:rPr>
              <a:t>&gt;]…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[WITH GRANT OPTION];</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其语义为</a:t>
            </a:r>
            <a:r>
              <a:rPr lang="en-US" altLang="zh-CN" sz="2800">
                <a:latin typeface="宋体" panose="02010600030101010101" pitchFamily="2" charset="-122"/>
              </a:rPr>
              <a:t>:</a:t>
            </a:r>
            <a:r>
              <a:rPr lang="zh-CN" altLang="en-US" sz="2800">
                <a:latin typeface="宋体" panose="02010600030101010101" pitchFamily="2" charset="-122"/>
              </a:rPr>
              <a:t>将对指定操作对象的指定操作权限给予指定用户</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例子见</a:t>
            </a:r>
            <a:r>
              <a:rPr lang="en-US" altLang="zh-CN" sz="2800">
                <a:latin typeface="宋体" panose="02010600030101010101" pitchFamily="2" charset="-122"/>
              </a:rPr>
              <a:t>P138</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二、</a:t>
            </a:r>
            <a:r>
              <a:rPr lang="en-US" altLang="zh-CN" sz="2800">
                <a:latin typeface="宋体" panose="02010600030101010101" pitchFamily="2" charset="-122"/>
              </a:rPr>
              <a:t>REVOKE</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授予的权限可以由</a:t>
            </a:r>
            <a:r>
              <a:rPr lang="en-US" altLang="zh-CN" sz="2800">
                <a:latin typeface="宋体" panose="02010600030101010101" pitchFamily="2" charset="-122"/>
              </a:rPr>
              <a:t>DBA</a:t>
            </a:r>
            <a:r>
              <a:rPr lang="zh-CN" altLang="en-US" sz="2800">
                <a:latin typeface="宋体" panose="02010600030101010101" pitchFamily="2" charset="-122"/>
              </a:rPr>
              <a:t>或者其他授权者用</a:t>
            </a:r>
            <a:r>
              <a:rPr lang="en-US" altLang="zh-CN" sz="2800">
                <a:latin typeface="宋体" panose="02010600030101010101" pitchFamily="2" charset="-122"/>
              </a:rPr>
              <a:t>REVOKE</a:t>
            </a:r>
            <a:r>
              <a:rPr lang="zh-CN" altLang="en-US" sz="2800">
                <a:latin typeface="宋体" panose="02010600030101010101" pitchFamily="2" charset="-122"/>
              </a:rPr>
              <a:t>语句收回</a:t>
            </a:r>
            <a:endParaRPr lang="zh-CN" altLang="en-US" sz="2800">
              <a:latin typeface="宋体" panose="02010600030101010101" pitchFamily="2" charset="-122"/>
            </a:endParaRPr>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1" name="标题 910337"/>
          <p:cNvSpPr>
            <a:spLocks noGrp="1"/>
          </p:cNvSpPr>
          <p:nvPr>
            <p:ph type="title"/>
          </p:nvPr>
        </p:nvSpPr>
        <p:spPr>
          <a:xfrm>
            <a:off x="0" y="0"/>
            <a:ext cx="7019925" cy="1125538"/>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11362" name="文本占位符 910338"/>
          <p:cNvSpPr>
            <a:spLocks noGrp="1"/>
          </p:cNvSpPr>
          <p:nvPr>
            <p:ph idx="1"/>
          </p:nvPr>
        </p:nvSpPr>
        <p:spPr>
          <a:xfrm>
            <a:off x="0" y="1268413"/>
            <a:ext cx="9144000" cy="5589587"/>
          </a:xfrm>
        </p:spPr>
        <p:txBody>
          <a:bodyPr anchor="t"/>
          <a:lstStyle/>
          <a:p>
            <a:r>
              <a:rPr lang="en-US" altLang="zh-CN" sz="2800">
                <a:latin typeface="宋体" panose="02010600030101010101" pitchFamily="2" charset="-122"/>
              </a:rPr>
              <a:t>REVOKE&lt;</a:t>
            </a:r>
            <a:r>
              <a:rPr lang="zh-CN" altLang="en-US" sz="2800">
                <a:latin typeface="宋体" panose="02010600030101010101" pitchFamily="2" charset="-122"/>
              </a:rPr>
              <a:t>权限</a:t>
            </a:r>
            <a:r>
              <a:rPr lang="en-US" altLang="zh-CN" sz="2800">
                <a:latin typeface="宋体" panose="02010600030101010101" pitchFamily="2" charset="-122"/>
              </a:rPr>
              <a:t>&gt;[,&lt;</a:t>
            </a:r>
            <a:r>
              <a:rPr lang="zh-CN" altLang="en-US" sz="2800">
                <a:latin typeface="宋体" panose="02010600030101010101" pitchFamily="2" charset="-122"/>
              </a:rPr>
              <a:t>权限</a:t>
            </a:r>
            <a:r>
              <a:rPr lang="en-US" altLang="zh-CN" sz="2800">
                <a:latin typeface="宋体" panose="02010600030101010101" pitchFamily="2" charset="-122"/>
              </a:rPr>
              <a:t>&gt;]…</a:t>
            </a:r>
            <a:endParaRPr lang="en-US" altLang="zh-CN" sz="2800">
              <a:latin typeface="宋体" panose="02010600030101010101" pitchFamily="2" charset="-122"/>
            </a:endParaRPr>
          </a:p>
          <a:p>
            <a:r>
              <a:rPr lang="en-US" altLang="zh-CN" sz="2800">
                <a:latin typeface="宋体" panose="02010600030101010101" pitchFamily="2" charset="-122"/>
              </a:rPr>
              <a:t>ON&lt;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r>
              <a:rPr lang="en-US" altLang="zh-CN" sz="2800">
                <a:latin typeface="宋体" panose="02010600030101010101" pitchFamily="2" charset="-122"/>
              </a:rPr>
              <a:t>FROM &lt;</a:t>
            </a:r>
            <a:r>
              <a:rPr lang="zh-CN" altLang="en-US" sz="2800">
                <a:latin typeface="宋体" panose="02010600030101010101" pitchFamily="2" charset="-122"/>
              </a:rPr>
              <a:t>用户</a:t>
            </a:r>
            <a:r>
              <a:rPr lang="en-US" altLang="zh-CN" sz="2800">
                <a:latin typeface="宋体" panose="02010600030101010101" pitchFamily="2" charset="-122"/>
              </a:rPr>
              <a:t>&gt;[,&lt;</a:t>
            </a:r>
            <a:r>
              <a:rPr lang="zh-CN" altLang="en-US" sz="2800">
                <a:latin typeface="宋体" panose="02010600030101010101" pitchFamily="2" charset="-122"/>
              </a:rPr>
              <a:t>用户</a:t>
            </a:r>
            <a:r>
              <a:rPr lang="en-US" altLang="zh-CN" sz="2800">
                <a:latin typeface="宋体" panose="02010600030101010101" pitchFamily="2" charset="-122"/>
              </a:rPr>
              <a:t>&gt;]…[CASCADE/RESTRICT];</a:t>
            </a:r>
            <a:endParaRPr lang="en-US" altLang="zh-CN" sz="2800">
              <a:latin typeface="宋体" panose="02010600030101010101" pitchFamily="2" charset="-122"/>
            </a:endParaRPr>
          </a:p>
          <a:p>
            <a:pPr lvl="1"/>
            <a:r>
              <a:rPr lang="zh-CN" altLang="en-US" sz="2400">
                <a:latin typeface="宋体" panose="02010600030101010101" pitchFamily="2" charset="-122"/>
              </a:rPr>
              <a:t>例子见</a:t>
            </a:r>
            <a:r>
              <a:rPr lang="en-US" altLang="zh-CN" sz="2400">
                <a:latin typeface="宋体" panose="02010600030101010101" pitchFamily="2" charset="-122"/>
              </a:rPr>
              <a:t>P140</a:t>
            </a:r>
            <a:endParaRPr lang="en-US" altLang="zh-CN" sz="2400">
              <a:latin typeface="宋体" panose="02010600030101010101" pitchFamily="2" charset="-122"/>
            </a:endParaRPr>
          </a:p>
          <a:p>
            <a:r>
              <a:rPr lang="en-US" altLang="zh-CN" sz="2800">
                <a:latin typeface="宋体" panose="02010600030101010101" pitchFamily="2" charset="-122"/>
              </a:rPr>
              <a:t>4.2.5 </a:t>
            </a:r>
            <a:r>
              <a:rPr lang="zh-CN" altLang="en-US" sz="2800">
                <a:latin typeface="宋体" panose="02010600030101010101" pitchFamily="2" charset="-122"/>
              </a:rPr>
              <a:t>数据库角色</a:t>
            </a:r>
            <a:endParaRPr lang="zh-CN" altLang="en-US" sz="2800">
              <a:latin typeface="宋体" panose="02010600030101010101" pitchFamily="2" charset="-122"/>
            </a:endParaRPr>
          </a:p>
          <a:p>
            <a:r>
              <a:rPr lang="zh-CN" altLang="en-US" sz="2800">
                <a:latin typeface="宋体" panose="02010600030101010101" pitchFamily="2" charset="-122"/>
              </a:rPr>
              <a:t>是被命名的一组与数据库操作相关的权限</a:t>
            </a:r>
            <a:r>
              <a:rPr lang="en-US" altLang="zh-CN" sz="2800">
                <a:latin typeface="宋体" panose="02010600030101010101" pitchFamily="2" charset="-122"/>
              </a:rPr>
              <a:t>,</a:t>
            </a:r>
            <a:r>
              <a:rPr lang="zh-CN" altLang="en-US" sz="2800">
                <a:latin typeface="宋体" panose="02010600030101010101" pitchFamily="2" charset="-122"/>
              </a:rPr>
              <a:t>是权限的集合</a:t>
            </a:r>
            <a:r>
              <a:rPr lang="en-US" altLang="zh-CN" sz="2800">
                <a:latin typeface="宋体" panose="02010600030101010101" pitchFamily="2" charset="-122"/>
              </a:rPr>
              <a:t>.</a:t>
            </a:r>
            <a:r>
              <a:rPr lang="zh-CN" altLang="en-US" sz="2800">
                <a:latin typeface="宋体" panose="02010600030101010101" pitchFamily="2" charset="-122"/>
              </a:rPr>
              <a:t>因此可以为一组具有相同权限的用户创建一个角色</a:t>
            </a:r>
            <a:r>
              <a:rPr lang="en-US" altLang="zh-CN" sz="2800">
                <a:latin typeface="宋体" panose="02010600030101010101" pitchFamily="2" charset="-122"/>
              </a:rPr>
              <a:t>.</a:t>
            </a:r>
            <a:r>
              <a:rPr lang="zh-CN" altLang="en-US" sz="2800">
                <a:latin typeface="宋体" panose="02010600030101010101" pitchFamily="2" charset="-122"/>
              </a:rPr>
              <a:t>使用角色来管理数据库的权限可以简化授权的过程</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一、角色的创建</a:t>
            </a:r>
            <a:endParaRPr lang="zh-CN" altLang="en-US" sz="2800">
              <a:latin typeface="宋体" panose="02010600030101010101" pitchFamily="2" charset="-122"/>
            </a:endParaRPr>
          </a:p>
          <a:p>
            <a:r>
              <a:rPr lang="en-US" altLang="zh-CN" sz="2800">
                <a:latin typeface="宋体" panose="02010600030101010101" pitchFamily="2" charset="-122"/>
              </a:rPr>
              <a:t>CREATE ROLE〈</a:t>
            </a:r>
            <a:r>
              <a:rPr lang="zh-CN" altLang="en-US" sz="2800">
                <a:latin typeface="宋体" panose="02010600030101010101" pitchFamily="2" charset="-122"/>
              </a:rPr>
              <a:t>角色名</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二、给角色授权</a:t>
            </a:r>
            <a:endParaRPr lang="zh-CN" altLang="en-US" sz="2800">
              <a:latin typeface="宋体" panose="02010600030101010101" pitchFamily="2" charset="-122"/>
            </a:endParaRPr>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5" name="标题 911361"/>
          <p:cNvSpPr>
            <a:spLocks noGrp="1"/>
          </p:cNvSpPr>
          <p:nvPr>
            <p:ph type="title"/>
          </p:nvPr>
        </p:nvSpPr>
        <p:spPr>
          <a:xfrm>
            <a:off x="0" y="0"/>
            <a:ext cx="7092950" cy="1052513"/>
          </a:xfrm>
        </p:spPr>
        <p:txBody>
          <a:bodyPr anchor="b"/>
          <a:lstStyle/>
          <a:p>
            <a:r>
              <a:rPr lang="zh-CN" altLang="en-US" sz="4000">
                <a:solidFill>
                  <a:srgbClr val="10E652"/>
                </a:solidFill>
                <a:latin typeface="黑体" panose="02010609060101010101" pitchFamily="2" charset="-122"/>
                <a:ea typeface="黑体" panose="02010609060101010101" pitchFamily="2" charset="-122"/>
              </a:rPr>
              <a:t>第四章  数据库的安全性</a:t>
            </a:r>
            <a:endParaRPr lang="zh-CN" altLang="en-US" sz="4000">
              <a:solidFill>
                <a:srgbClr val="10E652"/>
              </a:solidFill>
              <a:latin typeface="黑体" panose="02010609060101010101" pitchFamily="2" charset="-122"/>
              <a:ea typeface="黑体" panose="02010609060101010101" pitchFamily="2" charset="-122"/>
            </a:endParaRPr>
          </a:p>
        </p:txBody>
      </p:sp>
      <p:sp>
        <p:nvSpPr>
          <p:cNvPr id="912386" name="文本占位符 911362"/>
          <p:cNvSpPr>
            <a:spLocks noGrp="1"/>
          </p:cNvSpPr>
          <p:nvPr>
            <p:ph idx="1"/>
          </p:nvPr>
        </p:nvSpPr>
        <p:spPr>
          <a:xfrm>
            <a:off x="0" y="1196975"/>
            <a:ext cx="9144000" cy="5661025"/>
          </a:xfrm>
        </p:spPr>
        <p:txBody>
          <a:bodyPr anchor="t"/>
          <a:lstStyle/>
          <a:p>
            <a:r>
              <a:rPr lang="en-US" altLang="zh-CN" sz="2800">
                <a:latin typeface="宋体" panose="02010600030101010101" pitchFamily="2" charset="-122"/>
              </a:rPr>
              <a:t>GRANT 〈</a:t>
            </a:r>
            <a:r>
              <a:rPr lang="zh-CN" altLang="en-US" sz="2800">
                <a:latin typeface="宋体" panose="02010600030101010101" pitchFamily="2" charset="-122"/>
              </a:rPr>
              <a:t>权限</a:t>
            </a:r>
            <a:r>
              <a:rPr lang="en-US" altLang="zh-CN" sz="2800">
                <a:latin typeface="宋体" panose="02010600030101010101" pitchFamily="2" charset="-122"/>
              </a:rPr>
              <a:t>〉[</a:t>
            </a:r>
            <a:r>
              <a:rPr lang="zh-CN" altLang="en-US" sz="2800">
                <a:latin typeface="宋体" panose="02010600030101010101" pitchFamily="2" charset="-122"/>
              </a:rPr>
              <a:t>，</a:t>
            </a:r>
            <a:r>
              <a:rPr lang="en-US" altLang="zh-CN" sz="2800">
                <a:latin typeface="宋体" panose="02010600030101010101" pitchFamily="2" charset="-122"/>
              </a:rPr>
              <a:t>〈</a:t>
            </a:r>
            <a:r>
              <a:rPr lang="zh-CN" altLang="en-US" sz="2800">
                <a:latin typeface="宋体" panose="02010600030101010101" pitchFamily="2" charset="-122"/>
              </a:rPr>
              <a:t>权限</a:t>
            </a:r>
            <a:r>
              <a:rPr lang="en-US" altLang="zh-CN" sz="2800">
                <a:latin typeface="宋体" panose="02010600030101010101" pitchFamily="2" charset="-122"/>
              </a:rPr>
              <a:t>〉]…</a:t>
            </a:r>
            <a:endParaRPr lang="en-US" altLang="zh-CN" sz="2800">
              <a:latin typeface="宋体" panose="02010600030101010101" pitchFamily="2" charset="-122"/>
            </a:endParaRPr>
          </a:p>
          <a:p>
            <a:r>
              <a:rPr lang="en-US" altLang="zh-CN" sz="2800">
                <a:latin typeface="宋体" panose="02010600030101010101" pitchFamily="2" charset="-122"/>
              </a:rPr>
              <a:t>ON &lt;</a:t>
            </a:r>
            <a:r>
              <a:rPr lang="zh-CN" altLang="en-US" sz="2800">
                <a:latin typeface="宋体" panose="02010600030101010101" pitchFamily="2" charset="-122"/>
              </a:rPr>
              <a:t>对象类型</a:t>
            </a:r>
            <a:r>
              <a:rPr lang="en-US" altLang="zh-CN" sz="2800">
                <a:latin typeface="宋体" panose="02010600030101010101" pitchFamily="2" charset="-122"/>
              </a:rPr>
              <a:t>&gt;</a:t>
            </a:r>
            <a:r>
              <a:rPr lang="zh-CN" altLang="en-US" sz="2800">
                <a:latin typeface="宋体" panose="02010600030101010101" pitchFamily="2" charset="-122"/>
              </a:rPr>
              <a:t>对象名</a:t>
            </a:r>
            <a:endParaRPr lang="zh-CN" altLang="en-US" sz="2800">
              <a:latin typeface="宋体" panose="02010600030101010101" pitchFamily="2" charset="-122"/>
            </a:endParaRPr>
          </a:p>
          <a:p>
            <a:r>
              <a:rPr lang="en-US" altLang="zh-CN" sz="2800">
                <a:latin typeface="宋体" panose="02010600030101010101" pitchFamily="2" charset="-122"/>
              </a:rPr>
              <a:t>TO &lt;</a:t>
            </a:r>
            <a:r>
              <a:rPr lang="zh-CN" altLang="en-US" sz="2800">
                <a:latin typeface="宋体" panose="02010600030101010101" pitchFamily="2" charset="-122"/>
              </a:rPr>
              <a:t>角色</a:t>
            </a:r>
            <a:r>
              <a:rPr lang="en-US" altLang="zh-CN" sz="2800">
                <a:latin typeface="宋体" panose="02010600030101010101" pitchFamily="2" charset="-122"/>
              </a:rPr>
              <a:t>&gt;[,&lt;</a:t>
            </a:r>
            <a:r>
              <a:rPr lang="zh-CN" altLang="en-US" sz="2800">
                <a:latin typeface="宋体" panose="02010600030101010101" pitchFamily="2" charset="-122"/>
              </a:rPr>
              <a:t>角色</a:t>
            </a:r>
            <a:r>
              <a:rPr lang="en-US" altLang="zh-CN" sz="2800">
                <a:latin typeface="宋体" panose="02010600030101010101" pitchFamily="2" charset="-122"/>
              </a:rPr>
              <a:t>&gt;]…</a:t>
            </a:r>
            <a:endParaRPr lang="en-US" altLang="zh-CN" sz="2800">
              <a:latin typeface="宋体" panose="02010600030101010101" pitchFamily="2" charset="-122"/>
            </a:endParaRPr>
          </a:p>
          <a:p>
            <a:r>
              <a:rPr lang="zh-CN" altLang="en-US" sz="2800">
                <a:latin typeface="宋体" panose="02010600030101010101" pitchFamily="2" charset="-122"/>
              </a:rPr>
              <a:t>三、将一个角色授予其他的角色和用户</a:t>
            </a:r>
            <a:endParaRPr lang="zh-CN" altLang="en-US" sz="2800">
              <a:latin typeface="宋体" panose="02010600030101010101" pitchFamily="2" charset="-122"/>
            </a:endParaRPr>
          </a:p>
          <a:p>
            <a:r>
              <a:rPr lang="en-US" altLang="zh-CN" sz="2800">
                <a:latin typeface="宋体" panose="02010600030101010101" pitchFamily="2" charset="-122"/>
              </a:rPr>
              <a:t>GRANT〈</a:t>
            </a:r>
            <a:r>
              <a:rPr lang="zh-CN" altLang="en-US" sz="2800">
                <a:latin typeface="宋体" panose="02010600030101010101" pitchFamily="2" charset="-122"/>
              </a:rPr>
              <a:t>角色</a:t>
            </a:r>
            <a:r>
              <a:rPr lang="en-US" altLang="zh-CN" sz="2800">
                <a:latin typeface="宋体" panose="02010600030101010101" pitchFamily="2" charset="-122"/>
              </a:rPr>
              <a:t>1〉[</a:t>
            </a:r>
            <a:r>
              <a:rPr lang="zh-CN" altLang="en-US" sz="2800">
                <a:latin typeface="宋体" panose="02010600030101010101" pitchFamily="2" charset="-122"/>
              </a:rPr>
              <a:t>，</a:t>
            </a:r>
            <a:r>
              <a:rPr lang="en-US" altLang="zh-CN" sz="2800">
                <a:latin typeface="宋体" panose="02010600030101010101" pitchFamily="2" charset="-122"/>
              </a:rPr>
              <a:t>〈</a:t>
            </a:r>
            <a:r>
              <a:rPr lang="zh-CN" altLang="en-US" sz="2800">
                <a:latin typeface="宋体" panose="02010600030101010101" pitchFamily="2" charset="-122"/>
              </a:rPr>
              <a:t>角色</a:t>
            </a:r>
            <a:r>
              <a:rPr lang="en-US" altLang="zh-CN" sz="2800">
                <a:latin typeface="宋体" panose="02010600030101010101" pitchFamily="2" charset="-122"/>
              </a:rPr>
              <a:t>2〉]…</a:t>
            </a:r>
            <a:endParaRPr lang="en-US" altLang="zh-CN" sz="2800">
              <a:latin typeface="宋体" panose="02010600030101010101" pitchFamily="2" charset="-122"/>
            </a:endParaRPr>
          </a:p>
          <a:p>
            <a:r>
              <a:rPr lang="en-US" altLang="zh-CN" sz="2800">
                <a:latin typeface="宋体" panose="02010600030101010101" pitchFamily="2" charset="-122"/>
              </a:rPr>
              <a:t>TO &lt;</a:t>
            </a:r>
            <a:r>
              <a:rPr lang="zh-CN" altLang="en-US" sz="2800">
                <a:latin typeface="宋体" panose="02010600030101010101" pitchFamily="2" charset="-122"/>
              </a:rPr>
              <a:t>角色</a:t>
            </a:r>
            <a:r>
              <a:rPr lang="en-US" altLang="zh-CN" sz="2800">
                <a:latin typeface="宋体" panose="02010600030101010101" pitchFamily="2" charset="-122"/>
              </a:rPr>
              <a:t>3&gt;[,</a:t>
            </a:r>
            <a:r>
              <a:rPr lang="zh-CN" altLang="en-US" sz="2800">
                <a:latin typeface="宋体" panose="02010600030101010101" pitchFamily="2" charset="-122"/>
              </a:rPr>
              <a:t>拥护</a:t>
            </a:r>
            <a:r>
              <a:rPr lang="en-US" altLang="zh-CN" sz="2800">
                <a:latin typeface="宋体" panose="02010600030101010101" pitchFamily="2" charset="-122"/>
              </a:rPr>
              <a:t>1]…</a:t>
            </a:r>
            <a:endParaRPr lang="en-US" altLang="zh-CN" sz="2800">
              <a:latin typeface="宋体" panose="02010600030101010101" pitchFamily="2" charset="-122"/>
            </a:endParaRPr>
          </a:p>
          <a:p>
            <a:r>
              <a:rPr lang="en-US" altLang="zh-CN" sz="2800">
                <a:latin typeface="宋体" panose="02010600030101010101" pitchFamily="2" charset="-122"/>
              </a:rPr>
              <a:t>[WITH ADMIN OPTION]</a:t>
            </a:r>
            <a:endParaRPr lang="en-US" altLang="zh-CN" sz="2800">
              <a:latin typeface="宋体" panose="02010600030101010101" pitchFamily="2" charset="-122"/>
            </a:endParaRPr>
          </a:p>
          <a:p>
            <a:r>
              <a:rPr lang="zh-CN" altLang="en-US" sz="2800">
                <a:latin typeface="宋体" panose="02010600030101010101" pitchFamily="2" charset="-122"/>
              </a:rPr>
              <a:t>四、角色权限的收回</a:t>
            </a:r>
            <a:endParaRPr lang="zh-CN" altLang="en-US" sz="2800">
              <a:latin typeface="宋体" panose="02010600030101010101" pitchFamily="2" charset="-122"/>
            </a:endParaRPr>
          </a:p>
          <a:p>
            <a:r>
              <a:rPr lang="en-US" altLang="zh-CN" sz="2800">
                <a:latin typeface="宋体" panose="02010600030101010101" pitchFamily="2" charset="-122"/>
              </a:rPr>
              <a:t>REVOKE〈</a:t>
            </a:r>
            <a:r>
              <a:rPr lang="zh-CN" altLang="en-US" sz="2800">
                <a:latin typeface="宋体" panose="02010600030101010101" pitchFamily="2" charset="-122"/>
              </a:rPr>
              <a:t>权限</a:t>
            </a:r>
            <a:r>
              <a:rPr lang="en-US" altLang="zh-CN" sz="2800">
                <a:latin typeface="宋体" panose="02010600030101010101" pitchFamily="2" charset="-122"/>
              </a:rPr>
              <a:t>〉[</a:t>
            </a:r>
            <a:r>
              <a:rPr lang="zh-CN" altLang="en-US" sz="2800">
                <a:latin typeface="宋体" panose="02010600030101010101" pitchFamily="2" charset="-122"/>
              </a:rPr>
              <a:t>，</a:t>
            </a:r>
            <a:r>
              <a:rPr lang="en-US" altLang="zh-CN" sz="2800">
                <a:latin typeface="宋体" panose="02010600030101010101" pitchFamily="2" charset="-122"/>
              </a:rPr>
              <a:t>〈</a:t>
            </a:r>
            <a:r>
              <a:rPr lang="zh-CN" altLang="en-US" sz="2800">
                <a:latin typeface="宋体" panose="02010600030101010101" pitchFamily="2" charset="-122"/>
              </a:rPr>
              <a:t>权限</a:t>
            </a:r>
            <a:r>
              <a:rPr lang="en-US" altLang="zh-CN" sz="2800">
                <a:latin typeface="宋体" panose="02010600030101010101" pitchFamily="2" charset="-122"/>
              </a:rPr>
              <a:t>〉]…</a:t>
            </a:r>
            <a:endParaRPr lang="en-US" altLang="zh-CN" sz="2800">
              <a:latin typeface="宋体" panose="02010600030101010101" pitchFamily="2" charset="-122"/>
            </a:endParaRPr>
          </a:p>
          <a:p>
            <a:r>
              <a:rPr lang="en-US" altLang="zh-CN" sz="2800">
                <a:latin typeface="宋体" panose="02010600030101010101" pitchFamily="2" charset="-122"/>
              </a:rPr>
              <a:t>ON &lt;</a:t>
            </a:r>
            <a:r>
              <a:rPr lang="zh-CN" altLang="en-US" sz="2800">
                <a:latin typeface="宋体" panose="02010600030101010101" pitchFamily="2" charset="-122"/>
              </a:rPr>
              <a:t>对象类型</a:t>
            </a:r>
            <a:r>
              <a:rPr lang="en-US" altLang="zh-CN" sz="2800">
                <a:latin typeface="宋体" panose="02010600030101010101" pitchFamily="2" charset="-122"/>
              </a:rPr>
              <a:t>&gt;&lt;</a:t>
            </a:r>
            <a:r>
              <a:rPr lang="zh-CN" altLang="en-US" sz="2800">
                <a:latin typeface="宋体" panose="02010600030101010101" pitchFamily="2" charset="-122"/>
              </a:rPr>
              <a:t>对象名</a:t>
            </a:r>
            <a:r>
              <a:rPr lang="en-US" altLang="zh-CN" sz="2800">
                <a:latin typeface="宋体" panose="02010600030101010101" pitchFamily="2" charset="-122"/>
              </a:rPr>
              <a:t>&gt;</a:t>
            </a:r>
            <a:endParaRPr lang="en-US" altLang="zh-CN" sz="2800">
              <a:latin typeface="宋体" panose="02010600030101010101" pitchFamily="2" charset="-122"/>
            </a:endParaRPr>
          </a:p>
          <a:p>
            <a:r>
              <a:rPr lang="en-US" altLang="zh-CN" sz="2800">
                <a:latin typeface="宋体" panose="02010600030101010101" pitchFamily="2" charset="-122"/>
              </a:rPr>
              <a:t>FROM &lt;</a:t>
            </a:r>
            <a:r>
              <a:rPr lang="zh-CN" altLang="en-US" sz="2800">
                <a:latin typeface="宋体" panose="02010600030101010101" pitchFamily="2" charset="-122"/>
              </a:rPr>
              <a:t>角色</a:t>
            </a:r>
            <a:r>
              <a:rPr lang="en-US" altLang="zh-CN" sz="2800">
                <a:latin typeface="宋体" panose="02010600030101010101" pitchFamily="2" charset="-122"/>
              </a:rPr>
              <a:t>&gt;[,&lt;</a:t>
            </a:r>
            <a:r>
              <a:rPr lang="zh-CN" altLang="en-US" sz="2800">
                <a:latin typeface="宋体" panose="02010600030101010101" pitchFamily="2" charset="-122"/>
              </a:rPr>
              <a:t>角色</a:t>
            </a:r>
            <a:r>
              <a:rPr lang="en-US" altLang="zh-CN" sz="2800">
                <a:latin typeface="宋体" panose="02010600030101010101" pitchFamily="2" charset="-122"/>
              </a:rPr>
              <a:t>&gt;]…</a:t>
            </a:r>
            <a:endParaRPr lang="en-US" altLang="zh-CN" sz="2800">
              <a:latin typeface="宋体" panose="02010600030101010101" pitchFamily="2" charset="-122"/>
            </a:endParaRP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09" name="标题 912385"/>
          <p:cNvSpPr>
            <a:spLocks noGrp="1"/>
          </p:cNvSpPr>
          <p:nvPr>
            <p:ph type="title"/>
          </p:nvPr>
        </p:nvSpPr>
        <p:spPr>
          <a:xfrm>
            <a:off x="539750" y="0"/>
            <a:ext cx="7772400" cy="1462088"/>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3410" name="文本占位符 912386"/>
          <p:cNvSpPr>
            <a:spLocks noGrp="1"/>
          </p:cNvSpPr>
          <p:nvPr>
            <p:ph idx="1"/>
          </p:nvPr>
        </p:nvSpPr>
        <p:spPr>
          <a:xfrm>
            <a:off x="0" y="1268413"/>
            <a:ext cx="9324975" cy="5589587"/>
          </a:xfrm>
        </p:spPr>
        <p:txBody>
          <a:bodyPr anchor="t"/>
          <a:lstStyle/>
          <a:p>
            <a:pPr>
              <a:lnSpc>
                <a:spcPct val="90000"/>
              </a:lnSpc>
            </a:pPr>
            <a:r>
              <a:rPr lang="zh-CN" altLang="en-US" sz="2800">
                <a:latin typeface="宋体" panose="02010600030101010101" pitchFamily="2" charset="-122"/>
              </a:rPr>
              <a:t>为维护数据库的完整性</a:t>
            </a:r>
            <a:r>
              <a:rPr lang="en-US" altLang="zh-CN" sz="2800">
                <a:latin typeface="宋体" panose="02010600030101010101" pitchFamily="2" charset="-122"/>
              </a:rPr>
              <a:t>,DBMS</a:t>
            </a:r>
            <a:r>
              <a:rPr lang="zh-CN" altLang="en-US" sz="2800">
                <a:latin typeface="宋体" panose="02010600030101010101" pitchFamily="2" charset="-122"/>
              </a:rPr>
              <a:t>必须能够</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1</a:t>
            </a:r>
            <a:r>
              <a:rPr lang="zh-CN" altLang="en-US" sz="2800">
                <a:latin typeface="宋体" panose="02010600030101010101" pitchFamily="2" charset="-122"/>
              </a:rPr>
              <a:t>、提供定义完整性约束条件的机制</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2</a:t>
            </a:r>
            <a:r>
              <a:rPr lang="zh-CN" altLang="en-US" sz="2800">
                <a:latin typeface="宋体" panose="02010600030101010101" pitchFamily="2" charset="-122"/>
              </a:rPr>
              <a:t>、提供完整性检查的方法</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3</a:t>
            </a:r>
            <a:r>
              <a:rPr lang="zh-CN" altLang="en-US" sz="2800">
                <a:latin typeface="宋体" panose="02010600030101010101" pitchFamily="2" charset="-122"/>
              </a:rPr>
              <a:t>、违约处理</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5.1 </a:t>
            </a:r>
            <a:r>
              <a:rPr lang="zh-CN" altLang="en-US" sz="2800">
                <a:latin typeface="宋体" panose="02010600030101010101" pitchFamily="2" charset="-122"/>
              </a:rPr>
              <a:t>实体完整性</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5.1.1 </a:t>
            </a:r>
            <a:r>
              <a:rPr lang="zh-CN" altLang="en-US" sz="2800">
                <a:latin typeface="宋体" panose="02010600030101010101" pitchFamily="2" charset="-122"/>
              </a:rPr>
              <a:t>实体完整性定义</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若属性</a:t>
            </a:r>
            <a:r>
              <a:rPr lang="en-US" altLang="zh-CN" sz="2800">
                <a:latin typeface="宋体" panose="02010600030101010101" pitchFamily="2" charset="-122"/>
              </a:rPr>
              <a:t>A</a:t>
            </a:r>
            <a:r>
              <a:rPr lang="zh-CN" altLang="en-US" sz="2800">
                <a:latin typeface="宋体" panose="02010600030101010101" pitchFamily="2" charset="-122"/>
              </a:rPr>
              <a:t>是基本关系</a:t>
            </a:r>
            <a:r>
              <a:rPr lang="en-US" altLang="zh-CN" sz="2800">
                <a:latin typeface="宋体" panose="02010600030101010101" pitchFamily="2" charset="-122"/>
              </a:rPr>
              <a:t>R</a:t>
            </a:r>
            <a:r>
              <a:rPr lang="zh-CN" altLang="en-US" sz="2800">
                <a:latin typeface="宋体" panose="02010600030101010101" pitchFamily="2" charset="-122"/>
              </a:rPr>
              <a:t>的主属性</a:t>
            </a:r>
            <a:r>
              <a:rPr lang="en-US" altLang="zh-CN" sz="2800">
                <a:latin typeface="宋体" panose="02010600030101010101" pitchFamily="2" charset="-122"/>
              </a:rPr>
              <a:t>,</a:t>
            </a:r>
            <a:r>
              <a:rPr lang="zh-CN" altLang="en-US" sz="2800">
                <a:latin typeface="宋体" panose="02010600030101010101" pitchFamily="2" charset="-122"/>
              </a:rPr>
              <a:t>则</a:t>
            </a:r>
            <a:r>
              <a:rPr lang="en-US" altLang="zh-CN" sz="2800">
                <a:latin typeface="宋体" panose="02010600030101010101" pitchFamily="2" charset="-122"/>
              </a:rPr>
              <a:t>A</a:t>
            </a:r>
            <a:r>
              <a:rPr lang="zh-CN" altLang="en-US" sz="2800">
                <a:latin typeface="宋体" panose="02010600030101010101" pitchFamily="2" charset="-122"/>
              </a:rPr>
              <a:t>不能取空值</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在关系模型的实体完整性在</a:t>
            </a:r>
            <a:r>
              <a:rPr lang="en-US" altLang="zh-CN" sz="2800">
                <a:latin typeface="宋体" panose="02010600030101010101" pitchFamily="2" charset="-122"/>
              </a:rPr>
              <a:t>CREATE TABLE </a:t>
            </a:r>
            <a:r>
              <a:rPr lang="zh-CN" altLang="en-US" sz="2800">
                <a:latin typeface="宋体" panose="02010600030101010101" pitchFamily="2" charset="-122"/>
              </a:rPr>
              <a:t>中用</a:t>
            </a:r>
            <a:r>
              <a:rPr lang="en-US" altLang="zh-CN" sz="2800">
                <a:latin typeface="宋体" panose="02010600030101010101" pitchFamily="2" charset="-122"/>
              </a:rPr>
              <a:t>PRIMARY KEY </a:t>
            </a:r>
            <a:r>
              <a:rPr lang="zh-CN" altLang="en-US" sz="2800">
                <a:latin typeface="宋体" panose="02010600030101010101" pitchFamily="2" charset="-122"/>
              </a:rPr>
              <a:t>定义</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对于单属性构成的码有两种方法</a:t>
            </a:r>
            <a:r>
              <a:rPr lang="en-US" altLang="zh-CN" sz="2800">
                <a:latin typeface="宋体" panose="02010600030101010101" pitchFamily="2" charset="-122"/>
              </a:rPr>
              <a:t>:</a:t>
            </a:r>
            <a:r>
              <a:rPr lang="zh-CN" altLang="en-US" sz="2800">
                <a:latin typeface="宋体" panose="02010600030101010101" pitchFamily="2" charset="-122"/>
              </a:rPr>
              <a:t>一种是定义为列级约束条件</a:t>
            </a:r>
            <a:r>
              <a:rPr lang="en-US" altLang="zh-CN" sz="2800">
                <a:latin typeface="宋体" panose="02010600030101010101" pitchFamily="2" charset="-122"/>
              </a:rPr>
              <a:t>,</a:t>
            </a:r>
            <a:r>
              <a:rPr lang="zh-CN" altLang="en-US" sz="2800">
                <a:latin typeface="宋体" panose="02010600030101010101" pitchFamily="2" charset="-122"/>
              </a:rPr>
              <a:t>另一种是定义为表级约束条件</a:t>
            </a:r>
            <a:r>
              <a:rPr lang="en-US" altLang="zh-CN" sz="2800">
                <a:latin typeface="宋体" panose="02010600030101010101" pitchFamily="2" charset="-122"/>
              </a:rPr>
              <a:t>.</a:t>
            </a:r>
            <a:r>
              <a:rPr lang="zh-CN" altLang="en-US" sz="2800">
                <a:latin typeface="宋体" panose="02010600030101010101" pitchFamily="2" charset="-122"/>
              </a:rPr>
              <a:t>对多个属性构成的码只有一种说明方法</a:t>
            </a:r>
            <a:r>
              <a:rPr lang="en-US" altLang="zh-CN" sz="2800">
                <a:latin typeface="宋体" panose="02010600030101010101" pitchFamily="2" charset="-122"/>
              </a:rPr>
              <a:t>,</a:t>
            </a:r>
            <a:r>
              <a:rPr lang="zh-CN" altLang="en-US" sz="2800">
                <a:latin typeface="宋体" panose="02010600030101010101" pitchFamily="2" charset="-122"/>
              </a:rPr>
              <a:t>即定义为表级约束条件</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3" name="标题 913409"/>
          <p:cNvSpPr>
            <a:spLocks noGrp="1"/>
          </p:cNvSpPr>
          <p:nvPr>
            <p:ph type="title"/>
          </p:nvPr>
        </p:nvSpPr>
        <p:spPr>
          <a:xfrm>
            <a:off x="539750" y="0"/>
            <a:ext cx="7772400" cy="1462088"/>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4434" name="文本占位符 913410"/>
          <p:cNvSpPr>
            <a:spLocks noGrp="1"/>
          </p:cNvSpPr>
          <p:nvPr>
            <p:ph idx="1"/>
          </p:nvPr>
        </p:nvSpPr>
        <p:spPr>
          <a:xfrm>
            <a:off x="0" y="1196975"/>
            <a:ext cx="9144000" cy="5661025"/>
          </a:xfrm>
        </p:spPr>
        <p:txBody>
          <a:bodyPr anchor="t"/>
          <a:lstStyle/>
          <a:p>
            <a:r>
              <a:rPr lang="zh-CN" altLang="en-US" sz="2800"/>
              <a:t>例一  将</a:t>
            </a:r>
            <a:r>
              <a:rPr lang="en-US" altLang="zh-CN" sz="2800">
                <a:latin typeface="宋体" panose="02010600030101010101" pitchFamily="2" charset="-122"/>
              </a:rPr>
              <a:t>Student</a:t>
            </a:r>
            <a:r>
              <a:rPr lang="zh-CN" altLang="en-US" sz="2800">
                <a:latin typeface="宋体" panose="02010600030101010101" pitchFamily="2" charset="-122"/>
              </a:rPr>
              <a:t>表中的</a:t>
            </a:r>
            <a:r>
              <a:rPr lang="en-US" altLang="zh-CN" sz="2800">
                <a:latin typeface="宋体" panose="02010600030101010101" pitchFamily="2" charset="-122"/>
              </a:rPr>
              <a:t>Sno</a:t>
            </a:r>
            <a:r>
              <a:rPr lang="zh-CN" altLang="en-US" sz="2800">
                <a:latin typeface="宋体" panose="02010600030101010101" pitchFamily="2" charset="-122"/>
              </a:rPr>
              <a:t>属性定义为码</a:t>
            </a:r>
            <a:endParaRPr lang="zh-CN" altLang="en-US" sz="2800">
              <a:latin typeface="宋体" panose="02010600030101010101" pitchFamily="2" charset="-122"/>
            </a:endParaRPr>
          </a:p>
          <a:p>
            <a:r>
              <a:rPr lang="en-US" altLang="zh-CN" sz="2800">
                <a:latin typeface="宋体" panose="02010600030101010101" pitchFamily="2" charset="-122"/>
              </a:rPr>
              <a:t>CREATE TABLE student</a:t>
            </a:r>
            <a:endParaRPr lang="en-US" altLang="zh-CN" sz="2800">
              <a:latin typeface="宋体" panose="02010600030101010101" pitchFamily="2" charset="-122"/>
            </a:endParaRPr>
          </a:p>
          <a:p>
            <a:r>
              <a:rPr lang="en-US" altLang="zh-CN" sz="2800">
                <a:latin typeface="宋体" panose="02010600030101010101" pitchFamily="2" charset="-122"/>
              </a:rPr>
              <a:t>(sno sno CHAR(9) PRIMARY KEY,</a:t>
            </a:r>
            <a:endParaRPr lang="en-US" altLang="zh-CN" sz="2800">
              <a:latin typeface="宋体" panose="02010600030101010101" pitchFamily="2" charset="-122"/>
            </a:endParaRPr>
          </a:p>
          <a:p>
            <a:r>
              <a:rPr lang="en-US" altLang="zh-CN" sz="2800">
                <a:latin typeface="宋体" panose="02010600030101010101" pitchFamily="2" charset="-122"/>
              </a:rPr>
              <a:t>Sname CHAR(20) NOT NULL,</a:t>
            </a:r>
            <a:endParaRPr lang="en-US" altLang="zh-CN" sz="2800">
              <a:latin typeface="宋体" panose="02010600030101010101" pitchFamily="2" charset="-122"/>
            </a:endParaRPr>
          </a:p>
          <a:p>
            <a:r>
              <a:rPr lang="en-US" altLang="zh-CN" sz="2800">
                <a:latin typeface="宋体" panose="02010600030101010101" pitchFamily="2" charset="-122"/>
              </a:rPr>
              <a:t>Ssex CHAR(2),Sage SMALLINT,Sdept CHAR(20));</a:t>
            </a:r>
            <a:endParaRPr lang="en-US" altLang="zh-CN" sz="2800">
              <a:latin typeface="宋体" panose="02010600030101010101" pitchFamily="2" charset="-122"/>
            </a:endParaRPr>
          </a:p>
          <a:p>
            <a:r>
              <a:rPr lang="zh-CN" altLang="en-US" sz="2800">
                <a:latin typeface="宋体" panose="02010600030101010101" pitchFamily="2" charset="-122"/>
              </a:rPr>
              <a:t>或者</a:t>
            </a:r>
            <a:endParaRPr lang="zh-CN" altLang="en-US" sz="2800">
              <a:latin typeface="宋体" panose="02010600030101010101" pitchFamily="2" charset="-122"/>
            </a:endParaRPr>
          </a:p>
          <a:p>
            <a:r>
              <a:rPr lang="en-US" altLang="zh-CN" sz="2800">
                <a:latin typeface="宋体" panose="02010600030101010101" pitchFamily="2" charset="-122"/>
              </a:rPr>
              <a:t>CREATE TABLE student</a:t>
            </a:r>
            <a:endParaRPr lang="en-US" altLang="zh-CN" sz="2800">
              <a:latin typeface="宋体" panose="02010600030101010101" pitchFamily="2" charset="-122"/>
            </a:endParaRPr>
          </a:p>
          <a:p>
            <a:r>
              <a:rPr lang="en-US" altLang="zh-CN" sz="2800">
                <a:latin typeface="宋体" panose="02010600030101010101" pitchFamily="2" charset="-122"/>
              </a:rPr>
              <a:t>(sno CHAR(9),</a:t>
            </a:r>
            <a:endParaRPr lang="en-US" altLang="zh-CN" sz="2800">
              <a:latin typeface="宋体" panose="02010600030101010101" pitchFamily="2" charset="-122"/>
            </a:endParaRPr>
          </a:p>
          <a:p>
            <a:r>
              <a:rPr lang="en-US" altLang="zh-CN" sz="2800">
                <a:latin typeface="宋体" panose="02010600030101010101" pitchFamily="2" charset="-122"/>
              </a:rPr>
              <a:t>Sname CHAR(20) NOT NULL,</a:t>
            </a:r>
            <a:endParaRPr lang="en-US" altLang="zh-CN" sz="2800">
              <a:latin typeface="宋体" panose="02010600030101010101" pitchFamily="2" charset="-122"/>
            </a:endParaRPr>
          </a:p>
          <a:p>
            <a:r>
              <a:rPr lang="en-US" altLang="zh-CN" sz="2800">
                <a:latin typeface="宋体" panose="02010600030101010101" pitchFamily="2" charset="-122"/>
              </a:rPr>
              <a:t>Ssex CHAR(2),Sage SMALLINT,Sdept CHAR(20))</a:t>
            </a:r>
            <a:endParaRPr lang="en-US" altLang="zh-CN" sz="2800">
              <a:latin typeface="宋体" panose="02010600030101010101" pitchFamily="2" charset="-122"/>
            </a:endParaRPr>
          </a:p>
          <a:p>
            <a:r>
              <a:rPr lang="en-US" altLang="zh-CN" sz="2800">
                <a:latin typeface="宋体" panose="02010600030101010101" pitchFamily="2" charset="-122"/>
              </a:rPr>
              <a:t>PRIMARY KEY(sno));</a:t>
            </a:r>
            <a:endParaRPr lang="en-US" altLang="zh-CN" sz="2800">
              <a:latin typeface="宋体" panose="02010600030101010101" pitchFamily="2" charset="-122"/>
            </a:endParaRPr>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7" name="标题 914433"/>
          <p:cNvSpPr>
            <a:spLocks noGrp="1"/>
          </p:cNvSpPr>
          <p:nvPr>
            <p:ph type="title"/>
          </p:nvPr>
        </p:nvSpPr>
        <p:spPr>
          <a:xfrm>
            <a:off x="250825" y="0"/>
            <a:ext cx="7416800" cy="11969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5458" name="文本占位符 914434"/>
          <p:cNvSpPr>
            <a:spLocks noGrp="1"/>
          </p:cNvSpPr>
          <p:nvPr>
            <p:ph idx="1"/>
          </p:nvPr>
        </p:nvSpPr>
        <p:spPr>
          <a:xfrm>
            <a:off x="0" y="1196975"/>
            <a:ext cx="9144000" cy="5661025"/>
          </a:xfrm>
        </p:spPr>
        <p:txBody>
          <a:bodyPr anchor="t"/>
          <a:lstStyle/>
          <a:p>
            <a:pPr>
              <a:lnSpc>
                <a:spcPct val="90000"/>
              </a:lnSpc>
            </a:pPr>
            <a:r>
              <a:rPr lang="zh-CN" altLang="en-US"/>
              <a:t>例</a:t>
            </a:r>
            <a:r>
              <a:rPr lang="en-US" altLang="zh-CN">
                <a:latin typeface="宋体" panose="02010600030101010101" pitchFamily="2" charset="-122"/>
              </a:rPr>
              <a:t>2 </a:t>
            </a:r>
            <a:r>
              <a:rPr lang="zh-CN" altLang="en-US">
                <a:latin typeface="宋体" panose="02010600030101010101" pitchFamily="2" charset="-122"/>
              </a:rPr>
              <a:t>将</a:t>
            </a:r>
            <a:r>
              <a:rPr lang="en-US" altLang="zh-CN">
                <a:latin typeface="宋体" panose="02010600030101010101" pitchFamily="2" charset="-122"/>
              </a:rPr>
              <a:t>SC</a:t>
            </a:r>
            <a:r>
              <a:rPr lang="zh-CN" altLang="en-US">
                <a:latin typeface="宋体" panose="02010600030101010101" pitchFamily="2" charset="-122"/>
              </a:rPr>
              <a:t>表中的</a:t>
            </a:r>
            <a:r>
              <a:rPr lang="en-US" altLang="zh-CN" sz="2800">
                <a:latin typeface="宋体" panose="02010600030101010101" pitchFamily="2" charset="-122"/>
              </a:rPr>
              <a:t>Sno,Cno</a:t>
            </a:r>
            <a:r>
              <a:rPr lang="zh-CN" altLang="en-US" sz="2800">
                <a:latin typeface="宋体" panose="02010600030101010101" pitchFamily="2" charset="-122"/>
              </a:rPr>
              <a:t>属性组定义为码</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CREATE TABLE SC</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(Sno CHAR(9) NOT NULL,Cno CHAR(4)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Grade SMALLINT,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PRIMARY KEY(sno,cno));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5.1.2 </a:t>
            </a:r>
            <a:r>
              <a:rPr lang="zh-CN" altLang="en-US" sz="2800">
                <a:latin typeface="宋体" panose="02010600030101010101" pitchFamily="2" charset="-122"/>
              </a:rPr>
              <a:t>实体完整性检查和违约处理</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用</a:t>
            </a:r>
            <a:r>
              <a:rPr lang="en-US" altLang="zh-CN" sz="2800">
                <a:latin typeface="宋体" panose="02010600030101010101" pitchFamily="2" charset="-122"/>
              </a:rPr>
              <a:t>PRIMARY KEY</a:t>
            </a:r>
            <a:r>
              <a:rPr lang="zh-CN" altLang="en-US" sz="2800">
                <a:latin typeface="宋体" panose="02010600030101010101" pitchFamily="2" charset="-122"/>
              </a:rPr>
              <a:t>短语定义了关系后的主码后</a:t>
            </a:r>
            <a:r>
              <a:rPr lang="en-US" altLang="zh-CN" sz="2800">
                <a:latin typeface="宋体" panose="02010600030101010101" pitchFamily="2" charset="-122"/>
              </a:rPr>
              <a:t>,</a:t>
            </a:r>
            <a:r>
              <a:rPr lang="zh-CN" altLang="en-US" sz="2800">
                <a:latin typeface="宋体" panose="02010600030101010101" pitchFamily="2" charset="-122"/>
              </a:rPr>
              <a:t>每当用户程序对基本表插入一条记录或者对主码列进行更新操作时</a:t>
            </a:r>
            <a:r>
              <a:rPr lang="en-US" altLang="zh-CN" sz="2800">
                <a:latin typeface="宋体" panose="02010600030101010101" pitchFamily="2" charset="-122"/>
              </a:rPr>
              <a:t>,RDBMS</a:t>
            </a:r>
            <a:r>
              <a:rPr lang="zh-CN" altLang="en-US" sz="2800">
                <a:latin typeface="宋体" panose="02010600030101010101" pitchFamily="2" charset="-122"/>
              </a:rPr>
              <a:t>将按照实体完整性规则进行自动检查</a:t>
            </a:r>
            <a:r>
              <a:rPr lang="en-US" altLang="zh-CN" sz="2800">
                <a:latin typeface="宋体" panose="02010600030101010101" pitchFamily="2" charset="-122"/>
              </a:rPr>
              <a:t>.</a:t>
            </a:r>
            <a:r>
              <a:rPr lang="zh-CN" altLang="en-US" sz="2800">
                <a:latin typeface="宋体" panose="02010600030101010101" pitchFamily="2" charset="-122"/>
              </a:rPr>
              <a:t>包括</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1</a:t>
            </a:r>
            <a:r>
              <a:rPr lang="zh-CN" altLang="en-US" sz="2800">
                <a:latin typeface="宋体" panose="02010600030101010101" pitchFamily="2" charset="-122"/>
              </a:rPr>
              <a:t>、检查主码是否唯一，如果不唯一则拒绝插入或修改</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2</a:t>
            </a:r>
            <a:r>
              <a:rPr lang="zh-CN" altLang="en-US" sz="2800">
                <a:latin typeface="宋体" panose="02010600030101010101" pitchFamily="2" charset="-122"/>
              </a:rPr>
              <a:t>、检查主码的各个属性是否为空，只要有一个为空就拒绝插入或修改。</a:t>
            </a:r>
            <a:endParaRPr lang="zh-CN" altLang="en-US" sz="2800">
              <a:latin typeface="宋体" panose="02010600030101010101" pitchFamily="2" charset="-122"/>
            </a:endParaRPr>
          </a:p>
        </p:txBody>
      </p:sp>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1" name="标题 915457"/>
          <p:cNvSpPr>
            <a:spLocks noGrp="1"/>
          </p:cNvSpPr>
          <p:nvPr>
            <p:ph type="title"/>
          </p:nvPr>
        </p:nvSpPr>
        <p:spPr>
          <a:xfrm>
            <a:off x="0" y="0"/>
            <a:ext cx="7596188"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6482" name="文本占位符 915458"/>
          <p:cNvSpPr>
            <a:spLocks noGrp="1"/>
          </p:cNvSpPr>
          <p:nvPr>
            <p:ph idx="1"/>
          </p:nvPr>
        </p:nvSpPr>
        <p:spPr>
          <a:xfrm>
            <a:off x="0" y="1052513"/>
            <a:ext cx="9144000" cy="5805487"/>
          </a:xfrm>
        </p:spPr>
        <p:txBody>
          <a:bodyPr anchor="t"/>
          <a:lstStyle/>
          <a:p>
            <a:r>
              <a:rPr lang="en-US" altLang="zh-CN">
                <a:latin typeface="宋体" panose="02010600030101010101" pitchFamily="2" charset="-122"/>
              </a:rPr>
              <a:t>5.2  </a:t>
            </a:r>
            <a:r>
              <a:rPr lang="zh-CN" altLang="en-US">
                <a:latin typeface="宋体" panose="02010600030101010101" pitchFamily="2" charset="-122"/>
              </a:rPr>
              <a:t>参照的完整性</a:t>
            </a:r>
            <a:endParaRPr lang="zh-CN" altLang="en-US">
              <a:latin typeface="宋体" panose="02010600030101010101" pitchFamily="2" charset="-122"/>
            </a:endParaRPr>
          </a:p>
          <a:p>
            <a:r>
              <a:rPr lang="zh-CN" altLang="en-US">
                <a:latin typeface="宋体" panose="02010600030101010101" pitchFamily="2" charset="-122"/>
              </a:rPr>
              <a:t>规则</a:t>
            </a:r>
            <a:r>
              <a:rPr lang="en-US" altLang="zh-CN">
                <a:latin typeface="宋体" panose="02010600030101010101" pitchFamily="2" charset="-122"/>
              </a:rPr>
              <a:t>:</a:t>
            </a:r>
            <a:r>
              <a:rPr lang="zh-CN" altLang="en-US" sz="2800">
                <a:solidFill>
                  <a:srgbClr val="FFFF99"/>
                </a:solidFill>
                <a:latin typeface="宋体" panose="02010600030101010101" pitchFamily="2" charset="-122"/>
              </a:rPr>
              <a:t>设属性组</a:t>
            </a:r>
            <a:r>
              <a:rPr lang="en-US" altLang="zh-CN" sz="2800">
                <a:solidFill>
                  <a:srgbClr val="FFFF99"/>
                </a:solidFill>
                <a:latin typeface="宋体" panose="02010600030101010101" pitchFamily="2" charset="-122"/>
              </a:rPr>
              <a:t>A</a:t>
            </a:r>
            <a:r>
              <a:rPr lang="zh-CN" altLang="en-US" sz="2800">
                <a:solidFill>
                  <a:srgbClr val="FFFF99"/>
                </a:solidFill>
                <a:latin typeface="宋体" panose="02010600030101010101" pitchFamily="2" charset="-122"/>
              </a:rPr>
              <a:t>是关系</a:t>
            </a:r>
            <a:r>
              <a:rPr lang="en-US" altLang="zh-CN" sz="2800">
                <a:solidFill>
                  <a:srgbClr val="FFFF99"/>
                </a:solidFill>
                <a:latin typeface="宋体" panose="02010600030101010101" pitchFamily="2" charset="-122"/>
              </a:rPr>
              <a:t>R</a:t>
            </a:r>
            <a:r>
              <a:rPr lang="zh-CN" altLang="en-US" sz="2800">
                <a:solidFill>
                  <a:srgbClr val="FFFF99"/>
                </a:solidFill>
                <a:latin typeface="宋体" panose="02010600030101010101" pitchFamily="2" charset="-122"/>
              </a:rPr>
              <a:t>的外键且</a:t>
            </a:r>
            <a:r>
              <a:rPr lang="en-US" altLang="zh-CN" sz="2800">
                <a:solidFill>
                  <a:srgbClr val="FFFF99"/>
                </a:solidFill>
                <a:latin typeface="宋体" panose="02010600030101010101" pitchFamily="2" charset="-122"/>
              </a:rPr>
              <a:t>A </a:t>
            </a:r>
            <a:r>
              <a:rPr lang="zh-CN" altLang="en-US" sz="2800">
                <a:solidFill>
                  <a:srgbClr val="FFFF99"/>
                </a:solidFill>
                <a:latin typeface="宋体" panose="02010600030101010101" pitchFamily="2" charset="-122"/>
              </a:rPr>
              <a:t>与关系</a:t>
            </a:r>
            <a:r>
              <a:rPr lang="en-US" altLang="zh-CN" sz="2800">
                <a:solidFill>
                  <a:srgbClr val="FFFF99"/>
                </a:solidFill>
                <a:latin typeface="宋体" panose="02010600030101010101" pitchFamily="2" charset="-122"/>
              </a:rPr>
              <a:t>S</a:t>
            </a:r>
            <a:r>
              <a:rPr lang="zh-CN" altLang="en-US" sz="2800">
                <a:solidFill>
                  <a:srgbClr val="FFFF99"/>
                </a:solidFill>
                <a:latin typeface="宋体" panose="02010600030101010101" pitchFamily="2" charset="-122"/>
              </a:rPr>
              <a:t>的主键对应，则对于</a:t>
            </a:r>
            <a:r>
              <a:rPr lang="en-US" altLang="zh-CN" sz="2800">
                <a:solidFill>
                  <a:srgbClr val="FFFF99"/>
                </a:solidFill>
                <a:latin typeface="宋体" panose="02010600030101010101" pitchFamily="2" charset="-122"/>
              </a:rPr>
              <a:t>R</a:t>
            </a:r>
            <a:r>
              <a:rPr lang="zh-CN" altLang="en-US" sz="2800">
                <a:solidFill>
                  <a:srgbClr val="FFFF99"/>
                </a:solidFill>
                <a:latin typeface="宋体" panose="02010600030101010101" pitchFamily="2" charset="-122"/>
              </a:rPr>
              <a:t>中的每一个元组在属性</a:t>
            </a:r>
            <a:r>
              <a:rPr lang="en-US" altLang="zh-CN" sz="2800">
                <a:solidFill>
                  <a:srgbClr val="FFFF99"/>
                </a:solidFill>
                <a:latin typeface="宋体" panose="02010600030101010101" pitchFamily="2" charset="-122"/>
              </a:rPr>
              <a:t>A</a:t>
            </a:r>
            <a:r>
              <a:rPr lang="zh-CN" altLang="en-US" sz="2800">
                <a:solidFill>
                  <a:srgbClr val="FFFF99"/>
                </a:solidFill>
                <a:latin typeface="宋体" panose="02010600030101010101" pitchFamily="2" charset="-122"/>
              </a:rPr>
              <a:t>上的值必须为：或者为空（对应于</a:t>
            </a:r>
            <a:r>
              <a:rPr lang="en-US" altLang="zh-CN" sz="2800">
                <a:solidFill>
                  <a:srgbClr val="FFFF99"/>
                </a:solidFill>
                <a:latin typeface="宋体" panose="02010600030101010101" pitchFamily="2" charset="-122"/>
              </a:rPr>
              <a:t>A</a:t>
            </a:r>
            <a:r>
              <a:rPr lang="zh-CN" altLang="en-US" sz="2800">
                <a:solidFill>
                  <a:srgbClr val="FFFF99"/>
                </a:solidFill>
                <a:latin typeface="宋体" panose="02010600030101010101" pitchFamily="2" charset="-122"/>
              </a:rPr>
              <a:t>中的每个属性值都为空值），或者等于</a:t>
            </a:r>
            <a:r>
              <a:rPr lang="en-US" altLang="zh-CN" sz="2800">
                <a:solidFill>
                  <a:srgbClr val="FFFF99"/>
                </a:solidFill>
                <a:latin typeface="宋体" panose="02010600030101010101" pitchFamily="2" charset="-122"/>
              </a:rPr>
              <a:t>S</a:t>
            </a:r>
            <a:r>
              <a:rPr lang="zh-CN" altLang="en-US" sz="2800">
                <a:solidFill>
                  <a:srgbClr val="FFFF99"/>
                </a:solidFill>
                <a:latin typeface="宋体" panose="02010600030101010101" pitchFamily="2" charset="-122"/>
              </a:rPr>
              <a:t>中某一元组的主键值</a:t>
            </a:r>
            <a:endParaRPr lang="zh-CN" altLang="en-US" sz="2800">
              <a:solidFill>
                <a:srgbClr val="FFFF99"/>
              </a:solidFill>
              <a:latin typeface="宋体" panose="02010600030101010101" pitchFamily="2" charset="-122"/>
            </a:endParaRPr>
          </a:p>
          <a:p>
            <a:r>
              <a:rPr lang="en-US" altLang="zh-CN" sz="2800">
                <a:latin typeface="宋体" panose="02010600030101010101" pitchFamily="2" charset="-122"/>
              </a:rPr>
              <a:t>5.2.1 </a:t>
            </a:r>
            <a:r>
              <a:rPr lang="zh-CN" altLang="en-US" sz="2800">
                <a:latin typeface="宋体" panose="02010600030101010101" pitchFamily="2" charset="-122"/>
              </a:rPr>
              <a:t>实体完整性定义</a:t>
            </a:r>
            <a:endParaRPr lang="zh-CN" altLang="en-US" sz="2800">
              <a:latin typeface="宋体" panose="02010600030101010101" pitchFamily="2" charset="-122"/>
            </a:endParaRPr>
          </a:p>
          <a:p>
            <a:r>
              <a:rPr lang="zh-CN" altLang="en-US" sz="2800">
                <a:latin typeface="宋体" panose="02010600030101010101" pitchFamily="2" charset="-122"/>
              </a:rPr>
              <a:t> 关系模型的实体完整性在</a:t>
            </a:r>
            <a:r>
              <a:rPr lang="en-US" altLang="zh-CN" sz="2800">
                <a:latin typeface="宋体" panose="02010600030101010101" pitchFamily="2" charset="-122"/>
              </a:rPr>
              <a:t>CREATE TABLE </a:t>
            </a:r>
            <a:r>
              <a:rPr lang="zh-CN" altLang="en-US" sz="2800">
                <a:latin typeface="宋体" panose="02010600030101010101" pitchFamily="2" charset="-122"/>
              </a:rPr>
              <a:t>中用</a:t>
            </a:r>
            <a:r>
              <a:rPr lang="en-US" altLang="zh-CN" sz="2800">
                <a:latin typeface="宋体" panose="02010600030101010101" pitchFamily="2" charset="-122"/>
              </a:rPr>
              <a:t>FOREIGN</a:t>
            </a:r>
            <a:endParaRPr lang="en-US" altLang="zh-CN" sz="2800">
              <a:latin typeface="宋体" panose="02010600030101010101" pitchFamily="2" charset="-122"/>
            </a:endParaRPr>
          </a:p>
          <a:p>
            <a:r>
              <a:rPr lang="en-US" altLang="zh-CN" sz="2800">
                <a:latin typeface="宋体" panose="02010600030101010101" pitchFamily="2" charset="-122"/>
              </a:rPr>
              <a:t>KEY</a:t>
            </a:r>
            <a:r>
              <a:rPr lang="zh-CN" altLang="en-US" sz="2800">
                <a:latin typeface="宋体" panose="02010600030101010101" pitchFamily="2" charset="-122"/>
              </a:rPr>
              <a:t>短语定义哪些列为外码</a:t>
            </a:r>
            <a:r>
              <a:rPr lang="en-US" altLang="zh-CN" sz="2800">
                <a:latin typeface="宋体" panose="02010600030101010101" pitchFamily="2" charset="-122"/>
              </a:rPr>
              <a:t>,</a:t>
            </a:r>
            <a:r>
              <a:rPr lang="zh-CN" altLang="en-US" sz="2800">
                <a:latin typeface="宋体" panose="02010600030101010101" pitchFamily="2" charset="-122"/>
              </a:rPr>
              <a:t>用</a:t>
            </a:r>
            <a:r>
              <a:rPr lang="en-US" altLang="zh-CN" sz="2800">
                <a:latin typeface="宋体" panose="02010600030101010101" pitchFamily="2" charset="-122"/>
              </a:rPr>
              <a:t>REFERENCES</a:t>
            </a:r>
            <a:r>
              <a:rPr lang="zh-CN" altLang="en-US" sz="2800">
                <a:latin typeface="宋体" panose="02010600030101010101" pitchFamily="2" charset="-122"/>
              </a:rPr>
              <a:t>短语指明这些外码参照哪些表的主码</a:t>
            </a:r>
            <a:endParaRPr lang="zh-CN" altLang="en-US" sz="2800">
              <a:latin typeface="宋体" panose="02010600030101010101" pitchFamily="2" charset="-122"/>
            </a:endParaRPr>
          </a:p>
          <a:p>
            <a:r>
              <a:rPr lang="zh-CN" altLang="en-US" sz="2800">
                <a:latin typeface="宋体" panose="02010600030101010101" pitchFamily="2" charset="-122"/>
              </a:rPr>
              <a:t>例 关系表</a:t>
            </a:r>
            <a:r>
              <a:rPr lang="en-US" altLang="zh-CN" sz="2800">
                <a:latin typeface="宋体" panose="02010600030101010101" pitchFamily="2" charset="-122"/>
              </a:rPr>
              <a:t>SC</a:t>
            </a:r>
            <a:r>
              <a:rPr lang="zh-CN" altLang="en-US" sz="2800">
                <a:latin typeface="宋体" panose="02010600030101010101" pitchFamily="2" charset="-122"/>
              </a:rPr>
              <a:t>中一个元组表示一个学生选修的某门课程的成绩</a:t>
            </a:r>
            <a:r>
              <a:rPr lang="en-US" altLang="zh-CN" sz="2800">
                <a:latin typeface="宋体" panose="02010600030101010101" pitchFamily="2" charset="-122"/>
              </a:rPr>
              <a:t>,(SNO,CNO)</a:t>
            </a:r>
            <a:r>
              <a:rPr lang="zh-CN" altLang="en-US" sz="2800">
                <a:latin typeface="宋体" panose="02010600030101010101" pitchFamily="2" charset="-122"/>
              </a:rPr>
              <a:t>是主码</a:t>
            </a:r>
            <a:r>
              <a:rPr lang="en-US" altLang="zh-CN" sz="2800">
                <a:latin typeface="宋体" panose="02010600030101010101" pitchFamily="2" charset="-122"/>
              </a:rPr>
              <a:t>.SNO CNO</a:t>
            </a:r>
            <a:r>
              <a:rPr lang="zh-CN" altLang="en-US" sz="2800">
                <a:latin typeface="宋体" panose="02010600030101010101" pitchFamily="2" charset="-122"/>
              </a:rPr>
              <a:t>分别参照引用</a:t>
            </a:r>
            <a:r>
              <a:rPr lang="en-US" altLang="zh-CN" sz="2800">
                <a:latin typeface="宋体" panose="02010600030101010101" pitchFamily="2" charset="-122"/>
              </a:rPr>
              <a:t>STUDENT</a:t>
            </a:r>
            <a:r>
              <a:rPr lang="zh-CN" altLang="en-US" sz="2800">
                <a:latin typeface="宋体" panose="02010600030101010101" pitchFamily="2" charset="-122"/>
              </a:rPr>
              <a:t>表的主码和</a:t>
            </a:r>
            <a:r>
              <a:rPr lang="en-US" altLang="zh-CN" sz="2800">
                <a:latin typeface="宋体" panose="02010600030101010101" pitchFamily="2" charset="-122"/>
              </a:rPr>
              <a:t>COURSE</a:t>
            </a:r>
            <a:r>
              <a:rPr lang="zh-CN" altLang="en-US" sz="2800">
                <a:latin typeface="宋体" panose="02010600030101010101" pitchFamily="2" charset="-122"/>
              </a:rPr>
              <a:t>表的主码</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5" name="标题 916481"/>
          <p:cNvSpPr>
            <a:spLocks noGrp="1"/>
          </p:cNvSpPr>
          <p:nvPr>
            <p:ph type="title"/>
          </p:nvPr>
        </p:nvSpPr>
        <p:spPr>
          <a:xfrm>
            <a:off x="0" y="0"/>
            <a:ext cx="7524750"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7506" name="文本占位符 916482"/>
          <p:cNvSpPr>
            <a:spLocks noGrp="1"/>
          </p:cNvSpPr>
          <p:nvPr>
            <p:ph idx="1"/>
          </p:nvPr>
        </p:nvSpPr>
        <p:spPr>
          <a:xfrm>
            <a:off x="0" y="1125538"/>
            <a:ext cx="9144000" cy="5732462"/>
          </a:xfrm>
        </p:spPr>
        <p:txBody>
          <a:bodyPr anchor="t"/>
          <a:lstStyle/>
          <a:p>
            <a:pPr>
              <a:lnSpc>
                <a:spcPct val="90000"/>
              </a:lnSpc>
            </a:pPr>
            <a:r>
              <a:rPr lang="zh-CN" altLang="en-US" sz="2800">
                <a:latin typeface="宋体" panose="02010600030101010101" pitchFamily="2" charset="-122"/>
              </a:rPr>
              <a:t>例</a:t>
            </a:r>
            <a:r>
              <a:rPr lang="en-US" altLang="zh-CN" sz="2800">
                <a:latin typeface="宋体" panose="02010600030101010101" pitchFamily="2" charset="-122"/>
              </a:rPr>
              <a:t>3  </a:t>
            </a:r>
            <a:r>
              <a:rPr lang="zh-CN" altLang="en-US" sz="2800">
                <a:latin typeface="宋体" panose="02010600030101010101" pitchFamily="2" charset="-122"/>
              </a:rPr>
              <a:t>定义</a:t>
            </a:r>
            <a:r>
              <a:rPr lang="en-US" altLang="zh-CN" sz="2800">
                <a:latin typeface="宋体" panose="02010600030101010101" pitchFamily="2" charset="-122"/>
              </a:rPr>
              <a:t>SC</a:t>
            </a:r>
            <a:r>
              <a:rPr lang="zh-CN" altLang="en-US" sz="2800">
                <a:latin typeface="宋体" panose="02010600030101010101" pitchFamily="2" charset="-122"/>
              </a:rPr>
              <a:t>中的参照完整性</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CREATE TABLE sc</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(sno CHAR(9)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Cno CHAR(4)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Grade SMALLINT,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PRIMARY kEY (sno,cno),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FOREIGN KEY (sno)REFERENCES student(sno),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FOREIGN KEY (cno)REFERENCES course(cno));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5.2.2</a:t>
            </a:r>
            <a:r>
              <a:rPr lang="zh-CN" altLang="en-US" sz="2800">
                <a:latin typeface="宋体" panose="02010600030101010101" pitchFamily="2" charset="-122"/>
              </a:rPr>
              <a:t>参照完整性检查和违约处理</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一个参照完整性将两个表中的相应元组联系起来</a:t>
            </a:r>
            <a:r>
              <a:rPr lang="en-US" altLang="zh-CN" sz="2800">
                <a:latin typeface="宋体" panose="02010600030101010101" pitchFamily="2" charset="-122"/>
              </a:rPr>
              <a:t>.</a:t>
            </a:r>
            <a:r>
              <a:rPr lang="zh-CN" altLang="en-US" sz="2800">
                <a:latin typeface="宋体" panose="02010600030101010101" pitchFamily="2" charset="-122"/>
              </a:rPr>
              <a:t>因此对被参照表和参照表进行增删改操作时有可能破坏参照完整性</a:t>
            </a:r>
            <a:r>
              <a:rPr lang="en-US" altLang="zh-CN" sz="2800">
                <a:latin typeface="宋体" panose="02010600030101010101" pitchFamily="2" charset="-122"/>
              </a:rPr>
              <a:t>,</a:t>
            </a:r>
            <a:r>
              <a:rPr lang="zh-CN" altLang="en-US" sz="2800">
                <a:latin typeface="宋体" panose="02010600030101010101" pitchFamily="2" charset="-122"/>
              </a:rPr>
              <a:t>必须检查</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9217"/>
          <p:cNvSpPr>
            <a:spLocks noGrp="1"/>
          </p:cNvSpPr>
          <p:nvPr>
            <p:ph type="title"/>
          </p:nvPr>
        </p:nvSpPr>
        <p:spPr>
          <a:xfrm>
            <a:off x="685800" y="152400"/>
            <a:ext cx="6870700" cy="973138"/>
          </a:xfrm>
        </p:spPr>
        <p:txBody>
          <a:bodyPr anchor="b"/>
          <a:lstStyle/>
          <a:p>
            <a:r>
              <a:rPr lang="zh-CN" altLang="en-US"/>
              <a:t>数据举例</a:t>
            </a:r>
            <a:endParaRPr lang="zh-CN" altLang="en-US"/>
          </a:p>
        </p:txBody>
      </p:sp>
      <p:sp>
        <p:nvSpPr>
          <p:cNvPr id="10242" name="文本占位符 9218"/>
          <p:cNvSpPr>
            <a:spLocks noGrp="1"/>
          </p:cNvSpPr>
          <p:nvPr>
            <p:ph idx="1"/>
          </p:nvPr>
        </p:nvSpPr>
        <p:spPr>
          <a:xfrm>
            <a:off x="0" y="1341438"/>
            <a:ext cx="9144000" cy="5516562"/>
          </a:xfrm>
        </p:spPr>
        <p:txBody>
          <a:bodyPr anchor="t"/>
          <a:lstStyle/>
          <a:p>
            <a:r>
              <a:rPr lang="zh-CN" altLang="en-US"/>
              <a:t>学生档案中的学生记录</a:t>
            </a:r>
            <a:endParaRPr lang="zh-CN" altLang="en-US"/>
          </a:p>
          <a:p>
            <a:pPr>
              <a:buNone/>
            </a:pPr>
            <a:r>
              <a:rPr lang="zh-CN" altLang="en-US"/>
              <a:t>（李明，男， </a:t>
            </a:r>
            <a:r>
              <a:rPr lang="en-US" altLang="zh-CN"/>
              <a:t>1972 </a:t>
            </a:r>
            <a:r>
              <a:rPr lang="zh-CN" altLang="en-US"/>
              <a:t>，江苏，计算机系， </a:t>
            </a:r>
            <a:r>
              <a:rPr lang="en-US" altLang="zh-CN"/>
              <a:t>1990 </a:t>
            </a:r>
            <a:r>
              <a:rPr lang="zh-CN" altLang="en-US"/>
              <a:t>）</a:t>
            </a:r>
            <a:endParaRPr lang="zh-CN" altLang="en-US"/>
          </a:p>
          <a:p>
            <a:r>
              <a:rPr lang="zh-CN" altLang="en-US"/>
              <a:t>数据的形式不能完全表达其内容</a:t>
            </a:r>
            <a:endParaRPr lang="zh-CN" altLang="en-US"/>
          </a:p>
          <a:p>
            <a:r>
              <a:rPr lang="zh-CN" altLang="en-US"/>
              <a:t>但经过数据的解释</a:t>
            </a:r>
            <a:endParaRPr lang="zh-CN" altLang="en-US"/>
          </a:p>
          <a:p>
            <a:pPr>
              <a:buNone/>
            </a:pPr>
            <a:r>
              <a:rPr lang="zh-CN" altLang="en-US"/>
              <a:t> 语义：学生姓名、性别、出生年月、籍贯、所在</a:t>
            </a:r>
            <a:endParaRPr lang="zh-CN" altLang="en-US"/>
          </a:p>
          <a:p>
            <a:pPr>
              <a:buNone/>
            </a:pPr>
            <a:r>
              <a:rPr lang="zh-CN" altLang="en-US"/>
              <a:t>系别、入学时间</a:t>
            </a:r>
            <a:endParaRPr lang="zh-CN" altLang="en-US"/>
          </a:p>
          <a:p>
            <a:pPr>
              <a:buNone/>
            </a:pPr>
            <a:r>
              <a:rPr lang="zh-CN" altLang="en-US"/>
              <a:t>解释：李明是个大学生， </a:t>
            </a:r>
            <a:r>
              <a:rPr lang="en-US" altLang="zh-CN"/>
              <a:t>1972 </a:t>
            </a:r>
            <a:r>
              <a:rPr lang="zh-CN" altLang="en-US"/>
              <a:t>年出生，江苏</a:t>
            </a:r>
            <a:endParaRPr lang="zh-CN" altLang="en-US"/>
          </a:p>
          <a:p>
            <a:pPr>
              <a:buNone/>
            </a:pPr>
            <a:r>
              <a:rPr lang="zh-CN" altLang="en-US"/>
              <a:t>人， </a:t>
            </a:r>
            <a:r>
              <a:rPr lang="en-US" altLang="zh-CN"/>
              <a:t>1990 </a:t>
            </a:r>
            <a:r>
              <a:rPr lang="zh-CN" altLang="en-US"/>
              <a:t>年考入计算机系</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92161"/>
          <p:cNvSpPr>
            <a:spLocks noGrp="1"/>
          </p:cNvSpPr>
          <p:nvPr>
            <p:ph type="title"/>
          </p:nvPr>
        </p:nvSpPr>
        <p:spPr>
          <a:xfrm>
            <a:off x="685800" y="152400"/>
            <a:ext cx="6870700" cy="539750"/>
          </a:xfrm>
        </p:spPr>
        <p:txBody>
          <a:bodyPr anchor="b"/>
          <a:lstStyle/>
          <a:p>
            <a:r>
              <a:rPr lang="zh-CN" altLang="en-US" sz="4000"/>
              <a:t>关系数据模型的数据结构 </a:t>
            </a:r>
            <a:endParaRPr lang="zh-CN" altLang="en-US" sz="4000"/>
          </a:p>
        </p:txBody>
      </p:sp>
      <p:sp>
        <p:nvSpPr>
          <p:cNvPr id="93186" name="文本占位符 92162"/>
          <p:cNvSpPr>
            <a:spLocks noGrp="1"/>
          </p:cNvSpPr>
          <p:nvPr>
            <p:ph idx="1"/>
          </p:nvPr>
        </p:nvSpPr>
        <p:spPr>
          <a:xfrm>
            <a:off x="0" y="981075"/>
            <a:ext cx="8964613" cy="5400675"/>
          </a:xfrm>
        </p:spPr>
        <p:txBody>
          <a:bodyPr anchor="t"/>
          <a:lstStyle/>
          <a:p>
            <a:r>
              <a:rPr lang="zh-CN" altLang="en-US"/>
              <a:t>在用户观点 下，关系模型中数据的逻辑结构是一张二维表，它由行和列组成。</a:t>
            </a:r>
            <a:endParaRPr lang="zh-CN" altLang="en-US"/>
          </a:p>
          <a:p>
            <a:r>
              <a:rPr lang="zh-CN" altLang="en-US"/>
              <a:t>学生登记</a:t>
            </a:r>
            <a:endParaRPr lang="zh-CN" altLang="en-US"/>
          </a:p>
          <a:p>
            <a:endParaRPr lang="zh-CN" altLang="en-US"/>
          </a:p>
        </p:txBody>
      </p:sp>
      <p:pic>
        <p:nvPicPr>
          <p:cNvPr id="93187" name="图片 92163"/>
          <p:cNvPicPr>
            <a:picLocks noChangeAspect="1"/>
          </p:cNvPicPr>
          <p:nvPr/>
        </p:nvPicPr>
        <p:blipFill>
          <a:blip r:embed="rId1"/>
          <a:stretch>
            <a:fillRect/>
          </a:stretch>
        </p:blipFill>
        <p:spPr>
          <a:xfrm>
            <a:off x="250825" y="2852738"/>
            <a:ext cx="8893175" cy="3783012"/>
          </a:xfrm>
          <a:prstGeom prst="rect">
            <a:avLst/>
          </a:prstGeom>
          <a:noFill/>
          <a:ln w="9525">
            <a:noFill/>
          </a:ln>
        </p:spPr>
      </p:pic>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29" name="标题 917505"/>
          <p:cNvSpPr>
            <a:spLocks noGrp="1"/>
          </p:cNvSpPr>
          <p:nvPr>
            <p:ph type="title"/>
          </p:nvPr>
        </p:nvSpPr>
        <p:spPr>
          <a:xfrm>
            <a:off x="250825" y="0"/>
            <a:ext cx="7561263" cy="12684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8530" name="文本占位符 917506"/>
          <p:cNvSpPr>
            <a:spLocks noGrp="1"/>
          </p:cNvSpPr>
          <p:nvPr>
            <p:ph idx="1"/>
          </p:nvPr>
        </p:nvSpPr>
        <p:spPr>
          <a:xfrm>
            <a:off x="0" y="1052513"/>
            <a:ext cx="9144000" cy="5805487"/>
          </a:xfrm>
        </p:spPr>
        <p:txBody>
          <a:bodyPr anchor="t"/>
          <a:lstStyle/>
          <a:p>
            <a:r>
              <a:rPr lang="en-US" altLang="zh-CN">
                <a:latin typeface="宋体" panose="02010600030101010101" pitchFamily="2" charset="-122"/>
              </a:rPr>
              <a:t>1</a:t>
            </a:r>
            <a:r>
              <a:rPr lang="zh-CN" altLang="en-US">
                <a:latin typeface="宋体" panose="02010600030101010101" pitchFamily="2" charset="-122"/>
              </a:rPr>
              <a:t>、</a:t>
            </a:r>
            <a:r>
              <a:rPr lang="en-US" altLang="zh-CN" sz="2800">
                <a:latin typeface="宋体" panose="02010600030101010101" pitchFamily="2" charset="-122"/>
              </a:rPr>
              <a:t>SC</a:t>
            </a:r>
            <a:r>
              <a:rPr lang="zh-CN" altLang="en-US" sz="2800">
                <a:latin typeface="宋体" panose="02010600030101010101" pitchFamily="2" charset="-122"/>
              </a:rPr>
              <a:t>表中增加一个元组，该元组的</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STUDENT</a:t>
            </a:r>
            <a:r>
              <a:rPr lang="zh-CN" altLang="en-US" sz="2800">
                <a:latin typeface="宋体" panose="02010600030101010101" pitchFamily="2" charset="-122"/>
              </a:rPr>
              <a:t>表中找不到一个元组，其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属性的值与之相等</a:t>
            </a:r>
            <a:endParaRPr lang="zh-CN" altLang="en-US" sz="2800">
              <a:latin typeface="宋体" panose="02010600030101010101" pitchFamily="2" charset="-122"/>
            </a:endParaRPr>
          </a:p>
          <a:p>
            <a:r>
              <a:rPr lang="en-US" altLang="zh-CN" sz="2800">
                <a:latin typeface="宋体" panose="02010600030101010101" pitchFamily="2" charset="-122"/>
              </a:rPr>
              <a:t>2</a:t>
            </a:r>
            <a:r>
              <a:rPr lang="zh-CN" altLang="en-US" sz="2800">
                <a:latin typeface="宋体" panose="02010600030101010101" pitchFamily="2" charset="-122"/>
              </a:rPr>
              <a:t>、修改</a:t>
            </a:r>
            <a:r>
              <a:rPr lang="en-US" altLang="zh-CN" sz="2800">
                <a:latin typeface="宋体" panose="02010600030101010101" pitchFamily="2" charset="-122"/>
              </a:rPr>
              <a:t>SC</a:t>
            </a:r>
            <a:r>
              <a:rPr lang="zh-CN" altLang="en-US" sz="2800">
                <a:latin typeface="宋体" panose="02010600030101010101" pitchFamily="2" charset="-122"/>
              </a:rPr>
              <a:t>表中的一个元组，修改后该元组的	</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STUDENGT</a:t>
            </a:r>
            <a:r>
              <a:rPr lang="zh-CN" altLang="en-US" sz="2800">
                <a:latin typeface="宋体" panose="02010600030101010101" pitchFamily="2" charset="-122"/>
              </a:rPr>
              <a:t>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属性的值与之相等。</a:t>
            </a:r>
            <a:endParaRPr lang="zh-CN" altLang="en-US" sz="2800">
              <a:latin typeface="宋体" panose="02010600030101010101" pitchFamily="2" charset="-122"/>
            </a:endParaRPr>
          </a:p>
          <a:p>
            <a:r>
              <a:rPr lang="en-US" altLang="zh-CN" sz="2800">
                <a:latin typeface="宋体" panose="02010600030101010101" pitchFamily="2" charset="-122"/>
              </a:rPr>
              <a:t>3</a:t>
            </a:r>
            <a:r>
              <a:rPr lang="zh-CN" altLang="en-US" sz="2800">
                <a:latin typeface="宋体" panose="02010600030101010101" pitchFamily="2" charset="-122"/>
              </a:rPr>
              <a:t>、从</a:t>
            </a:r>
            <a:r>
              <a:rPr lang="en-US" altLang="zh-CN" sz="2800">
                <a:latin typeface="宋体" panose="02010600030101010101" pitchFamily="2" charset="-122"/>
              </a:rPr>
              <a:t>STUDENGT</a:t>
            </a:r>
            <a:r>
              <a:rPr lang="zh-CN" altLang="en-US" sz="2800">
                <a:latin typeface="宋体" panose="02010600030101010101" pitchFamily="2" charset="-122"/>
              </a:rPr>
              <a:t>表中删除一个元组，造成</a:t>
            </a:r>
            <a:r>
              <a:rPr lang="en-US" altLang="zh-CN" sz="2800">
                <a:latin typeface="宋体" panose="02010600030101010101" pitchFamily="2" charset="-122"/>
              </a:rPr>
              <a:t>SC</a:t>
            </a:r>
            <a:r>
              <a:rPr lang="zh-CN" altLang="en-US" sz="2800">
                <a:latin typeface="宋体" panose="02010600030101010101" pitchFamily="2" charset="-122"/>
              </a:rPr>
              <a:t>表中某些原则元组的</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STUDENGT</a:t>
            </a:r>
            <a:r>
              <a:rPr lang="zh-CN" altLang="en-US" sz="2800">
                <a:latin typeface="宋体" panose="02010600030101010101" pitchFamily="2" charset="-122"/>
              </a:rPr>
              <a:t>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属性值与之相等。</a:t>
            </a:r>
            <a:endParaRPr lang="zh-CN" altLang="en-US" sz="2800">
              <a:latin typeface="宋体" panose="02010600030101010101" pitchFamily="2" charset="-122"/>
            </a:endParaRPr>
          </a:p>
          <a:p>
            <a:r>
              <a:rPr lang="en-US" altLang="zh-CN" sz="2800">
                <a:latin typeface="宋体" panose="02010600030101010101" pitchFamily="2" charset="-122"/>
              </a:rPr>
              <a:t>4</a:t>
            </a:r>
            <a:r>
              <a:rPr lang="zh-CN" altLang="en-US" sz="2800">
                <a:latin typeface="宋体" panose="02010600030101010101" pitchFamily="2" charset="-122"/>
              </a:rPr>
              <a:t>、修改</a:t>
            </a:r>
            <a:r>
              <a:rPr lang="en-US" altLang="zh-CN" sz="2800">
                <a:latin typeface="宋体" panose="02010600030101010101" pitchFamily="2" charset="-122"/>
              </a:rPr>
              <a:t>STUDENT</a:t>
            </a:r>
            <a:r>
              <a:rPr lang="zh-CN" altLang="en-US" sz="2800">
                <a:latin typeface="宋体" panose="02010600030101010101" pitchFamily="2" charset="-122"/>
              </a:rPr>
              <a:t>表中一个元组的</a:t>
            </a:r>
            <a:r>
              <a:rPr lang="en-US" altLang="zh-CN" sz="2800">
                <a:latin typeface="宋体" panose="02010600030101010101" pitchFamily="2" charset="-122"/>
              </a:rPr>
              <a:t>SNO</a:t>
            </a:r>
            <a:r>
              <a:rPr lang="zh-CN" altLang="en-US" sz="2800">
                <a:latin typeface="宋体" panose="02010600030101010101" pitchFamily="2" charset="-122"/>
              </a:rPr>
              <a:t>属性，造成</a:t>
            </a:r>
            <a:r>
              <a:rPr lang="en-US" altLang="zh-CN" sz="2800">
                <a:latin typeface="宋体" panose="02010600030101010101" pitchFamily="2" charset="-122"/>
              </a:rPr>
              <a:t>SC</a:t>
            </a:r>
            <a:r>
              <a:rPr lang="zh-CN" altLang="en-US" sz="2800">
                <a:latin typeface="宋体" panose="02010600030101010101" pitchFamily="2" charset="-122"/>
              </a:rPr>
              <a:t>表中某些元组的</a:t>
            </a:r>
            <a:r>
              <a:rPr lang="en-US" altLang="zh-CN" sz="2800">
                <a:latin typeface="宋体" panose="02010600030101010101" pitchFamily="2" charset="-122"/>
              </a:rPr>
              <a:t>SNO</a:t>
            </a:r>
            <a:r>
              <a:rPr lang="zh-CN" altLang="en-US" sz="2800">
                <a:latin typeface="宋体" panose="02010600030101010101" pitchFamily="2" charset="-122"/>
              </a:rPr>
              <a:t>属性的值在表</a:t>
            </a:r>
            <a:r>
              <a:rPr lang="en-US" altLang="zh-CN" sz="2800">
                <a:latin typeface="宋体" panose="02010600030101010101" pitchFamily="2" charset="-122"/>
              </a:rPr>
              <a:t>STUDENT</a:t>
            </a:r>
            <a:r>
              <a:rPr lang="zh-CN" altLang="en-US" sz="2800">
                <a:latin typeface="宋体" panose="02010600030101010101" pitchFamily="2" charset="-122"/>
              </a:rPr>
              <a:t>中找不到一个元组，其</a:t>
            </a:r>
            <a:r>
              <a:rPr lang="en-US" altLang="zh-CN" sz="2800">
                <a:latin typeface="宋体" panose="02010600030101010101" pitchFamily="2" charset="-122"/>
              </a:rPr>
              <a:t>SNO</a:t>
            </a:r>
            <a:r>
              <a:rPr lang="zh-CN" altLang="en-US" sz="2800">
                <a:latin typeface="宋体" panose="02010600030101010101" pitchFamily="2" charset="-122"/>
              </a:rPr>
              <a:t>属性的值与之相等。</a:t>
            </a:r>
            <a:endParaRPr lang="zh-CN" altLang="en-US" sz="2800">
              <a:latin typeface="宋体" panose="02010600030101010101" pitchFamily="2" charset="-122"/>
            </a:endParaRPr>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3" name="标题 918529"/>
          <p:cNvSpPr>
            <a:spLocks noGrp="1"/>
          </p:cNvSpPr>
          <p:nvPr>
            <p:ph type="title"/>
          </p:nvPr>
        </p:nvSpPr>
        <p:spPr>
          <a:xfrm>
            <a:off x="0" y="0"/>
            <a:ext cx="7667625" cy="1052513"/>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19554" name="文本占位符 918530"/>
          <p:cNvSpPr>
            <a:spLocks noGrp="1"/>
          </p:cNvSpPr>
          <p:nvPr>
            <p:ph idx="1"/>
          </p:nvPr>
        </p:nvSpPr>
        <p:spPr>
          <a:xfrm>
            <a:off x="0" y="1341438"/>
            <a:ext cx="9144000" cy="5516562"/>
          </a:xfrm>
        </p:spPr>
        <p:txBody>
          <a:bodyPr anchor="t"/>
          <a:lstStyle/>
          <a:p>
            <a:r>
              <a:rPr lang="zh-CN" altLang="en-US" sz="2800"/>
              <a:t>当上述不一致发生时，系统可以采取以下策略处理</a:t>
            </a:r>
            <a:endParaRPr lang="zh-CN" altLang="en-US" sz="2800"/>
          </a:p>
          <a:p>
            <a:r>
              <a:rPr lang="en-US" altLang="zh-CN" sz="2800">
                <a:latin typeface="宋体" panose="02010600030101010101" pitchFamily="2" charset="-122"/>
              </a:rPr>
              <a:t>1</a:t>
            </a:r>
            <a:r>
              <a:rPr lang="zh-CN" altLang="en-US" sz="2800">
                <a:latin typeface="宋体" panose="02010600030101010101" pitchFamily="2" charset="-122"/>
              </a:rPr>
              <a:t>、拒绝（</a:t>
            </a:r>
            <a:r>
              <a:rPr lang="en-US" altLang="zh-CN" sz="2800">
                <a:latin typeface="宋体" panose="02010600030101010101" pitchFamily="2" charset="-122"/>
              </a:rPr>
              <a:t>NO ACTION</a:t>
            </a:r>
            <a:r>
              <a:rPr lang="zh-CN" altLang="en-US" sz="2800">
                <a:latin typeface="宋体" panose="02010600030101010101" pitchFamily="2" charset="-122"/>
              </a:rPr>
              <a:t>）执行</a:t>
            </a:r>
            <a:endParaRPr lang="zh-CN" altLang="en-US" sz="2800">
              <a:latin typeface="宋体" panose="02010600030101010101" pitchFamily="2" charset="-122"/>
            </a:endParaRPr>
          </a:p>
          <a:p>
            <a:r>
              <a:rPr lang="en-US" altLang="zh-CN" sz="2800">
                <a:latin typeface="宋体" panose="02010600030101010101" pitchFamily="2" charset="-122"/>
              </a:rPr>
              <a:t>2</a:t>
            </a:r>
            <a:r>
              <a:rPr lang="zh-CN" altLang="en-US" sz="2800">
                <a:latin typeface="宋体" panose="02010600030101010101" pitchFamily="2" charset="-122"/>
              </a:rPr>
              <a:t>、级连操作</a:t>
            </a:r>
            <a:endParaRPr lang="zh-CN" altLang="en-US" sz="2800">
              <a:latin typeface="宋体" panose="02010600030101010101" pitchFamily="2" charset="-122"/>
            </a:endParaRPr>
          </a:p>
          <a:p>
            <a:r>
              <a:rPr lang="en-US" altLang="zh-CN" sz="2800">
                <a:latin typeface="宋体" panose="02010600030101010101" pitchFamily="2" charset="-122"/>
              </a:rPr>
              <a:t>3</a:t>
            </a:r>
            <a:r>
              <a:rPr lang="zh-CN" altLang="en-US" sz="2800">
                <a:latin typeface="宋体" panose="02010600030101010101" pitchFamily="2" charset="-122"/>
              </a:rPr>
              <a:t>、设置为空</a:t>
            </a:r>
            <a:endParaRPr lang="zh-CN" altLang="en-US" sz="2800">
              <a:latin typeface="宋体" panose="02010600030101010101" pitchFamily="2" charset="-122"/>
            </a:endParaRPr>
          </a:p>
          <a:p>
            <a:r>
              <a:rPr lang="en-US" altLang="zh-CN" sz="2800">
                <a:latin typeface="宋体" panose="02010600030101010101" pitchFamily="2" charset="-122"/>
              </a:rPr>
              <a:t>5.3 </a:t>
            </a:r>
            <a:r>
              <a:rPr lang="zh-CN" altLang="en-US" sz="2800">
                <a:latin typeface="宋体" panose="02010600030101010101" pitchFamily="2" charset="-122"/>
              </a:rPr>
              <a:t>用户定义的完整性</a:t>
            </a:r>
            <a:endParaRPr lang="zh-CN" altLang="en-US" sz="2800">
              <a:latin typeface="宋体" panose="02010600030101010101" pitchFamily="2" charset="-122"/>
            </a:endParaRPr>
          </a:p>
          <a:p>
            <a:r>
              <a:rPr lang="en-US" altLang="zh-CN" sz="2800">
                <a:latin typeface="宋体" panose="02010600030101010101" pitchFamily="2" charset="-122"/>
              </a:rPr>
              <a:t>5.3.1 </a:t>
            </a:r>
            <a:r>
              <a:rPr lang="zh-CN" altLang="en-US" sz="2800">
                <a:latin typeface="宋体" panose="02010600030101010101" pitchFamily="2" charset="-122"/>
              </a:rPr>
              <a:t>属性上的约束条件的定义</a:t>
            </a:r>
            <a:endParaRPr lang="zh-CN" altLang="en-US" sz="2800">
              <a:latin typeface="宋体" panose="02010600030101010101" pitchFamily="2" charset="-122"/>
            </a:endParaRPr>
          </a:p>
          <a:p>
            <a:r>
              <a:rPr lang="zh-CN" altLang="en-US" sz="2800">
                <a:latin typeface="宋体" panose="02010600030101010101" pitchFamily="2" charset="-122"/>
              </a:rPr>
              <a:t>在</a:t>
            </a:r>
            <a:r>
              <a:rPr lang="en-US" altLang="zh-CN" sz="2800">
                <a:latin typeface="宋体" panose="02010600030101010101" pitchFamily="2" charset="-122"/>
              </a:rPr>
              <a:t>CREATE TABLE</a:t>
            </a:r>
            <a:r>
              <a:rPr lang="zh-CN" altLang="en-US" sz="2800">
                <a:latin typeface="宋体" panose="02010600030101010101" pitchFamily="2" charset="-122"/>
              </a:rPr>
              <a:t>中定义属性的同时可以根据应用要求</a:t>
            </a:r>
            <a:r>
              <a:rPr lang="en-US" altLang="zh-CN" sz="2800">
                <a:latin typeface="宋体" panose="02010600030101010101" pitchFamily="2" charset="-122"/>
              </a:rPr>
              <a:t>,</a:t>
            </a:r>
            <a:r>
              <a:rPr lang="zh-CN" altLang="en-US" sz="2800">
                <a:latin typeface="宋体" panose="02010600030101010101" pitchFamily="2" charset="-122"/>
              </a:rPr>
              <a:t>定义属性上的约束条件</a:t>
            </a:r>
            <a:r>
              <a:rPr lang="en-US" altLang="zh-CN" sz="2800">
                <a:latin typeface="宋体" panose="02010600030101010101" pitchFamily="2" charset="-122"/>
              </a:rPr>
              <a:t>,</a:t>
            </a:r>
            <a:r>
              <a:rPr lang="zh-CN" altLang="en-US" sz="2800">
                <a:latin typeface="宋体" panose="02010600030101010101" pitchFamily="2" charset="-122"/>
              </a:rPr>
              <a:t>即属性值限制</a:t>
            </a:r>
            <a:r>
              <a:rPr lang="en-US" altLang="zh-CN" sz="2800">
                <a:latin typeface="宋体" panose="02010600030101010101" pitchFamily="2" charset="-122"/>
              </a:rPr>
              <a:t>,</a:t>
            </a:r>
            <a:r>
              <a:rPr lang="zh-CN" altLang="en-US" sz="2800">
                <a:latin typeface="宋体" panose="02010600030101010101" pitchFamily="2" charset="-122"/>
              </a:rPr>
              <a:t>包括</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列值非空</a:t>
            </a:r>
            <a:r>
              <a:rPr lang="en-US" altLang="zh-CN" sz="2800">
                <a:latin typeface="宋体" panose="02010600030101010101" pitchFamily="2" charset="-122"/>
              </a:rPr>
              <a:t>(NOT NULL</a:t>
            </a:r>
            <a:r>
              <a:rPr lang="zh-CN" altLang="en-US" sz="2800">
                <a:latin typeface="宋体" panose="02010600030101010101" pitchFamily="2" charset="-122"/>
              </a:rPr>
              <a:t>短语</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列值唯一</a:t>
            </a:r>
            <a:r>
              <a:rPr lang="en-US" altLang="zh-CN" sz="2800">
                <a:latin typeface="宋体" panose="02010600030101010101" pitchFamily="2" charset="-122"/>
              </a:rPr>
              <a:t>(UNIQUE </a:t>
            </a:r>
            <a:r>
              <a:rPr lang="zh-CN" altLang="en-US" sz="2800">
                <a:latin typeface="宋体" panose="02010600030101010101" pitchFamily="2" charset="-122"/>
              </a:rPr>
              <a:t>短语</a:t>
            </a:r>
            <a:r>
              <a:rPr lang="en-US" altLang="zh-CN" sz="2800">
                <a:latin typeface="宋体" panose="02010600030101010101" pitchFamily="2" charset="-122"/>
              </a:rPr>
              <a:t>)</a:t>
            </a:r>
            <a:endParaRPr lang="en-US" altLang="zh-CN" sz="2800">
              <a:latin typeface="宋体" panose="02010600030101010101" pitchFamily="2" charset="-122"/>
            </a:endParaRPr>
          </a:p>
          <a:p>
            <a:r>
              <a:rPr lang="zh-CN" altLang="en-US" sz="2800">
                <a:latin typeface="宋体" panose="02010600030101010101" pitchFamily="2" charset="-122"/>
              </a:rPr>
              <a:t>检查列值是否满足一个布尔表达式</a:t>
            </a:r>
            <a:r>
              <a:rPr lang="en-US" altLang="zh-CN" sz="2800">
                <a:latin typeface="宋体" panose="02010600030101010101" pitchFamily="2" charset="-122"/>
              </a:rPr>
              <a:t>(CHECK</a:t>
            </a:r>
            <a:r>
              <a:rPr lang="zh-CN" altLang="en-US" sz="2800">
                <a:latin typeface="宋体" panose="02010600030101010101" pitchFamily="2" charset="-122"/>
              </a:rPr>
              <a:t>短语</a:t>
            </a:r>
            <a:r>
              <a:rPr lang="en-US" altLang="zh-CN" sz="2800">
                <a:latin typeface="宋体" panose="02010600030101010101" pitchFamily="2" charset="-122"/>
              </a:rPr>
              <a:t>)</a:t>
            </a:r>
            <a:endParaRPr lang="en-US" altLang="zh-CN" sz="2800">
              <a:latin typeface="宋体" panose="02010600030101010101" pitchFamily="2" charset="-122"/>
            </a:endParaRPr>
          </a:p>
          <a:p>
            <a:endParaRPr lang="zh-CN" altLang="en-US" sz="2800">
              <a:latin typeface="宋体" panose="02010600030101010101" pitchFamily="2" charset="-122"/>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7" name="标题 919553"/>
          <p:cNvSpPr>
            <a:spLocks noGrp="1"/>
          </p:cNvSpPr>
          <p:nvPr>
            <p:ph type="title"/>
          </p:nvPr>
        </p:nvSpPr>
        <p:spPr>
          <a:xfrm>
            <a:off x="0" y="0"/>
            <a:ext cx="7092950"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0578" name="文本占位符 919554"/>
          <p:cNvSpPr>
            <a:spLocks noGrp="1"/>
          </p:cNvSpPr>
          <p:nvPr>
            <p:ph idx="1"/>
          </p:nvPr>
        </p:nvSpPr>
        <p:spPr>
          <a:xfrm>
            <a:off x="0" y="908050"/>
            <a:ext cx="9144000" cy="5949950"/>
          </a:xfrm>
        </p:spPr>
        <p:txBody>
          <a:bodyPr anchor="t"/>
          <a:lstStyle/>
          <a:p>
            <a:pPr>
              <a:lnSpc>
                <a:spcPct val="90000"/>
              </a:lnSpc>
            </a:pPr>
            <a:r>
              <a:rPr lang="en-US" altLang="zh-CN" sz="2800">
                <a:latin typeface="宋体" panose="02010600030101010101" pitchFamily="2" charset="-122"/>
              </a:rPr>
              <a:t>1</a:t>
            </a:r>
            <a:r>
              <a:rPr lang="zh-CN" altLang="en-US" sz="2800">
                <a:latin typeface="宋体" panose="02010600030101010101" pitchFamily="2" charset="-122"/>
              </a:rPr>
              <a:t>、不允许取空</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例</a:t>
            </a:r>
            <a:r>
              <a:rPr lang="en-US" altLang="zh-CN" sz="2800">
                <a:latin typeface="宋体" panose="02010600030101010101" pitchFamily="2" charset="-122"/>
              </a:rPr>
              <a:t>5 </a:t>
            </a:r>
            <a:r>
              <a:rPr lang="zh-CN" altLang="en-US" sz="2800">
                <a:latin typeface="宋体" panose="02010600030101010101" pitchFamily="2" charset="-122"/>
              </a:rPr>
              <a:t>在定义</a:t>
            </a:r>
            <a:r>
              <a:rPr lang="en-US" altLang="zh-CN" sz="2800">
                <a:latin typeface="宋体" panose="02010600030101010101" pitchFamily="2" charset="-122"/>
              </a:rPr>
              <a:t>SC</a:t>
            </a:r>
            <a:r>
              <a:rPr lang="zh-CN" altLang="en-US" sz="2800">
                <a:latin typeface="宋体" panose="02010600030101010101" pitchFamily="2" charset="-122"/>
              </a:rPr>
              <a:t>表时，说明</a:t>
            </a:r>
            <a:r>
              <a:rPr lang="en-US" altLang="zh-CN" sz="2800">
                <a:latin typeface="宋体" panose="02010600030101010101" pitchFamily="2" charset="-122"/>
              </a:rPr>
              <a:t>SNO</a:t>
            </a:r>
            <a:r>
              <a:rPr lang="zh-CN" altLang="en-US" sz="2800">
                <a:latin typeface="宋体" panose="02010600030101010101" pitchFamily="2" charset="-122"/>
              </a:rPr>
              <a:t>、</a:t>
            </a:r>
            <a:r>
              <a:rPr lang="en-US" altLang="zh-CN" sz="2800">
                <a:latin typeface="宋体" panose="02010600030101010101" pitchFamily="2" charset="-122"/>
              </a:rPr>
              <a:t>CNO</a:t>
            </a:r>
            <a:r>
              <a:rPr lang="zh-CN" altLang="en-US" sz="2800">
                <a:latin typeface="宋体" panose="02010600030101010101" pitchFamily="2" charset="-122"/>
              </a:rPr>
              <a:t>、</a:t>
            </a:r>
            <a:r>
              <a:rPr lang="en-US" altLang="zh-CN" sz="2800">
                <a:latin typeface="宋体" panose="02010600030101010101" pitchFamily="2" charset="-122"/>
              </a:rPr>
              <a:t>GRADE</a:t>
            </a:r>
            <a:r>
              <a:rPr lang="zh-CN" altLang="en-US" sz="2800">
                <a:latin typeface="宋体" panose="02010600030101010101" pitchFamily="2" charset="-122"/>
              </a:rPr>
              <a:t>属性不允许取空值</a:t>
            </a:r>
            <a:endParaRPr lang="zh-CN" altLang="en-US" sz="2800">
              <a:latin typeface="宋体" panose="02010600030101010101" pitchFamily="2" charset="-122"/>
            </a:endParaRPr>
          </a:p>
          <a:p>
            <a:pPr>
              <a:lnSpc>
                <a:spcPct val="90000"/>
              </a:lnSpc>
            </a:pPr>
            <a:r>
              <a:rPr lang="en-US" altLang="zh-CN" sz="2800">
                <a:latin typeface="宋体" panose="02010600030101010101" pitchFamily="2" charset="-122"/>
              </a:rPr>
              <a:t>CREATE TABLE sc</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(sno CHAR(9)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Cno CHAR(4)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Grade SMALLINT NOT NULL,</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PRIMARY KEY(sno,cno),</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en-US" altLang="zh-CN" sz="2800">
                <a:latin typeface="宋体" panose="02010600030101010101" pitchFamily="2" charset="-122"/>
              </a:rPr>
              <a:t>2</a:t>
            </a:r>
            <a:r>
              <a:rPr lang="zh-CN" altLang="en-US" sz="2800">
                <a:latin typeface="宋体" panose="02010600030101010101" pitchFamily="2" charset="-122"/>
              </a:rPr>
              <a:t>、列值唯一</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例</a:t>
            </a:r>
            <a:r>
              <a:rPr lang="en-US" altLang="zh-CN" sz="2800">
                <a:latin typeface="宋体" panose="02010600030101010101" pitchFamily="2" charset="-122"/>
              </a:rPr>
              <a:t>6 </a:t>
            </a:r>
            <a:r>
              <a:rPr lang="zh-CN" altLang="en-US" sz="2800">
                <a:latin typeface="宋体" panose="02010600030101010101" pitchFamily="2" charset="-122"/>
              </a:rPr>
              <a:t>建立部门表</a:t>
            </a:r>
            <a:r>
              <a:rPr lang="en-US" altLang="zh-CN" sz="2800">
                <a:latin typeface="宋体" panose="02010600030101010101" pitchFamily="2" charset="-122"/>
              </a:rPr>
              <a:t>DEPT</a:t>
            </a:r>
            <a:r>
              <a:rPr lang="zh-CN" altLang="en-US" sz="2800">
                <a:latin typeface="宋体" panose="02010600030101010101" pitchFamily="2" charset="-122"/>
              </a:rPr>
              <a:t>，要求部门名称</a:t>
            </a:r>
            <a:r>
              <a:rPr lang="en-US" altLang="zh-CN" sz="2800">
                <a:latin typeface="宋体" panose="02010600030101010101" pitchFamily="2" charset="-122"/>
              </a:rPr>
              <a:t>Dname</a:t>
            </a:r>
            <a:r>
              <a:rPr lang="zh-CN" altLang="en-US" sz="2800">
                <a:latin typeface="宋体" panose="02010600030101010101" pitchFamily="2" charset="-122"/>
              </a:rPr>
              <a:t>列取值唯一，部门编号</a:t>
            </a:r>
            <a:r>
              <a:rPr lang="en-US" altLang="zh-CN" sz="2800">
                <a:latin typeface="宋体" panose="02010600030101010101" pitchFamily="2" charset="-122"/>
              </a:rPr>
              <a:t>Deptno</a:t>
            </a:r>
            <a:r>
              <a:rPr lang="zh-CN" altLang="en-US" sz="2800">
                <a:latin typeface="宋体" panose="02010600030101010101" pitchFamily="2" charset="-122"/>
              </a:rPr>
              <a:t>列为主码。</a:t>
            </a:r>
            <a:endParaRPr lang="zh-CN" altLang="en-US" sz="2800">
              <a:latin typeface="宋体" panose="02010600030101010101" pitchFamily="2" charset="-122"/>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标题 920577"/>
          <p:cNvSpPr>
            <a:spLocks noGrp="1"/>
          </p:cNvSpPr>
          <p:nvPr>
            <p:ph type="title"/>
          </p:nvPr>
        </p:nvSpPr>
        <p:spPr>
          <a:xfrm>
            <a:off x="0" y="0"/>
            <a:ext cx="6372225" cy="7651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1602" name="文本占位符 920578"/>
          <p:cNvSpPr>
            <a:spLocks noGrp="1"/>
          </p:cNvSpPr>
          <p:nvPr>
            <p:ph idx="1"/>
          </p:nvPr>
        </p:nvSpPr>
        <p:spPr>
          <a:xfrm>
            <a:off x="0" y="765175"/>
            <a:ext cx="9144000" cy="6092825"/>
          </a:xfrm>
        </p:spPr>
        <p:txBody>
          <a:bodyPr anchor="t"/>
          <a:lstStyle/>
          <a:p>
            <a:r>
              <a:rPr lang="en-US" altLang="zh-CN" sz="2800">
                <a:solidFill>
                  <a:schemeClr val="tx2"/>
                </a:solidFill>
                <a:latin typeface="宋体" panose="02010600030101010101" pitchFamily="2" charset="-122"/>
              </a:rPr>
              <a:t>CREATE TABLE DEPT</a:t>
            </a:r>
            <a:endParaRPr lang="en-US" altLang="zh-CN" sz="2800">
              <a:solidFill>
                <a:schemeClr val="tx2"/>
              </a:solidFill>
              <a:latin typeface="宋体" panose="02010600030101010101" pitchFamily="2" charset="-122"/>
            </a:endParaRPr>
          </a:p>
          <a:p>
            <a:r>
              <a:rPr lang="zh-CN" altLang="en-US" sz="2800">
                <a:solidFill>
                  <a:schemeClr val="tx2"/>
                </a:solidFill>
                <a:latin typeface="宋体" panose="02010600030101010101" pitchFamily="2" charset="-122"/>
              </a:rPr>
              <a:t>（</a:t>
            </a:r>
            <a:r>
              <a:rPr lang="en-US" altLang="zh-CN" sz="2800">
                <a:solidFill>
                  <a:schemeClr val="tx2"/>
                </a:solidFill>
                <a:latin typeface="宋体" panose="02010600030101010101" pitchFamily="2" charset="-122"/>
              </a:rPr>
              <a:t>Deptno NUMERIC(2),Dname CHAR(9) UNIQUE,</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Location CHAR(10),</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PRIMARY KEY (Depton));</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3</a:t>
            </a:r>
            <a:r>
              <a:rPr lang="zh-CN" altLang="en-US" sz="2800">
                <a:solidFill>
                  <a:schemeClr val="tx2"/>
                </a:solidFill>
                <a:latin typeface="宋体" panose="02010600030101010101" pitchFamily="2" charset="-122"/>
              </a:rPr>
              <a:t>、用</a:t>
            </a:r>
            <a:r>
              <a:rPr lang="en-US" altLang="zh-CN" sz="2800">
                <a:solidFill>
                  <a:schemeClr val="tx2"/>
                </a:solidFill>
                <a:latin typeface="宋体" panose="02010600030101010101" pitchFamily="2" charset="-122"/>
              </a:rPr>
              <a:t>CHECK</a:t>
            </a:r>
            <a:r>
              <a:rPr lang="zh-CN" altLang="en-US" sz="2800">
                <a:solidFill>
                  <a:schemeClr val="tx2"/>
                </a:solidFill>
                <a:latin typeface="宋体" panose="02010600030101010101" pitchFamily="2" charset="-122"/>
              </a:rPr>
              <a:t>短语指定列值应该满足的条件</a:t>
            </a:r>
            <a:endParaRPr lang="zh-CN" altLang="en-US" sz="2800">
              <a:solidFill>
                <a:schemeClr val="tx2"/>
              </a:solidFill>
              <a:latin typeface="宋体" panose="02010600030101010101" pitchFamily="2" charset="-122"/>
            </a:endParaRPr>
          </a:p>
          <a:p>
            <a:r>
              <a:rPr lang="zh-CN" altLang="en-US" sz="2800">
                <a:solidFill>
                  <a:schemeClr val="tx2"/>
                </a:solidFill>
                <a:latin typeface="宋体" panose="02010600030101010101" pitchFamily="2" charset="-122"/>
              </a:rPr>
              <a:t>例</a:t>
            </a:r>
            <a:r>
              <a:rPr lang="en-US" altLang="zh-CN" sz="2800">
                <a:solidFill>
                  <a:schemeClr val="tx2"/>
                </a:solidFill>
                <a:latin typeface="宋体" panose="02010600030101010101" pitchFamily="2" charset="-122"/>
              </a:rPr>
              <a:t>7 Student</a:t>
            </a:r>
            <a:r>
              <a:rPr lang="zh-CN" altLang="en-US" sz="2800">
                <a:solidFill>
                  <a:schemeClr val="tx2"/>
                </a:solidFill>
                <a:latin typeface="宋体" panose="02010600030101010101" pitchFamily="2" charset="-122"/>
              </a:rPr>
              <a:t>表的</a:t>
            </a:r>
            <a:r>
              <a:rPr lang="en-US" altLang="zh-CN" sz="2800">
                <a:solidFill>
                  <a:schemeClr val="tx2"/>
                </a:solidFill>
                <a:latin typeface="宋体" panose="02010600030101010101" pitchFamily="2" charset="-122"/>
              </a:rPr>
              <a:t>Ssex</a:t>
            </a:r>
            <a:r>
              <a:rPr lang="zh-CN" altLang="en-US" sz="2800">
                <a:solidFill>
                  <a:schemeClr val="tx2"/>
                </a:solidFill>
                <a:latin typeface="宋体" panose="02010600030101010101" pitchFamily="2" charset="-122"/>
              </a:rPr>
              <a:t>只允许取“男”或“女”</a:t>
            </a:r>
            <a:endParaRPr lang="zh-CN" altLang="en-US"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CREATE TABLE Student</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(Sno CHAR(9) PRIMARY KEY,</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Sname CHAR(8) NOT NULL,</a:t>
            </a:r>
            <a:endParaRPr lang="en-US" altLang="zh-CN"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Ssex CHAR(2) CHECK(Ssex IN(‘</a:t>
            </a:r>
            <a:r>
              <a:rPr lang="zh-CN" altLang="en-US" sz="2800">
                <a:solidFill>
                  <a:schemeClr val="tx2"/>
                </a:solidFill>
                <a:latin typeface="宋体" panose="02010600030101010101" pitchFamily="2" charset="-122"/>
              </a:rPr>
              <a:t>男’，‘女’），</a:t>
            </a:r>
            <a:endParaRPr lang="zh-CN" altLang="en-US" sz="2800">
              <a:solidFill>
                <a:schemeClr val="tx2"/>
              </a:solidFill>
              <a:latin typeface="宋体" panose="02010600030101010101" pitchFamily="2" charset="-122"/>
            </a:endParaRPr>
          </a:p>
          <a:p>
            <a:r>
              <a:rPr lang="en-US" altLang="zh-CN" sz="2800">
                <a:solidFill>
                  <a:schemeClr val="tx2"/>
                </a:solidFill>
                <a:latin typeface="宋体" panose="02010600030101010101" pitchFamily="2" charset="-122"/>
              </a:rPr>
              <a:t>Sage SMALLINT,Sdept CHAR(2));</a:t>
            </a:r>
            <a:endParaRPr lang="en-US" altLang="zh-CN" sz="2800">
              <a:solidFill>
                <a:schemeClr val="tx2"/>
              </a:solidFill>
              <a:latin typeface="宋体" panose="02010600030101010101" pitchFamily="2" charset="-122"/>
            </a:endParaRPr>
          </a:p>
          <a:p>
            <a:endParaRPr lang="en-US" altLang="zh-CN" sz="2800">
              <a:solidFill>
                <a:schemeClr val="tx2"/>
              </a:solidFill>
              <a:latin typeface="宋体" panose="02010600030101010101" pitchFamily="2" charset="-122"/>
            </a:endParaRPr>
          </a:p>
          <a:p>
            <a:endParaRPr lang="zh-CN" altLang="en-US" sz="2800">
              <a:solidFill>
                <a:schemeClr val="tx2"/>
              </a:solidFill>
              <a:latin typeface="宋体" panose="02010600030101010101" pitchFamily="2" charset="-122"/>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标题 921601"/>
          <p:cNvSpPr>
            <a:spLocks noGrp="1"/>
          </p:cNvSpPr>
          <p:nvPr>
            <p:ph type="title"/>
          </p:nvPr>
        </p:nvSpPr>
        <p:spPr>
          <a:xfrm>
            <a:off x="0" y="0"/>
            <a:ext cx="6588125" cy="981075"/>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2626" name="文本占位符 921602"/>
          <p:cNvSpPr>
            <a:spLocks noGrp="1"/>
          </p:cNvSpPr>
          <p:nvPr>
            <p:ph idx="1"/>
          </p:nvPr>
        </p:nvSpPr>
        <p:spPr>
          <a:xfrm>
            <a:off x="0" y="1125538"/>
            <a:ext cx="9144000" cy="5732462"/>
          </a:xfrm>
        </p:spPr>
        <p:txBody>
          <a:bodyPr anchor="t"/>
          <a:lstStyle/>
          <a:p>
            <a:r>
              <a:rPr lang="zh-CN" altLang="en-US" sz="2800">
                <a:latin typeface="宋体" panose="02010600030101010101" pitchFamily="2" charset="-122"/>
              </a:rPr>
              <a:t>例</a:t>
            </a:r>
            <a:r>
              <a:rPr lang="en-US" altLang="zh-CN" sz="2800">
                <a:latin typeface="宋体" panose="02010600030101010101" pitchFamily="2" charset="-122"/>
              </a:rPr>
              <a:t>8 SC</a:t>
            </a:r>
            <a:r>
              <a:rPr lang="zh-CN" altLang="en-US" sz="2800">
                <a:latin typeface="宋体" panose="02010600030101010101" pitchFamily="2" charset="-122"/>
              </a:rPr>
              <a:t>表的</a:t>
            </a:r>
            <a:r>
              <a:rPr lang="en-US" altLang="zh-CN" sz="2800">
                <a:latin typeface="宋体" panose="02010600030101010101" pitchFamily="2" charset="-122"/>
              </a:rPr>
              <a:t>Grade</a:t>
            </a:r>
            <a:r>
              <a:rPr lang="zh-CN" altLang="en-US" sz="2800">
                <a:latin typeface="宋体" panose="02010600030101010101" pitchFamily="2" charset="-122"/>
              </a:rPr>
              <a:t>值应该在</a:t>
            </a:r>
            <a:r>
              <a:rPr lang="en-US" altLang="zh-CN" sz="2800">
                <a:latin typeface="宋体" panose="02010600030101010101" pitchFamily="2" charset="-122"/>
              </a:rPr>
              <a:t>0</a:t>
            </a:r>
            <a:r>
              <a:rPr lang="zh-CN" altLang="en-US" sz="2800">
                <a:latin typeface="宋体" panose="02010600030101010101" pitchFamily="2" charset="-122"/>
              </a:rPr>
              <a:t>和</a:t>
            </a:r>
            <a:r>
              <a:rPr lang="en-US" altLang="zh-CN" sz="2800">
                <a:latin typeface="宋体" panose="02010600030101010101" pitchFamily="2" charset="-122"/>
              </a:rPr>
              <a:t>100</a:t>
            </a:r>
            <a:r>
              <a:rPr lang="zh-CN" altLang="en-US" sz="2800">
                <a:latin typeface="宋体" panose="02010600030101010101" pitchFamily="2" charset="-122"/>
              </a:rPr>
              <a:t>之间</a:t>
            </a:r>
            <a:endParaRPr lang="zh-CN" altLang="en-US" sz="2800">
              <a:latin typeface="宋体" panose="02010600030101010101" pitchFamily="2" charset="-122"/>
            </a:endParaRPr>
          </a:p>
          <a:p>
            <a:r>
              <a:rPr lang="en-US" altLang="zh-CN" sz="2800">
                <a:latin typeface="宋体" panose="02010600030101010101" pitchFamily="2" charset="-122"/>
              </a:rPr>
              <a:t>CREATE TABLE SC</a:t>
            </a:r>
            <a:endParaRPr lang="en-US" altLang="zh-CN" sz="2800">
              <a:latin typeface="宋体" panose="02010600030101010101" pitchFamily="2" charset="-122"/>
            </a:endParaRPr>
          </a:p>
          <a:p>
            <a:r>
              <a:rPr lang="en-US" altLang="zh-CN" sz="2800">
                <a:latin typeface="宋体" panose="02010600030101010101" pitchFamily="2" charset="-122"/>
              </a:rPr>
              <a:t>(sno CHAR(9) NOT NULL,cno CHAR(4) NOT NULL,</a:t>
            </a:r>
            <a:endParaRPr lang="en-US" altLang="zh-CN" sz="2800">
              <a:latin typeface="宋体" panose="02010600030101010101" pitchFamily="2" charset="-122"/>
            </a:endParaRPr>
          </a:p>
          <a:p>
            <a:r>
              <a:rPr lang="en-US" altLang="zh-CN" sz="2800">
                <a:latin typeface="宋体" panose="02010600030101010101" pitchFamily="2" charset="-122"/>
              </a:rPr>
              <a:t>Grade SMALLINT CHECK (Grade&gt;=0AND Grade&lt;=100),</a:t>
            </a:r>
            <a:endParaRPr lang="en-US" altLang="zh-CN" sz="2800">
              <a:latin typeface="宋体" panose="02010600030101010101" pitchFamily="2" charset="-122"/>
            </a:endParaRPr>
          </a:p>
          <a:p>
            <a:r>
              <a:rPr lang="en-US" altLang="zh-CN" sz="2800">
                <a:latin typeface="宋体" panose="02010600030101010101" pitchFamily="2" charset="-122"/>
              </a:rPr>
              <a:t>PRIMARY KEY (Sno,cno),</a:t>
            </a:r>
            <a:endParaRPr lang="en-US" altLang="zh-CN" sz="2800">
              <a:latin typeface="宋体" panose="02010600030101010101" pitchFamily="2" charset="-122"/>
            </a:endParaRPr>
          </a:p>
          <a:p>
            <a:r>
              <a:rPr lang="en-US" altLang="zh-CN" sz="2800">
                <a:latin typeface="宋体" panose="02010600030101010101" pitchFamily="2" charset="-122"/>
              </a:rPr>
              <a:t>FOREIGN KEY(sno) REFERENCES student(sno),</a:t>
            </a:r>
            <a:endParaRPr lang="en-US" altLang="zh-CN" sz="2800">
              <a:latin typeface="宋体" panose="02010600030101010101" pitchFamily="2" charset="-122"/>
            </a:endParaRPr>
          </a:p>
          <a:p>
            <a:r>
              <a:rPr lang="en-US" altLang="zh-CN" sz="2800">
                <a:latin typeface="宋体" panose="02010600030101010101" pitchFamily="2" charset="-122"/>
              </a:rPr>
              <a:t>FOREIGN KEY(cno) REFERENCES course(cno)</a:t>
            </a:r>
            <a:endParaRPr lang="en-US" altLang="zh-CN" sz="2800">
              <a:latin typeface="宋体" panose="02010600030101010101" pitchFamily="2" charset="-122"/>
            </a:endParaRPr>
          </a:p>
          <a:p>
            <a:r>
              <a:rPr lang="en-US" altLang="zh-CN" sz="2800">
                <a:latin typeface="宋体" panose="02010600030101010101" pitchFamily="2" charset="-122"/>
              </a:rPr>
              <a:t>5.3.2 </a:t>
            </a:r>
            <a:r>
              <a:rPr lang="zh-CN" altLang="en-US" sz="2800">
                <a:latin typeface="宋体" panose="02010600030101010101" pitchFamily="2" charset="-122"/>
              </a:rPr>
              <a:t>属性上的约束条件检查和违约处理</a:t>
            </a:r>
            <a:endParaRPr lang="zh-CN" altLang="en-US" sz="2800">
              <a:latin typeface="宋体" panose="02010600030101010101" pitchFamily="2" charset="-122"/>
            </a:endParaRPr>
          </a:p>
          <a:p>
            <a:r>
              <a:rPr lang="zh-CN" altLang="en-US" sz="2800">
                <a:latin typeface="宋体" panose="02010600030101010101" pitchFamily="2" charset="-122"/>
              </a:rPr>
              <a:t>当往表中插入元组或修改属性值时，</a:t>
            </a:r>
            <a:r>
              <a:rPr lang="en-US" altLang="zh-CN" sz="2800">
                <a:latin typeface="宋体" panose="02010600030101010101" pitchFamily="2" charset="-122"/>
              </a:rPr>
              <a:t>RDBMS</a:t>
            </a:r>
            <a:r>
              <a:rPr lang="zh-CN" altLang="en-US" sz="2800">
                <a:latin typeface="宋体" panose="02010600030101010101" pitchFamily="2" charset="-122"/>
              </a:rPr>
              <a:t>就检查属性上的约束条件是否被满足，如果不满足则操作被拒绝执行。</a:t>
            </a:r>
            <a:endParaRPr lang="zh-CN" altLang="en-US" sz="2800">
              <a:latin typeface="宋体" panose="02010600030101010101" pitchFamily="2" charset="-122"/>
            </a:endParaRPr>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49" name="标题 922625"/>
          <p:cNvSpPr>
            <a:spLocks noGrp="1"/>
          </p:cNvSpPr>
          <p:nvPr>
            <p:ph type="title"/>
          </p:nvPr>
        </p:nvSpPr>
        <p:spPr>
          <a:xfrm>
            <a:off x="0" y="0"/>
            <a:ext cx="6011863"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3650" name="文本占位符 922626"/>
          <p:cNvSpPr>
            <a:spLocks noGrp="1"/>
          </p:cNvSpPr>
          <p:nvPr>
            <p:ph idx="1"/>
          </p:nvPr>
        </p:nvSpPr>
        <p:spPr>
          <a:xfrm>
            <a:off x="0" y="981075"/>
            <a:ext cx="9144000" cy="5876925"/>
          </a:xfrm>
        </p:spPr>
        <p:txBody>
          <a:bodyPr anchor="t"/>
          <a:lstStyle/>
          <a:p>
            <a:r>
              <a:rPr lang="en-US" altLang="zh-CN" sz="2800">
                <a:latin typeface="宋体" panose="02010600030101010101" pitchFamily="2" charset="-122"/>
              </a:rPr>
              <a:t>5.3.3 </a:t>
            </a:r>
            <a:r>
              <a:rPr lang="zh-CN" altLang="en-US" sz="2800">
                <a:latin typeface="宋体" panose="02010600030101010101" pitchFamily="2" charset="-122"/>
              </a:rPr>
              <a:t>元组上的约束条件的定义</a:t>
            </a:r>
            <a:endParaRPr lang="zh-CN" altLang="en-US" sz="2800">
              <a:latin typeface="宋体" panose="02010600030101010101" pitchFamily="2" charset="-122"/>
            </a:endParaRPr>
          </a:p>
          <a:p>
            <a:r>
              <a:rPr lang="zh-CN" altLang="en-US" sz="2800">
                <a:latin typeface="宋体" panose="02010600030101010101" pitchFamily="2" charset="-122"/>
              </a:rPr>
              <a:t> 在</a:t>
            </a:r>
            <a:r>
              <a:rPr lang="en-US" altLang="zh-CN" sz="2800">
                <a:latin typeface="宋体" panose="02010600030101010101" pitchFamily="2" charset="-122"/>
              </a:rPr>
              <a:t>CREATE TABLE</a:t>
            </a:r>
            <a:r>
              <a:rPr lang="zh-CN" altLang="en-US" sz="2800">
                <a:latin typeface="宋体" panose="02010600030101010101" pitchFamily="2" charset="-122"/>
              </a:rPr>
              <a:t>语句中可以用</a:t>
            </a:r>
            <a:r>
              <a:rPr lang="en-US" altLang="zh-CN" sz="2800">
                <a:latin typeface="宋体" panose="02010600030101010101" pitchFamily="2" charset="-122"/>
              </a:rPr>
              <a:t>CHECK</a:t>
            </a:r>
            <a:r>
              <a:rPr lang="zh-CN" altLang="en-US" sz="2800">
                <a:latin typeface="宋体" panose="02010600030101010101" pitchFamily="2" charset="-122"/>
              </a:rPr>
              <a:t>短语定义元组上的约束条件</a:t>
            </a:r>
            <a:r>
              <a:rPr lang="en-US" altLang="zh-CN" sz="2800">
                <a:latin typeface="宋体" panose="02010600030101010101" pitchFamily="2" charset="-122"/>
              </a:rPr>
              <a:t>.</a:t>
            </a:r>
            <a:r>
              <a:rPr lang="zh-CN" altLang="en-US" sz="2800">
                <a:latin typeface="宋体" panose="02010600030101010101" pitchFamily="2" charset="-122"/>
              </a:rPr>
              <a:t>同属性值限制相比</a:t>
            </a:r>
            <a:r>
              <a:rPr lang="en-US" altLang="zh-CN" sz="2800">
                <a:latin typeface="宋体" panose="02010600030101010101" pitchFamily="2" charset="-122"/>
              </a:rPr>
              <a:t>,</a:t>
            </a:r>
            <a:r>
              <a:rPr lang="zh-CN" altLang="en-US" sz="2800">
                <a:latin typeface="宋体" panose="02010600030101010101" pitchFamily="2" charset="-122"/>
              </a:rPr>
              <a:t>元组级的限制可以设置不同属性之间的取值的相互约束条件</a:t>
            </a:r>
            <a:endParaRPr lang="zh-CN" altLang="en-US" sz="2800">
              <a:latin typeface="宋体" panose="02010600030101010101" pitchFamily="2" charset="-122"/>
            </a:endParaRPr>
          </a:p>
          <a:p>
            <a:r>
              <a:rPr lang="zh-CN" altLang="en-US" sz="2800">
                <a:latin typeface="宋体" panose="02010600030101010101" pitchFamily="2" charset="-122"/>
              </a:rPr>
              <a:t>例</a:t>
            </a:r>
            <a:r>
              <a:rPr lang="en-US" altLang="zh-CN" sz="2800">
                <a:latin typeface="宋体" panose="02010600030101010101" pitchFamily="2" charset="-122"/>
              </a:rPr>
              <a:t>9 </a:t>
            </a:r>
            <a:r>
              <a:rPr lang="zh-CN" altLang="en-US" sz="2800">
                <a:latin typeface="宋体" panose="02010600030101010101" pitchFamily="2" charset="-122"/>
              </a:rPr>
              <a:t>当学生的性别是男时</a:t>
            </a:r>
            <a:r>
              <a:rPr lang="en-US" altLang="zh-CN" sz="2800">
                <a:latin typeface="宋体" panose="02010600030101010101" pitchFamily="2" charset="-122"/>
              </a:rPr>
              <a:t>,</a:t>
            </a:r>
            <a:r>
              <a:rPr lang="zh-CN" altLang="en-US" sz="2800">
                <a:latin typeface="宋体" panose="02010600030101010101" pitchFamily="2" charset="-122"/>
              </a:rPr>
              <a:t>其名字不能以</a:t>
            </a:r>
            <a:r>
              <a:rPr lang="en-US" altLang="zh-CN" sz="2800">
                <a:latin typeface="宋体" panose="02010600030101010101" pitchFamily="2" charset="-122"/>
              </a:rPr>
              <a:t>Ms.</a:t>
            </a:r>
            <a:r>
              <a:rPr lang="zh-CN" altLang="en-US" sz="2800">
                <a:latin typeface="宋体" panose="02010600030101010101" pitchFamily="2" charset="-122"/>
              </a:rPr>
              <a:t>打头</a:t>
            </a:r>
            <a:endParaRPr lang="zh-CN" altLang="en-US" sz="2800">
              <a:latin typeface="宋体" panose="02010600030101010101" pitchFamily="2" charset="-122"/>
            </a:endParaRPr>
          </a:p>
          <a:p>
            <a:r>
              <a:rPr lang="en-US" altLang="zh-CN" sz="2800">
                <a:latin typeface="宋体" panose="02010600030101010101" pitchFamily="2" charset="-122"/>
              </a:rPr>
              <a:t>CREATE TABLE student</a:t>
            </a:r>
            <a:endParaRPr lang="en-US" altLang="zh-CN" sz="2800">
              <a:latin typeface="宋体" panose="02010600030101010101" pitchFamily="2" charset="-122"/>
            </a:endParaRPr>
          </a:p>
          <a:p>
            <a:r>
              <a:rPr lang="en-US" altLang="zh-CN" sz="2800">
                <a:latin typeface="宋体" panose="02010600030101010101" pitchFamily="2" charset="-122"/>
              </a:rPr>
              <a:t>(Sno CHAR(9),Sname CHAR(8) NOT NULL,</a:t>
            </a:r>
            <a:endParaRPr lang="en-US" altLang="zh-CN" sz="2800">
              <a:latin typeface="宋体" panose="02010600030101010101" pitchFamily="2" charset="-122"/>
            </a:endParaRPr>
          </a:p>
          <a:p>
            <a:r>
              <a:rPr lang="en-US" altLang="zh-CN" sz="2800">
                <a:latin typeface="宋体" panose="02010600030101010101" pitchFamily="2" charset="-122"/>
              </a:rPr>
              <a:t>Ssex CHAR(2),Sage SMALLINT,sdept CHAR(2),PRIMARY</a:t>
            </a:r>
            <a:endParaRPr lang="en-US" altLang="zh-CN" sz="2800">
              <a:latin typeface="宋体" panose="02010600030101010101" pitchFamily="2" charset="-122"/>
            </a:endParaRPr>
          </a:p>
          <a:p>
            <a:r>
              <a:rPr lang="en-US" altLang="zh-CN" sz="2800">
                <a:latin typeface="宋体" panose="02010600030101010101" pitchFamily="2" charset="-122"/>
              </a:rPr>
              <a:t>KEY(sno),CHECK(ssex=‘</a:t>
            </a:r>
            <a:r>
              <a:rPr lang="zh-CN" altLang="en-US" sz="2800">
                <a:latin typeface="宋体" panose="02010600030101010101" pitchFamily="2" charset="-122"/>
              </a:rPr>
              <a:t>女’</a:t>
            </a:r>
            <a:r>
              <a:rPr lang="en-US" altLang="zh-CN" sz="2800">
                <a:latin typeface="宋体" panose="02010600030101010101" pitchFamily="2" charset="-122"/>
              </a:rPr>
              <a:t>OR Sname NOT LIKE’ Ms.%));</a:t>
            </a:r>
            <a:endParaRPr lang="en-US" altLang="zh-CN" sz="2800">
              <a:latin typeface="宋体" panose="02010600030101010101" pitchFamily="2" charset="-122"/>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标题 923649"/>
          <p:cNvSpPr>
            <a:spLocks noGrp="1"/>
          </p:cNvSpPr>
          <p:nvPr>
            <p:ph type="title"/>
          </p:nvPr>
        </p:nvSpPr>
        <p:spPr>
          <a:xfrm>
            <a:off x="0" y="0"/>
            <a:ext cx="6588125" cy="908050"/>
          </a:xfrm>
        </p:spPr>
        <p:txBody>
          <a:bodyPr anchor="b"/>
          <a:lstStyle/>
          <a:p>
            <a:r>
              <a:rPr lang="zh-CN" altLang="en-US">
                <a:solidFill>
                  <a:srgbClr val="10E652"/>
                </a:solidFill>
              </a:rPr>
              <a:t>第五章  数据库完整性</a:t>
            </a:r>
            <a:endParaRPr lang="zh-CN" altLang="en-US">
              <a:solidFill>
                <a:srgbClr val="10E652"/>
              </a:solidFill>
            </a:endParaRPr>
          </a:p>
        </p:txBody>
      </p:sp>
      <p:sp>
        <p:nvSpPr>
          <p:cNvPr id="924674" name="文本占位符 923650"/>
          <p:cNvSpPr>
            <a:spLocks noGrp="1"/>
          </p:cNvSpPr>
          <p:nvPr>
            <p:ph idx="1"/>
          </p:nvPr>
        </p:nvSpPr>
        <p:spPr>
          <a:xfrm>
            <a:off x="0" y="908050"/>
            <a:ext cx="9144000" cy="5949950"/>
          </a:xfrm>
        </p:spPr>
        <p:txBody>
          <a:bodyPr anchor="t"/>
          <a:lstStyle/>
          <a:p>
            <a:r>
              <a:rPr lang="en-US" altLang="zh-CN">
                <a:latin typeface="宋体" panose="02010600030101010101" pitchFamily="2" charset="-122"/>
              </a:rPr>
              <a:t>5.4 </a:t>
            </a:r>
            <a:r>
              <a:rPr lang="zh-CN" altLang="en-US">
                <a:latin typeface="宋体" panose="02010600030101010101" pitchFamily="2" charset="-122"/>
              </a:rPr>
              <a:t>完整性约束命名子句</a:t>
            </a:r>
            <a:endParaRPr lang="zh-CN" altLang="en-US">
              <a:latin typeface="宋体" panose="02010600030101010101" pitchFamily="2" charset="-122"/>
            </a:endParaRPr>
          </a:p>
          <a:p>
            <a:r>
              <a:rPr lang="en-US" altLang="zh-CN">
                <a:latin typeface="宋体" panose="02010600030101010101" pitchFamily="2" charset="-122"/>
              </a:rPr>
              <a:t>1</a:t>
            </a:r>
            <a:r>
              <a:rPr lang="zh-CN" altLang="en-US">
                <a:latin typeface="宋体" panose="02010600030101010101" pitchFamily="2" charset="-122"/>
              </a:rPr>
              <a:t>、完整性约束命名子句</a:t>
            </a:r>
            <a:endParaRPr lang="zh-CN" altLang="en-US">
              <a:latin typeface="宋体" panose="02010600030101010101" pitchFamily="2" charset="-122"/>
            </a:endParaRPr>
          </a:p>
          <a:p>
            <a:r>
              <a:rPr lang="en-US" altLang="zh-CN">
                <a:latin typeface="宋体" panose="02010600030101010101" pitchFamily="2" charset="-122"/>
              </a:rPr>
              <a:t>CONSTRAINT&lt;</a:t>
            </a:r>
            <a:r>
              <a:rPr lang="zh-CN" altLang="en-US">
                <a:latin typeface="宋体" panose="02010600030101010101" pitchFamily="2" charset="-122"/>
              </a:rPr>
              <a:t>完整性约束条件名</a:t>
            </a:r>
            <a:r>
              <a:rPr lang="en-US" altLang="zh-CN">
                <a:latin typeface="宋体" panose="02010600030101010101" pitchFamily="2" charset="-122"/>
              </a:rPr>
              <a:t>&gt;[PRIMARY KEY</a:t>
            </a:r>
            <a:r>
              <a:rPr lang="zh-CN" altLang="en-US">
                <a:latin typeface="宋体" panose="02010600030101010101" pitchFamily="2" charset="-122"/>
              </a:rPr>
              <a:t>短语</a:t>
            </a:r>
            <a:r>
              <a:rPr lang="en-US" altLang="zh-CN">
                <a:latin typeface="宋体" panose="02010600030101010101" pitchFamily="2" charset="-122"/>
              </a:rPr>
              <a:t>/FOREIGN KEY</a:t>
            </a:r>
            <a:r>
              <a:rPr lang="zh-CN" altLang="en-US">
                <a:latin typeface="宋体" panose="02010600030101010101" pitchFamily="2" charset="-122"/>
              </a:rPr>
              <a:t>短语</a:t>
            </a:r>
            <a:r>
              <a:rPr lang="en-US" altLang="zh-CN">
                <a:latin typeface="宋体" panose="02010600030101010101" pitchFamily="2" charset="-122"/>
              </a:rPr>
              <a:t>/CHECK </a:t>
            </a:r>
            <a:r>
              <a:rPr lang="zh-CN" altLang="en-US">
                <a:latin typeface="宋体" panose="02010600030101010101" pitchFamily="2" charset="-122"/>
              </a:rPr>
              <a:t>短语</a:t>
            </a:r>
            <a:r>
              <a:rPr lang="en-US" altLang="zh-CN">
                <a:latin typeface="宋体" panose="02010600030101010101" pitchFamily="2" charset="-122"/>
              </a:rPr>
              <a:t>]</a:t>
            </a:r>
            <a:endParaRPr lang="en-US" altLang="zh-CN">
              <a:latin typeface="宋体" panose="02010600030101010101" pitchFamily="2" charset="-122"/>
            </a:endParaRPr>
          </a:p>
          <a:p>
            <a:r>
              <a:rPr lang="en-US" altLang="zh-CN">
                <a:latin typeface="宋体" panose="02010600030101010101" pitchFamily="2" charset="-122"/>
              </a:rPr>
              <a:t>2</a:t>
            </a:r>
            <a:r>
              <a:rPr lang="zh-CN" altLang="en-US">
                <a:latin typeface="宋体" panose="02010600030101010101" pitchFamily="2" charset="-122"/>
              </a:rPr>
              <a:t>、修改表中的完整性限制</a:t>
            </a:r>
            <a:endParaRPr lang="zh-CN" altLang="en-US">
              <a:latin typeface="宋体" panose="02010600030101010101" pitchFamily="2" charset="-122"/>
            </a:endParaRPr>
          </a:p>
          <a:p>
            <a:r>
              <a:rPr lang="zh-CN" altLang="en-US">
                <a:latin typeface="宋体" panose="02010600030101010101" pitchFamily="2" charset="-122"/>
              </a:rPr>
              <a:t>可以使用</a:t>
            </a:r>
            <a:r>
              <a:rPr lang="en-US" altLang="zh-CN">
                <a:latin typeface="宋体" panose="02010600030101010101" pitchFamily="2" charset="-122"/>
              </a:rPr>
              <a:t>ALTER TABLE</a:t>
            </a:r>
            <a:r>
              <a:rPr lang="zh-CN" altLang="en-US">
                <a:latin typeface="宋体" panose="02010600030101010101" pitchFamily="2" charset="-122"/>
              </a:rPr>
              <a:t>语句修改表中的完整性限制</a:t>
            </a:r>
            <a:endParaRPr lang="zh-CN" altLang="en-US">
              <a:latin typeface="宋体" panose="02010600030101010101" pitchFamily="2" charset="-122"/>
            </a:endParaRPr>
          </a:p>
          <a:p>
            <a:endParaRPr lang="zh-CN" altLang="en-US">
              <a:latin typeface="宋体" panose="02010600030101010101" pitchFamily="2" charset="-122"/>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标题 924673"/>
          <p:cNvSpPr>
            <a:spLocks noGrp="1"/>
          </p:cNvSpPr>
          <p:nvPr>
            <p:ph type="title"/>
          </p:nvPr>
        </p:nvSpPr>
        <p:spPr>
          <a:xfrm>
            <a:off x="685800" y="152400"/>
            <a:ext cx="6870700" cy="973138"/>
          </a:xfrm>
        </p:spPr>
        <p:txBody>
          <a:bodyPr anchor="b"/>
          <a:lstStyle/>
          <a:p>
            <a:r>
              <a:rPr lang="en-US" altLang="zh-CN"/>
              <a:t>5.6 </a:t>
            </a:r>
            <a:r>
              <a:rPr lang="zh-CN" altLang="en-US"/>
              <a:t>触发器</a:t>
            </a:r>
            <a:endParaRPr lang="zh-CN" altLang="en-US"/>
          </a:p>
        </p:txBody>
      </p:sp>
      <p:sp>
        <p:nvSpPr>
          <p:cNvPr id="925698" name="文本占位符 924674"/>
          <p:cNvSpPr>
            <a:spLocks noGrp="1"/>
          </p:cNvSpPr>
          <p:nvPr>
            <p:ph idx="1"/>
          </p:nvPr>
        </p:nvSpPr>
        <p:spPr>
          <a:xfrm>
            <a:off x="0" y="1412875"/>
            <a:ext cx="9144000" cy="5184775"/>
          </a:xfrm>
        </p:spPr>
        <p:txBody>
          <a:bodyPr anchor="t"/>
          <a:lstStyle/>
          <a:p>
            <a:r>
              <a:rPr lang="zh-CN" altLang="en-US"/>
              <a:t>触发器是用户定义在关系表上的一类由事件驱动的特殊过程</a:t>
            </a:r>
            <a:r>
              <a:rPr lang="en-US" altLang="zh-CN"/>
              <a:t>,</a:t>
            </a:r>
            <a:r>
              <a:rPr lang="zh-CN" altLang="en-US"/>
              <a:t>一旦定义</a:t>
            </a:r>
            <a:r>
              <a:rPr lang="en-US" altLang="zh-CN"/>
              <a:t>,</a:t>
            </a:r>
            <a:r>
              <a:rPr lang="zh-CN" altLang="en-US"/>
              <a:t>任何用户对表的增、删、改操作均由服务器自动激活相应的触发器，在</a:t>
            </a:r>
            <a:r>
              <a:rPr lang="en-US" altLang="zh-CN"/>
              <a:t>DBMS</a:t>
            </a:r>
            <a:r>
              <a:rPr lang="zh-CN" altLang="en-US"/>
              <a:t>进行集中的完整性控制。</a:t>
            </a:r>
            <a:endParaRPr lang="zh-CN" altLang="en-US"/>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3" name="标题 928769"/>
          <p:cNvSpPr>
            <a:spLocks noGrp="1"/>
          </p:cNvSpPr>
          <p:nvPr>
            <p:ph type="title"/>
          </p:nvPr>
        </p:nvSpPr>
        <p:spPr>
          <a:xfrm>
            <a:off x="1058863" y="152400"/>
            <a:ext cx="6007100" cy="854075"/>
          </a:xfrm>
        </p:spPr>
        <p:txBody>
          <a:bodyPr anchor="b"/>
          <a:lstStyle/>
          <a:p>
            <a:r>
              <a:rPr lang="zh-CN" altLang="en-US" sz="3600">
                <a:solidFill>
                  <a:srgbClr val="1AEE29"/>
                </a:solidFill>
                <a:latin typeface="宋体" panose="02010600030101010101" pitchFamily="2" charset="-122"/>
              </a:rPr>
              <a:t>第六章 关系模式的规范化设计理论</a:t>
            </a:r>
            <a:br>
              <a:rPr lang="zh-CN" altLang="en-US" sz="3600">
                <a:solidFill>
                  <a:srgbClr val="1AEE29"/>
                </a:solidFill>
                <a:latin typeface="宋体" panose="02010600030101010101" pitchFamily="2" charset="-122"/>
              </a:rPr>
            </a:br>
            <a:endParaRPr lang="zh-CN" altLang="en-US" sz="3600">
              <a:solidFill>
                <a:srgbClr val="1AEE29"/>
              </a:solidFill>
              <a:latin typeface="宋体" panose="02010600030101010101" pitchFamily="2" charset="-122"/>
            </a:endParaRPr>
          </a:p>
        </p:txBody>
      </p:sp>
      <p:sp>
        <p:nvSpPr>
          <p:cNvPr id="928771" name="内容占位符 928770"/>
          <p:cNvSpPr>
            <a:spLocks noGrp="1"/>
          </p:cNvSpPr>
          <p:nvPr>
            <p:ph idx="1"/>
          </p:nvPr>
        </p:nvSpPr>
        <p:spPr>
          <a:xfrm>
            <a:off x="0" y="908050"/>
            <a:ext cx="9144000" cy="6483350"/>
          </a:xfrm>
        </p:spPr>
        <p:txBody>
          <a:bodyPr anchor="t"/>
          <a:lstStyle/>
          <a:p>
            <a:r>
              <a:rPr lang="en-US" altLang="zh-CN" sz="2800">
                <a:latin typeface="宋体" panose="02010600030101010101" pitchFamily="2" charset="-122"/>
              </a:rPr>
              <a:t>6.1</a:t>
            </a:r>
            <a:r>
              <a:rPr lang="en-US" altLang="zh-CN" sz="2800"/>
              <a:t> </a:t>
            </a:r>
            <a:r>
              <a:rPr lang="zh-CN" altLang="en-US" sz="2800"/>
              <a:t>问题提出</a:t>
            </a:r>
            <a:endParaRPr lang="zh-CN" altLang="en-US" sz="2800"/>
          </a:p>
          <a:p>
            <a:r>
              <a:rPr lang="zh-CN" altLang="en-US" sz="2800"/>
              <a:t>前面已介绍了关系数据库的基本概念、关系模型与关系数据库以及关系数据库的标准语言等内容，知道要建立一个关系数据库，首先要设计数据模型，然后，将若干关系模型构成关系数据库模型。然而，还有一个很基本的问题尚未涉及，那就是针对一个具体的问题，应如何构造一个适合它的数据模式，即应构造几个关系模式，每个关系模式由哪些属性组成才算合理。就是说我们在建立关系数据库时，应该遵循什么样的原则来设计数据库模式。</a:t>
            </a:r>
            <a:endParaRPr lang="zh-CN" altLang="en-US" sz="2800"/>
          </a:p>
          <a:p>
            <a:r>
              <a:rPr lang="zh-CN" altLang="en-US" sz="2800"/>
              <a:t>解决如何设计一个好的数据库模式这个问题之前，让我们看看怎样的数据库模式是不好的。</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8771">
                                            <p:txEl>
                                              <p:pRg st="0" end="0"/>
                                            </p:txEl>
                                          </p:spTgt>
                                        </p:tgtEl>
                                        <p:attrNameLst>
                                          <p:attrName>style.visibility</p:attrName>
                                        </p:attrNameLst>
                                      </p:cBhvr>
                                      <p:to>
                                        <p:strVal val="visible"/>
                                      </p:to>
                                    </p:set>
                                    <p:anim calcmode="lin" valueType="num">
                                      <p:cBhvr additive="base">
                                        <p:cTn id="7" dur="500" fill="hold"/>
                                        <p:tgtEl>
                                          <p:spTgt spid="928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8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8771">
                                            <p:txEl>
                                              <p:pRg st="1" end="1"/>
                                            </p:txEl>
                                          </p:spTgt>
                                        </p:tgtEl>
                                        <p:attrNameLst>
                                          <p:attrName>style.visibility</p:attrName>
                                        </p:attrNameLst>
                                      </p:cBhvr>
                                      <p:to>
                                        <p:strVal val="visible"/>
                                      </p:to>
                                    </p:set>
                                    <p:anim calcmode="lin" valueType="num">
                                      <p:cBhvr additive="base">
                                        <p:cTn id="13" dur="500" fill="hold"/>
                                        <p:tgtEl>
                                          <p:spTgt spid="9287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87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8771">
                                            <p:txEl>
                                              <p:pRg st="2" end="2"/>
                                            </p:txEl>
                                          </p:spTgt>
                                        </p:tgtEl>
                                        <p:attrNameLst>
                                          <p:attrName>style.visibility</p:attrName>
                                        </p:attrNameLst>
                                      </p:cBhvr>
                                      <p:to>
                                        <p:strVal val="visible"/>
                                      </p:to>
                                    </p:set>
                                    <p:anim calcmode="lin" valueType="num">
                                      <p:cBhvr additive="base">
                                        <p:cTn id="19" dur="500" fill="hold"/>
                                        <p:tgtEl>
                                          <p:spTgt spid="9287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87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build="p"/>
    </p:bld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7" name="标题 929793"/>
          <p:cNvSpPr>
            <a:spLocks noGrp="1"/>
          </p:cNvSpPr>
          <p:nvPr>
            <p:ph type="title"/>
          </p:nvPr>
        </p:nvSpPr>
        <p:spPr>
          <a:xfrm>
            <a:off x="684213" y="115888"/>
            <a:ext cx="7772400" cy="685800"/>
          </a:xfrm>
        </p:spPr>
        <p:txBody>
          <a:bodyPr anchor="b"/>
          <a:lstStyle/>
          <a:p>
            <a:br>
              <a:rPr lang="zh-CN" altLang="en-US" sz="4000">
                <a:solidFill>
                  <a:srgbClr val="1AEE29"/>
                </a:solidFill>
                <a:latin typeface="宋体" panose="02010600030101010101" pitchFamily="2" charset="-122"/>
              </a:rPr>
            </a:br>
            <a:r>
              <a:rPr lang="en-US" altLang="zh-CN" sz="4000">
                <a:solidFill>
                  <a:srgbClr val="1AEE29"/>
                </a:solidFill>
                <a:latin typeface="宋体" panose="02010600030101010101" pitchFamily="2" charset="-122"/>
              </a:rPr>
              <a:t>6.1 </a:t>
            </a:r>
            <a:r>
              <a:rPr lang="zh-CN" altLang="en-US" sz="4000">
                <a:solidFill>
                  <a:srgbClr val="1AEE29"/>
                </a:solidFill>
                <a:latin typeface="宋体" panose="02010600030101010101" pitchFamily="2" charset="-122"/>
              </a:rPr>
              <a:t>问题的提出</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29795" name="内容占位符 929794"/>
          <p:cNvSpPr>
            <a:spLocks noGrp="1"/>
          </p:cNvSpPr>
          <p:nvPr>
            <p:ph idx="1"/>
          </p:nvPr>
        </p:nvSpPr>
        <p:spPr>
          <a:xfrm>
            <a:off x="0" y="1052513"/>
            <a:ext cx="9144000" cy="5805487"/>
          </a:xfrm>
        </p:spPr>
        <p:txBody>
          <a:bodyPr anchor="t"/>
          <a:lstStyle/>
          <a:p>
            <a:pPr marL="609600" indent="-609600">
              <a:lnSpc>
                <a:spcPct val="90000"/>
              </a:lnSpc>
              <a:buNone/>
            </a:pPr>
            <a:r>
              <a:rPr lang="en-US" altLang="zh-CN">
                <a:latin typeface="宋体" panose="02010600030101010101" pitchFamily="2" charset="-122"/>
              </a:rPr>
              <a:t>6.1.1 </a:t>
            </a:r>
            <a:r>
              <a:rPr lang="zh-CN" altLang="en-US">
                <a:latin typeface="宋体" panose="02010600030101010101" pitchFamily="2" charset="-122"/>
              </a:rPr>
              <a:t>关系模式可能存在的异常</a:t>
            </a:r>
            <a:endParaRPr lang="zh-CN" altLang="en-US">
              <a:latin typeface="宋体" panose="02010600030101010101" pitchFamily="2" charset="-122"/>
            </a:endParaRPr>
          </a:p>
          <a:p>
            <a:pPr marL="609600" indent="-609600">
              <a:lnSpc>
                <a:spcPct val="90000"/>
              </a:lnSpc>
              <a:buNone/>
            </a:pPr>
            <a:r>
              <a:rPr lang="zh-CN" altLang="en-US">
                <a:latin typeface="宋体" panose="02010600030101010101" pitchFamily="2" charset="-122"/>
              </a:rPr>
              <a:t>例</a:t>
            </a:r>
            <a:r>
              <a:rPr lang="en-US" altLang="zh-CN">
                <a:latin typeface="宋体" panose="02010600030101010101" pitchFamily="2" charset="-122"/>
              </a:rPr>
              <a:t>1 </a:t>
            </a:r>
            <a:r>
              <a:rPr lang="zh-CN" altLang="en-US">
                <a:latin typeface="宋体" panose="02010600030101010101" pitchFamily="2" charset="-122"/>
              </a:rPr>
              <a:t>以学生选课为例</a:t>
            </a:r>
            <a:r>
              <a:rPr lang="en-US" altLang="zh-CN">
                <a:latin typeface="宋体" panose="02010600030101010101" pitchFamily="2" charset="-122"/>
              </a:rPr>
              <a:t>,</a:t>
            </a:r>
            <a:r>
              <a:rPr lang="zh-CN" altLang="en-US">
                <a:latin typeface="宋体" panose="02010600030101010101" pitchFamily="2" charset="-122"/>
              </a:rPr>
              <a:t>假设我们设计如下一个关系模式</a:t>
            </a:r>
            <a:r>
              <a:rPr lang="en-US" altLang="zh-CN">
                <a:latin typeface="宋体" panose="02010600030101010101" pitchFamily="2" charset="-122"/>
              </a:rPr>
              <a:t>:</a:t>
            </a:r>
            <a:endParaRPr lang="en-US" altLang="zh-CN">
              <a:latin typeface="宋体" panose="02010600030101010101" pitchFamily="2" charset="-122"/>
            </a:endParaRPr>
          </a:p>
          <a:p>
            <a:pPr marL="609600" indent="-609600">
              <a:lnSpc>
                <a:spcPct val="90000"/>
              </a:lnSpc>
              <a:buNone/>
            </a:pPr>
            <a:r>
              <a:rPr lang="en-US" altLang="zh-CN">
                <a:latin typeface="宋体" panose="02010600030101010101" pitchFamily="2" charset="-122"/>
              </a:rPr>
              <a:t>Studyinfo(sno,sname,deptname,depthead,cname,grade)</a:t>
            </a:r>
            <a:endParaRPr lang="en-US" altLang="zh-CN">
              <a:latin typeface="宋体" panose="02010600030101010101" pitchFamily="2" charset="-122"/>
            </a:endParaRPr>
          </a:p>
          <a:p>
            <a:pPr marL="609600" indent="-609600">
              <a:lnSpc>
                <a:spcPct val="90000"/>
              </a:lnSpc>
              <a:buNone/>
            </a:pPr>
            <a:r>
              <a:rPr lang="zh-CN" altLang="en-US">
                <a:latin typeface="宋体" panose="02010600030101010101" pitchFamily="2" charset="-122"/>
              </a:rPr>
              <a:t>其中</a:t>
            </a:r>
            <a:r>
              <a:rPr lang="en-US" altLang="zh-CN">
                <a:latin typeface="宋体" panose="02010600030101010101" pitchFamily="2" charset="-122"/>
              </a:rPr>
              <a:t>{sno,cname}</a:t>
            </a:r>
            <a:r>
              <a:rPr lang="zh-CN" altLang="en-US">
                <a:latin typeface="宋体" panose="02010600030101010101" pitchFamily="2" charset="-122"/>
              </a:rPr>
              <a:t>是关键字</a:t>
            </a:r>
            <a:endParaRPr lang="zh-CN" altLang="en-US">
              <a:latin typeface="宋体" panose="02010600030101010101" pitchFamily="2" charset="-122"/>
            </a:endParaRPr>
          </a:p>
          <a:p>
            <a:pPr marL="609600" indent="-609600">
              <a:lnSpc>
                <a:spcPct val="90000"/>
              </a:lnSpc>
              <a:buNone/>
            </a:pPr>
            <a:r>
              <a:rPr lang="zh-CN" altLang="en-US" sz="2800">
                <a:latin typeface="宋体" panose="02010600030101010101" pitchFamily="2" charset="-122"/>
              </a:rPr>
              <a:t>关系</a:t>
            </a:r>
            <a:r>
              <a:rPr lang="en-US" altLang="zh-CN" sz="2800">
                <a:latin typeface="宋体" panose="02010600030101010101" pitchFamily="2" charset="-122"/>
              </a:rPr>
              <a:t>Studyinfo</a:t>
            </a:r>
            <a:r>
              <a:rPr lang="zh-CN" altLang="en-US" sz="2800">
                <a:latin typeface="宋体" panose="02010600030101010101" pitchFamily="2" charset="-122"/>
              </a:rPr>
              <a:t>表</a:t>
            </a:r>
            <a:endParaRPr lang="zh-CN" altLang="en-US" sz="2800">
              <a:latin typeface="宋体" panose="02010600030101010101" pitchFamily="2" charset="-122"/>
            </a:endParaRPr>
          </a:p>
          <a:p>
            <a:pPr marL="609600" indent="-609600">
              <a:lnSpc>
                <a:spcPct val="90000"/>
              </a:lnSpc>
              <a:buNone/>
            </a:pPr>
            <a:r>
              <a:rPr lang="en-US" altLang="zh-CN" sz="2800">
                <a:latin typeface="宋体" panose="02010600030101010101" pitchFamily="2" charset="-122"/>
              </a:rPr>
              <a:t>Sno   sname  deptname    depthead    cname   grade</a:t>
            </a:r>
            <a:endParaRPr lang="en-US" altLang="zh-CN" sz="2800">
              <a:latin typeface="宋体" panose="02010600030101010101" pitchFamily="2" charset="-122"/>
            </a:endParaRPr>
          </a:p>
          <a:p>
            <a:pPr marL="609600" indent="-609600">
              <a:lnSpc>
                <a:spcPct val="90000"/>
              </a:lnSpc>
              <a:buFont typeface="Wingdings" panose="05000000000000000000" pitchFamily="2" charset="2"/>
              <a:buNone/>
            </a:pPr>
            <a:r>
              <a:rPr lang="en-US" altLang="zh-CN" sz="2800">
                <a:latin typeface="宋体" panose="02010600030101010101" pitchFamily="2" charset="-122"/>
              </a:rPr>
              <a:t>101   </a:t>
            </a:r>
            <a:r>
              <a:rPr lang="zh-CN" altLang="en-US" sz="2800">
                <a:latin typeface="宋体" panose="02010600030101010101" pitchFamily="2" charset="-122"/>
              </a:rPr>
              <a:t>张华   计算机      黄山       英语      </a:t>
            </a:r>
            <a:r>
              <a:rPr lang="en-US" altLang="zh-CN" sz="2800">
                <a:latin typeface="宋体" panose="02010600030101010101" pitchFamily="2" charset="-122"/>
              </a:rPr>
              <a:t>85    </a:t>
            </a:r>
            <a:endParaRPr lang="en-US" altLang="zh-CN" sz="2800">
              <a:latin typeface="宋体" panose="02010600030101010101" pitchFamily="2" charset="-122"/>
            </a:endParaRPr>
          </a:p>
          <a:p>
            <a:pPr marL="609600" indent="-609600">
              <a:lnSpc>
                <a:spcPct val="90000"/>
              </a:lnSpc>
              <a:buFont typeface="Wingdings" panose="05000000000000000000" pitchFamily="2" charset="2"/>
              <a:buNone/>
            </a:pPr>
            <a:r>
              <a:rPr lang="en-US" altLang="zh-CN" sz="2800">
                <a:latin typeface="宋体" panose="02010600030101010101" pitchFamily="2" charset="-122"/>
              </a:rPr>
              <a:t>101  </a:t>
            </a:r>
            <a:r>
              <a:rPr lang="zh-CN" altLang="en-US" sz="2800">
                <a:latin typeface="宋体" panose="02010600030101010101" pitchFamily="2" charset="-122"/>
              </a:rPr>
              <a:t>张华   计算机       黄山       高数</a:t>
            </a:r>
            <a:r>
              <a:rPr lang="zh-CN" altLang="en-US" sz="2800">
                <a:solidFill>
                  <a:srgbClr val="FFFF99"/>
                </a:solidFill>
                <a:latin typeface="宋体" panose="02010600030101010101" pitchFamily="2" charset="-122"/>
              </a:rPr>
              <a:t>      </a:t>
            </a:r>
            <a:r>
              <a:rPr lang="en-US" altLang="zh-CN" sz="2800">
                <a:solidFill>
                  <a:srgbClr val="FFFF99"/>
                </a:solidFill>
                <a:latin typeface="宋体" panose="02010600030101010101" pitchFamily="2" charset="-122"/>
              </a:rPr>
              <a:t>90</a:t>
            </a:r>
            <a:endParaRPr lang="en-US" altLang="zh-CN" sz="2800">
              <a:solidFill>
                <a:srgbClr val="FFFF99"/>
              </a:solidFill>
              <a:latin typeface="宋体" panose="02010600030101010101" pitchFamily="2" charset="-122"/>
            </a:endParaRPr>
          </a:p>
          <a:p>
            <a:pPr marL="609600" indent="-609600">
              <a:lnSpc>
                <a:spcPct val="90000"/>
              </a:lnSpc>
              <a:buFont typeface="Wingdings" panose="05000000000000000000" pitchFamily="2" charset="2"/>
              <a:buNone/>
            </a:pPr>
            <a:r>
              <a:rPr lang="en-US" altLang="zh-CN" sz="2800">
                <a:solidFill>
                  <a:srgbClr val="FFFF99"/>
                </a:solidFill>
                <a:latin typeface="宋体" panose="02010600030101010101" pitchFamily="2" charset="-122"/>
              </a:rPr>
              <a:t>……          </a:t>
            </a:r>
            <a:endParaRPr lang="en-US" altLang="zh-CN" sz="2800">
              <a:solidFill>
                <a:srgbClr val="FFFF99"/>
              </a:solidFill>
              <a:latin typeface="宋体" panose="02010600030101010101" pitchFamily="2" charset="-122"/>
            </a:endParaRPr>
          </a:p>
        </p:txBody>
      </p:sp>
      <p:sp>
        <p:nvSpPr>
          <p:cNvPr id="929796" name="矩形 929795"/>
          <p:cNvSpPr/>
          <p:nvPr/>
        </p:nvSpPr>
        <p:spPr>
          <a:xfrm>
            <a:off x="609600" y="609600"/>
            <a:ext cx="7772400" cy="685800"/>
          </a:xfrm>
          <a:prstGeom prst="rect">
            <a:avLst/>
          </a:prstGeom>
          <a:noFill/>
          <a:ln w="9525">
            <a:noFill/>
          </a:ln>
        </p:spPr>
        <p:txBody>
          <a:bodyPr anchor="ctr"/>
          <a:lstStyle/>
          <a:p>
            <a:pPr algn="ctr" fontAlgn="base"/>
            <a:endParaRPr lang="zh-CN" altLang="en-US" sz="4000" strike="noStrike" noProof="1">
              <a:solidFill>
                <a:schemeClr val="accent2"/>
              </a:solidFill>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930820" name="矩形 929796"/>
          <p:cNvSpPr/>
          <p:nvPr/>
        </p:nvSpPr>
        <p:spPr>
          <a:xfrm>
            <a:off x="3321050" y="3148013"/>
            <a:ext cx="184150" cy="519112"/>
          </a:xfrm>
          <a:prstGeom prst="rect">
            <a:avLst/>
          </a:prstGeom>
          <a:noFill/>
          <a:ln w="9525">
            <a:noFill/>
          </a:ln>
        </p:spPr>
        <p:txBody>
          <a:bodyPr wrap="none" anchor="t">
            <a:spAutoFit/>
          </a:bodyPr>
          <a:lstStyle/>
          <a:p>
            <a:pPr eaLnBrk="0" hangingPunct="0"/>
            <a:endParaRPr lang="zh-CN" altLang="en-US" sz="2800" b="1" dirty="0">
              <a:solidFill>
                <a:srgbClr val="FFFF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9796"/>
                                        </p:tgtEl>
                                        <p:attrNameLst>
                                          <p:attrName>style.visibility</p:attrName>
                                        </p:attrNameLst>
                                      </p:cBhvr>
                                      <p:to>
                                        <p:strVal val="visible"/>
                                      </p:to>
                                    </p:set>
                                    <p:anim calcmode="lin" valueType="num">
                                      <p:cBhvr additive="base">
                                        <p:cTn id="7" dur="500" fill="hold"/>
                                        <p:tgtEl>
                                          <p:spTgt spid="929796"/>
                                        </p:tgtEl>
                                        <p:attrNameLst>
                                          <p:attrName>ppt_x</p:attrName>
                                        </p:attrNameLst>
                                      </p:cBhvr>
                                      <p:tavLst>
                                        <p:tav tm="0">
                                          <p:val>
                                            <p:strVal val="0-#ppt_w/2"/>
                                          </p:val>
                                        </p:tav>
                                        <p:tav tm="100000">
                                          <p:val>
                                            <p:strVal val="#ppt_x"/>
                                          </p:val>
                                        </p:tav>
                                      </p:tavLst>
                                    </p:anim>
                                    <p:anim calcmode="lin" valueType="num">
                                      <p:cBhvr additive="base">
                                        <p:cTn id="8" dur="500" fill="hold"/>
                                        <p:tgtEl>
                                          <p:spTgt spid="9297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9795">
                                            <p:txEl>
                                              <p:pRg st="0" end="0"/>
                                            </p:txEl>
                                          </p:spTgt>
                                        </p:tgtEl>
                                        <p:attrNameLst>
                                          <p:attrName>style.visibility</p:attrName>
                                        </p:attrNameLst>
                                      </p:cBhvr>
                                      <p:to>
                                        <p:strVal val="visible"/>
                                      </p:to>
                                    </p:set>
                                    <p:anim calcmode="lin" valueType="num">
                                      <p:cBhvr additive="base">
                                        <p:cTn id="13" dur="500" fill="hold"/>
                                        <p:tgtEl>
                                          <p:spTgt spid="92979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9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9795">
                                            <p:txEl>
                                              <p:pRg st="1" end="1"/>
                                            </p:txEl>
                                          </p:spTgt>
                                        </p:tgtEl>
                                        <p:attrNameLst>
                                          <p:attrName>style.visibility</p:attrName>
                                        </p:attrNameLst>
                                      </p:cBhvr>
                                      <p:to>
                                        <p:strVal val="visible"/>
                                      </p:to>
                                    </p:set>
                                    <p:anim calcmode="lin" valueType="num">
                                      <p:cBhvr additive="base">
                                        <p:cTn id="19" dur="500" fill="hold"/>
                                        <p:tgtEl>
                                          <p:spTgt spid="92979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97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9795">
                                            <p:txEl>
                                              <p:pRg st="2" end="2"/>
                                            </p:txEl>
                                          </p:spTgt>
                                        </p:tgtEl>
                                        <p:attrNameLst>
                                          <p:attrName>style.visibility</p:attrName>
                                        </p:attrNameLst>
                                      </p:cBhvr>
                                      <p:to>
                                        <p:strVal val="visible"/>
                                      </p:to>
                                    </p:set>
                                    <p:anim calcmode="lin" valueType="num">
                                      <p:cBhvr additive="base">
                                        <p:cTn id="25" dur="500" fill="hold"/>
                                        <p:tgtEl>
                                          <p:spTgt spid="92979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9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9795">
                                            <p:txEl>
                                              <p:pRg st="3" end="3"/>
                                            </p:txEl>
                                          </p:spTgt>
                                        </p:tgtEl>
                                        <p:attrNameLst>
                                          <p:attrName>style.visibility</p:attrName>
                                        </p:attrNameLst>
                                      </p:cBhvr>
                                      <p:to>
                                        <p:strVal val="visible"/>
                                      </p:to>
                                    </p:set>
                                    <p:anim calcmode="lin" valueType="num">
                                      <p:cBhvr additive="base">
                                        <p:cTn id="31" dur="500" fill="hold"/>
                                        <p:tgtEl>
                                          <p:spTgt spid="92979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97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29795">
                                            <p:txEl>
                                              <p:pRg st="4" end="4"/>
                                            </p:txEl>
                                          </p:spTgt>
                                        </p:tgtEl>
                                        <p:attrNameLst>
                                          <p:attrName>style.visibility</p:attrName>
                                        </p:attrNameLst>
                                      </p:cBhvr>
                                      <p:to>
                                        <p:strVal val="visible"/>
                                      </p:to>
                                    </p:set>
                                    <p:anim calcmode="lin" valueType="num">
                                      <p:cBhvr additive="base">
                                        <p:cTn id="37" dur="500" fill="hold"/>
                                        <p:tgtEl>
                                          <p:spTgt spid="92979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297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29795">
                                            <p:txEl>
                                              <p:pRg st="5" end="5"/>
                                            </p:txEl>
                                          </p:spTgt>
                                        </p:tgtEl>
                                        <p:attrNameLst>
                                          <p:attrName>style.visibility</p:attrName>
                                        </p:attrNameLst>
                                      </p:cBhvr>
                                      <p:to>
                                        <p:strVal val="visible"/>
                                      </p:to>
                                    </p:set>
                                    <p:anim calcmode="lin" valueType="num">
                                      <p:cBhvr additive="base">
                                        <p:cTn id="43" dur="500" fill="hold"/>
                                        <p:tgtEl>
                                          <p:spTgt spid="929795">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297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29795">
                                            <p:txEl>
                                              <p:pRg st="6" end="6"/>
                                            </p:txEl>
                                          </p:spTgt>
                                        </p:tgtEl>
                                        <p:attrNameLst>
                                          <p:attrName>style.visibility</p:attrName>
                                        </p:attrNameLst>
                                      </p:cBhvr>
                                      <p:to>
                                        <p:strVal val="visible"/>
                                      </p:to>
                                    </p:set>
                                    <p:anim calcmode="lin" valueType="num">
                                      <p:cBhvr additive="base">
                                        <p:cTn id="49" dur="500" fill="hold"/>
                                        <p:tgtEl>
                                          <p:spTgt spid="929795">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297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9795">
                                            <p:txEl>
                                              <p:pRg st="7" end="7"/>
                                            </p:txEl>
                                          </p:spTgt>
                                        </p:tgtEl>
                                        <p:attrNameLst>
                                          <p:attrName>style.visibility</p:attrName>
                                        </p:attrNameLst>
                                      </p:cBhvr>
                                      <p:to>
                                        <p:strVal val="visible"/>
                                      </p:to>
                                    </p:set>
                                    <p:anim calcmode="lin" valueType="num">
                                      <p:cBhvr additive="base">
                                        <p:cTn id="55" dur="500" fill="hold"/>
                                        <p:tgtEl>
                                          <p:spTgt spid="929795">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297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929795">
                                            <p:txEl>
                                              <p:pRg st="8" end="8"/>
                                            </p:txEl>
                                          </p:spTgt>
                                        </p:tgtEl>
                                        <p:attrNameLst>
                                          <p:attrName>style.visibility</p:attrName>
                                        </p:attrNameLst>
                                      </p:cBhvr>
                                      <p:to>
                                        <p:strVal val="visible"/>
                                      </p:to>
                                    </p:set>
                                    <p:anim calcmode="lin" valueType="num">
                                      <p:cBhvr additive="base">
                                        <p:cTn id="61" dur="500" fill="hold"/>
                                        <p:tgtEl>
                                          <p:spTgt spid="929795">
                                            <p:txEl>
                                              <p:pRg st="8" end="8"/>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9297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build="p"/>
      <p:bldP spid="92979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93185"/>
          <p:cNvSpPr>
            <a:spLocks noGrp="1"/>
          </p:cNvSpPr>
          <p:nvPr>
            <p:ph type="title"/>
          </p:nvPr>
        </p:nvSpPr>
        <p:spPr>
          <a:xfrm>
            <a:off x="685800" y="152400"/>
            <a:ext cx="6870700" cy="755650"/>
          </a:xfrm>
        </p:spPr>
        <p:txBody>
          <a:bodyPr anchor="b"/>
          <a:lstStyle/>
          <a:p>
            <a:r>
              <a:rPr lang="zh-CN" altLang="en-US" sz="4000"/>
              <a:t>关系模型的基本概念</a:t>
            </a:r>
            <a:endParaRPr lang="zh-CN" altLang="en-US" sz="4000"/>
          </a:p>
        </p:txBody>
      </p:sp>
      <p:sp>
        <p:nvSpPr>
          <p:cNvPr id="94210" name="文本占位符 93186"/>
          <p:cNvSpPr>
            <a:spLocks noGrp="1"/>
          </p:cNvSpPr>
          <p:nvPr>
            <p:ph idx="1"/>
          </p:nvPr>
        </p:nvSpPr>
        <p:spPr>
          <a:xfrm>
            <a:off x="0" y="1268413"/>
            <a:ext cx="8964613" cy="5400675"/>
          </a:xfrm>
        </p:spPr>
        <p:txBody>
          <a:bodyPr anchor="t"/>
          <a:lstStyle/>
          <a:p>
            <a:r>
              <a:rPr lang="zh-CN" altLang="en-US" dirty="0" smtClean="0"/>
              <a:t>关系</a:t>
            </a:r>
            <a:r>
              <a:rPr lang="zh-CN" altLang="en-US" dirty="0"/>
              <a:t>（ </a:t>
            </a:r>
            <a:r>
              <a:rPr lang="en-US" altLang="zh-CN" dirty="0"/>
              <a:t>Relation </a:t>
            </a:r>
            <a:r>
              <a:rPr lang="zh-CN" altLang="en-US" dirty="0"/>
              <a:t>）</a:t>
            </a:r>
            <a:endParaRPr lang="zh-CN" altLang="en-US" dirty="0"/>
          </a:p>
          <a:p>
            <a:r>
              <a:rPr lang="zh-CN" altLang="en-US" dirty="0"/>
              <a:t>一个关系对应通常说的一张表。</a:t>
            </a:r>
            <a:endParaRPr lang="zh-CN" altLang="en-US" dirty="0"/>
          </a:p>
          <a:p>
            <a:r>
              <a:rPr lang="zh-CN" altLang="en-US" dirty="0" smtClean="0"/>
              <a:t>元组</a:t>
            </a:r>
            <a:r>
              <a:rPr lang="zh-CN" altLang="en-US" dirty="0"/>
              <a:t>（ </a:t>
            </a:r>
            <a:r>
              <a:rPr lang="en-US" altLang="zh-CN" dirty="0"/>
              <a:t>Tuple </a:t>
            </a:r>
            <a:r>
              <a:rPr lang="zh-CN" altLang="en-US" dirty="0"/>
              <a:t>）</a:t>
            </a:r>
            <a:endParaRPr lang="zh-CN" altLang="en-US" dirty="0"/>
          </a:p>
          <a:p>
            <a:r>
              <a:rPr lang="zh-CN" altLang="en-US" dirty="0"/>
              <a:t>表中的一行即为一个元组。</a:t>
            </a:r>
            <a:endParaRPr lang="zh-CN" altLang="en-US" dirty="0"/>
          </a:p>
          <a:p>
            <a:r>
              <a:rPr lang="zh-CN" altLang="en-US" dirty="0" smtClean="0"/>
              <a:t> </a:t>
            </a:r>
            <a:r>
              <a:rPr lang="zh-CN" altLang="en-US" dirty="0"/>
              <a:t>属性（ </a:t>
            </a:r>
            <a:r>
              <a:rPr lang="en-US" altLang="zh-CN" dirty="0"/>
              <a:t>Attribute </a:t>
            </a:r>
            <a:r>
              <a:rPr lang="zh-CN" altLang="en-US" dirty="0"/>
              <a:t>）</a:t>
            </a:r>
            <a:endParaRPr lang="zh-CN" altLang="en-US" dirty="0"/>
          </a:p>
          <a:p>
            <a:r>
              <a:rPr lang="zh-CN" altLang="en-US" dirty="0"/>
              <a:t>表中的一列即为一个属性，给每一个属性起一个名称即属性名。</a:t>
            </a:r>
            <a:endParaRPr lang="zh-CN" altLang="en-US" dirty="0"/>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1" name="标题 930817"/>
          <p:cNvSpPr>
            <a:spLocks noGrp="1"/>
          </p:cNvSpPr>
          <p:nvPr>
            <p:ph type="title"/>
          </p:nvPr>
        </p:nvSpPr>
        <p:spPr>
          <a:xfrm>
            <a:off x="468313" y="0"/>
            <a:ext cx="8229600" cy="1143000"/>
          </a:xfrm>
        </p:spPr>
        <p:txBody>
          <a:bodyPr anchor="b"/>
          <a:lstStyle/>
          <a:p>
            <a:br>
              <a:rPr lang="zh-CN" altLang="en-US" sz="4000">
                <a:solidFill>
                  <a:srgbClr val="1AEE29"/>
                </a:solidFill>
                <a:latin typeface="宋体" panose="02010600030101010101" pitchFamily="2" charset="-122"/>
              </a:rPr>
            </a:br>
            <a:br>
              <a:rPr lang="zh-CN" altLang="en-US" sz="4000">
                <a:solidFill>
                  <a:srgbClr val="1AEE29"/>
                </a:solidFill>
                <a:latin typeface="宋体" panose="02010600030101010101" pitchFamily="2" charset="-122"/>
              </a:rPr>
            </a:br>
            <a:r>
              <a:rPr lang="en-US" altLang="zh-CN" sz="4000">
                <a:solidFill>
                  <a:srgbClr val="1AEE29"/>
                </a:solidFill>
                <a:latin typeface="宋体" panose="02010600030101010101" pitchFamily="2" charset="-122"/>
              </a:rPr>
              <a:t>6.1 </a:t>
            </a:r>
            <a:r>
              <a:rPr lang="zh-CN" altLang="en-US" sz="4000">
                <a:solidFill>
                  <a:srgbClr val="1AEE29"/>
                </a:solidFill>
                <a:latin typeface="宋体" panose="02010600030101010101" pitchFamily="2" charset="-122"/>
              </a:rPr>
              <a:t>问题的提出</a:t>
            </a:r>
            <a:br>
              <a:rPr lang="zh-CN" altLang="en-US" sz="4000"/>
            </a:br>
            <a:br>
              <a:rPr lang="zh-CN" altLang="en-US" sz="4000"/>
            </a:br>
            <a:endParaRPr lang="zh-CN" altLang="en-US" sz="4000"/>
          </a:p>
        </p:txBody>
      </p:sp>
      <p:sp>
        <p:nvSpPr>
          <p:cNvPr id="930819" name="内容占位符 930818"/>
          <p:cNvSpPr>
            <a:spLocks noGrp="1"/>
          </p:cNvSpPr>
          <p:nvPr>
            <p:ph idx="1"/>
          </p:nvPr>
        </p:nvSpPr>
        <p:spPr>
          <a:xfrm>
            <a:off x="0" y="1125538"/>
            <a:ext cx="9144000" cy="5732462"/>
          </a:xfrm>
        </p:spPr>
        <p:txBody>
          <a:bodyPr anchor="t"/>
          <a:lstStyle/>
          <a:p>
            <a:pPr>
              <a:lnSpc>
                <a:spcPct val="90000"/>
              </a:lnSpc>
            </a:pPr>
            <a:r>
              <a:rPr lang="zh-CN" altLang="en-US" sz="2800">
                <a:latin typeface="宋体" panose="02010600030101010101" pitchFamily="2" charset="-122"/>
              </a:rPr>
              <a:t>从表中可以看出存在以下几个异常问题：</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1</a:t>
            </a:r>
            <a:r>
              <a:rPr lang="zh-CN" altLang="en-US" sz="2800">
                <a:latin typeface="宋体" panose="02010600030101010101" pitchFamily="2" charset="-122"/>
              </a:rPr>
              <a:t>）插入异常</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2</a:t>
            </a:r>
            <a:r>
              <a:rPr lang="zh-CN" altLang="en-US" sz="2800">
                <a:latin typeface="宋体" panose="02010600030101010101" pitchFamily="2" charset="-122"/>
              </a:rPr>
              <a:t>）删除异常</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3</a:t>
            </a:r>
            <a:r>
              <a:rPr lang="zh-CN" altLang="en-US" sz="2800">
                <a:latin typeface="宋体" panose="02010600030101010101" pitchFamily="2" charset="-122"/>
              </a:rPr>
              <a:t>）冗余过多</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6.1.2 </a:t>
            </a:r>
            <a:r>
              <a:rPr lang="zh-CN" altLang="en-US" sz="2800">
                <a:latin typeface="宋体" panose="02010600030101010101" pitchFamily="2" charset="-122"/>
              </a:rPr>
              <a:t>异常原因</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因为在这个关系模式中</a:t>
            </a:r>
            <a:r>
              <a:rPr lang="en-US" altLang="zh-CN" sz="2800">
                <a:latin typeface="宋体" panose="02010600030101010101" pitchFamily="2" charset="-122"/>
              </a:rPr>
              <a:t>,</a:t>
            </a:r>
            <a:r>
              <a:rPr lang="zh-CN" altLang="en-US" sz="2800">
                <a:latin typeface="宋体" panose="02010600030101010101" pitchFamily="2" charset="-122"/>
              </a:rPr>
              <a:t>属性之间过多存在“数据依赖”</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数据依赖是指一个关系中属性值之间的相互联系</a:t>
            </a:r>
            <a:r>
              <a:rPr lang="en-US" altLang="zh-CN" sz="2800">
                <a:latin typeface="宋体" panose="02010600030101010101" pitchFamily="2" charset="-122"/>
              </a:rPr>
              <a:t>.</a:t>
            </a:r>
            <a:r>
              <a:rPr lang="zh-CN" altLang="en-US" sz="2800">
                <a:latin typeface="宋体" panose="02010600030101010101" pitchFamily="2" charset="-122"/>
              </a:rPr>
              <a:t>其中最重要是函数依赖和多值依赖</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90000"/>
              </a:lnSpc>
            </a:pPr>
            <a:r>
              <a:rPr lang="zh-CN" altLang="en-US" sz="2800">
                <a:latin typeface="宋体" panose="02010600030101010101" pitchFamily="2" charset="-122"/>
              </a:rPr>
              <a:t>在关系模式</a:t>
            </a:r>
            <a:r>
              <a:rPr lang="en-US" altLang="zh-CN" sz="2800">
                <a:latin typeface="宋体" panose="02010600030101010101" pitchFamily="2" charset="-122"/>
              </a:rPr>
              <a:t>Studyinfo</a:t>
            </a:r>
            <a:r>
              <a:rPr lang="zh-CN" altLang="en-US" sz="2800">
                <a:latin typeface="宋体" panose="02010600030101010101" pitchFamily="2" charset="-122"/>
              </a:rPr>
              <a:t>中存在多种类型的函数依赖</a:t>
            </a:r>
            <a:r>
              <a:rPr lang="en-US" altLang="zh-CN" sz="2800">
                <a:latin typeface="宋体" panose="02010600030101010101" pitchFamily="2" charset="-122"/>
              </a:rPr>
              <a:t>,</a:t>
            </a:r>
            <a:r>
              <a:rPr lang="zh-CN" altLang="en-US" sz="2800">
                <a:latin typeface="宋体" panose="02010600030101010101" pitchFamily="2" charset="-122"/>
              </a:rPr>
              <a:t>比如</a:t>
            </a:r>
            <a:r>
              <a:rPr lang="en-US" altLang="zh-CN" sz="2800">
                <a:latin typeface="宋体" panose="02010600030101010101" pitchFamily="2" charset="-122"/>
              </a:rPr>
              <a:t>,</a:t>
            </a:r>
            <a:r>
              <a:rPr lang="zh-CN" altLang="en-US" sz="2800">
                <a:latin typeface="宋体" panose="02010600030101010101" pitchFamily="2" charset="-122"/>
              </a:rPr>
              <a:t>有候选键</a:t>
            </a:r>
            <a:r>
              <a:rPr lang="en-US" altLang="zh-CN" sz="2800">
                <a:latin typeface="宋体" panose="02010600030101010101" pitchFamily="2" charset="-122"/>
              </a:rPr>
              <a:t>{sno,cname}</a:t>
            </a:r>
            <a:r>
              <a:rPr lang="zh-CN" altLang="en-US" sz="2800">
                <a:latin typeface="宋体" panose="02010600030101010101" pitchFamily="2" charset="-122"/>
              </a:rPr>
              <a:t>确定的函数依赖 </a:t>
            </a:r>
            <a:r>
              <a:rPr lang="en-US" altLang="zh-CN" sz="2800">
                <a:latin typeface="宋体" panose="02010600030101010101" pitchFamily="2" charset="-122"/>
              </a:rPr>
              <a:t>{sno,cname}-&gt;{ geade},</a:t>
            </a:r>
            <a:r>
              <a:rPr lang="zh-CN" altLang="en-US" sz="2800">
                <a:latin typeface="宋体" panose="02010600030101010101" pitchFamily="2" charset="-122"/>
              </a:rPr>
              <a:t>又有 </a:t>
            </a:r>
            <a:r>
              <a:rPr lang="en-US" altLang="zh-CN" sz="2800">
                <a:latin typeface="宋体" panose="02010600030101010101" pitchFamily="2" charset="-122"/>
              </a:rPr>
              <a:t>{sno,cname} </a:t>
            </a:r>
            <a:r>
              <a:rPr lang="zh-CN" altLang="en-US" sz="2800">
                <a:latin typeface="宋体" panose="02010600030101010101" pitchFamily="2" charset="-122"/>
              </a:rPr>
              <a:t>中部分属性</a:t>
            </a:r>
            <a:r>
              <a:rPr lang="en-US" altLang="zh-CN" sz="2800">
                <a:latin typeface="宋体" panose="02010600030101010101" pitchFamily="2" charset="-122"/>
              </a:rPr>
              <a:t>sno</a:t>
            </a:r>
            <a:r>
              <a:rPr lang="zh-CN" altLang="en-US" sz="2800">
                <a:latin typeface="宋体" panose="02010600030101010101" pitchFamily="2" charset="-122"/>
              </a:rPr>
              <a:t>确定的函数依赖</a:t>
            </a:r>
            <a:r>
              <a:rPr lang="en-US" altLang="zh-CN" sz="2800">
                <a:latin typeface="宋体" panose="02010600030101010101" pitchFamily="2" charset="-122"/>
              </a:rPr>
              <a:t>sno-&gt; cname,</a:t>
            </a:r>
            <a:r>
              <a:rPr lang="zh-CN" altLang="en-US" sz="2800">
                <a:latin typeface="宋体" panose="02010600030101010101" pitchFamily="2" charset="-122"/>
              </a:rPr>
              <a:t>还有由非主键属性 </a:t>
            </a:r>
            <a:r>
              <a:rPr lang="en-US" altLang="zh-CN" sz="2800">
                <a:latin typeface="宋体" panose="02010600030101010101" pitchFamily="2" charset="-122"/>
              </a:rPr>
              <a:t>deptname</a:t>
            </a:r>
            <a:r>
              <a:rPr lang="zh-CN" altLang="en-US" sz="2800">
                <a:latin typeface="宋体" panose="02010600030101010101" pitchFamily="2" charset="-122"/>
              </a:rPr>
              <a:t>确定的函数依赖</a:t>
            </a:r>
            <a:r>
              <a:rPr lang="en-US" altLang="zh-CN" sz="2800">
                <a:latin typeface="宋体" panose="02010600030101010101" pitchFamily="2" charset="-122"/>
              </a:rPr>
              <a:t>deptname-&gt; depth ead</a:t>
            </a:r>
            <a:r>
              <a:rPr lang="zh-CN" altLang="en-US" sz="2800">
                <a:latin typeface="宋体" panose="02010600030101010101" pitchFamily="2" charset="-122"/>
              </a:rPr>
              <a:t>等</a:t>
            </a:r>
            <a:r>
              <a:rPr lang="en-US" altLang="zh-CN" sz="2800">
                <a:latin typeface="宋体" panose="02010600030101010101" pitchFamily="2" charset="-122"/>
              </a:rPr>
              <a:t>.</a:t>
            </a:r>
            <a:endParaRPr lang="en-US"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0819">
                                            <p:txEl>
                                              <p:pRg st="0" end="0"/>
                                            </p:txEl>
                                          </p:spTgt>
                                        </p:tgtEl>
                                        <p:attrNameLst>
                                          <p:attrName>style.visibility</p:attrName>
                                        </p:attrNameLst>
                                      </p:cBhvr>
                                      <p:to>
                                        <p:strVal val="visible"/>
                                      </p:to>
                                    </p:set>
                                    <p:anim calcmode="lin" valueType="num">
                                      <p:cBhvr additive="base">
                                        <p:cTn id="7" dur="500" fill="hold"/>
                                        <p:tgtEl>
                                          <p:spTgt spid="9308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0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0819">
                                            <p:txEl>
                                              <p:pRg st="1" end="1"/>
                                            </p:txEl>
                                          </p:spTgt>
                                        </p:tgtEl>
                                        <p:attrNameLst>
                                          <p:attrName>style.visibility</p:attrName>
                                        </p:attrNameLst>
                                      </p:cBhvr>
                                      <p:to>
                                        <p:strVal val="visible"/>
                                      </p:to>
                                    </p:set>
                                    <p:anim calcmode="lin" valueType="num">
                                      <p:cBhvr additive="base">
                                        <p:cTn id="13" dur="500" fill="hold"/>
                                        <p:tgtEl>
                                          <p:spTgt spid="9308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0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0819">
                                            <p:txEl>
                                              <p:pRg st="2" end="2"/>
                                            </p:txEl>
                                          </p:spTgt>
                                        </p:tgtEl>
                                        <p:attrNameLst>
                                          <p:attrName>style.visibility</p:attrName>
                                        </p:attrNameLst>
                                      </p:cBhvr>
                                      <p:to>
                                        <p:strVal val="visible"/>
                                      </p:to>
                                    </p:set>
                                    <p:anim calcmode="lin" valueType="num">
                                      <p:cBhvr additive="base">
                                        <p:cTn id="19" dur="500" fill="hold"/>
                                        <p:tgtEl>
                                          <p:spTgt spid="9308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08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0819">
                                            <p:txEl>
                                              <p:pRg st="3" end="3"/>
                                            </p:txEl>
                                          </p:spTgt>
                                        </p:tgtEl>
                                        <p:attrNameLst>
                                          <p:attrName>style.visibility</p:attrName>
                                        </p:attrNameLst>
                                      </p:cBhvr>
                                      <p:to>
                                        <p:strVal val="visible"/>
                                      </p:to>
                                    </p:set>
                                    <p:anim calcmode="lin" valueType="num">
                                      <p:cBhvr additive="base">
                                        <p:cTn id="25" dur="500" fill="hold"/>
                                        <p:tgtEl>
                                          <p:spTgt spid="9308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08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0819">
                                            <p:txEl>
                                              <p:pRg st="4" end="4"/>
                                            </p:txEl>
                                          </p:spTgt>
                                        </p:tgtEl>
                                        <p:attrNameLst>
                                          <p:attrName>style.visibility</p:attrName>
                                        </p:attrNameLst>
                                      </p:cBhvr>
                                      <p:to>
                                        <p:strVal val="visible"/>
                                      </p:to>
                                    </p:set>
                                    <p:anim calcmode="lin" valueType="num">
                                      <p:cBhvr additive="base">
                                        <p:cTn id="31" dur="500" fill="hold"/>
                                        <p:tgtEl>
                                          <p:spTgt spid="9308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08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0819">
                                            <p:txEl>
                                              <p:pRg st="5" end="5"/>
                                            </p:txEl>
                                          </p:spTgt>
                                        </p:tgtEl>
                                        <p:attrNameLst>
                                          <p:attrName>style.visibility</p:attrName>
                                        </p:attrNameLst>
                                      </p:cBhvr>
                                      <p:to>
                                        <p:strVal val="visible"/>
                                      </p:to>
                                    </p:set>
                                    <p:anim calcmode="lin" valueType="num">
                                      <p:cBhvr additive="base">
                                        <p:cTn id="37" dur="500" fill="hold"/>
                                        <p:tgtEl>
                                          <p:spTgt spid="9308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08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30819">
                                            <p:txEl>
                                              <p:pRg st="6" end="6"/>
                                            </p:txEl>
                                          </p:spTgt>
                                        </p:tgtEl>
                                        <p:attrNameLst>
                                          <p:attrName>style.visibility</p:attrName>
                                        </p:attrNameLst>
                                      </p:cBhvr>
                                      <p:to>
                                        <p:strVal val="visible"/>
                                      </p:to>
                                    </p:set>
                                    <p:anim calcmode="lin" valueType="num">
                                      <p:cBhvr additive="base">
                                        <p:cTn id="43" dur="500" fill="hold"/>
                                        <p:tgtEl>
                                          <p:spTgt spid="9308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308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30819">
                                            <p:txEl>
                                              <p:pRg st="7" end="7"/>
                                            </p:txEl>
                                          </p:spTgt>
                                        </p:tgtEl>
                                        <p:attrNameLst>
                                          <p:attrName>style.visibility</p:attrName>
                                        </p:attrNameLst>
                                      </p:cBhvr>
                                      <p:to>
                                        <p:strVal val="visible"/>
                                      </p:to>
                                    </p:set>
                                    <p:anim calcmode="lin" valueType="num">
                                      <p:cBhvr additive="base">
                                        <p:cTn id="49" dur="500" fill="hold"/>
                                        <p:tgtEl>
                                          <p:spTgt spid="93081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3081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19" grpId="0" build="p"/>
    </p:bld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5" name="标题 931841"/>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6.1 </a:t>
            </a:r>
            <a:r>
              <a:rPr lang="zh-CN" altLang="en-US" sz="4000">
                <a:solidFill>
                  <a:srgbClr val="1AEE29"/>
                </a:solidFill>
                <a:latin typeface="宋体" panose="02010600030101010101" pitchFamily="2" charset="-122"/>
              </a:rPr>
              <a:t>问题的提出</a:t>
            </a:r>
            <a:endParaRPr lang="zh-CN" altLang="en-US" sz="4000">
              <a:solidFill>
                <a:srgbClr val="1AEE29"/>
              </a:solidFill>
              <a:latin typeface="宋体" panose="02010600030101010101" pitchFamily="2" charset="-122"/>
            </a:endParaRPr>
          </a:p>
        </p:txBody>
      </p:sp>
      <p:sp>
        <p:nvSpPr>
          <p:cNvPr id="931843" name="内容占位符 931842"/>
          <p:cNvSpPr>
            <a:spLocks noGrp="1"/>
          </p:cNvSpPr>
          <p:nvPr>
            <p:ph idx="1"/>
          </p:nvPr>
        </p:nvSpPr>
        <p:spPr>
          <a:xfrm>
            <a:off x="0" y="1125538"/>
            <a:ext cx="9144000" cy="5732462"/>
          </a:xfrm>
        </p:spPr>
        <p:txBody>
          <a:bodyPr anchor="t"/>
          <a:lstStyle/>
          <a:p>
            <a:pPr>
              <a:buNone/>
            </a:pPr>
            <a:r>
              <a:rPr lang="en-US" altLang="zh-CN" sz="2800">
                <a:solidFill>
                  <a:srgbClr val="FF66FF"/>
                </a:solidFill>
                <a:latin typeface="宋体" panose="02010600030101010101" pitchFamily="2" charset="-122"/>
              </a:rPr>
              <a:t>6.1.3 </a:t>
            </a:r>
            <a:r>
              <a:rPr lang="zh-CN" altLang="en-US" sz="2800">
                <a:solidFill>
                  <a:srgbClr val="FF66FF"/>
                </a:solidFill>
                <a:latin typeface="宋体" panose="02010600030101010101" pitchFamily="2" charset="-122"/>
              </a:rPr>
              <a:t>异常问题的解决</a:t>
            </a:r>
            <a:endParaRPr lang="zh-CN" altLang="en-US" sz="2800">
              <a:solidFill>
                <a:srgbClr val="FF66FF"/>
              </a:solidFill>
              <a:latin typeface="宋体" panose="02010600030101010101" pitchFamily="2" charset="-122"/>
            </a:endParaRPr>
          </a:p>
          <a:p>
            <a:r>
              <a:rPr lang="zh-CN" altLang="en-US" sz="2800">
                <a:solidFill>
                  <a:srgbClr val="FFFF99"/>
                </a:solidFill>
                <a:latin typeface="宋体" panose="02010600030101010101" pitchFamily="2" charset="-122"/>
              </a:rPr>
              <a:t>减少属性之间的“数据依赖”</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从而消除模式中出现的异常问题</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其解决方法就是关系模式的分解</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zh-CN" altLang="en-US" sz="2800">
                <a:solidFill>
                  <a:srgbClr val="FFFF99"/>
                </a:solidFill>
                <a:latin typeface="宋体" panose="02010600030101010101" pitchFamily="2" charset="-122"/>
              </a:rPr>
              <a:t>例</a:t>
            </a:r>
            <a:r>
              <a:rPr lang="en-US" altLang="zh-CN" sz="2800">
                <a:solidFill>
                  <a:srgbClr val="FFFF99"/>
                </a:solidFill>
                <a:latin typeface="宋体" panose="02010600030101010101" pitchFamily="2" charset="-122"/>
              </a:rPr>
              <a:t>2 </a:t>
            </a:r>
            <a:r>
              <a:rPr lang="zh-CN" altLang="en-US" sz="2800">
                <a:solidFill>
                  <a:srgbClr val="FFFF99"/>
                </a:solidFill>
                <a:latin typeface="宋体" panose="02010600030101010101" pitchFamily="2" charset="-122"/>
              </a:rPr>
              <a:t>将关系模式</a:t>
            </a:r>
            <a:r>
              <a:rPr lang="en-US" altLang="zh-CN" sz="2800">
                <a:solidFill>
                  <a:srgbClr val="FFFF99"/>
                </a:solidFill>
                <a:latin typeface="宋体" panose="02010600030101010101" pitchFamily="2" charset="-122"/>
              </a:rPr>
              <a:t>Studyinfo</a:t>
            </a:r>
            <a:r>
              <a:rPr lang="zh-CN" altLang="en-US" sz="2800">
                <a:solidFill>
                  <a:srgbClr val="FFFF99"/>
                </a:solidFill>
                <a:latin typeface="宋体" panose="02010600030101010101" pitchFamily="2" charset="-122"/>
              </a:rPr>
              <a:t>分解为如下三个新的关系模式</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Students(sno,sname,deptname),reporte(sno,cname,grade),</a:t>
            </a:r>
            <a:endParaRPr lang="en-US" altLang="zh-CN" sz="2800">
              <a:solidFill>
                <a:srgbClr val="FFFF99"/>
              </a:solidFill>
              <a:latin typeface="宋体" panose="02010600030101010101" pitchFamily="2" charset="-122"/>
            </a:endParaRPr>
          </a:p>
          <a:p>
            <a:r>
              <a:rPr lang="en-US" altLang="zh-CN" sz="2800">
                <a:solidFill>
                  <a:srgbClr val="FFFF99"/>
                </a:solidFill>
                <a:latin typeface="宋体" panose="02010600030101010101" pitchFamily="2" charset="-122"/>
              </a:rPr>
              <a:t>Depart(deptname,depthead),</a:t>
            </a:r>
            <a:r>
              <a:rPr lang="zh-CN" altLang="en-US" sz="2800">
                <a:solidFill>
                  <a:srgbClr val="FFFF99"/>
                </a:solidFill>
                <a:latin typeface="宋体" panose="02010600030101010101" pitchFamily="2" charset="-122"/>
              </a:rPr>
              <a:t>则分解后的每个关系模式</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其属性之间的函数依赖都大大减小</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且比较单一</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分解之后的</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原来的插入异常和删除异常等问题基本消除</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且数据的冗余程度也大大降低</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p:txBody>
      </p:sp>
      <p:sp>
        <p:nvSpPr>
          <p:cNvPr id="932867" name="直接连接符 931843"/>
          <p:cNvSpPr/>
          <p:nvPr/>
        </p:nvSpPr>
        <p:spPr>
          <a:xfrm>
            <a:off x="381000" y="2971800"/>
            <a:ext cx="0" cy="0"/>
          </a:xfrm>
          <a:prstGeom prst="line">
            <a:avLst/>
          </a:prstGeom>
          <a:ln w="31750" cap="flat" cmpd="sng">
            <a:solidFill>
              <a:srgbClr val="FF0000"/>
            </a:solidFill>
            <a:prstDash val="dash"/>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43">
                                            <p:txEl>
                                              <p:pRg st="0" end="0"/>
                                            </p:txEl>
                                          </p:spTgt>
                                        </p:tgtEl>
                                        <p:attrNameLst>
                                          <p:attrName>style.visibility</p:attrName>
                                        </p:attrNameLst>
                                      </p:cBhvr>
                                      <p:to>
                                        <p:strVal val="visible"/>
                                      </p:to>
                                    </p:set>
                                    <p:anim calcmode="lin" valueType="num">
                                      <p:cBhvr additive="base">
                                        <p:cTn id="7" dur="500" fill="hold"/>
                                        <p:tgtEl>
                                          <p:spTgt spid="931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43">
                                            <p:txEl>
                                              <p:pRg st="1" end="1"/>
                                            </p:txEl>
                                          </p:spTgt>
                                        </p:tgtEl>
                                        <p:attrNameLst>
                                          <p:attrName>style.visibility</p:attrName>
                                        </p:attrNameLst>
                                      </p:cBhvr>
                                      <p:to>
                                        <p:strVal val="visible"/>
                                      </p:to>
                                    </p:set>
                                    <p:anim calcmode="lin" valueType="num">
                                      <p:cBhvr additive="base">
                                        <p:cTn id="13" dur="500" fill="hold"/>
                                        <p:tgtEl>
                                          <p:spTgt spid="9318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43">
                                            <p:txEl>
                                              <p:pRg st="2" end="2"/>
                                            </p:txEl>
                                          </p:spTgt>
                                        </p:tgtEl>
                                        <p:attrNameLst>
                                          <p:attrName>style.visibility</p:attrName>
                                        </p:attrNameLst>
                                      </p:cBhvr>
                                      <p:to>
                                        <p:strVal val="visible"/>
                                      </p:to>
                                    </p:set>
                                    <p:anim calcmode="lin" valueType="num">
                                      <p:cBhvr additive="base">
                                        <p:cTn id="19" dur="500" fill="hold"/>
                                        <p:tgtEl>
                                          <p:spTgt spid="9318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43">
                                            <p:txEl>
                                              <p:pRg st="3" end="3"/>
                                            </p:txEl>
                                          </p:spTgt>
                                        </p:tgtEl>
                                        <p:attrNameLst>
                                          <p:attrName>style.visibility</p:attrName>
                                        </p:attrNameLst>
                                      </p:cBhvr>
                                      <p:to>
                                        <p:strVal val="visible"/>
                                      </p:to>
                                    </p:set>
                                    <p:anim calcmode="lin" valueType="num">
                                      <p:cBhvr additive="base">
                                        <p:cTn id="25" dur="500" fill="hold"/>
                                        <p:tgtEl>
                                          <p:spTgt spid="9318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1843">
                                            <p:txEl>
                                              <p:pRg st="4" end="4"/>
                                            </p:txEl>
                                          </p:spTgt>
                                        </p:tgtEl>
                                        <p:attrNameLst>
                                          <p:attrName>style.visibility</p:attrName>
                                        </p:attrNameLst>
                                      </p:cBhvr>
                                      <p:to>
                                        <p:strVal val="visible"/>
                                      </p:to>
                                    </p:set>
                                    <p:anim calcmode="lin" valueType="num">
                                      <p:cBhvr additive="base">
                                        <p:cTn id="31" dur="500" fill="hold"/>
                                        <p:tgtEl>
                                          <p:spTgt spid="93184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18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1843">
                                            <p:txEl>
                                              <p:pRg st="5" end="5"/>
                                            </p:txEl>
                                          </p:spTgt>
                                        </p:tgtEl>
                                        <p:attrNameLst>
                                          <p:attrName>style.visibility</p:attrName>
                                        </p:attrNameLst>
                                      </p:cBhvr>
                                      <p:to>
                                        <p:strVal val="visible"/>
                                      </p:to>
                                    </p:set>
                                    <p:anim calcmode="lin" valueType="num">
                                      <p:cBhvr additive="base">
                                        <p:cTn id="37" dur="500" fill="hold"/>
                                        <p:tgtEl>
                                          <p:spTgt spid="93184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184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43" grpId="0" build="p"/>
    </p:bld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89" name="标题 932865"/>
          <p:cNvSpPr>
            <a:spLocks noGrp="1"/>
          </p:cNvSpPr>
          <p:nvPr>
            <p:ph type="title"/>
          </p:nvPr>
        </p:nvSpPr>
        <p:spPr>
          <a:xfrm>
            <a:off x="468313" y="0"/>
            <a:ext cx="8229600" cy="1143000"/>
          </a:xfrm>
        </p:spPr>
        <p:txBody>
          <a:bodyPr anchor="b"/>
          <a:lstStyle/>
          <a:p>
            <a:br>
              <a:rPr lang="zh-CN" altLang="en-US" sz="4000"/>
            </a:br>
            <a:r>
              <a:rPr lang="en-US" altLang="zh-CN" sz="4000">
                <a:solidFill>
                  <a:srgbClr val="1AEE29"/>
                </a:solidFill>
                <a:latin typeface="宋体" panose="02010600030101010101" pitchFamily="2" charset="-122"/>
              </a:rPr>
              <a:t>6.2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2867" name="内容占位符 932866"/>
          <p:cNvSpPr>
            <a:spLocks noGrp="1"/>
          </p:cNvSpPr>
          <p:nvPr>
            <p:ph idx="1"/>
          </p:nvPr>
        </p:nvSpPr>
        <p:spPr>
          <a:xfrm>
            <a:off x="0" y="1341438"/>
            <a:ext cx="9144000" cy="5516562"/>
          </a:xfrm>
        </p:spPr>
        <p:txBody>
          <a:bodyPr anchor="t"/>
          <a:lstStyle/>
          <a:p>
            <a:pPr>
              <a:buNone/>
            </a:pPr>
            <a:r>
              <a:rPr lang="en-US" altLang="zh-CN" sz="2800">
                <a:solidFill>
                  <a:srgbClr val="FFFF99"/>
                </a:solidFill>
                <a:latin typeface="宋体" panose="02010600030101010101" pitchFamily="2" charset="-122"/>
              </a:rPr>
              <a:t>6.2.1  </a:t>
            </a:r>
            <a:r>
              <a:rPr lang="zh-CN" altLang="en-US" sz="2800">
                <a:solidFill>
                  <a:srgbClr val="FFFF99"/>
                </a:solidFill>
                <a:latin typeface="宋体" panose="02010600030101010101" pitchFamily="2" charset="-122"/>
              </a:rPr>
              <a:t>再论关系与关系模式</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关系实质上是一张二维表</a:t>
            </a:r>
            <a:r>
              <a:rPr lang="en-US" altLang="zh-CN" sz="2800">
                <a:solidFill>
                  <a:srgbClr val="FFFF99"/>
                </a:solidFill>
                <a:latin typeface="宋体" panose="02010600030101010101" pitchFamily="2" charset="-122"/>
              </a:rPr>
              <a:t>,</a:t>
            </a:r>
            <a:r>
              <a:rPr lang="zh-CN" altLang="en-US" sz="2800">
                <a:solidFill>
                  <a:srgbClr val="FFFF99"/>
                </a:solidFill>
                <a:latin typeface="宋体" panose="02010600030101010101" pitchFamily="2" charset="-122"/>
              </a:rPr>
              <a:t>关系是元组的集合</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关系模式是一张空表</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关系模式简记为</a:t>
            </a:r>
            <a:r>
              <a:rPr lang="en-US" altLang="zh-CN" sz="2800">
                <a:solidFill>
                  <a:srgbClr val="FFFF99"/>
                </a:solidFill>
                <a:latin typeface="宋体" panose="02010600030101010101" pitchFamily="2" charset="-122"/>
              </a:rPr>
              <a:t>R(U,F),U=(A1,A2,……AN),F</a:t>
            </a:r>
            <a:r>
              <a:rPr lang="zh-CN" altLang="en-US" sz="2800">
                <a:solidFill>
                  <a:srgbClr val="FFFF99"/>
                </a:solidFill>
                <a:latin typeface="宋体" panose="02010600030101010101" pitchFamily="2" charset="-122"/>
              </a:rPr>
              <a:t>为关系</a:t>
            </a:r>
            <a:r>
              <a:rPr lang="en-US" altLang="zh-CN" sz="2800">
                <a:solidFill>
                  <a:srgbClr val="FFFF99"/>
                </a:solidFill>
                <a:latin typeface="宋体" panose="02010600030101010101" pitchFamily="2" charset="-122"/>
              </a:rPr>
              <a:t>R </a:t>
            </a:r>
            <a:r>
              <a:rPr lang="zh-CN" altLang="en-US" sz="2800">
                <a:solidFill>
                  <a:srgbClr val="FFFF99"/>
                </a:solidFill>
                <a:latin typeface="宋体" panose="02010600030101010101" pitchFamily="2" charset="-122"/>
              </a:rPr>
              <a:t>在</a:t>
            </a:r>
            <a:r>
              <a:rPr lang="en-US" altLang="zh-CN" sz="2800">
                <a:solidFill>
                  <a:srgbClr val="FFFF99"/>
                </a:solidFill>
                <a:latin typeface="宋体" panose="02010600030101010101" pitchFamily="2" charset="-122"/>
              </a:rPr>
              <a:t>U</a:t>
            </a:r>
            <a:r>
              <a:rPr lang="zh-CN" altLang="en-US" sz="2800">
                <a:solidFill>
                  <a:srgbClr val="FFFF99"/>
                </a:solidFill>
                <a:latin typeface="宋体" panose="02010600030101010101" pitchFamily="2" charset="-122"/>
              </a:rPr>
              <a:t>上满足的函数依赖集合</a:t>
            </a:r>
            <a:r>
              <a:rPr lang="en-US" altLang="zh-CN" sz="2800">
                <a:solidFill>
                  <a:srgbClr val="FFFF99"/>
                </a:solidFill>
                <a:latin typeface="宋体" panose="02010600030101010101" pitchFamily="2" charset="-122"/>
              </a:rPr>
              <a:t>.</a:t>
            </a:r>
            <a:endParaRPr lang="en-US" altLang="zh-CN"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4.2.2  </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函数依赖的一般概念</a:t>
            </a:r>
            <a:r>
              <a:rPr lang="en-US" altLang="zh-CN" sz="2800">
                <a:solidFill>
                  <a:srgbClr val="FFFF99"/>
                </a:solidFill>
                <a:latin typeface="宋体" panose="02010600030101010101" pitchFamily="2" charset="-122"/>
              </a:rPr>
              <a:t>:P172 </a:t>
            </a:r>
            <a:r>
              <a:rPr lang="zh-CN" altLang="en-US" sz="2800">
                <a:solidFill>
                  <a:srgbClr val="FFFF99"/>
                </a:solidFill>
                <a:latin typeface="宋体" panose="02010600030101010101" pitchFamily="2" charset="-122"/>
              </a:rPr>
              <a:t>定义</a:t>
            </a:r>
            <a:r>
              <a:rPr lang="en-US" altLang="zh-CN" sz="2800">
                <a:solidFill>
                  <a:srgbClr val="FFFF99"/>
                </a:solidFill>
                <a:latin typeface="宋体" panose="02010600030101010101" pitchFamily="2" charset="-122"/>
              </a:rPr>
              <a:t>5.1</a:t>
            </a:r>
            <a:endParaRPr lang="en-US" altLang="zh-CN"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几个常用的术语和记号</a:t>
            </a:r>
            <a:r>
              <a:rPr lang="en-US" altLang="zh-CN" sz="2800">
                <a:solidFill>
                  <a:srgbClr val="FFFF99"/>
                </a:solidFill>
                <a:latin typeface="宋体" panose="02010600030101010101" pitchFamily="2" charset="-122"/>
              </a:rPr>
              <a:t>P173   </a:t>
            </a:r>
            <a:r>
              <a:rPr lang="zh-CN" altLang="en-US" sz="2800">
                <a:solidFill>
                  <a:srgbClr val="FFFF99"/>
                </a:solidFill>
                <a:latin typeface="宋体" panose="02010600030101010101" pitchFamily="2" charset="-122"/>
              </a:rPr>
              <a:t>例子以前面三张表为例</a:t>
            </a:r>
            <a:endParaRPr lang="zh-CN" altLang="en-US" sz="2800">
              <a:solidFill>
                <a:srgbClr val="FFFF99"/>
              </a:solidFill>
              <a:latin typeface="宋体" panose="02010600030101010101" pitchFamily="2" charset="-122"/>
            </a:endParaRPr>
          </a:p>
          <a:p>
            <a:pPr>
              <a:buNone/>
            </a:pPr>
            <a:r>
              <a:rPr lang="en-US" altLang="zh-CN" sz="2800">
                <a:solidFill>
                  <a:srgbClr val="FFFF99"/>
                </a:solidFill>
                <a:latin typeface="宋体" panose="02010600030101010101" pitchFamily="2" charset="-122"/>
              </a:rPr>
              <a:t>4.2.3  </a:t>
            </a:r>
            <a:r>
              <a:rPr lang="zh-CN" altLang="en-US" sz="2800">
                <a:solidFill>
                  <a:srgbClr val="FFFF99"/>
                </a:solidFill>
                <a:latin typeface="宋体" panose="02010600030101010101" pitchFamily="2" charset="-122"/>
              </a:rPr>
              <a:t>码 </a:t>
            </a:r>
            <a:r>
              <a:rPr lang="en-US" altLang="zh-CN" sz="2800">
                <a:solidFill>
                  <a:srgbClr val="FFFF99"/>
                </a:solidFill>
                <a:latin typeface="宋体" panose="02010600030101010101" pitchFamily="2" charset="-122"/>
              </a:rPr>
              <a:t>P173</a:t>
            </a:r>
            <a:r>
              <a:rPr lang="en-US" altLang="zh-CN" sz="2800">
                <a:latin typeface="宋体" panose="02010600030101010101" pitchFamily="2" charset="-122"/>
              </a:rPr>
              <a:t>                                               </a:t>
            </a:r>
            <a:endParaRPr lang="en-US" altLang="zh-CN" sz="2800">
              <a:latin typeface="宋体" panose="02010600030101010101" pitchFamily="2" charset="-122"/>
            </a:endParaRPr>
          </a:p>
          <a:p>
            <a:endParaRPr lang="en-US" altLang="zh-CN" sz="2800">
              <a:latin typeface="宋体" panose="02010600030101010101" pitchFamily="2" charset="-122"/>
            </a:endParaRPr>
          </a:p>
          <a:p>
            <a:endParaRPr lang="en-US" altLang="zh-CN" sz="2800">
              <a:latin typeface="宋体" panose="02010600030101010101" pitchFamily="2" charset="-122"/>
            </a:endParaRPr>
          </a:p>
          <a:p>
            <a:pPr>
              <a:buNone/>
            </a:pP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2867">
                                            <p:txEl>
                                              <p:pRg st="0" end="0"/>
                                            </p:txEl>
                                          </p:spTgt>
                                        </p:tgtEl>
                                        <p:attrNameLst>
                                          <p:attrName>style.visibility</p:attrName>
                                        </p:attrNameLst>
                                      </p:cBhvr>
                                      <p:to>
                                        <p:strVal val="visible"/>
                                      </p:to>
                                    </p:set>
                                    <p:anim calcmode="lin" valueType="num">
                                      <p:cBhvr additive="base">
                                        <p:cTn id="7" dur="500" fill="hold"/>
                                        <p:tgtEl>
                                          <p:spTgt spid="932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2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2867">
                                            <p:txEl>
                                              <p:pRg st="1" end="1"/>
                                            </p:txEl>
                                          </p:spTgt>
                                        </p:tgtEl>
                                        <p:attrNameLst>
                                          <p:attrName>style.visibility</p:attrName>
                                        </p:attrNameLst>
                                      </p:cBhvr>
                                      <p:to>
                                        <p:strVal val="visible"/>
                                      </p:to>
                                    </p:set>
                                    <p:anim calcmode="lin" valueType="num">
                                      <p:cBhvr additive="base">
                                        <p:cTn id="13" dur="500" fill="hold"/>
                                        <p:tgtEl>
                                          <p:spTgt spid="932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2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2867">
                                            <p:txEl>
                                              <p:pRg st="2" end="2"/>
                                            </p:txEl>
                                          </p:spTgt>
                                        </p:tgtEl>
                                        <p:attrNameLst>
                                          <p:attrName>style.visibility</p:attrName>
                                        </p:attrNameLst>
                                      </p:cBhvr>
                                      <p:to>
                                        <p:strVal val="visible"/>
                                      </p:to>
                                    </p:set>
                                    <p:anim calcmode="lin" valueType="num">
                                      <p:cBhvr additive="base">
                                        <p:cTn id="19" dur="500" fill="hold"/>
                                        <p:tgtEl>
                                          <p:spTgt spid="932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2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2867">
                                            <p:txEl>
                                              <p:pRg st="3" end="3"/>
                                            </p:txEl>
                                          </p:spTgt>
                                        </p:tgtEl>
                                        <p:attrNameLst>
                                          <p:attrName>style.visibility</p:attrName>
                                        </p:attrNameLst>
                                      </p:cBhvr>
                                      <p:to>
                                        <p:strVal val="visible"/>
                                      </p:to>
                                    </p:set>
                                    <p:anim calcmode="lin" valueType="num">
                                      <p:cBhvr additive="base">
                                        <p:cTn id="25" dur="500" fill="hold"/>
                                        <p:tgtEl>
                                          <p:spTgt spid="9328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28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2867">
                                            <p:txEl>
                                              <p:pRg st="4" end="4"/>
                                            </p:txEl>
                                          </p:spTgt>
                                        </p:tgtEl>
                                        <p:attrNameLst>
                                          <p:attrName>style.visibility</p:attrName>
                                        </p:attrNameLst>
                                      </p:cBhvr>
                                      <p:to>
                                        <p:strVal val="visible"/>
                                      </p:to>
                                    </p:set>
                                    <p:anim calcmode="lin" valueType="num">
                                      <p:cBhvr additive="base">
                                        <p:cTn id="31" dur="500" fill="hold"/>
                                        <p:tgtEl>
                                          <p:spTgt spid="93286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28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2867">
                                            <p:txEl>
                                              <p:pRg st="5" end="5"/>
                                            </p:txEl>
                                          </p:spTgt>
                                        </p:tgtEl>
                                        <p:attrNameLst>
                                          <p:attrName>style.visibility</p:attrName>
                                        </p:attrNameLst>
                                      </p:cBhvr>
                                      <p:to>
                                        <p:strVal val="visible"/>
                                      </p:to>
                                    </p:set>
                                    <p:anim calcmode="lin" valueType="num">
                                      <p:cBhvr additive="base">
                                        <p:cTn id="37" dur="500" fill="hold"/>
                                        <p:tgtEl>
                                          <p:spTgt spid="93286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28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32867">
                                            <p:txEl>
                                              <p:pRg st="6" end="6"/>
                                            </p:txEl>
                                          </p:spTgt>
                                        </p:tgtEl>
                                        <p:attrNameLst>
                                          <p:attrName>style.visibility</p:attrName>
                                        </p:attrNameLst>
                                      </p:cBhvr>
                                      <p:to>
                                        <p:strVal val="visible"/>
                                      </p:to>
                                    </p:set>
                                    <p:anim calcmode="lin" valueType="num">
                                      <p:cBhvr additive="base">
                                        <p:cTn id="43" dur="500" fill="hold"/>
                                        <p:tgtEl>
                                          <p:spTgt spid="93286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3286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32867">
                                            <p:txEl>
                                              <p:pRg st="7" end="7"/>
                                            </p:txEl>
                                          </p:spTgt>
                                        </p:tgtEl>
                                        <p:attrNameLst>
                                          <p:attrName>style.visibility</p:attrName>
                                        </p:attrNameLst>
                                      </p:cBhvr>
                                      <p:to>
                                        <p:strVal val="visible"/>
                                      </p:to>
                                    </p:set>
                                    <p:anim calcmode="lin" valueType="num">
                                      <p:cBhvr additive="base">
                                        <p:cTn id="49" dur="500" fill="hold"/>
                                        <p:tgtEl>
                                          <p:spTgt spid="93286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3286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67" grpId="0" build="p"/>
    </p:bld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3" name="标题 933889"/>
          <p:cNvSpPr>
            <a:spLocks noGrp="1"/>
          </p:cNvSpPr>
          <p:nvPr>
            <p:ph type="title"/>
          </p:nvPr>
        </p:nvSpPr>
        <p:spPr>
          <a:xfrm>
            <a:off x="539750" y="188913"/>
            <a:ext cx="8086725" cy="809625"/>
          </a:xfrm>
        </p:spPr>
        <p:txBody>
          <a:bodyPr anchor="b"/>
          <a:lstStyle/>
          <a:p>
            <a:r>
              <a:rPr lang="en-US" altLang="zh-CN" sz="4000">
                <a:solidFill>
                  <a:srgbClr val="1AEE29"/>
                </a:solidFill>
                <a:latin typeface="宋体" panose="02010600030101010101" pitchFamily="2" charset="-122"/>
              </a:rPr>
              <a:t>6.2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3891" name="内容占位符 933890"/>
          <p:cNvSpPr>
            <a:spLocks noGrp="1"/>
          </p:cNvSpPr>
          <p:nvPr>
            <p:ph idx="1"/>
          </p:nvPr>
        </p:nvSpPr>
        <p:spPr>
          <a:xfrm>
            <a:off x="0" y="1268413"/>
            <a:ext cx="9144000" cy="5589587"/>
          </a:xfrm>
        </p:spPr>
        <p:txBody>
          <a:bodyPr anchor="t"/>
          <a:lstStyle/>
          <a:p>
            <a:pPr>
              <a:buNone/>
            </a:pPr>
            <a:r>
              <a:rPr lang="zh-CN" altLang="en-US"/>
              <a:t>    </a:t>
            </a:r>
            <a:r>
              <a:rPr lang="en-US" altLang="zh-CN" sz="2800">
                <a:latin typeface="宋体" panose="02010600030101010101" pitchFamily="2" charset="-122"/>
              </a:rPr>
              <a:t>6.2.3  </a:t>
            </a:r>
            <a:r>
              <a:rPr lang="zh-CN" altLang="en-US" sz="2800">
                <a:latin typeface="宋体" panose="02010600030101010101" pitchFamily="2" charset="-122"/>
              </a:rPr>
              <a:t>范式</a:t>
            </a:r>
            <a:endParaRPr lang="zh-CN" altLang="en-US" sz="2800">
              <a:latin typeface="宋体" panose="02010600030101010101" pitchFamily="2" charset="-122"/>
            </a:endParaRPr>
          </a:p>
          <a:p>
            <a:r>
              <a:rPr lang="zh-CN" altLang="en-US" sz="2800">
                <a:latin typeface="宋体" panose="02010600030101010101" pitchFamily="2" charset="-122"/>
              </a:rPr>
              <a:t>满足不同程度要求的关系模式</a:t>
            </a:r>
            <a:endParaRPr lang="zh-CN" altLang="en-US" sz="2800">
              <a:latin typeface="宋体" panose="02010600030101010101" pitchFamily="2" charset="-122"/>
            </a:endParaRPr>
          </a:p>
          <a:p>
            <a:r>
              <a:rPr lang="zh-CN" altLang="en-US" sz="2800">
                <a:latin typeface="宋体" panose="02010600030101010101" pitchFamily="2" charset="-122"/>
              </a:rPr>
              <a:t>目前主要有六个范式级别，分别为</a:t>
            </a:r>
            <a:r>
              <a:rPr lang="en-US" altLang="zh-CN" sz="2800">
                <a:latin typeface="宋体" panose="02010600030101010101" pitchFamily="2" charset="-122"/>
              </a:rPr>
              <a:t>1NF</a:t>
            </a:r>
            <a:r>
              <a:rPr lang="zh-CN" altLang="en-US" sz="2800">
                <a:latin typeface="宋体" panose="02010600030101010101" pitchFamily="2" charset="-122"/>
              </a:rPr>
              <a:t>，</a:t>
            </a:r>
            <a:r>
              <a:rPr lang="en-US" altLang="zh-CN" sz="2800">
                <a:latin typeface="宋体" panose="02010600030101010101" pitchFamily="2" charset="-122"/>
              </a:rPr>
              <a:t>2NF</a:t>
            </a:r>
            <a:r>
              <a:rPr lang="zh-CN" altLang="en-US" sz="2800">
                <a:latin typeface="宋体" panose="02010600030101010101" pitchFamily="2" charset="-122"/>
              </a:rPr>
              <a:t>，</a:t>
            </a:r>
            <a:r>
              <a:rPr lang="en-US" altLang="zh-CN" sz="2800">
                <a:latin typeface="宋体" panose="02010600030101010101" pitchFamily="2" charset="-122"/>
              </a:rPr>
              <a:t>3NF</a:t>
            </a:r>
            <a:r>
              <a:rPr lang="zh-CN" altLang="en-US" sz="2800">
                <a:latin typeface="宋体" panose="02010600030101010101" pitchFamily="2" charset="-122"/>
              </a:rPr>
              <a:t>，</a:t>
            </a:r>
            <a:r>
              <a:rPr lang="en-US" altLang="zh-CN" sz="2800">
                <a:latin typeface="宋体" panose="02010600030101010101" pitchFamily="2" charset="-122"/>
              </a:rPr>
              <a:t>BCNF</a:t>
            </a:r>
            <a:r>
              <a:rPr lang="zh-CN" altLang="en-US" sz="2800">
                <a:latin typeface="宋体" panose="02010600030101010101" pitchFamily="2" charset="-122"/>
              </a:rPr>
              <a:t>，</a:t>
            </a:r>
            <a:r>
              <a:rPr lang="en-US" altLang="zh-CN" sz="2800">
                <a:latin typeface="宋体" panose="02010600030101010101" pitchFamily="2" charset="-122"/>
              </a:rPr>
              <a:t>4NF</a:t>
            </a:r>
            <a:r>
              <a:rPr lang="zh-CN" altLang="en-US" sz="2800">
                <a:latin typeface="宋体" panose="02010600030101010101" pitchFamily="2" charset="-122"/>
              </a:rPr>
              <a:t>，</a:t>
            </a:r>
            <a:r>
              <a:rPr lang="en-US" altLang="zh-CN" sz="2800">
                <a:latin typeface="宋体" panose="02010600030101010101" pitchFamily="2" charset="-122"/>
              </a:rPr>
              <a:t>5NF</a:t>
            </a:r>
            <a:r>
              <a:rPr lang="zh-CN" altLang="en-US" sz="2800">
                <a:latin typeface="宋体" panose="02010600030101010101" pitchFamily="2" charset="-122"/>
              </a:rPr>
              <a:t>。</a:t>
            </a:r>
            <a:endParaRPr lang="zh-CN" altLang="en-US" sz="2800">
              <a:latin typeface="宋体" panose="02010600030101010101" pitchFamily="2" charset="-122"/>
            </a:endParaRPr>
          </a:p>
          <a:p>
            <a:pPr>
              <a:buNone/>
            </a:pPr>
            <a:r>
              <a:rPr lang="en-US" altLang="zh-CN" sz="2800">
                <a:latin typeface="宋体" panose="02010600030101010101" pitchFamily="2" charset="-122"/>
              </a:rPr>
              <a:t>6.2.4  1NF</a:t>
            </a:r>
            <a:endParaRPr lang="en-US" altLang="zh-CN" sz="2800">
              <a:latin typeface="宋体" panose="02010600030101010101" pitchFamily="2" charset="-122"/>
            </a:endParaRPr>
          </a:p>
          <a:p>
            <a:r>
              <a:rPr lang="zh-CN" altLang="en-US" sz="2800">
                <a:latin typeface="宋体" panose="02010600030101010101" pitchFamily="2" charset="-122"/>
              </a:rPr>
              <a:t>如果一个关系模式</a:t>
            </a:r>
            <a:r>
              <a:rPr lang="en-US" altLang="zh-CN" sz="2800">
                <a:latin typeface="宋体" panose="02010600030101010101" pitchFamily="2" charset="-122"/>
              </a:rPr>
              <a:t>R(U)</a:t>
            </a:r>
            <a:r>
              <a:rPr lang="zh-CN" altLang="en-US" sz="2800">
                <a:latin typeface="宋体" panose="02010600030101010101" pitchFamily="2" charset="-122"/>
              </a:rPr>
              <a:t>的所有属性都是不可再分的基本数据项</a:t>
            </a:r>
            <a:r>
              <a:rPr lang="en-US" altLang="zh-CN" sz="2800">
                <a:latin typeface="宋体" panose="02010600030101010101" pitchFamily="2" charset="-122"/>
              </a:rPr>
              <a:t>.</a:t>
            </a:r>
            <a:endParaRPr lang="en-US" altLang="zh-CN" sz="2800">
              <a:latin typeface="宋体" panose="02010600030101010101" pitchFamily="2" charset="-122"/>
            </a:endParaRPr>
          </a:p>
          <a:p>
            <a:pPr>
              <a:buNone/>
            </a:pPr>
            <a:r>
              <a:rPr lang="zh-CN" altLang="en-US" sz="2800">
                <a:latin typeface="宋体" panose="02010600030101010101" pitchFamily="2" charset="-122"/>
              </a:rPr>
              <a:t>例</a:t>
            </a:r>
            <a:r>
              <a:rPr lang="en-US" altLang="zh-CN" sz="2800">
                <a:latin typeface="宋体" panose="02010600030101010101" pitchFamily="2" charset="-122"/>
              </a:rPr>
              <a:t>1  </a:t>
            </a:r>
            <a:r>
              <a:rPr lang="zh-CN" altLang="en-US" sz="2800">
                <a:latin typeface="宋体" panose="02010600030101010101" pitchFamily="2" charset="-122"/>
              </a:rPr>
              <a:t>关系模式</a:t>
            </a:r>
            <a:r>
              <a:rPr lang="en-US" altLang="zh-CN" sz="2800">
                <a:latin typeface="宋体" panose="02010600030101010101" pitchFamily="2" charset="-122"/>
              </a:rPr>
              <a:t>studyinfo(sno,sname,deptname,depthead,cname,grade</a:t>
            </a:r>
            <a:r>
              <a:rPr lang="en-US" altLang="zh-CN" sz="2800">
                <a:solidFill>
                  <a:srgbClr val="FF66FF"/>
                </a:solidFill>
                <a:latin typeface="宋体" panose="02010600030101010101" pitchFamily="2" charset="-122"/>
              </a:rPr>
              <a:t>)</a:t>
            </a:r>
            <a:r>
              <a:rPr lang="zh-CN" altLang="en-US" sz="2800">
                <a:solidFill>
                  <a:srgbClr val="FF66FF"/>
                </a:solidFill>
                <a:latin typeface="宋体" panose="02010600030101010101" pitchFamily="2" charset="-122"/>
              </a:rPr>
              <a:t>就是</a:t>
            </a:r>
            <a:r>
              <a:rPr lang="en-US" altLang="zh-CN" sz="2800">
                <a:solidFill>
                  <a:srgbClr val="FF66FF"/>
                </a:solidFill>
                <a:latin typeface="宋体" panose="02010600030101010101" pitchFamily="2" charset="-122"/>
              </a:rPr>
              <a:t>1NF</a:t>
            </a:r>
            <a:endParaRPr lang="en-US" altLang="zh-CN" sz="2800">
              <a:solidFill>
                <a:srgbClr val="FF66FF"/>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3891">
                                            <p:txEl>
                                              <p:pRg st="0" end="0"/>
                                            </p:txEl>
                                          </p:spTgt>
                                        </p:tgtEl>
                                        <p:attrNameLst>
                                          <p:attrName>style.visibility</p:attrName>
                                        </p:attrNameLst>
                                      </p:cBhvr>
                                      <p:to>
                                        <p:strVal val="visible"/>
                                      </p:to>
                                    </p:set>
                                    <p:anim calcmode="lin" valueType="num">
                                      <p:cBhvr additive="base">
                                        <p:cTn id="7" dur="500" fill="hold"/>
                                        <p:tgtEl>
                                          <p:spTgt spid="933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3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3891">
                                            <p:txEl>
                                              <p:pRg st="1" end="1"/>
                                            </p:txEl>
                                          </p:spTgt>
                                        </p:tgtEl>
                                        <p:attrNameLst>
                                          <p:attrName>style.visibility</p:attrName>
                                        </p:attrNameLst>
                                      </p:cBhvr>
                                      <p:to>
                                        <p:strVal val="visible"/>
                                      </p:to>
                                    </p:set>
                                    <p:anim calcmode="lin" valueType="num">
                                      <p:cBhvr additive="base">
                                        <p:cTn id="13" dur="500" fill="hold"/>
                                        <p:tgtEl>
                                          <p:spTgt spid="933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3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3891">
                                            <p:txEl>
                                              <p:pRg st="2" end="2"/>
                                            </p:txEl>
                                          </p:spTgt>
                                        </p:tgtEl>
                                        <p:attrNameLst>
                                          <p:attrName>style.visibility</p:attrName>
                                        </p:attrNameLst>
                                      </p:cBhvr>
                                      <p:to>
                                        <p:strVal val="visible"/>
                                      </p:to>
                                    </p:set>
                                    <p:anim calcmode="lin" valueType="num">
                                      <p:cBhvr additive="base">
                                        <p:cTn id="19" dur="500" fill="hold"/>
                                        <p:tgtEl>
                                          <p:spTgt spid="933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38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3891">
                                            <p:txEl>
                                              <p:pRg st="3" end="3"/>
                                            </p:txEl>
                                          </p:spTgt>
                                        </p:tgtEl>
                                        <p:attrNameLst>
                                          <p:attrName>style.visibility</p:attrName>
                                        </p:attrNameLst>
                                      </p:cBhvr>
                                      <p:to>
                                        <p:strVal val="visible"/>
                                      </p:to>
                                    </p:set>
                                    <p:anim calcmode="lin" valueType="num">
                                      <p:cBhvr additive="base">
                                        <p:cTn id="25" dur="500" fill="hold"/>
                                        <p:tgtEl>
                                          <p:spTgt spid="9338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38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3891">
                                            <p:txEl>
                                              <p:pRg st="4" end="4"/>
                                            </p:txEl>
                                          </p:spTgt>
                                        </p:tgtEl>
                                        <p:attrNameLst>
                                          <p:attrName>style.visibility</p:attrName>
                                        </p:attrNameLst>
                                      </p:cBhvr>
                                      <p:to>
                                        <p:strVal val="visible"/>
                                      </p:to>
                                    </p:set>
                                    <p:anim calcmode="lin" valueType="num">
                                      <p:cBhvr additive="base">
                                        <p:cTn id="31" dur="500" fill="hold"/>
                                        <p:tgtEl>
                                          <p:spTgt spid="93389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38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3891">
                                            <p:txEl>
                                              <p:pRg st="5" end="5"/>
                                            </p:txEl>
                                          </p:spTgt>
                                        </p:tgtEl>
                                        <p:attrNameLst>
                                          <p:attrName>style.visibility</p:attrName>
                                        </p:attrNameLst>
                                      </p:cBhvr>
                                      <p:to>
                                        <p:strVal val="visible"/>
                                      </p:to>
                                    </p:set>
                                    <p:anim calcmode="lin" valueType="num">
                                      <p:cBhvr additive="base">
                                        <p:cTn id="37" dur="500" fill="hold"/>
                                        <p:tgtEl>
                                          <p:spTgt spid="93389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3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91" grpId="0" build="p"/>
    </p:bldLst>
  </p:timing>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标题 934913"/>
          <p:cNvSpPr>
            <a:spLocks noGrp="1"/>
          </p:cNvSpPr>
          <p:nvPr>
            <p:ph type="title"/>
          </p:nvPr>
        </p:nvSpPr>
        <p:spPr>
          <a:xfrm>
            <a:off x="395288" y="0"/>
            <a:ext cx="8229600" cy="1143000"/>
          </a:xfrm>
        </p:spPr>
        <p:txBody>
          <a:bodyPr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4915" name="内容占位符 934914"/>
          <p:cNvSpPr>
            <a:spLocks noGrp="1"/>
          </p:cNvSpPr>
          <p:nvPr>
            <p:ph idx="1"/>
          </p:nvPr>
        </p:nvSpPr>
        <p:spPr>
          <a:xfrm>
            <a:off x="0" y="1196975"/>
            <a:ext cx="9144000" cy="6858000"/>
          </a:xfrm>
        </p:spPr>
        <p:txBody>
          <a:bodyPr anchor="t"/>
          <a:lstStyle/>
          <a:p>
            <a:pPr marL="609600" indent="-609600">
              <a:buNone/>
            </a:pPr>
            <a:r>
              <a:rPr lang="en-US" altLang="zh-CN" sz="2800">
                <a:latin typeface="宋体" panose="02010600030101010101" pitchFamily="2" charset="-122"/>
              </a:rPr>
              <a:t>4.2.5 2NF</a:t>
            </a:r>
            <a:endParaRPr lang="en-US" altLang="zh-CN" sz="2800">
              <a:latin typeface="宋体" panose="02010600030101010101" pitchFamily="2" charset="-122"/>
            </a:endParaRPr>
          </a:p>
          <a:p>
            <a:pPr marL="609600" indent="-609600"/>
            <a:r>
              <a:rPr lang="zh-CN" altLang="en-US" sz="2800">
                <a:latin typeface="宋体" panose="02010600030101010101" pitchFamily="2" charset="-122"/>
              </a:rPr>
              <a:t>若</a:t>
            </a:r>
            <a:r>
              <a:rPr lang="en-US" altLang="zh-CN" sz="2800">
                <a:latin typeface="宋体" panose="02010600030101010101" pitchFamily="2" charset="-122"/>
              </a:rPr>
              <a:t>R</a:t>
            </a:r>
            <a:r>
              <a:rPr lang="zh-CN" altLang="en-US" sz="2800">
                <a:latin typeface="宋体" panose="02010600030101010101" pitchFamily="2" charset="-122"/>
              </a:rPr>
              <a:t>属于</a:t>
            </a:r>
            <a:r>
              <a:rPr lang="en-US" altLang="zh-CN" sz="2800">
                <a:latin typeface="宋体" panose="02010600030101010101" pitchFamily="2" charset="-122"/>
              </a:rPr>
              <a:t>1NF,</a:t>
            </a:r>
            <a:r>
              <a:rPr lang="zh-CN" altLang="en-US" sz="2800">
                <a:latin typeface="宋体" panose="02010600030101010101" pitchFamily="2" charset="-122"/>
              </a:rPr>
              <a:t>且每个非主属性完全依赖于码</a:t>
            </a:r>
            <a:r>
              <a:rPr lang="en-US" altLang="zh-CN" sz="2800">
                <a:latin typeface="宋体" panose="02010600030101010101" pitchFamily="2" charset="-122"/>
              </a:rPr>
              <a:t>,</a:t>
            </a:r>
            <a:r>
              <a:rPr lang="zh-CN" altLang="en-US" sz="2800">
                <a:latin typeface="宋体" panose="02010600030101010101" pitchFamily="2" charset="-122"/>
              </a:rPr>
              <a:t>则</a:t>
            </a:r>
            <a:r>
              <a:rPr lang="en-US" altLang="zh-CN" sz="2800">
                <a:latin typeface="宋体" panose="02010600030101010101" pitchFamily="2" charset="-122"/>
              </a:rPr>
              <a:t>R</a:t>
            </a:r>
            <a:r>
              <a:rPr lang="zh-CN" altLang="en-US" sz="2800">
                <a:latin typeface="宋体" panose="02010600030101010101" pitchFamily="2" charset="-122"/>
              </a:rPr>
              <a:t>属于</a:t>
            </a:r>
            <a:r>
              <a:rPr lang="en-US" altLang="zh-CN" sz="2800">
                <a:latin typeface="宋体" panose="02010600030101010101" pitchFamily="2" charset="-122"/>
              </a:rPr>
              <a:t>2NF.</a:t>
            </a:r>
            <a:endParaRPr lang="en-US" altLang="zh-CN" sz="2800">
              <a:latin typeface="宋体" panose="02010600030101010101" pitchFamily="2" charset="-122"/>
            </a:endParaRPr>
          </a:p>
          <a:p>
            <a:pPr marL="609600" indent="-609600">
              <a:buNone/>
            </a:pPr>
            <a:r>
              <a:rPr lang="zh-CN" altLang="en-US" sz="2800">
                <a:latin typeface="宋体" panose="02010600030101010101" pitchFamily="2" charset="-122"/>
              </a:rPr>
              <a:t>例</a:t>
            </a:r>
            <a:r>
              <a:rPr lang="en-US" altLang="zh-CN" sz="2800">
                <a:latin typeface="宋体" panose="02010600030101010101" pitchFamily="2" charset="-122"/>
              </a:rPr>
              <a:t>2 studyinfo(sno,sname,deptname,depthead,cname,grade)</a:t>
            </a:r>
            <a:r>
              <a:rPr lang="zh-CN" altLang="en-US" sz="2800">
                <a:latin typeface="宋体" panose="02010600030101010101" pitchFamily="2" charset="-122"/>
              </a:rPr>
              <a:t>是</a:t>
            </a:r>
            <a:r>
              <a:rPr lang="en-US" altLang="zh-CN" sz="2800">
                <a:latin typeface="宋体" panose="02010600030101010101" pitchFamily="2" charset="-122"/>
              </a:rPr>
              <a:t>1NF</a:t>
            </a:r>
            <a:r>
              <a:rPr lang="zh-CN" altLang="en-US" sz="2800">
                <a:latin typeface="宋体" panose="02010600030101010101" pitchFamily="2" charset="-122"/>
              </a:rPr>
              <a:t>，但是不是</a:t>
            </a:r>
            <a:r>
              <a:rPr lang="en-US" altLang="zh-CN" sz="2800">
                <a:latin typeface="宋体" panose="02010600030101010101" pitchFamily="2" charset="-122"/>
              </a:rPr>
              <a:t>2NF</a:t>
            </a:r>
            <a:r>
              <a:rPr lang="zh-CN" altLang="en-US" sz="2800">
                <a:latin typeface="宋体" panose="02010600030101010101" pitchFamily="2" charset="-122"/>
              </a:rPr>
              <a:t>，为什么？请分析</a:t>
            </a:r>
            <a:endParaRPr lang="zh-CN" altLang="en-US" sz="2800">
              <a:latin typeface="宋体" panose="02010600030101010101" pitchFamily="2" charset="-122"/>
            </a:endParaRPr>
          </a:p>
          <a:p>
            <a:pPr marL="609600" indent="-609600">
              <a:buNone/>
            </a:pPr>
            <a:r>
              <a:rPr lang="zh-CN" altLang="en-US" sz="2800">
                <a:latin typeface="宋体" panose="02010600030101010101" pitchFamily="2" charset="-122"/>
              </a:rPr>
              <a:t>例</a:t>
            </a:r>
            <a:r>
              <a:rPr lang="en-US" altLang="zh-CN" sz="2800">
                <a:latin typeface="宋体" panose="02010600030101010101" pitchFamily="2" charset="-122"/>
              </a:rPr>
              <a:t>3 </a:t>
            </a:r>
            <a:r>
              <a:rPr lang="zh-CN" altLang="en-US" sz="2800">
                <a:latin typeface="宋体" panose="02010600030101010101" pitchFamily="2" charset="-122"/>
              </a:rPr>
              <a:t>把关系模式</a:t>
            </a:r>
            <a:r>
              <a:rPr lang="en-US" altLang="zh-CN" sz="2800">
                <a:latin typeface="宋体" panose="02010600030101010101" pitchFamily="2" charset="-122"/>
              </a:rPr>
              <a:t>studyinfo</a:t>
            </a:r>
            <a:r>
              <a:rPr lang="zh-CN" altLang="en-US" sz="2800">
                <a:latin typeface="宋体" panose="02010600030101010101" pitchFamily="2" charset="-122"/>
              </a:rPr>
              <a:t>分解为如下两个关系</a:t>
            </a:r>
            <a:endParaRPr lang="zh-CN" altLang="en-US" sz="2800">
              <a:latin typeface="宋体" panose="02010600030101010101" pitchFamily="2" charset="-122"/>
            </a:endParaRPr>
          </a:p>
          <a:p>
            <a:pPr marL="609600" indent="-609600">
              <a:buNone/>
            </a:pPr>
            <a:r>
              <a:rPr lang="en-US" altLang="zh-CN" sz="2800">
                <a:latin typeface="宋体" panose="02010600030101010101" pitchFamily="2" charset="-122"/>
              </a:rPr>
              <a:t>Studentdept(sno,sname,deptname,depthead)</a:t>
            </a:r>
            <a:endParaRPr lang="en-US" altLang="zh-CN" sz="2800">
              <a:latin typeface="宋体" panose="02010600030101010101" pitchFamily="2" charset="-122"/>
            </a:endParaRPr>
          </a:p>
          <a:p>
            <a:pPr marL="609600" indent="-609600">
              <a:buNone/>
            </a:pPr>
            <a:r>
              <a:rPr lang="en-US" altLang="zh-CN" sz="2800">
                <a:latin typeface="宋体" panose="02010600030101010101" pitchFamily="2" charset="-122"/>
              </a:rPr>
              <a:t>Reports(sno,cname,grade)</a:t>
            </a:r>
            <a:r>
              <a:rPr lang="zh-CN" altLang="en-US" sz="2800">
                <a:latin typeface="宋体" panose="02010600030101010101" pitchFamily="2" charset="-122"/>
              </a:rPr>
              <a:t>是否为</a:t>
            </a:r>
            <a:r>
              <a:rPr lang="en-US" altLang="zh-CN" sz="2800">
                <a:latin typeface="宋体" panose="02010600030101010101" pitchFamily="2" charset="-122"/>
              </a:rPr>
              <a:t>2NF</a:t>
            </a:r>
            <a:r>
              <a:rPr lang="zh-CN" altLang="en-US" sz="2800">
                <a:latin typeface="宋体" panose="02010600030101010101" pitchFamily="2" charset="-122"/>
              </a:rPr>
              <a:t>？为什么？</a:t>
            </a:r>
            <a:endParaRPr lang="zh-CN" altLang="en-US" sz="2800">
              <a:latin typeface="宋体" panose="02010600030101010101" pitchFamily="2" charset="-122"/>
            </a:endParaRPr>
          </a:p>
          <a:p>
            <a:pPr marL="609600" indent="-609600"/>
            <a:r>
              <a:rPr lang="en-US" altLang="zh-CN" sz="2800">
                <a:latin typeface="宋体" panose="02010600030101010101" pitchFamily="2" charset="-122"/>
              </a:rPr>
              <a:t>2NF</a:t>
            </a:r>
            <a:r>
              <a:rPr lang="zh-CN" altLang="en-US" sz="2800">
                <a:latin typeface="宋体" panose="02010600030101010101" pitchFamily="2" charset="-122"/>
              </a:rPr>
              <a:t>虽然数据的冗余度得到改善，但有关插入异常和删除异常仍然存在</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4915">
                                            <p:txEl>
                                              <p:pRg st="0" end="0"/>
                                            </p:txEl>
                                          </p:spTgt>
                                        </p:tgtEl>
                                        <p:attrNameLst>
                                          <p:attrName>style.visibility</p:attrName>
                                        </p:attrNameLst>
                                      </p:cBhvr>
                                      <p:to>
                                        <p:strVal val="visible"/>
                                      </p:to>
                                    </p:set>
                                    <p:anim calcmode="lin" valueType="num">
                                      <p:cBhvr additive="base">
                                        <p:cTn id="7" dur="500" fill="hold"/>
                                        <p:tgtEl>
                                          <p:spTgt spid="934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49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4915">
                                            <p:txEl>
                                              <p:pRg st="1" end="1"/>
                                            </p:txEl>
                                          </p:spTgt>
                                        </p:tgtEl>
                                        <p:attrNameLst>
                                          <p:attrName>style.visibility</p:attrName>
                                        </p:attrNameLst>
                                      </p:cBhvr>
                                      <p:to>
                                        <p:strVal val="visible"/>
                                      </p:to>
                                    </p:set>
                                    <p:anim calcmode="lin" valueType="num">
                                      <p:cBhvr additive="base">
                                        <p:cTn id="13" dur="500" fill="hold"/>
                                        <p:tgtEl>
                                          <p:spTgt spid="9349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49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4915">
                                            <p:txEl>
                                              <p:pRg st="2" end="2"/>
                                            </p:txEl>
                                          </p:spTgt>
                                        </p:tgtEl>
                                        <p:attrNameLst>
                                          <p:attrName>style.visibility</p:attrName>
                                        </p:attrNameLst>
                                      </p:cBhvr>
                                      <p:to>
                                        <p:strVal val="visible"/>
                                      </p:to>
                                    </p:set>
                                    <p:anim calcmode="lin" valueType="num">
                                      <p:cBhvr additive="base">
                                        <p:cTn id="19" dur="500" fill="hold"/>
                                        <p:tgtEl>
                                          <p:spTgt spid="9349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4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4915">
                                            <p:txEl>
                                              <p:pRg st="3" end="3"/>
                                            </p:txEl>
                                          </p:spTgt>
                                        </p:tgtEl>
                                        <p:attrNameLst>
                                          <p:attrName>style.visibility</p:attrName>
                                        </p:attrNameLst>
                                      </p:cBhvr>
                                      <p:to>
                                        <p:strVal val="visible"/>
                                      </p:to>
                                    </p:set>
                                    <p:anim calcmode="lin" valueType="num">
                                      <p:cBhvr additive="base">
                                        <p:cTn id="25" dur="500" fill="hold"/>
                                        <p:tgtEl>
                                          <p:spTgt spid="934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49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4915">
                                            <p:txEl>
                                              <p:pRg st="4" end="4"/>
                                            </p:txEl>
                                          </p:spTgt>
                                        </p:tgtEl>
                                        <p:attrNameLst>
                                          <p:attrName>style.visibility</p:attrName>
                                        </p:attrNameLst>
                                      </p:cBhvr>
                                      <p:to>
                                        <p:strVal val="visible"/>
                                      </p:to>
                                    </p:set>
                                    <p:anim calcmode="lin" valueType="num">
                                      <p:cBhvr additive="base">
                                        <p:cTn id="31" dur="500" fill="hold"/>
                                        <p:tgtEl>
                                          <p:spTgt spid="9349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49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4915">
                                            <p:txEl>
                                              <p:pRg st="5" end="5"/>
                                            </p:txEl>
                                          </p:spTgt>
                                        </p:tgtEl>
                                        <p:attrNameLst>
                                          <p:attrName>style.visibility</p:attrName>
                                        </p:attrNameLst>
                                      </p:cBhvr>
                                      <p:to>
                                        <p:strVal val="visible"/>
                                      </p:to>
                                    </p:set>
                                    <p:anim calcmode="lin" valueType="num">
                                      <p:cBhvr additive="base">
                                        <p:cTn id="37" dur="500" fill="hold"/>
                                        <p:tgtEl>
                                          <p:spTgt spid="9349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49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34915">
                                            <p:txEl>
                                              <p:pRg st="6" end="6"/>
                                            </p:txEl>
                                          </p:spTgt>
                                        </p:tgtEl>
                                        <p:attrNameLst>
                                          <p:attrName>style.visibility</p:attrName>
                                        </p:attrNameLst>
                                      </p:cBhvr>
                                      <p:to>
                                        <p:strVal val="visible"/>
                                      </p:to>
                                    </p:set>
                                    <p:anim calcmode="lin" valueType="num">
                                      <p:cBhvr additive="base">
                                        <p:cTn id="43" dur="500" fill="hold"/>
                                        <p:tgtEl>
                                          <p:spTgt spid="93491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3491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15" grpId="0" build="p"/>
    </p:bldLst>
  </p:timing>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标题 935937"/>
          <p:cNvSpPr>
            <a:spLocks noGrp="1"/>
          </p:cNvSpPr>
          <p:nvPr>
            <p:ph type="title"/>
          </p:nvPr>
        </p:nvSpPr>
        <p:spPr>
          <a:xfrm>
            <a:off x="684213" y="0"/>
            <a:ext cx="8229600" cy="1143000"/>
          </a:xfrm>
        </p:spPr>
        <p:txBody>
          <a:bodyPr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5939" name="内容占位符 935938"/>
          <p:cNvSpPr>
            <a:spLocks noGrp="1"/>
          </p:cNvSpPr>
          <p:nvPr>
            <p:ph idx="1"/>
          </p:nvPr>
        </p:nvSpPr>
        <p:spPr>
          <a:xfrm>
            <a:off x="0" y="981075"/>
            <a:ext cx="9475788" cy="5876925"/>
          </a:xfrm>
        </p:spPr>
        <p:txBody>
          <a:bodyPr anchor="t"/>
          <a:lstStyle/>
          <a:p>
            <a:pPr>
              <a:lnSpc>
                <a:spcPct val="90000"/>
              </a:lnSpc>
              <a:buNone/>
            </a:pPr>
            <a:r>
              <a:rPr lang="en-US" altLang="zh-CN" sz="2800">
                <a:latin typeface="宋体" panose="02010600030101010101" pitchFamily="2" charset="-122"/>
              </a:rPr>
              <a:t>4.2.6 </a:t>
            </a:r>
            <a:r>
              <a:rPr lang="zh-CN" altLang="en-US" sz="2800">
                <a:latin typeface="宋体" panose="02010600030101010101" pitchFamily="2" charset="-122"/>
              </a:rPr>
              <a:t>第三范式（</a:t>
            </a:r>
            <a:r>
              <a:rPr lang="en-US" altLang="zh-CN" sz="2800">
                <a:latin typeface="宋体" panose="02010600030101010101" pitchFamily="2" charset="-122"/>
              </a:rPr>
              <a:t>3NF</a:t>
            </a:r>
            <a:r>
              <a:rPr lang="zh-CN" altLang="en-US" sz="2800">
                <a:latin typeface="宋体" panose="02010600030101010101" pitchFamily="2" charset="-122"/>
              </a:rPr>
              <a:t>）</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如果关系模式属于</a:t>
            </a:r>
            <a:r>
              <a:rPr lang="en-US" altLang="zh-CN" sz="2800">
                <a:latin typeface="宋体" panose="02010600030101010101" pitchFamily="2" charset="-122"/>
              </a:rPr>
              <a:t>2NF</a:t>
            </a:r>
            <a:r>
              <a:rPr lang="zh-CN" altLang="en-US" sz="2800">
                <a:latin typeface="宋体" panose="02010600030101010101" pitchFamily="2" charset="-122"/>
              </a:rPr>
              <a:t>，且每一个非主属性不传递函数依赖于</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）的候选键，则称</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）为第三范式</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即若</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）属于</a:t>
            </a:r>
            <a:r>
              <a:rPr lang="en-US" altLang="zh-CN" sz="2800">
                <a:latin typeface="宋体" panose="02010600030101010101" pitchFamily="2" charset="-122"/>
              </a:rPr>
              <a:t>3NF</a:t>
            </a:r>
            <a:r>
              <a:rPr lang="zh-CN" altLang="en-US" sz="2800">
                <a:latin typeface="宋体" panose="02010600030101010101" pitchFamily="2" charset="-122"/>
              </a:rPr>
              <a:t>，则关系模式</a:t>
            </a:r>
            <a:r>
              <a:rPr lang="en-US" altLang="zh-CN" sz="2800">
                <a:latin typeface="宋体" panose="02010600030101010101" pitchFamily="2" charset="-122"/>
              </a:rPr>
              <a:t>R</a:t>
            </a:r>
            <a:r>
              <a:rPr lang="zh-CN" altLang="en-US" sz="2800">
                <a:latin typeface="宋体" panose="02010600030101010101" pitchFamily="2" charset="-122"/>
              </a:rPr>
              <a:t>（</a:t>
            </a:r>
            <a:r>
              <a:rPr lang="en-US" altLang="zh-CN" sz="2800">
                <a:latin typeface="宋体" panose="02010600030101010101" pitchFamily="2" charset="-122"/>
              </a:rPr>
              <a:t>U</a:t>
            </a:r>
            <a:r>
              <a:rPr lang="zh-CN" altLang="en-US" sz="2800">
                <a:latin typeface="宋体" panose="02010600030101010101" pitchFamily="2" charset="-122"/>
              </a:rPr>
              <a:t>）的每个非主属性既不部分依赖于候选键也不传递函数依赖于候选键</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例</a:t>
            </a:r>
            <a:r>
              <a:rPr lang="en-US" altLang="zh-CN" sz="2800">
                <a:latin typeface="宋体" panose="02010600030101010101" pitchFamily="2" charset="-122"/>
              </a:rPr>
              <a:t>3 </a:t>
            </a:r>
            <a:r>
              <a:rPr lang="zh-CN" altLang="en-US" sz="2800">
                <a:latin typeface="宋体" panose="02010600030101010101" pitchFamily="2" charset="-122"/>
              </a:rPr>
              <a:t>关系</a:t>
            </a:r>
            <a:r>
              <a:rPr lang="en-US" altLang="zh-CN" sz="2800">
                <a:latin typeface="宋体" panose="02010600030101010101" pitchFamily="2" charset="-122"/>
              </a:rPr>
              <a:t>reports(sno,cname,grade)   </a:t>
            </a:r>
            <a:r>
              <a:rPr lang="zh-CN" altLang="en-US" sz="2800">
                <a:latin typeface="宋体" panose="02010600030101010101" pitchFamily="2" charset="-122"/>
              </a:rPr>
              <a:t>属于第几范式</a:t>
            </a:r>
            <a:r>
              <a:rPr lang="en-US" altLang="zh-CN" sz="2800">
                <a:latin typeface="宋体" panose="02010600030101010101" pitchFamily="2" charset="-122"/>
              </a:rPr>
              <a:t>studentdept(sno,sname,deptname,depthead)</a:t>
            </a:r>
            <a:r>
              <a:rPr lang="zh-CN" altLang="en-US" sz="2800">
                <a:latin typeface="宋体" panose="02010600030101010101" pitchFamily="2" charset="-122"/>
              </a:rPr>
              <a:t>属于第</a:t>
            </a:r>
            <a:r>
              <a:rPr lang="en-US" altLang="zh-CN" sz="2800">
                <a:latin typeface="宋体" panose="02010600030101010101" pitchFamily="2" charset="-122"/>
              </a:rPr>
              <a:t>3</a:t>
            </a:r>
            <a:r>
              <a:rPr lang="zh-CN" altLang="en-US" sz="2800">
                <a:latin typeface="宋体" panose="02010600030101010101" pitchFamily="2" charset="-122"/>
              </a:rPr>
              <a:t>范式吗？</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例</a:t>
            </a:r>
            <a:r>
              <a:rPr lang="en-US" altLang="zh-CN" sz="2800">
                <a:latin typeface="宋体" panose="02010600030101010101" pitchFamily="2" charset="-122"/>
              </a:rPr>
              <a:t>4  </a:t>
            </a:r>
            <a:r>
              <a:rPr lang="zh-CN" altLang="en-US" sz="2800">
                <a:latin typeface="宋体" panose="02010600030101010101" pitchFamily="2" charset="-122"/>
              </a:rPr>
              <a:t>将关系</a:t>
            </a:r>
            <a:r>
              <a:rPr lang="en-US" altLang="zh-CN" sz="2800">
                <a:latin typeface="宋体" panose="02010600030101010101" pitchFamily="2" charset="-122"/>
              </a:rPr>
              <a:t>studentdept </a:t>
            </a:r>
            <a:r>
              <a:rPr lang="zh-CN" altLang="en-US" sz="2800">
                <a:latin typeface="宋体" panose="02010600030101010101" pitchFamily="2" charset="-122"/>
              </a:rPr>
              <a:t>分解为  </a:t>
            </a:r>
            <a:r>
              <a:rPr lang="en-US" altLang="zh-CN" sz="2800">
                <a:latin typeface="宋体" panose="02010600030101010101" pitchFamily="2" charset="-122"/>
              </a:rPr>
              <a:t>Departments(deptname,depthead)</a:t>
            </a:r>
            <a:r>
              <a:rPr lang="zh-CN" altLang="en-US" sz="2800">
                <a:latin typeface="宋体" panose="02010600030101010101" pitchFamily="2" charset="-122"/>
              </a:rPr>
              <a:t>和</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Students(sno,sname,deptname)</a:t>
            </a:r>
            <a:r>
              <a:rPr lang="zh-CN" altLang="en-US" sz="2800">
                <a:latin typeface="宋体" panose="02010600030101010101" pitchFamily="2" charset="-122"/>
              </a:rPr>
              <a:t>，满足</a:t>
            </a:r>
            <a:r>
              <a:rPr lang="en-US" altLang="zh-CN" sz="2800">
                <a:latin typeface="宋体" panose="02010600030101010101" pitchFamily="2" charset="-122"/>
              </a:rPr>
              <a:t>3NF</a:t>
            </a:r>
            <a:r>
              <a:rPr lang="zh-CN" altLang="en-US" sz="2800">
                <a:latin typeface="宋体" panose="02010600030101010101" pitchFamily="2" charset="-122"/>
              </a:rPr>
              <a:t>吗？</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5939">
                                            <p:txEl>
                                              <p:pRg st="0" end="0"/>
                                            </p:txEl>
                                          </p:spTgt>
                                        </p:tgtEl>
                                        <p:attrNameLst>
                                          <p:attrName>style.visibility</p:attrName>
                                        </p:attrNameLst>
                                      </p:cBhvr>
                                      <p:to>
                                        <p:strVal val="visible"/>
                                      </p:to>
                                    </p:set>
                                    <p:anim calcmode="lin" valueType="num">
                                      <p:cBhvr additive="base">
                                        <p:cTn id="7" dur="500" fill="hold"/>
                                        <p:tgtEl>
                                          <p:spTgt spid="935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5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5939">
                                            <p:txEl>
                                              <p:pRg st="1" end="1"/>
                                            </p:txEl>
                                          </p:spTgt>
                                        </p:tgtEl>
                                        <p:attrNameLst>
                                          <p:attrName>style.visibility</p:attrName>
                                        </p:attrNameLst>
                                      </p:cBhvr>
                                      <p:to>
                                        <p:strVal val="visible"/>
                                      </p:to>
                                    </p:set>
                                    <p:anim calcmode="lin" valueType="num">
                                      <p:cBhvr additive="base">
                                        <p:cTn id="13" dur="500" fill="hold"/>
                                        <p:tgtEl>
                                          <p:spTgt spid="9359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59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5939">
                                            <p:txEl>
                                              <p:pRg st="2" end="2"/>
                                            </p:txEl>
                                          </p:spTgt>
                                        </p:tgtEl>
                                        <p:attrNameLst>
                                          <p:attrName>style.visibility</p:attrName>
                                        </p:attrNameLst>
                                      </p:cBhvr>
                                      <p:to>
                                        <p:strVal val="visible"/>
                                      </p:to>
                                    </p:set>
                                    <p:anim calcmode="lin" valueType="num">
                                      <p:cBhvr additive="base">
                                        <p:cTn id="19" dur="500" fill="hold"/>
                                        <p:tgtEl>
                                          <p:spTgt spid="9359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5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5939">
                                            <p:txEl>
                                              <p:pRg st="3" end="3"/>
                                            </p:txEl>
                                          </p:spTgt>
                                        </p:tgtEl>
                                        <p:attrNameLst>
                                          <p:attrName>style.visibility</p:attrName>
                                        </p:attrNameLst>
                                      </p:cBhvr>
                                      <p:to>
                                        <p:strVal val="visible"/>
                                      </p:to>
                                    </p:set>
                                    <p:anim calcmode="lin" valueType="num">
                                      <p:cBhvr additive="base">
                                        <p:cTn id="25" dur="500" fill="hold"/>
                                        <p:tgtEl>
                                          <p:spTgt spid="9359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5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5939">
                                            <p:txEl>
                                              <p:pRg st="4" end="4"/>
                                            </p:txEl>
                                          </p:spTgt>
                                        </p:tgtEl>
                                        <p:attrNameLst>
                                          <p:attrName>style.visibility</p:attrName>
                                        </p:attrNameLst>
                                      </p:cBhvr>
                                      <p:to>
                                        <p:strVal val="visible"/>
                                      </p:to>
                                    </p:set>
                                    <p:anim calcmode="lin" valueType="num">
                                      <p:cBhvr additive="base">
                                        <p:cTn id="31" dur="500" fill="hold"/>
                                        <p:tgtEl>
                                          <p:spTgt spid="9359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59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5939">
                                            <p:txEl>
                                              <p:pRg st="5" end="5"/>
                                            </p:txEl>
                                          </p:spTgt>
                                        </p:tgtEl>
                                        <p:attrNameLst>
                                          <p:attrName>style.visibility</p:attrName>
                                        </p:attrNameLst>
                                      </p:cBhvr>
                                      <p:to>
                                        <p:strVal val="visible"/>
                                      </p:to>
                                    </p:set>
                                    <p:anim calcmode="lin" valueType="num">
                                      <p:cBhvr additive="base">
                                        <p:cTn id="37" dur="500" fill="hold"/>
                                        <p:tgtEl>
                                          <p:spTgt spid="9359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59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39" grpId="0" build="p"/>
    </p:bld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5" name="标题 936961"/>
          <p:cNvSpPr>
            <a:spLocks noGrp="1"/>
          </p:cNvSpPr>
          <p:nvPr>
            <p:ph type="title"/>
          </p:nvPr>
        </p:nvSpPr>
        <p:spPr>
          <a:xfrm>
            <a:off x="395288" y="103188"/>
            <a:ext cx="8229600" cy="701675"/>
          </a:xfrm>
        </p:spPr>
        <p:txBody>
          <a:bodyPr wrap="square"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6963" name="内容占位符 936962"/>
          <p:cNvSpPr>
            <a:spLocks noGrp="1"/>
          </p:cNvSpPr>
          <p:nvPr>
            <p:ph idx="1"/>
          </p:nvPr>
        </p:nvSpPr>
        <p:spPr>
          <a:xfrm>
            <a:off x="0" y="1052513"/>
            <a:ext cx="9144000" cy="5805487"/>
          </a:xfrm>
        </p:spPr>
        <p:txBody>
          <a:bodyPr anchor="t"/>
          <a:lstStyle/>
          <a:p>
            <a:pPr marL="609600" indent="-609600">
              <a:lnSpc>
                <a:spcPct val="90000"/>
              </a:lnSpc>
              <a:buNone/>
            </a:pPr>
            <a:r>
              <a:rPr lang="en-US" altLang="zh-CN" sz="2800">
                <a:latin typeface="宋体" panose="02010600030101010101" pitchFamily="2" charset="-122"/>
              </a:rPr>
              <a:t>4.2.7  BC</a:t>
            </a:r>
            <a:r>
              <a:rPr lang="zh-CN" altLang="en-US" sz="2800">
                <a:latin typeface="宋体" panose="02010600030101010101" pitchFamily="2" charset="-122"/>
              </a:rPr>
              <a:t>范式</a:t>
            </a:r>
            <a:r>
              <a:rPr lang="en-US" altLang="zh-CN" sz="2800">
                <a:latin typeface="宋体" panose="02010600030101010101" pitchFamily="2" charset="-122"/>
              </a:rPr>
              <a:t>(BCNF)</a:t>
            </a:r>
            <a:endParaRPr lang="en-US" altLang="zh-CN" sz="2800">
              <a:latin typeface="宋体" panose="02010600030101010101" pitchFamily="2" charset="-122"/>
            </a:endParaRPr>
          </a:p>
          <a:p>
            <a:pPr marL="609600" indent="-609600">
              <a:lnSpc>
                <a:spcPct val="90000"/>
              </a:lnSpc>
            </a:pPr>
            <a:r>
              <a:rPr lang="zh-CN" altLang="en-US" sz="2800">
                <a:latin typeface="宋体" panose="02010600030101010101" pitchFamily="2" charset="-122"/>
              </a:rPr>
              <a:t>若关系模式</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1NF,</a:t>
            </a:r>
            <a:r>
              <a:rPr lang="zh-CN" altLang="en-US" sz="2800">
                <a:latin typeface="宋体" panose="02010600030101010101" pitchFamily="2" charset="-122"/>
              </a:rPr>
              <a:t>对于</a:t>
            </a:r>
            <a:r>
              <a:rPr lang="en-US" altLang="zh-CN" sz="2800">
                <a:latin typeface="宋体" panose="02010600030101010101" pitchFamily="2" charset="-122"/>
              </a:rPr>
              <a:t>R(U)</a:t>
            </a:r>
            <a:r>
              <a:rPr lang="zh-CN" altLang="en-US" sz="2800">
                <a:latin typeface="宋体" panose="02010600030101010101" pitchFamily="2" charset="-122"/>
              </a:rPr>
              <a:t>的任意一个函数依赖</a:t>
            </a:r>
            <a:r>
              <a:rPr lang="en-US" altLang="zh-CN" sz="2800">
                <a:latin typeface="宋体" panose="02010600030101010101" pitchFamily="2" charset="-122"/>
              </a:rPr>
              <a:t>X----&gt;Y,</a:t>
            </a:r>
            <a:r>
              <a:rPr lang="zh-CN" altLang="en-US" sz="2800">
                <a:latin typeface="宋体" panose="02010600030101010101" pitchFamily="2" charset="-122"/>
              </a:rPr>
              <a:t>若</a:t>
            </a:r>
            <a:r>
              <a:rPr lang="en-US" altLang="zh-CN" sz="2800">
                <a:latin typeface="宋体" panose="02010600030101010101" pitchFamily="2" charset="-122"/>
              </a:rPr>
              <a:t>Y</a:t>
            </a:r>
            <a:r>
              <a:rPr lang="zh-CN" altLang="en-US" sz="2800">
                <a:latin typeface="宋体" panose="02010600030101010101" pitchFamily="2" charset="-122"/>
              </a:rPr>
              <a:t>不是</a:t>
            </a:r>
            <a:r>
              <a:rPr lang="en-US" altLang="zh-CN" sz="2800">
                <a:latin typeface="宋体" panose="02010600030101010101" pitchFamily="2" charset="-122"/>
              </a:rPr>
              <a:t>X</a:t>
            </a:r>
            <a:r>
              <a:rPr lang="zh-CN" altLang="en-US" sz="2800">
                <a:latin typeface="宋体" panose="02010600030101010101" pitchFamily="2" charset="-122"/>
              </a:rPr>
              <a:t>的真子集</a:t>
            </a:r>
            <a:r>
              <a:rPr lang="en-US" altLang="zh-CN" sz="2800">
                <a:latin typeface="宋体" panose="02010600030101010101" pitchFamily="2" charset="-122"/>
              </a:rPr>
              <a:t>,</a:t>
            </a:r>
            <a:r>
              <a:rPr lang="zh-CN" altLang="en-US" sz="2800">
                <a:latin typeface="宋体" panose="02010600030101010101" pitchFamily="2" charset="-122"/>
              </a:rPr>
              <a:t>则</a:t>
            </a:r>
            <a:r>
              <a:rPr lang="en-US" altLang="zh-CN" sz="2800">
                <a:latin typeface="宋体" panose="02010600030101010101" pitchFamily="2" charset="-122"/>
              </a:rPr>
              <a:t>X</a:t>
            </a:r>
            <a:r>
              <a:rPr lang="zh-CN" altLang="en-US" sz="2800">
                <a:latin typeface="宋体" panose="02010600030101010101" pitchFamily="2" charset="-122"/>
              </a:rPr>
              <a:t>必包含有候选键</a:t>
            </a:r>
            <a:r>
              <a:rPr lang="en-US" altLang="zh-CN" sz="2800">
                <a:latin typeface="宋体" panose="02010600030101010101" pitchFamily="2" charset="-122"/>
              </a:rPr>
              <a:t>,</a:t>
            </a:r>
            <a:r>
              <a:rPr lang="zh-CN" altLang="en-US" sz="2800">
                <a:latin typeface="宋体" panose="02010600030101010101" pitchFamily="2" charset="-122"/>
              </a:rPr>
              <a:t>那么称</a:t>
            </a:r>
            <a:r>
              <a:rPr lang="en-US" altLang="zh-CN" sz="2800">
                <a:latin typeface="宋体" panose="02010600030101010101" pitchFamily="2" charset="-122"/>
              </a:rPr>
              <a:t>R(U)</a:t>
            </a:r>
            <a:r>
              <a:rPr lang="zh-CN" altLang="en-US" sz="2800">
                <a:latin typeface="宋体" panose="02010600030101010101" pitchFamily="2" charset="-122"/>
              </a:rPr>
              <a:t>为</a:t>
            </a:r>
            <a:r>
              <a:rPr lang="en-US" altLang="zh-CN" sz="2800">
                <a:latin typeface="宋体" panose="02010600030101010101" pitchFamily="2" charset="-122"/>
              </a:rPr>
              <a:t>BC</a:t>
            </a:r>
            <a:r>
              <a:rPr lang="zh-CN" altLang="en-US" sz="2800">
                <a:latin typeface="宋体" panose="02010600030101010101" pitchFamily="2" charset="-122"/>
              </a:rPr>
              <a:t>范式</a:t>
            </a:r>
            <a:endParaRPr lang="zh-CN" altLang="en-US" sz="2800">
              <a:latin typeface="宋体" panose="02010600030101010101" pitchFamily="2" charset="-122"/>
            </a:endParaRPr>
          </a:p>
          <a:p>
            <a:pPr marL="609600" indent="-609600">
              <a:lnSpc>
                <a:spcPct val="90000"/>
              </a:lnSpc>
            </a:pPr>
            <a:r>
              <a:rPr lang="zh-CN" altLang="en-US" sz="2800">
                <a:latin typeface="宋体" panose="02010600030101010101" pitchFamily="2" charset="-122"/>
              </a:rPr>
              <a:t>若</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BCNF,</a:t>
            </a:r>
            <a:r>
              <a:rPr lang="zh-CN" altLang="en-US" sz="2800">
                <a:latin typeface="宋体" panose="02010600030101010101" pitchFamily="2" charset="-122"/>
              </a:rPr>
              <a:t>则</a:t>
            </a:r>
            <a:r>
              <a:rPr lang="en-US" altLang="zh-CN" sz="2800">
                <a:latin typeface="宋体" panose="02010600030101010101" pitchFamily="2" charset="-122"/>
              </a:rPr>
              <a:t>R(U)</a:t>
            </a:r>
            <a:r>
              <a:rPr lang="zh-CN" altLang="en-US" sz="2800">
                <a:latin typeface="宋体" panose="02010600030101010101" pitchFamily="2" charset="-122"/>
              </a:rPr>
              <a:t>一定属于</a:t>
            </a:r>
            <a:r>
              <a:rPr lang="en-US" altLang="zh-CN" sz="2800">
                <a:latin typeface="宋体" panose="02010600030101010101" pitchFamily="2" charset="-122"/>
              </a:rPr>
              <a:t>3NF</a:t>
            </a:r>
            <a:endParaRPr lang="en-US" altLang="zh-CN" sz="2800">
              <a:latin typeface="宋体" panose="02010600030101010101" pitchFamily="2" charset="-122"/>
            </a:endParaRPr>
          </a:p>
          <a:p>
            <a:pPr marL="609600" indent="-609600">
              <a:lnSpc>
                <a:spcPct val="90000"/>
              </a:lnSpc>
            </a:pPr>
            <a:r>
              <a:rPr lang="zh-CN" altLang="en-US" sz="2800">
                <a:latin typeface="宋体" panose="02010600030101010101" pitchFamily="2" charset="-122"/>
              </a:rPr>
              <a:t>若</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3NF,</a:t>
            </a:r>
            <a:r>
              <a:rPr lang="zh-CN" altLang="en-US" sz="2800">
                <a:latin typeface="宋体" panose="02010600030101010101" pitchFamily="2" charset="-122"/>
              </a:rPr>
              <a:t>且</a:t>
            </a:r>
            <a:r>
              <a:rPr lang="en-US" altLang="zh-CN" sz="2800">
                <a:latin typeface="宋体" panose="02010600030101010101" pitchFamily="2" charset="-122"/>
              </a:rPr>
              <a:t>R(U)</a:t>
            </a:r>
            <a:r>
              <a:rPr lang="zh-CN" altLang="en-US" sz="2800">
                <a:latin typeface="宋体" panose="02010600030101010101" pitchFamily="2" charset="-122"/>
              </a:rPr>
              <a:t>有唯一候选键</a:t>
            </a:r>
            <a:r>
              <a:rPr lang="en-US" altLang="zh-CN" sz="2800">
                <a:latin typeface="宋体" panose="02010600030101010101" pitchFamily="2" charset="-122"/>
              </a:rPr>
              <a:t>X,</a:t>
            </a:r>
            <a:r>
              <a:rPr lang="zh-CN" altLang="en-US" sz="2800">
                <a:latin typeface="宋体" panose="02010600030101010101" pitchFamily="2" charset="-122"/>
              </a:rPr>
              <a:t>则必有</a:t>
            </a:r>
            <a:r>
              <a:rPr lang="en-US" altLang="zh-CN" sz="2800">
                <a:latin typeface="宋体" panose="02010600030101010101" pitchFamily="2" charset="-122"/>
              </a:rPr>
              <a:t>R(U)</a:t>
            </a:r>
            <a:r>
              <a:rPr lang="zh-CN" altLang="en-US" sz="2800">
                <a:latin typeface="宋体" panose="02010600030101010101" pitchFamily="2" charset="-122"/>
              </a:rPr>
              <a:t>属于</a:t>
            </a:r>
            <a:r>
              <a:rPr lang="en-US" altLang="zh-CN" sz="2800">
                <a:latin typeface="宋体" panose="02010600030101010101" pitchFamily="2" charset="-122"/>
              </a:rPr>
              <a:t>BCNF</a:t>
            </a:r>
            <a:endParaRPr lang="en-US" altLang="zh-CN" sz="2800">
              <a:latin typeface="宋体" panose="02010600030101010101" pitchFamily="2" charset="-122"/>
            </a:endParaRPr>
          </a:p>
          <a:p>
            <a:pPr marL="609600" indent="-609600">
              <a:lnSpc>
                <a:spcPct val="90000"/>
              </a:lnSpc>
              <a:buNone/>
            </a:pPr>
            <a:r>
              <a:rPr lang="zh-CN" altLang="en-US" sz="2800">
                <a:latin typeface="宋体" panose="02010600030101010101" pitchFamily="2" charset="-122"/>
              </a:rPr>
              <a:t>例</a:t>
            </a:r>
            <a:r>
              <a:rPr lang="en-US" altLang="zh-CN" sz="2800">
                <a:latin typeface="宋体" panose="02010600030101010101" pitchFamily="2" charset="-122"/>
              </a:rPr>
              <a:t>student(sno,sname,deptname),departments(deptname,depthead)</a:t>
            </a:r>
            <a:r>
              <a:rPr lang="zh-CN" altLang="en-US" sz="2800">
                <a:latin typeface="宋体" panose="02010600030101010101" pitchFamily="2" charset="-122"/>
              </a:rPr>
              <a:t>和</a:t>
            </a:r>
            <a:r>
              <a:rPr lang="en-US" altLang="zh-CN" sz="2800">
                <a:latin typeface="宋体" panose="02010600030101010101" pitchFamily="2" charset="-122"/>
              </a:rPr>
              <a:t>reports(sno,cname,grade)</a:t>
            </a:r>
            <a:r>
              <a:rPr lang="zh-CN" altLang="en-US" sz="2800">
                <a:latin typeface="宋体" panose="02010600030101010101" pitchFamily="2" charset="-122"/>
              </a:rPr>
              <a:t>是否属于</a:t>
            </a:r>
            <a:r>
              <a:rPr lang="en-US" altLang="zh-CN" sz="2800">
                <a:latin typeface="宋体" panose="02010600030101010101" pitchFamily="2" charset="-122"/>
              </a:rPr>
              <a:t>BCNF?</a:t>
            </a:r>
            <a:endParaRPr lang="en-US"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6963">
                                            <p:txEl>
                                              <p:pRg st="0" end="0"/>
                                            </p:txEl>
                                          </p:spTgt>
                                        </p:tgtEl>
                                        <p:attrNameLst>
                                          <p:attrName>style.visibility</p:attrName>
                                        </p:attrNameLst>
                                      </p:cBhvr>
                                      <p:to>
                                        <p:strVal val="visible"/>
                                      </p:to>
                                    </p:set>
                                    <p:anim calcmode="lin" valueType="num">
                                      <p:cBhvr additive="base">
                                        <p:cTn id="7" dur="500" fill="hold"/>
                                        <p:tgtEl>
                                          <p:spTgt spid="9369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6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6963">
                                            <p:txEl>
                                              <p:pRg st="1" end="1"/>
                                            </p:txEl>
                                          </p:spTgt>
                                        </p:tgtEl>
                                        <p:attrNameLst>
                                          <p:attrName>style.visibility</p:attrName>
                                        </p:attrNameLst>
                                      </p:cBhvr>
                                      <p:to>
                                        <p:strVal val="visible"/>
                                      </p:to>
                                    </p:set>
                                    <p:anim calcmode="lin" valueType="num">
                                      <p:cBhvr additive="base">
                                        <p:cTn id="13" dur="500" fill="hold"/>
                                        <p:tgtEl>
                                          <p:spTgt spid="9369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6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6963">
                                            <p:txEl>
                                              <p:pRg st="2" end="2"/>
                                            </p:txEl>
                                          </p:spTgt>
                                        </p:tgtEl>
                                        <p:attrNameLst>
                                          <p:attrName>style.visibility</p:attrName>
                                        </p:attrNameLst>
                                      </p:cBhvr>
                                      <p:to>
                                        <p:strVal val="visible"/>
                                      </p:to>
                                    </p:set>
                                    <p:anim calcmode="lin" valueType="num">
                                      <p:cBhvr additive="base">
                                        <p:cTn id="19" dur="500" fill="hold"/>
                                        <p:tgtEl>
                                          <p:spTgt spid="9369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6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6963">
                                            <p:txEl>
                                              <p:pRg st="3" end="3"/>
                                            </p:txEl>
                                          </p:spTgt>
                                        </p:tgtEl>
                                        <p:attrNameLst>
                                          <p:attrName>style.visibility</p:attrName>
                                        </p:attrNameLst>
                                      </p:cBhvr>
                                      <p:to>
                                        <p:strVal val="visible"/>
                                      </p:to>
                                    </p:set>
                                    <p:anim calcmode="lin" valueType="num">
                                      <p:cBhvr additive="base">
                                        <p:cTn id="25" dur="500" fill="hold"/>
                                        <p:tgtEl>
                                          <p:spTgt spid="9369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69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6963">
                                            <p:txEl>
                                              <p:pRg st="4" end="4"/>
                                            </p:txEl>
                                          </p:spTgt>
                                        </p:tgtEl>
                                        <p:attrNameLst>
                                          <p:attrName>style.visibility</p:attrName>
                                        </p:attrNameLst>
                                      </p:cBhvr>
                                      <p:to>
                                        <p:strVal val="visible"/>
                                      </p:to>
                                    </p:set>
                                    <p:anim calcmode="lin" valueType="num">
                                      <p:cBhvr additive="base">
                                        <p:cTn id="31" dur="500" fill="hold"/>
                                        <p:tgtEl>
                                          <p:spTgt spid="9369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696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63" grpId="0" build="p"/>
    </p:bldLst>
  </p:timing>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09" name="标题 937985"/>
          <p:cNvSpPr>
            <a:spLocks noGrp="1"/>
          </p:cNvSpPr>
          <p:nvPr>
            <p:ph type="title"/>
          </p:nvPr>
        </p:nvSpPr>
        <p:spPr>
          <a:xfrm>
            <a:off x="395288" y="139700"/>
            <a:ext cx="8229600" cy="701675"/>
          </a:xfrm>
        </p:spPr>
        <p:txBody>
          <a:bodyPr wrap="square"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endParaRPr lang="zh-CN" altLang="en-US" sz="4000">
              <a:solidFill>
                <a:srgbClr val="1AEE29"/>
              </a:solidFill>
              <a:latin typeface="宋体" panose="02010600030101010101" pitchFamily="2" charset="-122"/>
            </a:endParaRPr>
          </a:p>
        </p:txBody>
      </p:sp>
      <p:sp>
        <p:nvSpPr>
          <p:cNvPr id="937987" name="内容占位符 937986"/>
          <p:cNvSpPr>
            <a:spLocks noGrp="1"/>
          </p:cNvSpPr>
          <p:nvPr>
            <p:ph idx="1"/>
          </p:nvPr>
        </p:nvSpPr>
        <p:spPr>
          <a:xfrm>
            <a:off x="0" y="1052513"/>
            <a:ext cx="9144000" cy="5805487"/>
          </a:xfrm>
        </p:spPr>
        <p:txBody>
          <a:bodyPr anchor="t"/>
          <a:lstStyle/>
          <a:p>
            <a:pPr>
              <a:lnSpc>
                <a:spcPct val="90000"/>
              </a:lnSpc>
              <a:buNone/>
            </a:pPr>
            <a:r>
              <a:rPr lang="zh-CN" altLang="en-US" sz="2800">
                <a:solidFill>
                  <a:srgbClr val="FF66FF"/>
                </a:solidFill>
                <a:latin typeface="宋体" panose="02010600030101010101" pitchFamily="2" charset="-122"/>
              </a:rPr>
              <a:t>例 </a:t>
            </a:r>
            <a:r>
              <a:rPr lang="zh-CN" altLang="en-US" sz="2800">
                <a:latin typeface="宋体" panose="02010600030101010101" pitchFamily="2" charset="-122"/>
              </a:rPr>
              <a:t>设有关系</a:t>
            </a:r>
            <a:r>
              <a:rPr lang="en-US" altLang="zh-CN" sz="2800">
                <a:latin typeface="宋体" panose="02010600030101010101" pitchFamily="2" charset="-122"/>
              </a:rPr>
              <a:t>studyplace(sno,cname,place),</a:t>
            </a:r>
            <a:r>
              <a:rPr lang="zh-CN" altLang="en-US" sz="2800">
                <a:latin typeface="宋体" panose="02010600030101010101" pitchFamily="2" charset="-122"/>
              </a:rPr>
              <a:t>分别代表学   号，课程号和学习名次。每个学生学习每门课程都有一定的名次，每门课程中每一名次只有一个学生（没有并列名次）。分析此关系是第几范式？</a:t>
            </a:r>
            <a:endParaRPr lang="zh-CN" altLang="en-US" sz="2800">
              <a:latin typeface="宋体" panose="02010600030101010101" pitchFamily="2" charset="-122"/>
            </a:endParaRPr>
          </a:p>
          <a:p>
            <a:pPr>
              <a:lnSpc>
                <a:spcPct val="90000"/>
              </a:lnSpc>
              <a:buNone/>
            </a:pPr>
            <a:r>
              <a:rPr lang="zh-CN" altLang="en-US" sz="2800">
                <a:latin typeface="宋体" panose="02010600030101010101" pitchFamily="2" charset="-122"/>
              </a:rPr>
              <a:t>例 设有关系模式</a:t>
            </a:r>
            <a:r>
              <a:rPr lang="en-US" altLang="zh-CN" sz="2800">
                <a:latin typeface="宋体" panose="02010600030101010101" pitchFamily="2" charset="-122"/>
              </a:rPr>
              <a:t>studyteach(sno,teacher,cname),</a:t>
            </a:r>
            <a:r>
              <a:rPr lang="zh-CN" altLang="en-US" sz="2800">
                <a:latin typeface="宋体" panose="02010600030101010101" pitchFamily="2" charset="-122"/>
              </a:rPr>
              <a:t>表示 学号，教师和课程名。假设每一位老师只教一门课，每门课有若干教师讲授，某一学生选修某一门课，就有一个确定的教师。分析属于第几范式？</a:t>
            </a:r>
            <a:endParaRPr lang="zh-CN" altLang="en-US" sz="2800">
              <a:latin typeface="宋体" panose="02010600030101010101" pitchFamily="2" charset="-122"/>
            </a:endParaRPr>
          </a:p>
          <a:p>
            <a:pPr>
              <a:lnSpc>
                <a:spcPct val="90000"/>
              </a:lnSpc>
              <a:buNone/>
            </a:pPr>
            <a:r>
              <a:rPr lang="en-US" altLang="zh-CN" sz="2800">
                <a:latin typeface="宋体" panose="02010600030101010101" pitchFamily="2" charset="-122"/>
              </a:rPr>
              <a:t>4.2.8 </a:t>
            </a:r>
            <a:r>
              <a:rPr lang="zh-CN" altLang="en-US" sz="2800">
                <a:latin typeface="宋体" panose="02010600030101010101" pitchFamily="2" charset="-122"/>
              </a:rPr>
              <a:t>多值依赖</a:t>
            </a:r>
            <a:endParaRPr lang="zh-CN" altLang="en-US" sz="2800">
              <a:latin typeface="宋体" panose="02010600030101010101" pitchFamily="2" charset="-122"/>
            </a:endParaRPr>
          </a:p>
          <a:p>
            <a:pPr>
              <a:lnSpc>
                <a:spcPct val="90000"/>
              </a:lnSpc>
            </a:pPr>
            <a:r>
              <a:rPr lang="zh-CN" altLang="en-US" sz="2800">
                <a:latin typeface="宋体" panose="02010600030101010101" pitchFamily="2" charset="-122"/>
              </a:rPr>
              <a:t>设</a:t>
            </a:r>
            <a:r>
              <a:rPr lang="en-US" altLang="zh-CN" sz="2800">
                <a:latin typeface="宋体" panose="02010600030101010101" pitchFamily="2" charset="-122"/>
              </a:rPr>
              <a:t>R(U)</a:t>
            </a:r>
            <a:r>
              <a:rPr lang="zh-CN" altLang="en-US" sz="2800">
                <a:latin typeface="宋体" panose="02010600030101010101" pitchFamily="2" charset="-122"/>
              </a:rPr>
              <a:t>是属性集</a:t>
            </a:r>
            <a:r>
              <a:rPr lang="en-US" altLang="zh-CN" sz="2800">
                <a:latin typeface="宋体" panose="02010600030101010101" pitchFamily="2" charset="-122"/>
              </a:rPr>
              <a:t>U</a:t>
            </a:r>
            <a:r>
              <a:rPr lang="zh-CN" altLang="en-US" sz="2800">
                <a:latin typeface="宋体" panose="02010600030101010101" pitchFamily="2" charset="-122"/>
              </a:rPr>
              <a:t>上的一个关系模式</a:t>
            </a:r>
            <a:r>
              <a:rPr lang="en-US" altLang="zh-CN" sz="2800">
                <a:latin typeface="宋体" panose="02010600030101010101" pitchFamily="2" charset="-122"/>
              </a:rPr>
              <a:t>,X,Y,Z</a:t>
            </a:r>
            <a:r>
              <a:rPr lang="zh-CN" altLang="en-US" sz="2800">
                <a:latin typeface="宋体" panose="02010600030101010101" pitchFamily="2" charset="-122"/>
              </a:rPr>
              <a:t>是</a:t>
            </a:r>
            <a:r>
              <a:rPr lang="en-US" altLang="zh-CN" sz="2800">
                <a:latin typeface="宋体" panose="02010600030101010101" pitchFamily="2" charset="-122"/>
              </a:rPr>
              <a:t>U</a:t>
            </a:r>
            <a:r>
              <a:rPr lang="zh-CN" altLang="en-US" sz="2800">
                <a:latin typeface="宋体" panose="02010600030101010101" pitchFamily="2" charset="-122"/>
              </a:rPr>
              <a:t>的子集</a:t>
            </a:r>
            <a:r>
              <a:rPr lang="en-US" altLang="zh-CN" sz="2800">
                <a:latin typeface="宋体" panose="02010600030101010101" pitchFamily="2" charset="-122"/>
              </a:rPr>
              <a:t>,</a:t>
            </a:r>
            <a:r>
              <a:rPr lang="zh-CN" altLang="en-US" sz="2800">
                <a:latin typeface="宋体" panose="02010600030101010101" pitchFamily="2" charset="-122"/>
              </a:rPr>
              <a:t>且</a:t>
            </a:r>
            <a:r>
              <a:rPr lang="en-US" altLang="zh-CN" sz="2800">
                <a:latin typeface="宋体" panose="02010600030101010101" pitchFamily="2" charset="-122"/>
              </a:rPr>
              <a:t>Z=U-X-Y.</a:t>
            </a:r>
            <a:r>
              <a:rPr lang="zh-CN" altLang="en-US" sz="2800">
                <a:latin typeface="宋体" panose="02010600030101010101" pitchFamily="2" charset="-122"/>
              </a:rPr>
              <a:t>若对于</a:t>
            </a:r>
            <a:r>
              <a:rPr lang="en-US" altLang="zh-CN" sz="2800">
                <a:latin typeface="宋体" panose="02010600030101010101" pitchFamily="2" charset="-122"/>
              </a:rPr>
              <a:t>R(U)</a:t>
            </a:r>
            <a:r>
              <a:rPr lang="zh-CN" altLang="en-US" sz="2800">
                <a:latin typeface="宋体" panose="02010600030101010101" pitchFamily="2" charset="-122"/>
              </a:rPr>
              <a:t>的任一具体关系</a:t>
            </a:r>
            <a:r>
              <a:rPr lang="en-US" altLang="zh-CN" sz="2800">
                <a:latin typeface="宋体" panose="02010600030101010101" pitchFamily="2" charset="-122"/>
              </a:rPr>
              <a:t>r, r</a:t>
            </a:r>
            <a:r>
              <a:rPr lang="zh-CN" altLang="en-US" sz="2800">
                <a:latin typeface="宋体" panose="02010600030101010101" pitchFamily="2" charset="-122"/>
              </a:rPr>
              <a:t>在属性</a:t>
            </a:r>
            <a:r>
              <a:rPr lang="en-US" altLang="zh-CN" sz="2800">
                <a:latin typeface="宋体" panose="02010600030101010101" pitchFamily="2" charset="-122"/>
              </a:rPr>
              <a:t>(X,Z)</a:t>
            </a:r>
            <a:r>
              <a:rPr lang="zh-CN" altLang="en-US" sz="2800">
                <a:latin typeface="宋体" panose="02010600030101010101" pitchFamily="2" charset="-122"/>
              </a:rPr>
              <a:t>上的每一个值</a:t>
            </a:r>
            <a:r>
              <a:rPr lang="en-US" altLang="zh-CN" sz="2800">
                <a:latin typeface="宋体" panose="02010600030101010101" pitchFamily="2" charset="-122"/>
              </a:rPr>
              <a:t>,</a:t>
            </a:r>
            <a:r>
              <a:rPr lang="zh-CN" altLang="en-US" sz="2800">
                <a:latin typeface="宋体" panose="02010600030101010101" pitchFamily="2" charset="-122"/>
              </a:rPr>
              <a:t>就有属性</a:t>
            </a:r>
            <a:r>
              <a:rPr lang="en-US" altLang="zh-CN" sz="2800">
                <a:latin typeface="宋体" panose="02010600030101010101" pitchFamily="2" charset="-122"/>
              </a:rPr>
              <a:t>Y</a:t>
            </a:r>
            <a:r>
              <a:rPr lang="zh-CN" altLang="en-US" sz="2800">
                <a:latin typeface="宋体" panose="02010600030101010101" pitchFamily="2" charset="-122"/>
              </a:rPr>
              <a:t>上的一组值与之对应</a:t>
            </a:r>
            <a:r>
              <a:rPr lang="en-US" altLang="zh-CN" sz="2800">
                <a:latin typeface="宋体" panose="02010600030101010101" pitchFamily="2" charset="-122"/>
              </a:rPr>
              <a:t>,</a:t>
            </a:r>
            <a:r>
              <a:rPr lang="zh-CN" altLang="en-US" sz="2800">
                <a:latin typeface="宋体" panose="02010600030101010101" pitchFamily="2" charset="-122"/>
              </a:rPr>
              <a:t>且这组值仅仅决定于</a:t>
            </a:r>
            <a:r>
              <a:rPr lang="en-US" altLang="zh-CN" sz="2800">
                <a:latin typeface="宋体" panose="02010600030101010101" pitchFamily="2" charset="-122"/>
              </a:rPr>
              <a:t>X</a:t>
            </a:r>
            <a:r>
              <a:rPr lang="zh-CN" altLang="en-US" sz="2800">
                <a:latin typeface="宋体" panose="02010600030101010101" pitchFamily="2" charset="-122"/>
              </a:rPr>
              <a:t>上的值而与</a:t>
            </a:r>
            <a:r>
              <a:rPr lang="en-US" altLang="zh-CN" sz="2800">
                <a:latin typeface="宋体" panose="02010600030101010101" pitchFamily="2" charset="-122"/>
              </a:rPr>
              <a:t>Z</a:t>
            </a:r>
            <a:r>
              <a:rPr lang="zh-CN" altLang="en-US" sz="2800">
                <a:latin typeface="宋体" panose="02010600030101010101" pitchFamily="2" charset="-122"/>
              </a:rPr>
              <a:t>上的值无关，则称</a:t>
            </a:r>
            <a:r>
              <a:rPr lang="en-US" altLang="zh-CN" sz="2800">
                <a:latin typeface="宋体" panose="02010600030101010101" pitchFamily="2" charset="-122"/>
              </a:rPr>
              <a:t>Y</a:t>
            </a:r>
            <a:r>
              <a:rPr lang="zh-CN" altLang="en-US" sz="2800">
                <a:latin typeface="宋体" panose="02010600030101010101" pitchFamily="2" charset="-122"/>
              </a:rPr>
              <a:t>多值依赖于</a:t>
            </a:r>
            <a:r>
              <a:rPr lang="en-US" altLang="zh-CN" sz="2800">
                <a:latin typeface="宋体" panose="02010600030101010101" pitchFamily="2" charset="-122"/>
              </a:rPr>
              <a:t>X</a:t>
            </a:r>
            <a:r>
              <a:rPr lang="zh-CN" altLang="en-US" sz="2800">
                <a:latin typeface="宋体" panose="02010600030101010101" pitchFamily="2" charset="-122"/>
              </a:rPr>
              <a:t>，</a:t>
            </a:r>
            <a:r>
              <a:rPr lang="en-US" altLang="zh-CN" sz="2800">
                <a:latin typeface="宋体" panose="02010600030101010101" pitchFamily="2" charset="-122"/>
              </a:rPr>
              <a:t>X-&gt;-&gt;Y.</a:t>
            </a:r>
            <a:endParaRPr lang="en-US" altLang="zh-CN"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7987">
                                            <p:txEl>
                                              <p:pRg st="0" end="0"/>
                                            </p:txEl>
                                          </p:spTgt>
                                        </p:tgtEl>
                                        <p:attrNameLst>
                                          <p:attrName>style.visibility</p:attrName>
                                        </p:attrNameLst>
                                      </p:cBhvr>
                                      <p:to>
                                        <p:strVal val="visible"/>
                                      </p:to>
                                    </p:set>
                                    <p:anim calcmode="lin" valueType="num">
                                      <p:cBhvr additive="base">
                                        <p:cTn id="7" dur="500" fill="hold"/>
                                        <p:tgtEl>
                                          <p:spTgt spid="937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7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7987">
                                            <p:txEl>
                                              <p:pRg st="1" end="1"/>
                                            </p:txEl>
                                          </p:spTgt>
                                        </p:tgtEl>
                                        <p:attrNameLst>
                                          <p:attrName>style.visibility</p:attrName>
                                        </p:attrNameLst>
                                      </p:cBhvr>
                                      <p:to>
                                        <p:strVal val="visible"/>
                                      </p:to>
                                    </p:set>
                                    <p:anim calcmode="lin" valueType="num">
                                      <p:cBhvr additive="base">
                                        <p:cTn id="13" dur="500" fill="hold"/>
                                        <p:tgtEl>
                                          <p:spTgt spid="937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79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7987">
                                            <p:txEl>
                                              <p:pRg st="2" end="2"/>
                                            </p:txEl>
                                          </p:spTgt>
                                        </p:tgtEl>
                                        <p:attrNameLst>
                                          <p:attrName>style.visibility</p:attrName>
                                        </p:attrNameLst>
                                      </p:cBhvr>
                                      <p:to>
                                        <p:strVal val="visible"/>
                                      </p:to>
                                    </p:set>
                                    <p:anim calcmode="lin" valueType="num">
                                      <p:cBhvr additive="base">
                                        <p:cTn id="19" dur="500" fill="hold"/>
                                        <p:tgtEl>
                                          <p:spTgt spid="9379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79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7987">
                                            <p:txEl>
                                              <p:pRg st="3" end="3"/>
                                            </p:txEl>
                                          </p:spTgt>
                                        </p:tgtEl>
                                        <p:attrNameLst>
                                          <p:attrName>style.visibility</p:attrName>
                                        </p:attrNameLst>
                                      </p:cBhvr>
                                      <p:to>
                                        <p:strVal val="visible"/>
                                      </p:to>
                                    </p:set>
                                    <p:anim calcmode="lin" valueType="num">
                                      <p:cBhvr additive="base">
                                        <p:cTn id="25" dur="500" fill="hold"/>
                                        <p:tgtEl>
                                          <p:spTgt spid="9379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79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7" grpId="0" build="p"/>
    </p:bldLst>
  </p:timing>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3" name="标题 939009"/>
          <p:cNvSpPr>
            <a:spLocks noGrp="1"/>
          </p:cNvSpPr>
          <p:nvPr>
            <p:ph type="title"/>
          </p:nvPr>
        </p:nvSpPr>
        <p:spPr>
          <a:xfrm>
            <a:off x="685800" y="123825"/>
            <a:ext cx="7772400" cy="1311275"/>
          </a:xfrm>
        </p:spPr>
        <p:txBody>
          <a:bodyPr wrap="square" anchor="b"/>
          <a:lstStyle/>
          <a:p>
            <a:r>
              <a:rPr lang="en-US" altLang="zh-CN" sz="4000">
                <a:solidFill>
                  <a:srgbClr val="1AEE29"/>
                </a:solidFill>
                <a:latin typeface="宋体" panose="02010600030101010101" pitchFamily="2" charset="-122"/>
              </a:rPr>
              <a:t>4.2 </a:t>
            </a:r>
            <a:r>
              <a:rPr lang="zh-CN" altLang="en-US" sz="4000">
                <a:solidFill>
                  <a:srgbClr val="1AEE29"/>
                </a:solidFill>
                <a:latin typeface="宋体" panose="02010600030101010101" pitchFamily="2" charset="-122"/>
              </a:rPr>
              <a:t>规范化</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39011" name="内容占位符 939010"/>
          <p:cNvSpPr>
            <a:spLocks noGrp="1"/>
          </p:cNvSpPr>
          <p:nvPr>
            <p:ph idx="1"/>
          </p:nvPr>
        </p:nvSpPr>
        <p:spPr>
          <a:xfrm>
            <a:off x="0" y="981075"/>
            <a:ext cx="9144000" cy="5876925"/>
          </a:xfrm>
        </p:spPr>
        <p:txBody>
          <a:bodyPr anchor="t"/>
          <a:lstStyle/>
          <a:p>
            <a:pPr marL="609600" indent="-609600">
              <a:buNone/>
            </a:pPr>
            <a:r>
              <a:rPr lang="zh-CN" altLang="en-US" sz="2800">
                <a:solidFill>
                  <a:srgbClr val="FFFF99"/>
                </a:solidFill>
                <a:latin typeface="宋体" panose="02010600030101010101" pitchFamily="2" charset="-122"/>
              </a:rPr>
              <a:t>例 </a:t>
            </a:r>
            <a:r>
              <a:rPr lang="en-US" altLang="zh-CN" sz="2800">
                <a:solidFill>
                  <a:srgbClr val="FFFF99"/>
                </a:solidFill>
                <a:latin typeface="宋体" panose="02010600030101010101" pitchFamily="2" charset="-122"/>
              </a:rPr>
              <a:t>P178</a:t>
            </a:r>
            <a:endParaRPr lang="en-US" altLang="zh-CN" sz="2800">
              <a:solidFill>
                <a:srgbClr val="FFFF99"/>
              </a:solidFill>
              <a:latin typeface="宋体" panose="02010600030101010101" pitchFamily="2" charset="-122"/>
            </a:endParaRPr>
          </a:p>
          <a:p>
            <a:pPr marL="609600" indent="-609600">
              <a:buNone/>
            </a:pPr>
            <a:r>
              <a:rPr lang="en-US" altLang="zh-CN" sz="2800">
                <a:solidFill>
                  <a:srgbClr val="FFFF99"/>
                </a:solidFill>
                <a:latin typeface="宋体" panose="02010600030101010101" pitchFamily="2" charset="-122"/>
              </a:rPr>
              <a:t>4.2.9 </a:t>
            </a:r>
            <a:r>
              <a:rPr lang="zh-CN" altLang="en-US" sz="2800">
                <a:solidFill>
                  <a:srgbClr val="FFFF99"/>
                </a:solidFill>
                <a:latin typeface="宋体" panose="02010600030101010101" pitchFamily="2" charset="-122"/>
              </a:rPr>
              <a:t>第四范式</a:t>
            </a:r>
            <a:r>
              <a:rPr lang="en-US" altLang="zh-CN" sz="2800">
                <a:solidFill>
                  <a:srgbClr val="FFFF99"/>
                </a:solidFill>
                <a:latin typeface="宋体" panose="02010600030101010101" pitchFamily="2" charset="-122"/>
              </a:rPr>
              <a:t>(4NF)</a:t>
            </a:r>
            <a:endParaRPr lang="en-US" altLang="zh-CN" sz="2800">
              <a:solidFill>
                <a:srgbClr val="FFFF99"/>
              </a:solidFill>
              <a:latin typeface="宋体" panose="02010600030101010101" pitchFamily="2" charset="-122"/>
            </a:endParaRPr>
          </a:p>
          <a:p>
            <a:pPr marL="609600" indent="-609600"/>
            <a:r>
              <a:rPr lang="zh-CN" altLang="en-US" sz="2800">
                <a:solidFill>
                  <a:srgbClr val="FFFF99"/>
                </a:solidFill>
                <a:latin typeface="宋体" panose="02010600030101010101" pitchFamily="2" charset="-122"/>
              </a:rPr>
              <a:t>设关系模式</a:t>
            </a:r>
            <a:r>
              <a:rPr lang="en-US" altLang="zh-CN" sz="2800">
                <a:solidFill>
                  <a:srgbClr val="FFFF99"/>
                </a:solidFill>
                <a:latin typeface="宋体" panose="02010600030101010101" pitchFamily="2" charset="-122"/>
              </a:rPr>
              <a:t>R(U)</a:t>
            </a:r>
            <a:r>
              <a:rPr lang="zh-CN" altLang="en-US" sz="2800">
                <a:solidFill>
                  <a:srgbClr val="FFFF99"/>
                </a:solidFill>
                <a:latin typeface="宋体" panose="02010600030101010101" pitchFamily="2" charset="-122"/>
              </a:rPr>
              <a:t>属于</a:t>
            </a:r>
            <a:r>
              <a:rPr lang="en-US" altLang="zh-CN" sz="2800">
                <a:solidFill>
                  <a:srgbClr val="FFFF99"/>
                </a:solidFill>
                <a:latin typeface="宋体" panose="02010600030101010101" pitchFamily="2" charset="-122"/>
              </a:rPr>
              <a:t>1NF,</a:t>
            </a:r>
            <a:r>
              <a:rPr lang="zh-CN" altLang="en-US" sz="2800">
                <a:solidFill>
                  <a:srgbClr val="FFFF99"/>
                </a:solidFill>
                <a:latin typeface="宋体" panose="02010600030101010101" pitchFamily="2" charset="-122"/>
              </a:rPr>
              <a:t>若对于</a:t>
            </a:r>
            <a:r>
              <a:rPr lang="en-US" altLang="zh-CN" sz="2800">
                <a:solidFill>
                  <a:srgbClr val="FFFF99"/>
                </a:solidFill>
                <a:latin typeface="宋体" panose="02010600030101010101" pitchFamily="2" charset="-122"/>
              </a:rPr>
              <a:t>R(U)</a:t>
            </a:r>
            <a:r>
              <a:rPr lang="zh-CN" altLang="en-US" sz="2800">
                <a:solidFill>
                  <a:srgbClr val="FFFF99"/>
                </a:solidFill>
                <a:latin typeface="宋体" panose="02010600030101010101" pitchFamily="2" charset="-122"/>
              </a:rPr>
              <a:t>的每一个非平凡的多值依赖</a:t>
            </a:r>
            <a:r>
              <a:rPr lang="en-US" altLang="zh-CN" sz="2800">
                <a:solidFill>
                  <a:srgbClr val="FFFF99"/>
                </a:solidFill>
                <a:latin typeface="宋体" panose="02010600030101010101" pitchFamily="2" charset="-122"/>
              </a:rPr>
              <a:t>X</a:t>
            </a:r>
            <a:r>
              <a:rPr lang="en-US" altLang="zh-CN" sz="2800">
                <a:solidFill>
                  <a:srgbClr val="FFFF99"/>
                </a:solidFill>
                <a:latin typeface="宋体" panose="02010600030101010101" pitchFamily="2" charset="-122"/>
                <a:sym typeface="Wingdings" panose="05000000000000000000" pitchFamily="2" charset="2"/>
              </a:rPr>
              <a:t>Y,X</a:t>
            </a:r>
            <a:r>
              <a:rPr lang="zh-CN" altLang="en-US" sz="2800">
                <a:solidFill>
                  <a:srgbClr val="FFFF99"/>
                </a:solidFill>
                <a:latin typeface="宋体" panose="02010600030101010101" pitchFamily="2" charset="-122"/>
                <a:sym typeface="Wingdings" panose="05000000000000000000" pitchFamily="2" charset="2"/>
              </a:rPr>
              <a:t>都含有候选键</a:t>
            </a:r>
            <a:r>
              <a:rPr lang="en-US" altLang="zh-CN" sz="2800">
                <a:solidFill>
                  <a:srgbClr val="FFFF99"/>
                </a:solidFill>
                <a:latin typeface="宋体" panose="02010600030101010101" pitchFamily="2" charset="-122"/>
                <a:sym typeface="Wingdings" panose="05000000000000000000" pitchFamily="2" charset="2"/>
              </a:rPr>
              <a:t>,</a:t>
            </a:r>
            <a:r>
              <a:rPr lang="zh-CN" altLang="en-US" sz="2800">
                <a:solidFill>
                  <a:srgbClr val="FFFF99"/>
                </a:solidFill>
                <a:latin typeface="宋体" panose="02010600030101010101" pitchFamily="2" charset="-122"/>
                <a:sym typeface="Wingdings" panose="05000000000000000000" pitchFamily="2" charset="2"/>
              </a:rPr>
              <a:t>则称</a:t>
            </a:r>
            <a:r>
              <a:rPr lang="en-US" altLang="zh-CN" sz="2800">
                <a:solidFill>
                  <a:srgbClr val="FFFF99"/>
                </a:solidFill>
                <a:latin typeface="宋体" panose="02010600030101010101" pitchFamily="2" charset="-122"/>
                <a:sym typeface="Wingdings" panose="05000000000000000000" pitchFamily="2" charset="2"/>
              </a:rPr>
              <a:t>R(U)</a:t>
            </a:r>
            <a:r>
              <a:rPr lang="zh-CN" altLang="en-US" sz="2800">
                <a:solidFill>
                  <a:srgbClr val="FFFF99"/>
                </a:solidFill>
                <a:latin typeface="宋体" panose="02010600030101010101" pitchFamily="2" charset="-122"/>
                <a:sym typeface="Wingdings" panose="05000000000000000000" pitchFamily="2" charset="2"/>
              </a:rPr>
              <a:t>为第四范式</a:t>
            </a:r>
            <a:endParaRPr lang="zh-CN" altLang="en-US" sz="2800">
              <a:solidFill>
                <a:srgbClr val="FFFF99"/>
              </a:solidFill>
              <a:latin typeface="宋体" panose="02010600030101010101" pitchFamily="2" charset="-122"/>
              <a:sym typeface="Wingdings" panose="05000000000000000000" pitchFamily="2" charset="2"/>
            </a:endParaRPr>
          </a:p>
          <a:p>
            <a:pPr marL="609600" indent="-609600"/>
            <a:r>
              <a:rPr lang="zh-CN" altLang="en-US" sz="2800">
                <a:solidFill>
                  <a:srgbClr val="FFFF99"/>
                </a:solidFill>
                <a:latin typeface="宋体" panose="02010600030101010101" pitchFamily="2" charset="-122"/>
                <a:sym typeface="Wingdings" panose="05000000000000000000" pitchFamily="2" charset="2"/>
              </a:rPr>
              <a:t>若</a:t>
            </a:r>
            <a:r>
              <a:rPr lang="en-US" altLang="zh-CN" sz="2800">
                <a:solidFill>
                  <a:srgbClr val="FFFF99"/>
                </a:solidFill>
                <a:latin typeface="宋体" panose="02010600030101010101" pitchFamily="2" charset="-122"/>
                <a:sym typeface="Wingdings" panose="05000000000000000000" pitchFamily="2" charset="2"/>
              </a:rPr>
              <a:t>R(U)</a:t>
            </a:r>
            <a:r>
              <a:rPr lang="zh-CN" altLang="en-US" sz="2800">
                <a:solidFill>
                  <a:srgbClr val="FFFF99"/>
                </a:solidFill>
                <a:latin typeface="宋体" panose="02010600030101010101" pitchFamily="2" charset="-122"/>
                <a:sym typeface="Wingdings" panose="05000000000000000000" pitchFamily="2" charset="2"/>
              </a:rPr>
              <a:t>属于</a:t>
            </a:r>
            <a:r>
              <a:rPr lang="en-US" altLang="zh-CN" sz="2800">
                <a:solidFill>
                  <a:srgbClr val="FFFF99"/>
                </a:solidFill>
                <a:latin typeface="宋体" panose="02010600030101010101" pitchFamily="2" charset="-122"/>
                <a:sym typeface="Wingdings" panose="05000000000000000000" pitchFamily="2" charset="2"/>
              </a:rPr>
              <a:t>4NF,</a:t>
            </a:r>
            <a:r>
              <a:rPr lang="zh-CN" altLang="en-US" sz="2800">
                <a:solidFill>
                  <a:srgbClr val="FFFF99"/>
                </a:solidFill>
                <a:latin typeface="宋体" panose="02010600030101010101" pitchFamily="2" charset="-122"/>
                <a:sym typeface="Wingdings" panose="05000000000000000000" pitchFamily="2" charset="2"/>
              </a:rPr>
              <a:t>则</a:t>
            </a:r>
            <a:r>
              <a:rPr lang="en-US" altLang="zh-CN" sz="2800">
                <a:solidFill>
                  <a:srgbClr val="FFFF99"/>
                </a:solidFill>
                <a:latin typeface="宋体" panose="02010600030101010101" pitchFamily="2" charset="-122"/>
                <a:sym typeface="Wingdings" panose="05000000000000000000" pitchFamily="2" charset="2"/>
              </a:rPr>
              <a:t>R(U)</a:t>
            </a:r>
            <a:r>
              <a:rPr lang="zh-CN" altLang="en-US" sz="2800">
                <a:solidFill>
                  <a:srgbClr val="FFFF99"/>
                </a:solidFill>
                <a:latin typeface="宋体" panose="02010600030101010101" pitchFamily="2" charset="-122"/>
                <a:sym typeface="Wingdings" panose="05000000000000000000" pitchFamily="2" charset="2"/>
              </a:rPr>
              <a:t>属于</a:t>
            </a:r>
            <a:r>
              <a:rPr lang="en-US" altLang="zh-CN" sz="2800">
                <a:solidFill>
                  <a:srgbClr val="FFFF99"/>
                </a:solidFill>
                <a:latin typeface="宋体" panose="02010600030101010101" pitchFamily="2" charset="-122"/>
                <a:sym typeface="Wingdings" panose="05000000000000000000" pitchFamily="2" charset="2"/>
              </a:rPr>
              <a:t>BCNF  P180</a:t>
            </a:r>
            <a:endParaRPr lang="en-US" altLang="zh-CN"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9011">
                                            <p:txEl>
                                              <p:pRg st="0" end="0"/>
                                            </p:txEl>
                                          </p:spTgt>
                                        </p:tgtEl>
                                        <p:attrNameLst>
                                          <p:attrName>style.visibility</p:attrName>
                                        </p:attrNameLst>
                                      </p:cBhvr>
                                      <p:to>
                                        <p:strVal val="visible"/>
                                      </p:to>
                                    </p:set>
                                    <p:anim calcmode="lin" valueType="num">
                                      <p:cBhvr additive="base">
                                        <p:cTn id="7" dur="500" fill="hold"/>
                                        <p:tgtEl>
                                          <p:spTgt spid="9390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9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9011">
                                            <p:txEl>
                                              <p:pRg st="1" end="1"/>
                                            </p:txEl>
                                          </p:spTgt>
                                        </p:tgtEl>
                                        <p:attrNameLst>
                                          <p:attrName>style.visibility</p:attrName>
                                        </p:attrNameLst>
                                      </p:cBhvr>
                                      <p:to>
                                        <p:strVal val="visible"/>
                                      </p:to>
                                    </p:set>
                                    <p:anim calcmode="lin" valueType="num">
                                      <p:cBhvr additive="base">
                                        <p:cTn id="13" dur="500" fill="hold"/>
                                        <p:tgtEl>
                                          <p:spTgt spid="9390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9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9011">
                                            <p:txEl>
                                              <p:pRg st="2" end="2"/>
                                            </p:txEl>
                                          </p:spTgt>
                                        </p:tgtEl>
                                        <p:attrNameLst>
                                          <p:attrName>style.visibility</p:attrName>
                                        </p:attrNameLst>
                                      </p:cBhvr>
                                      <p:to>
                                        <p:strVal val="visible"/>
                                      </p:to>
                                    </p:set>
                                    <p:anim calcmode="lin" valueType="num">
                                      <p:cBhvr additive="base">
                                        <p:cTn id="19" dur="500" fill="hold"/>
                                        <p:tgtEl>
                                          <p:spTgt spid="9390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90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9011">
                                            <p:txEl>
                                              <p:pRg st="3" end="3"/>
                                            </p:txEl>
                                          </p:spTgt>
                                        </p:tgtEl>
                                        <p:attrNameLst>
                                          <p:attrName>style.visibility</p:attrName>
                                        </p:attrNameLst>
                                      </p:cBhvr>
                                      <p:to>
                                        <p:strVal val="visible"/>
                                      </p:to>
                                    </p:set>
                                    <p:anim calcmode="lin" valueType="num">
                                      <p:cBhvr additive="base">
                                        <p:cTn id="25" dur="500" fill="hold"/>
                                        <p:tgtEl>
                                          <p:spTgt spid="9390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90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1" grpId="0" build="p"/>
    </p:bldLst>
  </p:timing>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7" name="标题 940033"/>
          <p:cNvSpPr>
            <a:spLocks noGrp="1"/>
          </p:cNvSpPr>
          <p:nvPr>
            <p:ph type="title"/>
          </p:nvPr>
        </p:nvSpPr>
        <p:spPr>
          <a:xfrm>
            <a:off x="777875" y="233363"/>
            <a:ext cx="6677025" cy="922337"/>
          </a:xfrm>
        </p:spPr>
        <p:txBody>
          <a:bodyPr anchor="b"/>
          <a:lstStyle/>
          <a:p>
            <a:r>
              <a:rPr lang="en-US" altLang="zh-CN" sz="4000">
                <a:solidFill>
                  <a:srgbClr val="1AEE29"/>
                </a:solidFill>
                <a:latin typeface="宋体" panose="02010600030101010101" pitchFamily="2" charset="-122"/>
              </a:rPr>
              <a:t>4.3 </a:t>
            </a:r>
            <a:r>
              <a:rPr lang="zh-CN" altLang="en-US" sz="4000">
                <a:solidFill>
                  <a:srgbClr val="1AEE29"/>
                </a:solidFill>
                <a:latin typeface="宋体" panose="02010600030101010101" pitchFamily="2" charset="-122"/>
              </a:rPr>
              <a:t>数据依赖的公理系统</a:t>
            </a:r>
            <a:endParaRPr lang="zh-CN" altLang="en-US" sz="4000">
              <a:solidFill>
                <a:srgbClr val="1AEE29"/>
              </a:solidFill>
              <a:latin typeface="宋体" panose="02010600030101010101" pitchFamily="2" charset="-122"/>
            </a:endParaRPr>
          </a:p>
        </p:txBody>
      </p:sp>
      <p:sp>
        <p:nvSpPr>
          <p:cNvPr id="940035" name="内容占位符 940034"/>
          <p:cNvSpPr>
            <a:spLocks noGrp="1"/>
          </p:cNvSpPr>
          <p:nvPr>
            <p:ph idx="1"/>
          </p:nvPr>
        </p:nvSpPr>
        <p:spPr>
          <a:xfrm>
            <a:off x="0" y="1268413"/>
            <a:ext cx="9144000" cy="5445125"/>
          </a:xfrm>
        </p:spPr>
        <p:txBody>
          <a:bodyPr anchor="t"/>
          <a:lstStyle/>
          <a:p>
            <a:pPr>
              <a:buNone/>
            </a:pPr>
            <a:r>
              <a:rPr lang="en-US" altLang="zh-CN" sz="2800">
                <a:solidFill>
                  <a:srgbClr val="FFFF99"/>
                </a:solidFill>
                <a:latin typeface="宋体" panose="02010600030101010101" pitchFamily="2" charset="-122"/>
              </a:rPr>
              <a:t>1</a:t>
            </a:r>
            <a:r>
              <a:rPr lang="zh-CN" altLang="en-US" sz="2800">
                <a:solidFill>
                  <a:srgbClr val="FFFF99"/>
                </a:solidFill>
                <a:latin typeface="宋体" panose="02010600030101010101" pitchFamily="2" charset="-122"/>
              </a:rPr>
              <a:t>、函数依赖的逻辑蕴涵</a:t>
            </a:r>
            <a:endParaRPr lang="zh-CN" altLang="en-US" sz="2800">
              <a:solidFill>
                <a:srgbClr val="FFFF99"/>
              </a:solidFill>
              <a:latin typeface="宋体" panose="02010600030101010101" pitchFamily="2" charset="-122"/>
            </a:endParaRPr>
          </a:p>
          <a:p>
            <a:r>
              <a:rPr lang="zh-CN" altLang="en-US" sz="2800">
                <a:solidFill>
                  <a:srgbClr val="FFFF99"/>
                </a:solidFill>
                <a:latin typeface="宋体" panose="02010600030101010101" pitchFamily="2" charset="-122"/>
              </a:rPr>
              <a:t>对于满足一组函数依赖</a:t>
            </a:r>
            <a:r>
              <a:rPr lang="en-US" altLang="zh-CN" sz="2800">
                <a:solidFill>
                  <a:srgbClr val="FFFF99"/>
                </a:solidFill>
                <a:latin typeface="宋体" panose="02010600030101010101" pitchFamily="2" charset="-122"/>
              </a:rPr>
              <a:t>F</a:t>
            </a:r>
            <a:r>
              <a:rPr lang="zh-CN" altLang="en-US" sz="2800">
                <a:solidFill>
                  <a:srgbClr val="FFFF99"/>
                </a:solidFill>
                <a:latin typeface="宋体" panose="02010600030101010101" pitchFamily="2" charset="-122"/>
              </a:rPr>
              <a:t>的关系模式</a:t>
            </a:r>
            <a:r>
              <a:rPr lang="en-US" altLang="zh-CN" sz="2800">
                <a:solidFill>
                  <a:srgbClr val="FFFF99"/>
                </a:solidFill>
                <a:latin typeface="宋体" panose="02010600030101010101" pitchFamily="2" charset="-122"/>
              </a:rPr>
              <a:t>R</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U</a:t>
            </a:r>
            <a:r>
              <a:rPr lang="zh-CN" altLang="en-US" sz="2800">
                <a:solidFill>
                  <a:srgbClr val="FFFF99"/>
                </a:solidFill>
                <a:latin typeface="宋体" panose="02010600030101010101" pitchFamily="2" charset="-122"/>
              </a:rPr>
              <a:t>，</a:t>
            </a:r>
            <a:r>
              <a:rPr lang="en-US" altLang="zh-CN" sz="2800">
                <a:solidFill>
                  <a:srgbClr val="FFFF99"/>
                </a:solidFill>
                <a:latin typeface="宋体" panose="02010600030101010101" pitchFamily="2" charset="-122"/>
              </a:rPr>
              <a:t>F</a:t>
            </a:r>
            <a:r>
              <a:rPr lang="zh-CN" altLang="en-US" sz="2800">
                <a:solidFill>
                  <a:srgbClr val="FFFF99"/>
                </a:solidFill>
                <a:latin typeface="宋体" panose="02010600030101010101" pitchFamily="2" charset="-122"/>
              </a:rPr>
              <a:t>），	其任何一个关系</a:t>
            </a:r>
            <a:r>
              <a:rPr lang="en-US" altLang="zh-CN" sz="2800">
                <a:solidFill>
                  <a:srgbClr val="FFFF99"/>
                </a:solidFill>
                <a:latin typeface="宋体" panose="02010600030101010101" pitchFamily="2" charset="-122"/>
              </a:rPr>
              <a:t>r </a:t>
            </a:r>
            <a:r>
              <a:rPr lang="zh-CN" altLang="en-US" sz="2800">
                <a:solidFill>
                  <a:srgbClr val="FFFF99"/>
                </a:solidFill>
                <a:latin typeface="宋体" panose="02010600030101010101" pitchFamily="2" charset="-122"/>
              </a:rPr>
              <a:t>，  若函数依赖</a:t>
            </a:r>
            <a:r>
              <a:rPr lang="en-US" altLang="zh-CN" sz="2800">
                <a:solidFill>
                  <a:srgbClr val="FFFF99"/>
                </a:solidFill>
                <a:latin typeface="宋体" panose="02010600030101010101" pitchFamily="2" charset="-122"/>
              </a:rPr>
              <a:t>X</a:t>
            </a:r>
            <a:r>
              <a:rPr lang="en-US" altLang="zh-CN" sz="2800">
                <a:solidFill>
                  <a:srgbClr val="FFFF99"/>
                </a:solidFill>
                <a:latin typeface="宋体" panose="02010600030101010101" pitchFamily="2" charset="-122"/>
                <a:sym typeface="Wingdings" panose="05000000000000000000" pitchFamily="2" charset="2"/>
              </a:rPr>
              <a:t>Y</a:t>
            </a:r>
            <a:r>
              <a:rPr lang="zh-CN" altLang="en-US" sz="2800">
                <a:solidFill>
                  <a:srgbClr val="FFFF99"/>
                </a:solidFill>
                <a:latin typeface="宋体" panose="02010600030101010101" pitchFamily="2" charset="-122"/>
                <a:sym typeface="Wingdings" panose="05000000000000000000" pitchFamily="2" charset="2"/>
              </a:rPr>
              <a:t>都成立</a:t>
            </a:r>
            <a:r>
              <a:rPr lang="en-US" altLang="zh-CN" sz="2800">
                <a:solidFill>
                  <a:srgbClr val="FFFF99"/>
                </a:solidFill>
                <a:latin typeface="宋体" panose="02010600030101010101" pitchFamily="2" charset="-122"/>
                <a:sym typeface="Wingdings" panose="05000000000000000000" pitchFamily="2" charset="2"/>
              </a:rPr>
              <a:t>,</a:t>
            </a:r>
            <a:r>
              <a:rPr lang="zh-CN" altLang="en-US" sz="2800">
                <a:solidFill>
                  <a:srgbClr val="FFFF99"/>
                </a:solidFill>
                <a:latin typeface="宋体" panose="02010600030101010101" pitchFamily="2" charset="-122"/>
                <a:sym typeface="Wingdings" panose="05000000000000000000" pitchFamily="2" charset="2"/>
              </a:rPr>
              <a:t>则称</a:t>
            </a:r>
            <a:r>
              <a:rPr lang="en-US" altLang="zh-CN" sz="2800">
                <a:solidFill>
                  <a:srgbClr val="FFFF99"/>
                </a:solidFill>
                <a:latin typeface="宋体" panose="02010600030101010101" pitchFamily="2" charset="-122"/>
                <a:sym typeface="Wingdings" panose="05000000000000000000" pitchFamily="2" charset="2"/>
              </a:rPr>
              <a:t>F</a:t>
            </a:r>
            <a:r>
              <a:rPr lang="zh-CN" altLang="en-US" sz="2800">
                <a:solidFill>
                  <a:srgbClr val="FFFF99"/>
                </a:solidFill>
                <a:latin typeface="宋体" panose="02010600030101010101" pitchFamily="2" charset="-122"/>
                <a:sym typeface="Wingdings" panose="05000000000000000000" pitchFamily="2" charset="2"/>
              </a:rPr>
              <a:t>逻辑蕴含</a:t>
            </a:r>
            <a:r>
              <a:rPr lang="en-US" altLang="zh-CN" sz="2800">
                <a:solidFill>
                  <a:srgbClr val="FFFF99"/>
                </a:solidFill>
                <a:latin typeface="宋体" panose="02010600030101010101" pitchFamily="2" charset="-122"/>
                <a:sym typeface="Wingdings" panose="05000000000000000000" pitchFamily="2" charset="2"/>
              </a:rPr>
              <a:t>XY.</a:t>
            </a:r>
            <a:endParaRPr lang="en-US" altLang="zh-CN" sz="2800">
              <a:solidFill>
                <a:srgbClr val="FFFF99"/>
              </a:solidFill>
              <a:latin typeface="宋体" panose="02010600030101010101" pitchFamily="2" charset="-122"/>
              <a:sym typeface="Wingdings" panose="05000000000000000000" pitchFamily="2" charset="2"/>
            </a:endParaRPr>
          </a:p>
          <a:p>
            <a:pPr>
              <a:buNone/>
            </a:pPr>
            <a:r>
              <a:rPr lang="zh-CN" altLang="en-US" sz="2800">
                <a:solidFill>
                  <a:srgbClr val="FFFF99"/>
                </a:solidFill>
                <a:latin typeface="宋体" panose="02010600030101010101" pitchFamily="2" charset="-122"/>
              </a:rPr>
              <a:t>见</a:t>
            </a:r>
            <a:r>
              <a:rPr lang="en-US" altLang="zh-CN" sz="2800">
                <a:solidFill>
                  <a:srgbClr val="FFFF99"/>
                </a:solidFill>
                <a:latin typeface="宋体" panose="02010600030101010101" pitchFamily="2" charset="-122"/>
              </a:rPr>
              <a:t>P183</a:t>
            </a:r>
            <a:endParaRPr lang="en-US" altLang="zh-CN" sz="2800">
              <a:solidFill>
                <a:srgbClr val="FFFF99"/>
              </a:solidFill>
              <a:latin typeface="宋体" panose="02010600030101010101" pitchFamily="2" charset="-122"/>
            </a:endParaRPr>
          </a:p>
        </p:txBody>
      </p:sp>
      <p:sp>
        <p:nvSpPr>
          <p:cNvPr id="940036" name="矩形 940035"/>
          <p:cNvSpPr/>
          <p:nvPr/>
        </p:nvSpPr>
        <p:spPr>
          <a:xfrm>
            <a:off x="533400" y="4572000"/>
            <a:ext cx="7924800" cy="1600200"/>
          </a:xfrm>
          <a:prstGeom prst="rect">
            <a:avLst/>
          </a:prstGeom>
          <a:noFill/>
          <a:ln w="9525">
            <a:noFill/>
          </a:ln>
        </p:spPr>
        <p:txBody>
          <a:bodyPr anchor="t"/>
          <a:lstStyle/>
          <a:p>
            <a:pPr marL="342900" indent="-342900">
              <a:spcBef>
                <a:spcPct val="30000"/>
              </a:spcBef>
              <a:buFont typeface="Wingdings" panose="05000000000000000000" pitchFamily="2" charset="2"/>
            </a:pPr>
            <a:endParaRPr lang="zh-CN" altLang="en-US" sz="2800" b="1"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0035">
                                            <p:txEl>
                                              <p:pRg st="0" end="0"/>
                                            </p:txEl>
                                          </p:spTgt>
                                        </p:tgtEl>
                                        <p:attrNameLst>
                                          <p:attrName>style.visibility</p:attrName>
                                        </p:attrNameLst>
                                      </p:cBhvr>
                                      <p:to>
                                        <p:strVal val="visible"/>
                                      </p:to>
                                    </p:set>
                                    <p:anim calcmode="lin" valueType="num">
                                      <p:cBhvr additive="base">
                                        <p:cTn id="7" dur="500" fill="hold"/>
                                        <p:tgtEl>
                                          <p:spTgt spid="940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0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0035">
                                            <p:txEl>
                                              <p:pRg st="1" end="1"/>
                                            </p:txEl>
                                          </p:spTgt>
                                        </p:tgtEl>
                                        <p:attrNameLst>
                                          <p:attrName>style.visibility</p:attrName>
                                        </p:attrNameLst>
                                      </p:cBhvr>
                                      <p:to>
                                        <p:strVal val="visible"/>
                                      </p:to>
                                    </p:set>
                                    <p:anim calcmode="lin" valueType="num">
                                      <p:cBhvr additive="base">
                                        <p:cTn id="13" dur="500" fill="hold"/>
                                        <p:tgtEl>
                                          <p:spTgt spid="9400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00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0035">
                                            <p:txEl>
                                              <p:pRg st="2" end="2"/>
                                            </p:txEl>
                                          </p:spTgt>
                                        </p:tgtEl>
                                        <p:attrNameLst>
                                          <p:attrName>style.visibility</p:attrName>
                                        </p:attrNameLst>
                                      </p:cBhvr>
                                      <p:to>
                                        <p:strVal val="visible"/>
                                      </p:to>
                                    </p:set>
                                    <p:anim calcmode="lin" valueType="num">
                                      <p:cBhvr additive="base">
                                        <p:cTn id="19" dur="500" fill="hold"/>
                                        <p:tgtEl>
                                          <p:spTgt spid="9400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0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nodePh="1">
                                  <p:stCondLst>
                                    <p:cond delay="0"/>
                                  </p:stCondLst>
                                  <p:endCondLst>
                                    <p:cond evt="begin" delay="0">
                                      <p:tn val="23"/>
                                    </p:cond>
                                  </p:endCondLst>
                                  <p:childTnLst>
                                    <p:set>
                                      <p:cBhvr>
                                        <p:cTn id="24" dur="1" fill="hold">
                                          <p:stCondLst>
                                            <p:cond delay="0"/>
                                          </p:stCondLst>
                                        </p:cTn>
                                        <p:tgtEl>
                                          <p:spTgt spid="940036">
                                            <p:txEl>
                                              <p:pRg st="0" end="0"/>
                                            </p:txEl>
                                          </p:spTgt>
                                        </p:tgtEl>
                                        <p:attrNameLst>
                                          <p:attrName>style.visibility</p:attrName>
                                        </p:attrNameLst>
                                      </p:cBhvr>
                                      <p:to>
                                        <p:strVal val="visible"/>
                                      </p:to>
                                    </p:set>
                                    <p:anim calcmode="lin" valueType="num">
                                      <p:cBhvr additive="base">
                                        <p:cTn id="25" dur="500" fill="hold"/>
                                        <p:tgtEl>
                                          <p:spTgt spid="940036">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003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build="p"/>
      <p:bldP spid="94003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94209"/>
          <p:cNvSpPr>
            <a:spLocks noGrp="1"/>
          </p:cNvSpPr>
          <p:nvPr>
            <p:ph type="title"/>
          </p:nvPr>
        </p:nvSpPr>
        <p:spPr>
          <a:xfrm>
            <a:off x="685800" y="152400"/>
            <a:ext cx="6870700" cy="684213"/>
          </a:xfrm>
        </p:spPr>
        <p:txBody>
          <a:bodyPr anchor="b"/>
          <a:lstStyle/>
          <a:p>
            <a:r>
              <a:rPr lang="zh-CN" altLang="en-US" sz="4000"/>
              <a:t>关系模型的基本概念</a:t>
            </a:r>
            <a:endParaRPr lang="zh-CN" altLang="en-US" sz="4000"/>
          </a:p>
        </p:txBody>
      </p:sp>
      <p:sp>
        <p:nvSpPr>
          <p:cNvPr id="95234" name="文本占位符 94210"/>
          <p:cNvSpPr>
            <a:spLocks noGrp="1"/>
          </p:cNvSpPr>
          <p:nvPr>
            <p:ph idx="1"/>
          </p:nvPr>
        </p:nvSpPr>
        <p:spPr>
          <a:xfrm>
            <a:off x="0" y="1268413"/>
            <a:ext cx="9144000" cy="5589587"/>
          </a:xfrm>
        </p:spPr>
        <p:txBody>
          <a:bodyPr anchor="t"/>
          <a:lstStyle/>
          <a:p>
            <a:pPr>
              <a:lnSpc>
                <a:spcPct val="90000"/>
              </a:lnSpc>
            </a:pPr>
            <a:r>
              <a:rPr lang="zh-CN" altLang="en-US" sz="2800" dirty="0"/>
              <a:t>关系模型的基本概念</a:t>
            </a:r>
            <a:endParaRPr lang="zh-CN" altLang="en-US" sz="2800" dirty="0"/>
          </a:p>
          <a:p>
            <a:pPr>
              <a:lnSpc>
                <a:spcPct val="90000"/>
              </a:lnSpc>
            </a:pPr>
            <a:r>
              <a:rPr lang="zh-CN" altLang="en-US" sz="2800" dirty="0" smtClean="0"/>
              <a:t> </a:t>
            </a:r>
            <a:r>
              <a:rPr lang="zh-CN" altLang="en-US" sz="2800" dirty="0"/>
              <a:t>主码（ </a:t>
            </a:r>
            <a:r>
              <a:rPr lang="en-US" altLang="zh-CN" sz="2800" dirty="0"/>
              <a:t>Key </a:t>
            </a:r>
            <a:r>
              <a:rPr lang="zh-CN" altLang="en-US" sz="2800" dirty="0"/>
              <a:t>）</a:t>
            </a:r>
            <a:endParaRPr lang="zh-CN" altLang="en-US" sz="2800" dirty="0"/>
          </a:p>
          <a:p>
            <a:pPr>
              <a:lnSpc>
                <a:spcPct val="90000"/>
              </a:lnSpc>
              <a:buNone/>
            </a:pPr>
            <a:r>
              <a:rPr lang="zh-CN" altLang="en-US" sz="2800" dirty="0"/>
              <a:t>表中的某个属性组，它可以唯一确定一个元组。</a:t>
            </a:r>
            <a:endParaRPr lang="zh-CN" altLang="en-US" sz="2800" dirty="0"/>
          </a:p>
          <a:p>
            <a:pPr>
              <a:lnSpc>
                <a:spcPct val="90000"/>
              </a:lnSpc>
            </a:pPr>
            <a:r>
              <a:rPr lang="zh-CN" altLang="en-US" sz="2800" dirty="0" smtClean="0"/>
              <a:t> </a:t>
            </a:r>
            <a:r>
              <a:rPr lang="zh-CN" altLang="en-US" sz="2800" dirty="0"/>
              <a:t>域（ </a:t>
            </a:r>
            <a:r>
              <a:rPr lang="en-US" altLang="zh-CN" sz="2800" dirty="0"/>
              <a:t>Domain </a:t>
            </a:r>
            <a:r>
              <a:rPr lang="zh-CN" altLang="en-US" sz="2800" dirty="0"/>
              <a:t>）</a:t>
            </a:r>
            <a:endParaRPr lang="zh-CN" altLang="en-US" sz="2800" dirty="0"/>
          </a:p>
          <a:p>
            <a:pPr>
              <a:lnSpc>
                <a:spcPct val="90000"/>
              </a:lnSpc>
              <a:buNone/>
            </a:pPr>
            <a:r>
              <a:rPr lang="zh-CN" altLang="en-US" sz="2800" dirty="0"/>
              <a:t>属性的取值范围。</a:t>
            </a:r>
            <a:endParaRPr lang="zh-CN" altLang="en-US" sz="2800" dirty="0"/>
          </a:p>
          <a:p>
            <a:pPr>
              <a:lnSpc>
                <a:spcPct val="90000"/>
              </a:lnSpc>
            </a:pPr>
            <a:r>
              <a:rPr lang="zh-CN" altLang="en-US" sz="2800" dirty="0" smtClean="0"/>
              <a:t> </a:t>
            </a:r>
            <a:r>
              <a:rPr lang="zh-CN" altLang="en-US" sz="2800" dirty="0"/>
              <a:t>分量</a:t>
            </a:r>
            <a:endParaRPr lang="zh-CN" altLang="en-US" sz="2800" dirty="0"/>
          </a:p>
          <a:p>
            <a:pPr>
              <a:lnSpc>
                <a:spcPct val="90000"/>
              </a:lnSpc>
              <a:buNone/>
            </a:pPr>
            <a:r>
              <a:rPr lang="zh-CN" altLang="en-US" sz="2800" dirty="0"/>
              <a:t>元组中的一个属性值。</a:t>
            </a:r>
            <a:endParaRPr lang="zh-CN" altLang="en-US" sz="2800" dirty="0"/>
          </a:p>
          <a:p>
            <a:pPr>
              <a:lnSpc>
                <a:spcPct val="90000"/>
              </a:lnSpc>
            </a:pPr>
            <a:r>
              <a:rPr lang="zh-CN" altLang="en-US" sz="2800" dirty="0" smtClean="0"/>
              <a:t> </a:t>
            </a:r>
            <a:r>
              <a:rPr lang="zh-CN" altLang="en-US" sz="2800" dirty="0"/>
              <a:t>关系模式</a:t>
            </a:r>
            <a:endParaRPr lang="zh-CN" altLang="en-US" sz="2800" dirty="0"/>
          </a:p>
          <a:p>
            <a:pPr>
              <a:lnSpc>
                <a:spcPct val="90000"/>
              </a:lnSpc>
              <a:buNone/>
            </a:pPr>
            <a:r>
              <a:rPr lang="zh-CN" altLang="en-US" sz="2800" dirty="0"/>
              <a:t>对关系的描述</a:t>
            </a:r>
            <a:endParaRPr lang="zh-CN" altLang="en-US" sz="2800" dirty="0"/>
          </a:p>
          <a:p>
            <a:pPr>
              <a:lnSpc>
                <a:spcPct val="90000"/>
              </a:lnSpc>
            </a:pPr>
            <a:r>
              <a:rPr lang="zh-CN" altLang="en-US" sz="2800" dirty="0"/>
              <a:t>关系名（属性 </a:t>
            </a:r>
            <a:r>
              <a:rPr lang="en-US" altLang="zh-CN" sz="2800" dirty="0"/>
              <a:t>1 </a:t>
            </a:r>
            <a:r>
              <a:rPr lang="zh-CN" altLang="en-US" sz="2800" dirty="0"/>
              <a:t>，属性 </a:t>
            </a:r>
            <a:r>
              <a:rPr lang="en-US" altLang="zh-CN" sz="2800" dirty="0"/>
              <a:t>2 </a:t>
            </a:r>
            <a:r>
              <a:rPr lang="zh-CN" altLang="en-US" sz="2800" dirty="0"/>
              <a:t>， </a:t>
            </a:r>
            <a:r>
              <a:rPr lang="en-US" altLang="zh-CN" sz="2800" dirty="0">
                <a:latin typeface="Arial" panose="020B0604020202020204" pitchFamily="34" charset="0"/>
              </a:rPr>
              <a:t>…</a:t>
            </a:r>
            <a:r>
              <a:rPr lang="en-US" altLang="zh-CN" sz="2800" dirty="0"/>
              <a:t> </a:t>
            </a:r>
            <a:r>
              <a:rPr lang="zh-CN" altLang="en-US" sz="2800" dirty="0"/>
              <a:t>，属性 </a:t>
            </a:r>
            <a:r>
              <a:rPr lang="en-US" altLang="zh-CN" sz="2800" dirty="0"/>
              <a:t>n </a:t>
            </a:r>
            <a:r>
              <a:rPr lang="zh-CN" altLang="en-US" sz="2800" dirty="0"/>
              <a:t>）</a:t>
            </a:r>
            <a:endParaRPr lang="zh-CN" altLang="en-US" sz="2800" dirty="0"/>
          </a:p>
          <a:p>
            <a:pPr>
              <a:lnSpc>
                <a:spcPct val="90000"/>
              </a:lnSpc>
              <a:buNone/>
            </a:pPr>
            <a:r>
              <a:rPr lang="zh-CN" altLang="en-US" sz="2800" dirty="0"/>
              <a:t>学生（学号，姓名，年龄，性别，系，年级）</a:t>
            </a:r>
            <a:endParaRPr lang="zh-CN" altLang="en-US" sz="2800" dirty="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1" name="标题 941057"/>
          <p:cNvSpPr>
            <a:spLocks noGrp="1"/>
          </p:cNvSpPr>
          <p:nvPr>
            <p:ph type="title"/>
          </p:nvPr>
        </p:nvSpPr>
        <p:spPr>
          <a:xfrm>
            <a:off x="468313" y="188913"/>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1059" name="内容占位符 941058"/>
          <p:cNvSpPr>
            <a:spLocks noGrp="1"/>
          </p:cNvSpPr>
          <p:nvPr>
            <p:ph idx="1"/>
          </p:nvPr>
        </p:nvSpPr>
        <p:spPr>
          <a:xfrm>
            <a:off x="0" y="1341438"/>
            <a:ext cx="9144000" cy="5516562"/>
          </a:xfrm>
        </p:spPr>
        <p:txBody>
          <a:bodyPr anchor="t"/>
          <a:lstStyle/>
          <a:p>
            <a:pPr>
              <a:lnSpc>
                <a:spcPct val="90000"/>
              </a:lnSpc>
              <a:buNone/>
            </a:pPr>
            <a:r>
              <a:rPr lang="zh-CN" altLang="en-US"/>
              <a:t>   </a:t>
            </a:r>
            <a:r>
              <a:rPr lang="en-US" altLang="zh-CN" sz="2800">
                <a:solidFill>
                  <a:schemeClr val="tx1"/>
                </a:solidFill>
                <a:latin typeface="宋体" panose="02010600030101010101" pitchFamily="2" charset="-122"/>
              </a:rPr>
              <a:t>5.1.1</a:t>
            </a:r>
            <a:r>
              <a:rPr lang="zh-CN" altLang="en-US" sz="2800">
                <a:solidFill>
                  <a:schemeClr val="tx1"/>
                </a:solidFill>
                <a:latin typeface="宋体" panose="02010600030101010101" pitchFamily="2" charset="-122"/>
              </a:rPr>
              <a:t>数据库设计概念</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数据库设计就是根据选择的数据库管理系统和用户需求对一个单位或者部门的数据进行重新组织和构造的过程</a:t>
            </a:r>
            <a:r>
              <a:rPr lang="en-US" altLang="zh-CN" sz="2800">
                <a:solidFill>
                  <a:schemeClr val="tx1"/>
                </a:solidFill>
                <a:latin typeface="宋体" panose="02010600030101010101" pitchFamily="2" charset="-122"/>
              </a:rPr>
              <a:t>.</a:t>
            </a:r>
            <a:endParaRPr lang="en-US" altLang="zh-CN"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对于数据库应用开发人员来说</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数据库设计就是对一个给定的实际应用环境</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如何利用数据库管理系统、系统软件和相关的硬件系统，将用户的需求转化成有效的数据库模式，并使该数据库模式易于适应用户新的数据需求的过程。</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从数据库理论的抽象角度看，数据库 设计就是根据用户需求和特定数据库管理系统的具体特点，如何将现实世界的数据特征抽象为概念数据模型表示，最后构造出最优的数据库模式，使之既能正确的反映现实世界的信息极其联系，又能满足用户各种应用需求的过程。</a:t>
            </a:r>
            <a:r>
              <a:rPr lang="zh-CN" altLang="en-US" sz="2800">
                <a:solidFill>
                  <a:srgbClr val="FFFF99"/>
                </a:solidFill>
                <a:latin typeface="宋体" panose="02010600030101010101" pitchFamily="2" charset="-122"/>
              </a:rPr>
              <a:t>                       </a:t>
            </a:r>
            <a:endParaRPr lang="zh-CN" altLang="en-US" sz="2800">
              <a:solidFill>
                <a:srgbClr val="FFFF99"/>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1059">
                                            <p:txEl>
                                              <p:pRg st="0" end="0"/>
                                            </p:txEl>
                                          </p:spTgt>
                                        </p:tgtEl>
                                        <p:attrNameLst>
                                          <p:attrName>style.visibility</p:attrName>
                                        </p:attrNameLst>
                                      </p:cBhvr>
                                      <p:to>
                                        <p:strVal val="visible"/>
                                      </p:to>
                                    </p:set>
                                    <p:anim calcmode="lin" valueType="num">
                                      <p:cBhvr additive="base">
                                        <p:cTn id="7" dur="500" fill="hold"/>
                                        <p:tgtEl>
                                          <p:spTgt spid="941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1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1059">
                                            <p:txEl>
                                              <p:pRg st="1" end="1"/>
                                            </p:txEl>
                                          </p:spTgt>
                                        </p:tgtEl>
                                        <p:attrNameLst>
                                          <p:attrName>style.visibility</p:attrName>
                                        </p:attrNameLst>
                                      </p:cBhvr>
                                      <p:to>
                                        <p:strVal val="visible"/>
                                      </p:to>
                                    </p:set>
                                    <p:anim calcmode="lin" valueType="num">
                                      <p:cBhvr additive="base">
                                        <p:cTn id="13" dur="500" fill="hold"/>
                                        <p:tgtEl>
                                          <p:spTgt spid="9410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1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1059">
                                            <p:txEl>
                                              <p:pRg st="2" end="2"/>
                                            </p:txEl>
                                          </p:spTgt>
                                        </p:tgtEl>
                                        <p:attrNameLst>
                                          <p:attrName>style.visibility</p:attrName>
                                        </p:attrNameLst>
                                      </p:cBhvr>
                                      <p:to>
                                        <p:strVal val="visible"/>
                                      </p:to>
                                    </p:set>
                                    <p:anim calcmode="lin" valueType="num">
                                      <p:cBhvr additive="base">
                                        <p:cTn id="19" dur="500" fill="hold"/>
                                        <p:tgtEl>
                                          <p:spTgt spid="9410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1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1059">
                                            <p:txEl>
                                              <p:pRg st="3" end="3"/>
                                            </p:txEl>
                                          </p:spTgt>
                                        </p:tgtEl>
                                        <p:attrNameLst>
                                          <p:attrName>style.visibility</p:attrName>
                                        </p:attrNameLst>
                                      </p:cBhvr>
                                      <p:to>
                                        <p:strVal val="visible"/>
                                      </p:to>
                                    </p:set>
                                    <p:anim calcmode="lin" valueType="num">
                                      <p:cBhvr additive="base">
                                        <p:cTn id="25" dur="500" fill="hold"/>
                                        <p:tgtEl>
                                          <p:spTgt spid="9410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105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59" grpId="0" build="p"/>
    </p:bldLst>
  </p:timing>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标题 942081"/>
          <p:cNvSpPr>
            <a:spLocks noGrp="1"/>
          </p:cNvSpPr>
          <p:nvPr>
            <p:ph type="title"/>
          </p:nvPr>
        </p:nvSpPr>
        <p:spPr>
          <a:xfrm>
            <a:off x="179388" y="0"/>
            <a:ext cx="8229600" cy="13843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2083" name="内容占位符 942082"/>
          <p:cNvSpPr>
            <a:spLocks noGrp="1"/>
          </p:cNvSpPr>
          <p:nvPr>
            <p:ph idx="1"/>
          </p:nvPr>
        </p:nvSpPr>
        <p:spPr>
          <a:xfrm>
            <a:off x="0" y="1125538"/>
            <a:ext cx="9144000" cy="5472112"/>
          </a:xfrm>
        </p:spPr>
        <p:txBody>
          <a:bodyPr anchor="t"/>
          <a:lstStyle/>
          <a:p>
            <a:pPr>
              <a:lnSpc>
                <a:spcPct val="90000"/>
              </a:lnSpc>
              <a:buNone/>
            </a:pPr>
            <a:r>
              <a:rPr lang="en-US" altLang="zh-CN" sz="2800">
                <a:solidFill>
                  <a:schemeClr val="tx1"/>
                </a:solidFill>
                <a:latin typeface="宋体" panose="02010600030101010101" pitchFamily="2" charset="-122"/>
              </a:rPr>
              <a:t>5.1.2 </a:t>
            </a:r>
            <a:r>
              <a:rPr lang="zh-CN" altLang="en-US" sz="2800">
                <a:solidFill>
                  <a:schemeClr val="tx1"/>
                </a:solidFill>
                <a:latin typeface="宋体" panose="02010600030101010101" pitchFamily="2" charset="-122"/>
              </a:rPr>
              <a:t>数据库设计步骤</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）数据库规划时期</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）数据库设计时期</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需求分析阶段</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主要任务是利用数据库设计理论和方法</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对现实世界的对象即用户的现行系统进行详细调查</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收集支持系统目标的基础数据及其处理需求</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主要有</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信息需求。指用户需要从数据库中获得信息的内容和性质。从这个信息需求即可导出用户的数据需求。</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处理需求</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指用户要完成什么处理功能</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对处理的响应时间有什么要求</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处理方式是批处理还是联机处理</a:t>
            </a:r>
            <a:r>
              <a:rPr lang="en-US" altLang="zh-CN" sz="2800">
                <a:solidFill>
                  <a:schemeClr val="tx1"/>
                </a:solidFill>
                <a:latin typeface="宋体" panose="02010600030101010101" pitchFamily="2" charset="-122"/>
              </a:rPr>
              <a:t>.</a:t>
            </a:r>
            <a:endParaRPr lang="en-US" altLang="zh-CN"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安全性和完整性方面的需求</a:t>
            </a:r>
            <a:endParaRPr lang="zh-CN" altLang="en-US" sz="2800">
              <a:solidFill>
                <a:schemeClr val="tx1"/>
              </a:solidFill>
              <a:latin typeface="宋体" panose="02010600030101010101" pitchFamily="2" charset="-122"/>
            </a:endParaRPr>
          </a:p>
          <a:p>
            <a:pPr>
              <a:lnSpc>
                <a:spcPct val="90000"/>
              </a:lnSpc>
              <a:buNone/>
            </a:pPr>
            <a:endParaRPr lang="zh-CN" altLang="en-US" sz="2800">
              <a:solidFill>
                <a:schemeClr val="tx1"/>
              </a:solidFill>
              <a:latin typeface="宋体" panose="02010600030101010101" pitchFamily="2" charset="-122"/>
            </a:endParaRPr>
          </a:p>
          <a:p>
            <a:pPr>
              <a:lnSpc>
                <a:spcPct val="90000"/>
              </a:lnSpc>
              <a:buNone/>
            </a:pPr>
            <a:r>
              <a:rPr lang="zh-CN" altLang="en-US" sz="2800">
                <a:latin typeface="宋体" panose="02010600030101010101" pitchFamily="2" charset="-122"/>
              </a:rPr>
              <a:t>    </a:t>
            </a:r>
            <a:endParaRPr lang="zh-CN" altLang="en-US" sz="2800">
              <a:latin typeface="宋体" panose="02010600030101010101" pitchFamily="2" charset="-122"/>
            </a:endParaRPr>
          </a:p>
          <a:p>
            <a:pPr>
              <a:lnSpc>
                <a:spcPct val="90000"/>
              </a:lnSpc>
              <a:buNone/>
            </a:pPr>
            <a:r>
              <a:rPr lang="zh-CN" altLang="en-US" sz="1800"/>
              <a:t>    </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083">
                                            <p:txEl>
                                              <p:pRg st="0" end="0"/>
                                            </p:txEl>
                                          </p:spTgt>
                                        </p:tgtEl>
                                        <p:attrNameLst>
                                          <p:attrName>style.visibility</p:attrName>
                                        </p:attrNameLst>
                                      </p:cBhvr>
                                      <p:to>
                                        <p:strVal val="visible"/>
                                      </p:to>
                                    </p:set>
                                    <p:anim calcmode="lin" valueType="num">
                                      <p:cBhvr additive="base">
                                        <p:cTn id="7" dur="500" fill="hold"/>
                                        <p:tgtEl>
                                          <p:spTgt spid="942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2083">
                                            <p:txEl>
                                              <p:pRg st="1" end="1"/>
                                            </p:txEl>
                                          </p:spTgt>
                                        </p:tgtEl>
                                        <p:attrNameLst>
                                          <p:attrName>style.visibility</p:attrName>
                                        </p:attrNameLst>
                                      </p:cBhvr>
                                      <p:to>
                                        <p:strVal val="visible"/>
                                      </p:to>
                                    </p:set>
                                    <p:anim calcmode="lin" valueType="num">
                                      <p:cBhvr additive="base">
                                        <p:cTn id="13" dur="500" fill="hold"/>
                                        <p:tgtEl>
                                          <p:spTgt spid="942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2083">
                                            <p:txEl>
                                              <p:pRg st="2" end="2"/>
                                            </p:txEl>
                                          </p:spTgt>
                                        </p:tgtEl>
                                        <p:attrNameLst>
                                          <p:attrName>style.visibility</p:attrName>
                                        </p:attrNameLst>
                                      </p:cBhvr>
                                      <p:to>
                                        <p:strVal val="visible"/>
                                      </p:to>
                                    </p:set>
                                    <p:anim calcmode="lin" valueType="num">
                                      <p:cBhvr additive="base">
                                        <p:cTn id="19" dur="500" fill="hold"/>
                                        <p:tgtEl>
                                          <p:spTgt spid="942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2083">
                                            <p:txEl>
                                              <p:pRg st="3" end="3"/>
                                            </p:txEl>
                                          </p:spTgt>
                                        </p:tgtEl>
                                        <p:attrNameLst>
                                          <p:attrName>style.visibility</p:attrName>
                                        </p:attrNameLst>
                                      </p:cBhvr>
                                      <p:to>
                                        <p:strVal val="visible"/>
                                      </p:to>
                                    </p:set>
                                    <p:anim calcmode="lin" valueType="num">
                                      <p:cBhvr additive="base">
                                        <p:cTn id="25" dur="500" fill="hold"/>
                                        <p:tgtEl>
                                          <p:spTgt spid="942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2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2083">
                                            <p:txEl>
                                              <p:pRg st="4" end="4"/>
                                            </p:txEl>
                                          </p:spTgt>
                                        </p:tgtEl>
                                        <p:attrNameLst>
                                          <p:attrName>style.visibility</p:attrName>
                                        </p:attrNameLst>
                                      </p:cBhvr>
                                      <p:to>
                                        <p:strVal val="visible"/>
                                      </p:to>
                                    </p:set>
                                    <p:anim calcmode="lin" valueType="num">
                                      <p:cBhvr additive="base">
                                        <p:cTn id="31" dur="500" fill="hold"/>
                                        <p:tgtEl>
                                          <p:spTgt spid="942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20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2083">
                                            <p:txEl>
                                              <p:pRg st="5" end="5"/>
                                            </p:txEl>
                                          </p:spTgt>
                                        </p:tgtEl>
                                        <p:attrNameLst>
                                          <p:attrName>style.visibility</p:attrName>
                                        </p:attrNameLst>
                                      </p:cBhvr>
                                      <p:to>
                                        <p:strVal val="visible"/>
                                      </p:to>
                                    </p:set>
                                    <p:anim calcmode="lin" valueType="num">
                                      <p:cBhvr additive="base">
                                        <p:cTn id="37" dur="500" fill="hold"/>
                                        <p:tgtEl>
                                          <p:spTgt spid="94208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208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42083">
                                            <p:txEl>
                                              <p:pRg st="6" end="6"/>
                                            </p:txEl>
                                          </p:spTgt>
                                        </p:tgtEl>
                                        <p:attrNameLst>
                                          <p:attrName>style.visibility</p:attrName>
                                        </p:attrNameLst>
                                      </p:cBhvr>
                                      <p:to>
                                        <p:strVal val="visible"/>
                                      </p:to>
                                    </p:set>
                                    <p:anim calcmode="lin" valueType="num">
                                      <p:cBhvr additive="base">
                                        <p:cTn id="43" dur="500" fill="hold"/>
                                        <p:tgtEl>
                                          <p:spTgt spid="94208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420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42083">
                                            <p:txEl>
                                              <p:pRg st="8" end="8"/>
                                            </p:txEl>
                                          </p:spTgt>
                                        </p:tgtEl>
                                        <p:attrNameLst>
                                          <p:attrName>style.visibility</p:attrName>
                                        </p:attrNameLst>
                                      </p:cBhvr>
                                      <p:to>
                                        <p:strVal val="visible"/>
                                      </p:to>
                                    </p:set>
                                    <p:anim calcmode="lin" valueType="num">
                                      <p:cBhvr additive="base">
                                        <p:cTn id="49" dur="500" fill="hold"/>
                                        <p:tgtEl>
                                          <p:spTgt spid="94208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4208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42083">
                                            <p:txEl>
                                              <p:pRg st="9" end="9"/>
                                            </p:txEl>
                                          </p:spTgt>
                                        </p:tgtEl>
                                        <p:attrNameLst>
                                          <p:attrName>style.visibility</p:attrName>
                                        </p:attrNameLst>
                                      </p:cBhvr>
                                      <p:to>
                                        <p:strVal val="visible"/>
                                      </p:to>
                                    </p:set>
                                    <p:anim calcmode="lin" valueType="num">
                                      <p:cBhvr additive="base">
                                        <p:cTn id="55" dur="500" fill="hold"/>
                                        <p:tgtEl>
                                          <p:spTgt spid="942083">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4208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3" grpId="0" build="p"/>
    </p:bld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29" name="标题 943105"/>
          <p:cNvSpPr>
            <a:spLocks noGrp="1"/>
          </p:cNvSpPr>
          <p:nvPr>
            <p:ph type="title"/>
          </p:nvPr>
        </p:nvSpPr>
        <p:spPr>
          <a:xfrm>
            <a:off x="468313" y="188913"/>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4130" name="文本占位符 943106"/>
          <p:cNvSpPr>
            <a:spLocks noGrp="1"/>
          </p:cNvSpPr>
          <p:nvPr>
            <p:ph idx="1"/>
          </p:nvPr>
        </p:nvSpPr>
        <p:spPr>
          <a:xfrm>
            <a:off x="0" y="1341438"/>
            <a:ext cx="9144000" cy="5516562"/>
          </a:xfrm>
        </p:spPr>
        <p:txBody>
          <a:bodyPr anchor="t"/>
          <a:lstStyle/>
          <a:p>
            <a:pPr>
              <a:lnSpc>
                <a:spcPct val="90000"/>
              </a:lnSpc>
              <a:buNone/>
            </a:pPr>
            <a:r>
              <a:rPr lang="en-US" altLang="zh-CN" sz="2800">
                <a:solidFill>
                  <a:srgbClr val="FFFF99"/>
                </a:solidFill>
                <a:latin typeface="宋体" panose="02010600030101010101" pitchFamily="2" charset="-122"/>
              </a:rPr>
              <a:t>2</a:t>
            </a:r>
            <a:r>
              <a:rPr lang="zh-CN" altLang="en-US" sz="2800">
                <a:solidFill>
                  <a:srgbClr val="FFFF99"/>
                </a:solidFill>
                <a:latin typeface="宋体" panose="02010600030101010101" pitchFamily="2" charset="-122"/>
              </a:rPr>
              <a:t>）</a:t>
            </a:r>
            <a:r>
              <a:rPr lang="zh-CN" altLang="en-US" sz="2800">
                <a:solidFill>
                  <a:schemeClr val="tx1"/>
                </a:solidFill>
                <a:latin typeface="宋体" panose="02010600030101010101" pitchFamily="2" charset="-122"/>
              </a:rPr>
              <a:t>概念结构设计阶段</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   该阶段是整个数据库设计的关键，它是在需求分析的基础上，通过对用户需求进行分析、归纳、抽象，形成一个独立于具体</a:t>
            </a:r>
            <a:r>
              <a:rPr lang="en-US" altLang="zh-CN" sz="2800">
                <a:solidFill>
                  <a:schemeClr val="tx1"/>
                </a:solidFill>
                <a:latin typeface="宋体" panose="02010600030101010101" pitchFamily="2" charset="-122"/>
              </a:rPr>
              <a:t>DBMS</a:t>
            </a:r>
            <a:r>
              <a:rPr lang="zh-CN" altLang="en-US" sz="2800">
                <a:solidFill>
                  <a:schemeClr val="tx1"/>
                </a:solidFill>
                <a:latin typeface="宋体" panose="02010600030101010101" pitchFamily="2" charset="-122"/>
              </a:rPr>
              <a:t>和计算机硬件结构的整体概念结构，即概念模式。概念模式应该完全表达用户的需求，一般用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图表示。</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）逻辑结构设计阶段</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    该阶段是在概念结构设计的基础上，在一定的原则指导下将概念模式（</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图）转化为某个具体</a:t>
            </a:r>
            <a:r>
              <a:rPr lang="en-US" altLang="zh-CN" sz="2800">
                <a:solidFill>
                  <a:schemeClr val="tx1"/>
                </a:solidFill>
                <a:latin typeface="宋体" panose="02010600030101010101" pitchFamily="2" charset="-122"/>
              </a:rPr>
              <a:t>DBMS</a:t>
            </a:r>
            <a:r>
              <a:rPr lang="zh-CN" altLang="en-US" sz="2800">
                <a:solidFill>
                  <a:schemeClr val="tx1"/>
                </a:solidFill>
                <a:latin typeface="宋体" panose="02010600030101010101" pitchFamily="2" charset="-122"/>
              </a:rPr>
              <a:t>支持的数据模型相符合的、经过优化的逻辑结构。</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4</a:t>
            </a:r>
            <a:r>
              <a:rPr lang="zh-CN" altLang="en-US" sz="2800">
                <a:solidFill>
                  <a:schemeClr val="tx1"/>
                </a:solidFill>
                <a:latin typeface="宋体" panose="02010600030101010101" pitchFamily="2" charset="-122"/>
              </a:rPr>
              <a:t>）物理结构设计阶段。</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   该阶段是为逻辑数据结构选取一个最适合应用环境的物理结构，包括存储结构和存取方法等。</a:t>
            </a:r>
            <a:endParaRPr lang="zh-CN" altLang="en-US" sz="2800">
              <a:solidFill>
                <a:schemeClr val="tx1"/>
              </a:solidFill>
              <a:latin typeface="宋体" panose="02010600030101010101" pitchFamily="2" charset="-122"/>
            </a:endParaRPr>
          </a:p>
          <a:p>
            <a:pPr>
              <a:lnSpc>
                <a:spcPct val="90000"/>
              </a:lnSpc>
            </a:pP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3" name="标题 944129"/>
          <p:cNvSpPr>
            <a:spLocks noGrp="1"/>
          </p:cNvSpPr>
          <p:nvPr>
            <p:ph type="title"/>
          </p:nvPr>
        </p:nvSpPr>
        <p:spPr/>
        <p:txBody>
          <a:bodyPr anchor="b"/>
          <a:lstStyle/>
          <a:p>
            <a:br>
              <a:rPr lang="zh-CN" altLang="en-US"/>
            </a:br>
            <a:endParaRPr lang="zh-CN" altLang="en-US"/>
          </a:p>
        </p:txBody>
      </p:sp>
      <p:sp>
        <p:nvSpPr>
          <p:cNvPr id="945154" name="文本占位符 944130"/>
          <p:cNvSpPr>
            <a:spLocks noGrp="1"/>
          </p:cNvSpPr>
          <p:nvPr>
            <p:ph idx="1"/>
          </p:nvPr>
        </p:nvSpPr>
        <p:spPr>
          <a:xfrm>
            <a:off x="0" y="1341438"/>
            <a:ext cx="9144000" cy="5257800"/>
          </a:xfrm>
        </p:spPr>
        <p:txBody>
          <a:bodyPr anchor="t"/>
          <a:lstStyle/>
          <a:p>
            <a:pPr>
              <a:buNone/>
            </a:pPr>
            <a:r>
              <a:rPr lang="en-US" altLang="zh-CN">
                <a:solidFill>
                  <a:srgbClr val="FFFF99"/>
                </a:solidFill>
                <a:latin typeface="宋体" panose="02010600030101010101" pitchFamily="2" charset="-122"/>
              </a:rPr>
              <a:t>5</a:t>
            </a:r>
            <a:r>
              <a:rPr lang="en-US" altLang="zh-CN">
                <a:solidFill>
                  <a:schemeClr val="tx1"/>
                </a:solidFill>
                <a:latin typeface="宋体" panose="02010600030101010101" pitchFamily="2" charset="-122"/>
              </a:rPr>
              <a:t>.2  </a:t>
            </a:r>
            <a:r>
              <a:rPr lang="zh-CN" altLang="en-US">
                <a:solidFill>
                  <a:schemeClr val="tx1"/>
                </a:solidFill>
                <a:latin typeface="宋体" panose="02010600030101010101" pitchFamily="2" charset="-122"/>
              </a:rPr>
              <a:t>需求分析</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5.2.1 </a:t>
            </a:r>
            <a:r>
              <a:rPr lang="zh-CN" altLang="en-US">
                <a:solidFill>
                  <a:schemeClr val="tx1"/>
                </a:solidFill>
                <a:latin typeface="宋体" panose="02010600030101010101" pitchFamily="2" charset="-122"/>
              </a:rPr>
              <a:t>需求分析的步骤</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、需求调查</a:t>
            </a:r>
            <a:endParaRPr lang="zh-CN" altLang="en-US">
              <a:solidFill>
                <a:schemeClr val="tx1"/>
              </a:solidFill>
              <a:latin typeface="宋体" panose="02010600030101010101" pitchFamily="2" charset="-122"/>
            </a:endParaRPr>
          </a:p>
          <a:p>
            <a:pPr>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）需求调查的目的</a:t>
            </a:r>
            <a:endParaRPr lang="zh-CN" altLang="en-US">
              <a:solidFill>
                <a:schemeClr val="tx1"/>
              </a:solidFill>
              <a:latin typeface="宋体" panose="02010600030101010101" pitchFamily="2" charset="-122"/>
            </a:endParaRPr>
          </a:p>
          <a:p>
            <a:pPr>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）需求调查的内容</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组织机构情况</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）业务活动现状</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3</a:t>
            </a:r>
            <a:r>
              <a:rPr lang="zh-CN" altLang="en-US">
                <a:solidFill>
                  <a:schemeClr val="tx1"/>
                </a:solidFill>
                <a:latin typeface="宋体" panose="02010600030101010101" pitchFamily="2" charset="-122"/>
              </a:rPr>
              <a:t>）外部要求</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4</a:t>
            </a:r>
            <a:r>
              <a:rPr lang="zh-CN" altLang="en-US">
                <a:solidFill>
                  <a:schemeClr val="tx1"/>
                </a:solidFill>
                <a:latin typeface="宋体" panose="02010600030101010101" pitchFamily="2" charset="-122"/>
              </a:rPr>
              <a:t>）未来规划中对数据的应用需求等</a:t>
            </a:r>
            <a:endParaRPr lang="zh-CN" altLang="en-US">
              <a:solidFill>
                <a:schemeClr val="tx1"/>
              </a:solidFill>
              <a:latin typeface="宋体" panose="02010600030101010101" pitchFamily="2" charset="-122"/>
            </a:endParaRPr>
          </a:p>
        </p:txBody>
      </p:sp>
      <p:sp>
        <p:nvSpPr>
          <p:cNvPr id="944132" name="矩形 944131"/>
          <p:cNvSpPr/>
          <p:nvPr/>
        </p:nvSpPr>
        <p:spPr>
          <a:xfrm>
            <a:off x="1981200" y="300038"/>
            <a:ext cx="6026150" cy="701675"/>
          </a:xfrm>
          <a:prstGeom prst="rect">
            <a:avLst/>
          </a:prstGeom>
          <a:noFill/>
          <a:ln w="9525">
            <a:noFill/>
          </a:ln>
        </p:spPr>
        <p:txBody>
          <a:bodyPr wrap="none" anchor="t">
            <a:spAutoFit/>
          </a:bodyPr>
          <a:lstStyle/>
          <a:p>
            <a:pPr eaLnBrk="0" fontAlgn="base" hangingPunct="0"/>
            <a:r>
              <a:rPr lang="zh-CN" altLang="en-US" sz="4000" strike="noStrike" noProof="1">
                <a:solidFill>
                  <a:srgbClr val="1AEE29"/>
                </a:solidFill>
                <a:effectLst>
                  <a:outerShdw blurRad="38100" dist="38100" dir="2700000">
                    <a:srgbClr val="C0C0C0"/>
                  </a:outerShdw>
                </a:effectLst>
                <a:latin typeface="宋体" panose="02010600030101010101" pitchFamily="2" charset="-122"/>
                <a:ea typeface="宋体" panose="02010600030101010101" pitchFamily="2" charset="-122"/>
                <a:cs typeface="+mn-cs"/>
              </a:rPr>
              <a:t>第五章 数据库设计与实施</a:t>
            </a:r>
            <a:endParaRPr lang="zh-CN" altLang="en-US" sz="4000" strike="noStrike" noProof="1">
              <a:solidFill>
                <a:srgbClr val="1AEE29"/>
              </a:solidFill>
              <a:effectLst>
                <a:outerShdw blurRad="38100" dist="38100" dir="2700000">
                  <a:srgbClr val="C0C0C0"/>
                </a:outerShdw>
              </a:effectLst>
              <a:latin typeface="宋体" panose="02010600030101010101" pitchFamily="2" charset="-122"/>
            </a:endParaRPr>
          </a:p>
        </p:txBody>
      </p:sp>
    </p:spTree>
  </p:cSld>
  <p:clrMapOvr>
    <a:masterClrMapping/>
  </p:clrMapOvr>
  <p:transition/>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7" name="标题 945153"/>
          <p:cNvSpPr>
            <a:spLocks noGrp="1"/>
          </p:cNvSpPr>
          <p:nvPr>
            <p:ph type="title"/>
          </p:nvPr>
        </p:nvSpPr>
        <p:spPr>
          <a:xfrm>
            <a:off x="685800" y="152400"/>
            <a:ext cx="6870700" cy="1187450"/>
          </a:xfrm>
        </p:spPr>
        <p:txBody>
          <a:bodyPr anchor="b"/>
          <a:lstStyle/>
          <a:p>
            <a:br>
              <a:rPr lang="zh-CN" altLang="en-US" sz="4000" b="1">
                <a:solidFill>
                  <a:srgbClr val="1AEE29"/>
                </a:solidFill>
              </a:rPr>
            </a:br>
            <a:r>
              <a:rPr lang="zh-CN" altLang="en-US" sz="4000" b="1">
                <a:solidFill>
                  <a:srgbClr val="1AEE29"/>
                </a:solidFill>
              </a:rPr>
              <a:t>第五章 数据库设计与实施</a:t>
            </a:r>
            <a:br>
              <a:rPr lang="zh-CN" altLang="en-US" sz="4000" b="1">
                <a:solidFill>
                  <a:srgbClr val="1AEE29"/>
                </a:solidFill>
              </a:rPr>
            </a:br>
            <a:endParaRPr lang="zh-CN" altLang="en-US" sz="4000" b="1">
              <a:solidFill>
                <a:srgbClr val="1AEE29"/>
              </a:solidFill>
            </a:endParaRPr>
          </a:p>
        </p:txBody>
      </p:sp>
      <p:sp>
        <p:nvSpPr>
          <p:cNvPr id="946178" name="文本占位符 945154"/>
          <p:cNvSpPr>
            <a:spLocks noGrp="1"/>
          </p:cNvSpPr>
          <p:nvPr>
            <p:ph idx="1"/>
          </p:nvPr>
        </p:nvSpPr>
        <p:spPr>
          <a:xfrm>
            <a:off x="0" y="1341438"/>
            <a:ext cx="9144000" cy="5516562"/>
          </a:xfrm>
        </p:spPr>
        <p:txBody>
          <a:bodyPr anchor="t"/>
          <a:lstStyle/>
          <a:p>
            <a:pPr>
              <a:buNone/>
            </a:pPr>
            <a:r>
              <a:rPr lang="zh-CN" altLang="en-US">
                <a:solidFill>
                  <a:srgbClr val="FFFF99"/>
                </a:solidFill>
              </a:rPr>
              <a:t>（</a:t>
            </a:r>
            <a:r>
              <a:rPr lang="en-US" altLang="zh-CN">
                <a:solidFill>
                  <a:srgbClr val="FFFF99"/>
                </a:solidFill>
                <a:latin typeface="宋体" panose="02010600030101010101" pitchFamily="2" charset="-122"/>
              </a:rPr>
              <a:t>3</a:t>
            </a:r>
            <a:r>
              <a:rPr lang="zh-CN" altLang="en-US">
                <a:solidFill>
                  <a:srgbClr val="FFFF99"/>
                </a:solidFill>
                <a:latin typeface="宋体" panose="02010600030101010101" pitchFamily="2" charset="-122"/>
              </a:rPr>
              <a:t>）</a:t>
            </a:r>
            <a:r>
              <a:rPr lang="zh-CN" altLang="en-US">
                <a:solidFill>
                  <a:schemeClr val="tx1"/>
                </a:solidFill>
                <a:latin typeface="宋体" panose="02010600030101010101" pitchFamily="2" charset="-122"/>
              </a:rPr>
              <a:t>需求调查方式</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）个别交谈</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）开座谈会</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3</a:t>
            </a:r>
            <a:r>
              <a:rPr lang="zh-CN" altLang="en-US">
                <a:solidFill>
                  <a:schemeClr val="tx1"/>
                </a:solidFill>
                <a:latin typeface="宋体" panose="02010600030101010101" pitchFamily="2" charset="-122"/>
              </a:rPr>
              <a:t>）发调查表</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4</a:t>
            </a:r>
            <a:r>
              <a:rPr lang="zh-CN" altLang="en-US">
                <a:solidFill>
                  <a:schemeClr val="tx1"/>
                </a:solidFill>
                <a:latin typeface="宋体" panose="02010600030101010101" pitchFamily="2" charset="-122"/>
              </a:rPr>
              <a:t>）跟班作业</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5</a:t>
            </a:r>
            <a:r>
              <a:rPr lang="zh-CN" altLang="en-US">
                <a:solidFill>
                  <a:schemeClr val="tx1"/>
                </a:solidFill>
                <a:latin typeface="宋体" panose="02010600030101010101" pitchFamily="2" charset="-122"/>
              </a:rPr>
              <a:t>）查阅记录</a:t>
            </a:r>
            <a:endParaRPr lang="zh-CN" altLang="en-US">
              <a:solidFill>
                <a:schemeClr val="tx1"/>
              </a:solidFill>
              <a:latin typeface="宋体" panose="02010600030101010101" pitchFamily="2" charset="-122"/>
            </a:endParaRPr>
          </a:p>
          <a:p>
            <a:pPr>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、分析整理</a:t>
            </a:r>
            <a:endParaRPr lang="zh-CN" altLang="en-US">
              <a:solidFill>
                <a:schemeClr val="tx1"/>
              </a:solidFill>
              <a:latin typeface="宋体" panose="02010600030101010101" pitchFamily="2" charset="-122"/>
            </a:endParaRPr>
          </a:p>
          <a:p>
            <a:pPr>
              <a:buNone/>
            </a:pPr>
            <a:endParaRPr lang="zh-CN" altLang="en-US">
              <a:solidFill>
                <a:schemeClr val="tx1"/>
              </a:solidFill>
              <a:latin typeface="宋体" panose="02010600030101010101" pitchFamily="2" charset="-122"/>
            </a:endParaRPr>
          </a:p>
          <a:p>
            <a:endParaRPr lang="zh-CN" altLang="en-US">
              <a:solidFill>
                <a:schemeClr val="tx1"/>
              </a:solidFill>
              <a:latin typeface="宋体" panose="02010600030101010101" pitchFamily="2" charset="-122"/>
            </a:endParaRPr>
          </a:p>
        </p:txBody>
      </p:sp>
    </p:spTree>
  </p:cSld>
  <p:clrMapOvr>
    <a:masterClrMapping/>
  </p:clrMapOvr>
  <p:transition/>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1" name="标题 946177"/>
          <p:cNvSpPr>
            <a:spLocks noGrp="1"/>
          </p:cNvSpPr>
          <p:nvPr>
            <p:ph type="title"/>
          </p:nvPr>
        </p:nvSpPr>
        <p:spPr>
          <a:xfrm>
            <a:off x="395288"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6179" name="内容占位符 946178"/>
          <p:cNvSpPr>
            <a:spLocks noGrp="1"/>
          </p:cNvSpPr>
          <p:nvPr>
            <p:ph idx="1"/>
          </p:nvPr>
        </p:nvSpPr>
        <p:spPr>
          <a:xfrm>
            <a:off x="0" y="1125538"/>
            <a:ext cx="9144000" cy="5732462"/>
          </a:xfrm>
        </p:spPr>
        <p:txBody>
          <a:bodyPr anchor="t"/>
          <a:lstStyle/>
          <a:p>
            <a:pPr marL="609600" indent="-609600">
              <a:lnSpc>
                <a:spcPct val="90000"/>
              </a:lnSpc>
              <a:buNone/>
            </a:pPr>
            <a:r>
              <a:rPr lang="zh-CN" altLang="en-US" sz="2800">
                <a:solidFill>
                  <a:srgbClr val="FFFF99"/>
                </a:solidFill>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）业务流程分析与表示</a:t>
            </a:r>
            <a:endParaRPr lang="zh-CN" altLang="en-US" sz="2800">
              <a:solidFill>
                <a:schemeClr val="tx1"/>
              </a:solidFill>
              <a:latin typeface="宋体" panose="02010600030101010101" pitchFamily="2" charset="-122"/>
            </a:endParaRPr>
          </a:p>
          <a:p>
            <a:pPr marL="609600" indent="-609600">
              <a:lnSpc>
                <a:spcPct val="90000"/>
              </a:lnSpc>
              <a:buNone/>
            </a:pPr>
            <a:r>
              <a:rPr lang="zh-CN" altLang="en-US" sz="2800">
                <a:solidFill>
                  <a:schemeClr val="tx1"/>
                </a:solidFill>
                <a:latin typeface="宋体" panose="02010600030101010101" pitchFamily="2" charset="-122"/>
              </a:rPr>
              <a:t>    一般采用数据流分析法，分析结果以数据流图表示</a:t>
            </a:r>
            <a:endParaRPr lang="zh-CN" altLang="en-US" sz="2800">
              <a:solidFill>
                <a:schemeClr val="tx1"/>
              </a:solidFill>
              <a:latin typeface="宋体" panose="02010600030101010101" pitchFamily="2" charset="-122"/>
            </a:endParaRPr>
          </a:p>
          <a:p>
            <a:pPr marL="609600" indent="-609600">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）需求信息的补充描述</a:t>
            </a:r>
            <a:endParaRPr lang="zh-CN" altLang="en-US" sz="2800">
              <a:solidFill>
                <a:schemeClr val="tx1"/>
              </a:solidFill>
              <a:latin typeface="宋体" panose="02010600030101010101" pitchFamily="2" charset="-122"/>
            </a:endParaRPr>
          </a:p>
          <a:p>
            <a:pPr marL="609600" indent="-609600">
              <a:lnSpc>
                <a:spcPct val="90000"/>
              </a:lnSpc>
            </a:pPr>
            <a:r>
              <a:rPr lang="zh-CN" altLang="en-US" sz="2800">
                <a:solidFill>
                  <a:schemeClr val="tx1"/>
                </a:solidFill>
                <a:latin typeface="宋体" panose="02010600030101010101" pitchFamily="2" charset="-122"/>
              </a:rPr>
              <a:t>数据字典：主要用于数据库概念模式设计，即概念模式设计。</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、评审</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5.3.3 </a:t>
            </a:r>
            <a:r>
              <a:rPr lang="zh-CN" altLang="en-US" sz="2800">
                <a:solidFill>
                  <a:schemeClr val="tx1"/>
                </a:solidFill>
                <a:latin typeface="宋体" panose="02010600030101010101" pitchFamily="2" charset="-122"/>
              </a:rPr>
              <a:t>数据字典</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DFD</a:t>
            </a:r>
            <a:r>
              <a:rPr lang="zh-CN" altLang="en-US" sz="2800">
                <a:solidFill>
                  <a:schemeClr val="tx1"/>
                </a:solidFill>
                <a:latin typeface="宋体" panose="02010600030101010101" pitchFamily="2" charset="-122"/>
              </a:rPr>
              <a:t>图表达了数据与处理的关系</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但没有数据内容的详细描述</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而数据字典则恰好弥补了</a:t>
            </a:r>
            <a:r>
              <a:rPr lang="en-US" altLang="zh-CN" sz="2800">
                <a:solidFill>
                  <a:schemeClr val="tx1"/>
                </a:solidFill>
                <a:latin typeface="宋体" panose="02010600030101010101" pitchFamily="2" charset="-122"/>
              </a:rPr>
              <a:t>DFD</a:t>
            </a:r>
            <a:r>
              <a:rPr lang="zh-CN" altLang="en-US" sz="2800">
                <a:solidFill>
                  <a:schemeClr val="tx1"/>
                </a:solidFill>
                <a:latin typeface="宋体" panose="02010600030101010101" pitchFamily="2" charset="-122"/>
              </a:rPr>
              <a:t>图的不足</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数据字典是用户需求分析所获的主要结果</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是概念结构设计的必要输入</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因此，数据字典在数据库设计中占有非常重要的地位。</a:t>
            </a:r>
            <a:endParaRPr lang="zh-CN" altLang="en-US" sz="2800">
              <a:solidFill>
                <a:schemeClr val="tx1"/>
              </a:solidFill>
              <a:latin typeface="宋体" panose="02010600030101010101" pitchFamily="2" charset="-122"/>
            </a:endParaRPr>
          </a:p>
          <a:p>
            <a:pPr marL="609600" indent="-609600">
              <a:lnSpc>
                <a:spcPct val="90000"/>
              </a:lnSpc>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、数据字典的内容</a:t>
            </a:r>
            <a:endParaRPr lang="zh-CN" altLang="en-US" sz="2800">
              <a:solidFill>
                <a:schemeClr val="tx1"/>
              </a:solidFill>
              <a:latin typeface="宋体" panose="02010600030101010101" pitchFamily="2" charset="-122"/>
            </a:endParaRPr>
          </a:p>
          <a:p>
            <a:pPr marL="609600" indent="-609600">
              <a:lnSpc>
                <a:spcPct val="90000"/>
              </a:lnSpc>
              <a:buNone/>
            </a:pPr>
            <a:endParaRPr lang="zh-CN" altLang="en-US" sz="2400">
              <a:solidFill>
                <a:schemeClr val="tx1"/>
              </a:solidFill>
            </a:endParaRPr>
          </a:p>
          <a:p>
            <a:pPr marL="609600" indent="-609600">
              <a:lnSpc>
                <a:spcPct val="90000"/>
              </a:lnSpc>
              <a:buNone/>
            </a:pPr>
            <a:endParaRPr lang="zh-CN" altLang="en-US" sz="2400"/>
          </a:p>
          <a:p>
            <a:pPr marL="609600" indent="-609600">
              <a:lnSpc>
                <a:spcPct val="90000"/>
              </a:lnSpc>
              <a:buNone/>
            </a:pPr>
            <a:endParaRPr lang="zh-CN" altLang="en-US" sz="2400"/>
          </a:p>
          <a:p>
            <a:pPr marL="609600" indent="-609600">
              <a:lnSpc>
                <a:spcPct val="90000"/>
              </a:lnSpc>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6179">
                                            <p:txEl>
                                              <p:pRg st="0" end="0"/>
                                            </p:txEl>
                                          </p:spTgt>
                                        </p:tgtEl>
                                        <p:attrNameLst>
                                          <p:attrName>style.visibility</p:attrName>
                                        </p:attrNameLst>
                                      </p:cBhvr>
                                      <p:to>
                                        <p:strVal val="visible"/>
                                      </p:to>
                                    </p:set>
                                    <p:anim calcmode="lin" valueType="num">
                                      <p:cBhvr additive="base">
                                        <p:cTn id="7" dur="500" fill="hold"/>
                                        <p:tgtEl>
                                          <p:spTgt spid="946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6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6179">
                                            <p:txEl>
                                              <p:pRg st="1" end="1"/>
                                            </p:txEl>
                                          </p:spTgt>
                                        </p:tgtEl>
                                        <p:attrNameLst>
                                          <p:attrName>style.visibility</p:attrName>
                                        </p:attrNameLst>
                                      </p:cBhvr>
                                      <p:to>
                                        <p:strVal val="visible"/>
                                      </p:to>
                                    </p:set>
                                    <p:anim calcmode="lin" valueType="num">
                                      <p:cBhvr additive="base">
                                        <p:cTn id="13" dur="500" fill="hold"/>
                                        <p:tgtEl>
                                          <p:spTgt spid="946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6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6179">
                                            <p:txEl>
                                              <p:pRg st="2" end="2"/>
                                            </p:txEl>
                                          </p:spTgt>
                                        </p:tgtEl>
                                        <p:attrNameLst>
                                          <p:attrName>style.visibility</p:attrName>
                                        </p:attrNameLst>
                                      </p:cBhvr>
                                      <p:to>
                                        <p:strVal val="visible"/>
                                      </p:to>
                                    </p:set>
                                    <p:anim calcmode="lin" valueType="num">
                                      <p:cBhvr additive="base">
                                        <p:cTn id="19" dur="500" fill="hold"/>
                                        <p:tgtEl>
                                          <p:spTgt spid="946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6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6179">
                                            <p:txEl>
                                              <p:pRg st="3" end="3"/>
                                            </p:txEl>
                                          </p:spTgt>
                                        </p:tgtEl>
                                        <p:attrNameLst>
                                          <p:attrName>style.visibility</p:attrName>
                                        </p:attrNameLst>
                                      </p:cBhvr>
                                      <p:to>
                                        <p:strVal val="visible"/>
                                      </p:to>
                                    </p:set>
                                    <p:anim calcmode="lin" valueType="num">
                                      <p:cBhvr additive="base">
                                        <p:cTn id="25" dur="500" fill="hold"/>
                                        <p:tgtEl>
                                          <p:spTgt spid="946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61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6179">
                                            <p:txEl>
                                              <p:pRg st="4" end="4"/>
                                            </p:txEl>
                                          </p:spTgt>
                                        </p:tgtEl>
                                        <p:attrNameLst>
                                          <p:attrName>style.visibility</p:attrName>
                                        </p:attrNameLst>
                                      </p:cBhvr>
                                      <p:to>
                                        <p:strVal val="visible"/>
                                      </p:to>
                                    </p:set>
                                    <p:anim calcmode="lin" valueType="num">
                                      <p:cBhvr additive="base">
                                        <p:cTn id="31" dur="500" fill="hold"/>
                                        <p:tgtEl>
                                          <p:spTgt spid="9461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61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46179">
                                            <p:txEl>
                                              <p:pRg st="5" end="5"/>
                                            </p:txEl>
                                          </p:spTgt>
                                        </p:tgtEl>
                                        <p:attrNameLst>
                                          <p:attrName>style.visibility</p:attrName>
                                        </p:attrNameLst>
                                      </p:cBhvr>
                                      <p:to>
                                        <p:strVal val="visible"/>
                                      </p:to>
                                    </p:set>
                                    <p:anim calcmode="lin" valueType="num">
                                      <p:cBhvr additive="base">
                                        <p:cTn id="37" dur="500" fill="hold"/>
                                        <p:tgtEl>
                                          <p:spTgt spid="9461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61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46179">
                                            <p:txEl>
                                              <p:pRg st="6" end="6"/>
                                            </p:txEl>
                                          </p:spTgt>
                                        </p:tgtEl>
                                        <p:attrNameLst>
                                          <p:attrName>style.visibility</p:attrName>
                                        </p:attrNameLst>
                                      </p:cBhvr>
                                      <p:to>
                                        <p:strVal val="visible"/>
                                      </p:to>
                                    </p:set>
                                    <p:anim calcmode="lin" valueType="num">
                                      <p:cBhvr additive="base">
                                        <p:cTn id="43" dur="500" fill="hold"/>
                                        <p:tgtEl>
                                          <p:spTgt spid="9461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461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46179">
                                            <p:txEl>
                                              <p:pRg st="7" end="7"/>
                                            </p:txEl>
                                          </p:spTgt>
                                        </p:tgtEl>
                                        <p:attrNameLst>
                                          <p:attrName>style.visibility</p:attrName>
                                        </p:attrNameLst>
                                      </p:cBhvr>
                                      <p:to>
                                        <p:strVal val="visible"/>
                                      </p:to>
                                    </p:set>
                                    <p:anim calcmode="lin" valueType="num">
                                      <p:cBhvr additive="base">
                                        <p:cTn id="49" dur="500" fill="hold"/>
                                        <p:tgtEl>
                                          <p:spTgt spid="94617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4617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79" grpId="0" build="p"/>
    </p:bldLst>
  </p:timing>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5" name="标题 947201"/>
          <p:cNvSpPr>
            <a:spLocks noGrp="1"/>
          </p:cNvSpPr>
          <p:nvPr>
            <p:ph type="title"/>
          </p:nvPr>
        </p:nvSpPr>
        <p:spPr>
          <a:xfrm>
            <a:off x="468313"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8226" name="文本占位符 947202"/>
          <p:cNvSpPr>
            <a:spLocks noGrp="1"/>
          </p:cNvSpPr>
          <p:nvPr>
            <p:ph idx="1"/>
          </p:nvPr>
        </p:nvSpPr>
        <p:spPr>
          <a:xfrm>
            <a:off x="0" y="1196975"/>
            <a:ext cx="9144000" cy="5661025"/>
          </a:xfrm>
        </p:spPr>
        <p:txBody>
          <a:bodyPr anchor="t"/>
          <a:lstStyle/>
          <a:p>
            <a:pPr>
              <a:buNone/>
            </a:pPr>
            <a:r>
              <a:rPr lang="zh-CN" altLang="en-US" sz="2800">
                <a:solidFill>
                  <a:srgbClr val="FFFF99"/>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）数据项</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）数据结构</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）数据流</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4</a:t>
            </a:r>
            <a:r>
              <a:rPr lang="zh-CN" altLang="en-US" sz="2800">
                <a:solidFill>
                  <a:schemeClr val="tx1"/>
                </a:solidFill>
                <a:latin typeface="宋体" panose="02010600030101010101" pitchFamily="2" charset="-122"/>
              </a:rPr>
              <a:t>）数据存储</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5</a:t>
            </a:r>
            <a:r>
              <a:rPr lang="zh-CN" altLang="en-US" sz="2800">
                <a:solidFill>
                  <a:schemeClr val="tx1"/>
                </a:solidFill>
                <a:latin typeface="宋体" panose="02010600030101010101" pitchFamily="2" charset="-122"/>
              </a:rPr>
              <a:t>）处理过程</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、数据字典的实现</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5.4  </a:t>
            </a:r>
            <a:r>
              <a:rPr lang="zh-CN" altLang="en-US" sz="2800">
                <a:solidFill>
                  <a:schemeClr val="tx1"/>
                </a:solidFill>
                <a:latin typeface="宋体" panose="02010600030101010101" pitchFamily="2" charset="-122"/>
              </a:rPr>
              <a:t>概念结构设计</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把需求分析阶段得到用户需求抽象为概念模型表示的过程就是概念结构设计</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概念数据模型既独立于数据库逻辑结构</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又独立于具体的数据库管理系统</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是现实世界与机器世界的中介</a:t>
            </a:r>
            <a:r>
              <a:rPr lang="en-US" altLang="zh-CN" sz="2800">
                <a:solidFill>
                  <a:schemeClr val="tx1"/>
                </a:solidFill>
              </a:rPr>
              <a:t>.</a:t>
            </a:r>
            <a:endParaRPr lang="en-US" altLang="zh-CN" sz="2800">
              <a:solidFill>
                <a:schemeClr val="tx1"/>
              </a:solidFill>
            </a:endParaRPr>
          </a:p>
        </p:txBody>
      </p:sp>
    </p:spTree>
  </p:cSld>
  <p:clrMapOvr>
    <a:masterClrMapping/>
  </p:clrMapOvr>
  <p:transition/>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49" name="标题 948225"/>
          <p:cNvSpPr>
            <a:spLocks noGrp="1"/>
          </p:cNvSpPr>
          <p:nvPr>
            <p:ph type="title"/>
          </p:nvPr>
        </p:nvSpPr>
        <p:spPr>
          <a:xfrm>
            <a:off x="395288"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48227" name="内容占位符 948226"/>
          <p:cNvSpPr>
            <a:spLocks noGrp="1"/>
          </p:cNvSpPr>
          <p:nvPr>
            <p:ph idx="1"/>
          </p:nvPr>
        </p:nvSpPr>
        <p:spPr>
          <a:xfrm>
            <a:off x="0" y="981075"/>
            <a:ext cx="9144000" cy="5876925"/>
          </a:xfrm>
        </p:spPr>
        <p:txBody>
          <a:bodyPr anchor="t"/>
          <a:lstStyle/>
          <a:p>
            <a:pPr>
              <a:buNone/>
            </a:pPr>
            <a:r>
              <a:rPr lang="en-US" altLang="zh-CN" sz="2800">
                <a:latin typeface="宋体" panose="02010600030101010101" pitchFamily="2" charset="-122"/>
              </a:rPr>
              <a:t>5.4.1 </a:t>
            </a:r>
            <a:r>
              <a:rPr lang="zh-CN" altLang="en-US" sz="2800">
                <a:latin typeface="宋体" panose="02010600030101010101" pitchFamily="2" charset="-122"/>
              </a:rPr>
              <a:t>基本方法</a:t>
            </a:r>
            <a:endParaRPr lang="zh-CN" altLang="en-US" sz="2800">
              <a:latin typeface="宋体" panose="02010600030101010101" pitchFamily="2" charset="-122"/>
            </a:endParaRPr>
          </a:p>
          <a:p>
            <a:pPr>
              <a:buNone/>
            </a:pPr>
            <a:r>
              <a:rPr lang="en-US" altLang="zh-CN" sz="2800">
                <a:latin typeface="宋体" panose="02010600030101010101" pitchFamily="2" charset="-122"/>
              </a:rPr>
              <a:t>1)</a:t>
            </a:r>
            <a:r>
              <a:rPr lang="zh-CN" altLang="en-US" sz="2800">
                <a:latin typeface="宋体" panose="02010600030101010101" pitchFamily="2" charset="-122"/>
              </a:rPr>
              <a:t>集中式设计法</a:t>
            </a:r>
            <a:endParaRPr lang="zh-CN" altLang="en-US" sz="2800">
              <a:latin typeface="宋体" panose="02010600030101010101" pitchFamily="2" charset="-122"/>
            </a:endParaRPr>
          </a:p>
          <a:p>
            <a:pPr>
              <a:buNone/>
            </a:pPr>
            <a:r>
              <a:rPr lang="zh-CN" altLang="en-US" sz="2800">
                <a:latin typeface="宋体" panose="02010600030101010101" pitchFamily="2" charset="-122"/>
              </a:rPr>
              <a:t>  它根据用户需求由一个统一的机构或人员一次设计出数据库的全局模式，这种方法设计简单方便， 容易保证</a:t>
            </a:r>
            <a:r>
              <a:rPr lang="en-US" altLang="zh-CN" sz="2800">
                <a:latin typeface="宋体" panose="02010600030101010101" pitchFamily="2" charset="-122"/>
              </a:rPr>
              <a:t>E-R</a:t>
            </a:r>
            <a:r>
              <a:rPr lang="zh-CN" altLang="en-US" sz="2800">
                <a:latin typeface="宋体" panose="02010600030101010101" pitchFamily="2" charset="-122"/>
              </a:rPr>
              <a:t>模式的统一性与一致性，但它仅适合于小型或并不复杂的数据库设计问题。</a:t>
            </a:r>
            <a:endParaRPr lang="zh-CN" altLang="en-US" sz="2800">
              <a:latin typeface="宋体" panose="02010600030101010101" pitchFamily="2" charset="-122"/>
            </a:endParaRPr>
          </a:p>
          <a:p>
            <a:pPr>
              <a:buNone/>
            </a:pPr>
            <a:r>
              <a:rPr lang="en-US" altLang="zh-CN" sz="2800">
                <a:latin typeface="宋体" panose="02010600030101010101" pitchFamily="2" charset="-122"/>
              </a:rPr>
              <a:t>2)</a:t>
            </a:r>
            <a:r>
              <a:rPr lang="zh-CN" altLang="en-US" sz="2800">
                <a:latin typeface="宋体" panose="02010600030101010101" pitchFamily="2" charset="-122"/>
              </a:rPr>
              <a:t>分散</a:t>
            </a:r>
            <a:r>
              <a:rPr lang="en-US" altLang="zh-CN" sz="2800">
                <a:latin typeface="宋体" panose="02010600030101010101" pitchFamily="2" charset="-122"/>
              </a:rPr>
              <a:t>—</a:t>
            </a:r>
            <a:r>
              <a:rPr lang="zh-CN" altLang="en-US" sz="2800">
                <a:latin typeface="宋体" panose="02010600030101010101" pitchFamily="2" charset="-122"/>
              </a:rPr>
              <a:t>集成设计法</a:t>
            </a:r>
            <a:endParaRPr lang="zh-CN" altLang="en-US" sz="2800">
              <a:latin typeface="宋体" panose="02010600030101010101" pitchFamily="2" charset="-122"/>
            </a:endParaRPr>
          </a:p>
          <a:p>
            <a:r>
              <a:rPr lang="zh-CN" altLang="en-US" sz="2800">
                <a:latin typeface="宋体" panose="02010600030101010101" pitchFamily="2" charset="-122"/>
              </a:rPr>
              <a:t>首先将一个企业或者部门的用户需求</a:t>
            </a:r>
            <a:r>
              <a:rPr lang="en-US" altLang="zh-CN" sz="2800">
                <a:latin typeface="宋体" panose="02010600030101010101" pitchFamily="2" charset="-122"/>
              </a:rPr>
              <a:t>,</a:t>
            </a:r>
            <a:r>
              <a:rPr lang="zh-CN" altLang="en-US" sz="2800">
                <a:latin typeface="宋体" panose="02010600030101010101" pitchFamily="2" charset="-122"/>
              </a:rPr>
              <a:t>根据某种原则将其分解成若干部分</a:t>
            </a:r>
            <a:r>
              <a:rPr lang="en-US" altLang="zh-CN" sz="2800">
                <a:latin typeface="宋体" panose="02010600030101010101" pitchFamily="2" charset="-122"/>
              </a:rPr>
              <a:t>,</a:t>
            </a:r>
            <a:r>
              <a:rPr lang="zh-CN" altLang="en-US" sz="2800">
                <a:latin typeface="宋体" panose="02010600030101010101" pitchFamily="2" charset="-122"/>
              </a:rPr>
              <a:t>并对每个部分设计局部</a:t>
            </a:r>
            <a:r>
              <a:rPr lang="en-US" altLang="zh-CN" sz="2800">
                <a:latin typeface="宋体" panose="02010600030101010101" pitchFamily="2" charset="-122"/>
              </a:rPr>
              <a:t>E-R</a:t>
            </a:r>
            <a:r>
              <a:rPr lang="zh-CN" altLang="en-US" sz="2800">
                <a:latin typeface="宋体" panose="02010600030101010101" pitchFamily="2" charset="-122"/>
              </a:rPr>
              <a:t>模式</a:t>
            </a:r>
            <a:r>
              <a:rPr lang="en-US" altLang="zh-CN" sz="2800">
                <a:latin typeface="宋体" panose="02010600030101010101" pitchFamily="2" charset="-122"/>
              </a:rPr>
              <a:t>,</a:t>
            </a:r>
            <a:r>
              <a:rPr lang="zh-CN" altLang="en-US" sz="2800">
                <a:latin typeface="宋体" panose="02010600030101010101" pitchFamily="2" charset="-122"/>
              </a:rPr>
              <a:t>然后将各个局部</a:t>
            </a:r>
            <a:r>
              <a:rPr lang="en-US" altLang="zh-CN" sz="2800">
                <a:latin typeface="宋体" panose="02010600030101010101" pitchFamily="2" charset="-122"/>
              </a:rPr>
              <a:t>E-R</a:t>
            </a:r>
            <a:r>
              <a:rPr lang="zh-CN" altLang="en-US" sz="2800">
                <a:latin typeface="宋体" panose="02010600030101010101" pitchFamily="2" charset="-122"/>
              </a:rPr>
              <a:t>模式进行集成</a:t>
            </a:r>
            <a:r>
              <a:rPr lang="en-US" altLang="zh-CN" sz="2800">
                <a:latin typeface="宋体" panose="02010600030101010101" pitchFamily="2" charset="-122"/>
              </a:rPr>
              <a:t>,</a:t>
            </a:r>
            <a:r>
              <a:rPr lang="zh-CN" altLang="en-US" sz="2800">
                <a:latin typeface="宋体" panose="02010600030101010101" pitchFamily="2" charset="-122"/>
              </a:rPr>
              <a:t>并消除集成过程中可能会出现的冲突</a:t>
            </a:r>
            <a:r>
              <a:rPr lang="en-US" altLang="zh-CN" sz="2800">
                <a:latin typeface="宋体" panose="02010600030101010101" pitchFamily="2" charset="-122"/>
              </a:rPr>
              <a:t>,</a:t>
            </a:r>
            <a:r>
              <a:rPr lang="zh-CN" altLang="en-US" sz="2800">
                <a:latin typeface="宋体" panose="02010600030101010101" pitchFamily="2" charset="-122"/>
              </a:rPr>
              <a:t>最终形成一个全局</a:t>
            </a:r>
            <a:r>
              <a:rPr lang="en-US" altLang="zh-CN" sz="2800">
                <a:latin typeface="宋体" panose="02010600030101010101" pitchFamily="2" charset="-122"/>
              </a:rPr>
              <a:t>E-R</a:t>
            </a:r>
            <a:r>
              <a:rPr lang="zh-CN" altLang="en-US" sz="2800">
                <a:latin typeface="宋体" panose="02010600030101010101" pitchFamily="2" charset="-122"/>
              </a:rPr>
              <a:t>模式。</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8227">
                                            <p:txEl>
                                              <p:pRg st="0" end="0"/>
                                            </p:txEl>
                                          </p:spTgt>
                                        </p:tgtEl>
                                        <p:attrNameLst>
                                          <p:attrName>style.visibility</p:attrName>
                                        </p:attrNameLst>
                                      </p:cBhvr>
                                      <p:to>
                                        <p:strVal val="visible"/>
                                      </p:to>
                                    </p:set>
                                    <p:anim calcmode="lin" valueType="num">
                                      <p:cBhvr additive="base">
                                        <p:cTn id="7" dur="500" fill="hold"/>
                                        <p:tgtEl>
                                          <p:spTgt spid="948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8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8227">
                                            <p:txEl>
                                              <p:pRg st="1" end="1"/>
                                            </p:txEl>
                                          </p:spTgt>
                                        </p:tgtEl>
                                        <p:attrNameLst>
                                          <p:attrName>style.visibility</p:attrName>
                                        </p:attrNameLst>
                                      </p:cBhvr>
                                      <p:to>
                                        <p:strVal val="visible"/>
                                      </p:to>
                                    </p:set>
                                    <p:anim calcmode="lin" valueType="num">
                                      <p:cBhvr additive="base">
                                        <p:cTn id="13" dur="500" fill="hold"/>
                                        <p:tgtEl>
                                          <p:spTgt spid="9482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82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8227">
                                            <p:txEl>
                                              <p:pRg st="2" end="2"/>
                                            </p:txEl>
                                          </p:spTgt>
                                        </p:tgtEl>
                                        <p:attrNameLst>
                                          <p:attrName>style.visibility</p:attrName>
                                        </p:attrNameLst>
                                      </p:cBhvr>
                                      <p:to>
                                        <p:strVal val="visible"/>
                                      </p:to>
                                    </p:set>
                                    <p:anim calcmode="lin" valueType="num">
                                      <p:cBhvr additive="base">
                                        <p:cTn id="19" dur="500" fill="hold"/>
                                        <p:tgtEl>
                                          <p:spTgt spid="9482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82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8227">
                                            <p:txEl>
                                              <p:pRg st="3" end="3"/>
                                            </p:txEl>
                                          </p:spTgt>
                                        </p:tgtEl>
                                        <p:attrNameLst>
                                          <p:attrName>style.visibility</p:attrName>
                                        </p:attrNameLst>
                                      </p:cBhvr>
                                      <p:to>
                                        <p:strVal val="visible"/>
                                      </p:to>
                                    </p:set>
                                    <p:anim calcmode="lin" valueType="num">
                                      <p:cBhvr additive="base">
                                        <p:cTn id="25" dur="500" fill="hold"/>
                                        <p:tgtEl>
                                          <p:spTgt spid="9482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82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8227">
                                            <p:txEl>
                                              <p:pRg st="4" end="4"/>
                                            </p:txEl>
                                          </p:spTgt>
                                        </p:tgtEl>
                                        <p:attrNameLst>
                                          <p:attrName>style.visibility</p:attrName>
                                        </p:attrNameLst>
                                      </p:cBhvr>
                                      <p:to>
                                        <p:strVal val="visible"/>
                                      </p:to>
                                    </p:set>
                                    <p:anim calcmode="lin" valueType="num">
                                      <p:cBhvr additive="base">
                                        <p:cTn id="31" dur="500" fill="hold"/>
                                        <p:tgtEl>
                                          <p:spTgt spid="9482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82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7" grpId="0" build="p"/>
    </p:bldLst>
  </p:timing>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3" name="标题 949249"/>
          <p:cNvSpPr>
            <a:spLocks noGrp="1"/>
          </p:cNvSpPr>
          <p:nvPr>
            <p:ph type="title"/>
          </p:nvPr>
        </p:nvSpPr>
        <p:spPr>
          <a:xfrm>
            <a:off x="777875" y="233363"/>
            <a:ext cx="6677025" cy="922337"/>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0274" name="文本占位符 949250"/>
          <p:cNvSpPr>
            <a:spLocks noGrp="1"/>
          </p:cNvSpPr>
          <p:nvPr>
            <p:ph idx="1"/>
          </p:nvPr>
        </p:nvSpPr>
        <p:spPr>
          <a:xfrm>
            <a:off x="0" y="1341438"/>
            <a:ext cx="9144000" cy="5516562"/>
          </a:xfrm>
        </p:spPr>
        <p:txBody>
          <a:bodyPr anchor="t"/>
          <a:lstStyle/>
          <a:p>
            <a:pPr>
              <a:lnSpc>
                <a:spcPct val="90000"/>
              </a:lnSpc>
              <a:buNone/>
            </a:pPr>
            <a:r>
              <a:rPr lang="en-US" altLang="zh-CN" sz="2800">
                <a:solidFill>
                  <a:schemeClr val="tx1"/>
                </a:solidFill>
                <a:latin typeface="宋体" panose="02010600030101010101" pitchFamily="2" charset="-122"/>
              </a:rPr>
              <a:t>5.4.2 </a:t>
            </a:r>
            <a:r>
              <a:rPr lang="zh-CN" altLang="en-US" sz="2800">
                <a:solidFill>
                  <a:schemeClr val="tx1"/>
                </a:solidFill>
                <a:latin typeface="宋体" panose="02010600030101010101" pitchFamily="2" charset="-122"/>
              </a:rPr>
              <a:t>主要设计步骤 </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、设计局部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）确定局部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模式的范围</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即将用户需求划分成若干部分。</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）定义实体型</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每一个局部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模式都包括一些实体型，定义实体型就是从选定的局部范围中用户需求出发，确定每一个实体型的属性和主键。</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）定义联系：用于刻画实体集之间的关联。</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在定义了实体型和属性并进行描述后，还要确定实体集之间的联系及其属性。</a:t>
            </a:r>
            <a:endParaRPr lang="zh-CN" altLang="en-US" sz="2800">
              <a:solidFill>
                <a:schemeClr val="tx1"/>
              </a:solidFill>
              <a:latin typeface="宋体" panose="02010600030101010101" pitchFamily="2" charset="-122"/>
            </a:endParaRPr>
          </a:p>
          <a:p>
            <a:pPr>
              <a:lnSpc>
                <a:spcPct val="90000"/>
              </a:lnSpc>
            </a:pPr>
            <a:r>
              <a:rPr lang="zh-CN" altLang="en-US" sz="2800">
                <a:solidFill>
                  <a:schemeClr val="tx1"/>
                </a:solidFill>
                <a:latin typeface="宋体" panose="02010600030101010101" pitchFamily="2" charset="-122"/>
              </a:rPr>
              <a:t>如果存在联系，还需要进一步确定这些联系的类型，此外还要考虑实体集内部是否存在联系，多个实体集之间是否存在联系。</a:t>
            </a: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7" name="标题 950273"/>
          <p:cNvSpPr>
            <a:spLocks noGrp="1"/>
          </p:cNvSpPr>
          <p:nvPr>
            <p:ph type="title"/>
          </p:nvPr>
        </p:nvSpPr>
        <p:spPr>
          <a:xfrm>
            <a:off x="777875" y="233363"/>
            <a:ext cx="6677025" cy="922337"/>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1298" name="文本占位符 950274"/>
          <p:cNvSpPr>
            <a:spLocks noGrp="1"/>
          </p:cNvSpPr>
          <p:nvPr>
            <p:ph idx="1"/>
          </p:nvPr>
        </p:nvSpPr>
        <p:spPr>
          <a:xfrm>
            <a:off x="0" y="1628775"/>
            <a:ext cx="9144000" cy="5229225"/>
          </a:xfrm>
        </p:spPr>
        <p:txBody>
          <a:bodyPr anchor="t"/>
          <a:lstStyle/>
          <a:p>
            <a:pPr>
              <a:lnSpc>
                <a:spcPct val="90000"/>
              </a:lnSpc>
            </a:pPr>
            <a:r>
              <a:rPr lang="zh-CN" altLang="en-US" sz="2800">
                <a:solidFill>
                  <a:schemeClr val="tx1"/>
                </a:solidFill>
                <a:latin typeface="宋体" panose="02010600030101010101" pitchFamily="2" charset="-122"/>
              </a:rPr>
              <a:t>在定义实体集之间的联系时，要尽量消去冗余的联系。</a:t>
            </a:r>
            <a:endParaRPr lang="zh-CN" altLang="en-US" sz="2800">
              <a:solidFill>
                <a:schemeClr val="tx1"/>
              </a:solidFill>
              <a:latin typeface="宋体" panose="02010600030101010101" pitchFamily="2" charset="-122"/>
            </a:endParaRPr>
          </a:p>
          <a:p>
            <a:pPr>
              <a:lnSpc>
                <a:spcPct val="90000"/>
              </a:lnSpc>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、合并局部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图</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）确定公共实体型：</a:t>
            </a:r>
            <a:endParaRPr lang="zh-CN" altLang="en-US" sz="2800">
              <a:solidFill>
                <a:schemeClr val="tx1"/>
              </a:solidFill>
              <a:latin typeface="宋体" panose="02010600030101010101" pitchFamily="2" charset="-122"/>
            </a:endParaRPr>
          </a:p>
          <a:p>
            <a:pPr>
              <a:lnSpc>
                <a:spcPct val="90000"/>
              </a:lnSpc>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）合并局部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模式：一般采用逐步合并的方式，即首先将两个具有公共实体型的局部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模式进行合并，然后每次将一个新的与前面已合并模式具有公共实体型的局部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模式合并起来。最后再加入独立的局部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模式，这样即可最终获得全局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a:t>
            </a:r>
            <a:endParaRPr lang="zh-CN" altLang="en-US" sz="2800">
              <a:solidFill>
                <a:schemeClr val="tx1"/>
              </a:solidFill>
              <a:latin typeface="宋体" panose="02010600030101010101" pitchFamily="2" charset="-122"/>
            </a:endParaRPr>
          </a:p>
          <a:p>
            <a:pPr>
              <a:lnSpc>
                <a:spcPct val="90000"/>
              </a:lnSpc>
              <a:buNone/>
            </a:pPr>
            <a:endParaRPr lang="zh-CN" altLang="en-US" sz="2800">
              <a:solidFill>
                <a:schemeClr val="tx1"/>
              </a:solidFill>
              <a:latin typeface="宋体" panose="02010600030101010101" pitchFamily="2" charset="-122"/>
            </a:endParaRPr>
          </a:p>
          <a:p>
            <a:pPr>
              <a:lnSpc>
                <a:spcPct val="90000"/>
              </a:lnSpc>
            </a:pP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95233"/>
          <p:cNvSpPr>
            <a:spLocks noGrp="1"/>
          </p:cNvSpPr>
          <p:nvPr>
            <p:ph type="title"/>
          </p:nvPr>
        </p:nvSpPr>
        <p:spPr>
          <a:xfrm>
            <a:off x="685800" y="152400"/>
            <a:ext cx="6870700" cy="612775"/>
          </a:xfrm>
        </p:spPr>
        <p:txBody>
          <a:bodyPr anchor="b"/>
          <a:lstStyle/>
          <a:p>
            <a:r>
              <a:rPr lang="zh-CN" altLang="en-US" sz="4000"/>
              <a:t>关系数据模型的数据结构</a:t>
            </a:r>
            <a:endParaRPr lang="zh-CN" altLang="en-US" sz="4000"/>
          </a:p>
        </p:txBody>
      </p:sp>
      <p:sp>
        <p:nvSpPr>
          <p:cNvPr id="96258" name="文本占位符 95234"/>
          <p:cNvSpPr>
            <a:spLocks noGrp="1"/>
          </p:cNvSpPr>
          <p:nvPr>
            <p:ph idx="1"/>
          </p:nvPr>
        </p:nvSpPr>
        <p:spPr>
          <a:xfrm>
            <a:off x="179388" y="1125538"/>
            <a:ext cx="8964612" cy="5732462"/>
          </a:xfrm>
        </p:spPr>
        <p:txBody>
          <a:bodyPr anchor="t"/>
          <a:lstStyle/>
          <a:p>
            <a:r>
              <a:rPr lang="zh-CN" altLang="en-US" dirty="0" smtClean="0"/>
              <a:t>实体</a:t>
            </a:r>
            <a:r>
              <a:rPr lang="zh-CN" altLang="en-US" dirty="0"/>
              <a:t>及实体间的联系的表示方法</a:t>
            </a:r>
            <a:endParaRPr lang="zh-CN" altLang="en-US" dirty="0"/>
          </a:p>
          <a:p>
            <a:pPr>
              <a:buNone/>
            </a:pPr>
            <a:r>
              <a:rPr lang="zh-CN" altLang="en-US" dirty="0"/>
              <a:t>实体型 ：直接用关系（表）表示。</a:t>
            </a:r>
            <a:endParaRPr lang="zh-CN" altLang="en-US" dirty="0"/>
          </a:p>
          <a:p>
            <a:pPr>
              <a:buNone/>
            </a:pPr>
            <a:r>
              <a:rPr lang="zh-CN" altLang="en-US" dirty="0"/>
              <a:t> 属性 ：用属性名表示。</a:t>
            </a:r>
            <a:endParaRPr lang="zh-CN" altLang="en-US" dirty="0"/>
          </a:p>
          <a:p>
            <a:pPr>
              <a:buNone/>
            </a:pPr>
            <a:r>
              <a:rPr lang="zh-CN" altLang="en-US" dirty="0"/>
              <a:t>一对一联系 ：隐含在实体对应的关系中。</a:t>
            </a:r>
            <a:endParaRPr lang="zh-CN" altLang="en-US" dirty="0"/>
          </a:p>
          <a:p>
            <a:pPr>
              <a:buNone/>
            </a:pPr>
            <a:r>
              <a:rPr lang="zh-CN" altLang="en-US" dirty="0"/>
              <a:t>一对多联系 ：隐含在实体对应的关系中。</a:t>
            </a:r>
            <a:endParaRPr lang="zh-CN" altLang="en-US" dirty="0"/>
          </a:p>
          <a:p>
            <a:pPr>
              <a:buNone/>
            </a:pPr>
            <a:r>
              <a:rPr lang="zh-CN" altLang="en-US" dirty="0"/>
              <a:t>多对多联系 ：直接用关系表示 。</a:t>
            </a:r>
            <a:endParaRPr lang="zh-CN" altLang="en-US" dirty="0"/>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标题 951297"/>
          <p:cNvSpPr>
            <a:spLocks noGrp="1"/>
          </p:cNvSpPr>
          <p:nvPr>
            <p:ph type="title"/>
          </p:nvPr>
        </p:nvSpPr>
        <p:spPr>
          <a:xfrm>
            <a:off x="468313" y="0"/>
            <a:ext cx="8229600" cy="1143000"/>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1299" name="内容占位符 951298"/>
          <p:cNvSpPr>
            <a:spLocks noGrp="1"/>
          </p:cNvSpPr>
          <p:nvPr>
            <p:ph idx="1"/>
          </p:nvPr>
        </p:nvSpPr>
        <p:spPr>
          <a:xfrm>
            <a:off x="0" y="1125538"/>
            <a:ext cx="8964613" cy="5516562"/>
          </a:xfrm>
        </p:spPr>
        <p:txBody>
          <a:bodyPr anchor="t"/>
          <a:lstStyle/>
          <a:p>
            <a:r>
              <a:rPr lang="zh-CN" altLang="en-US" sz="2800">
                <a:solidFill>
                  <a:schemeClr val="tx1"/>
                </a:solidFill>
                <a:latin typeface="宋体" panose="02010600030101010101" pitchFamily="2" charset="-122"/>
              </a:rPr>
              <a:t>对于一个复杂的大的系统，可能有很多局部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模式，而这些局部模式通常又是由不同的人员设计完成的，这就可能 存在对现实世界的同一对象给予不同的描述，比如，有的设计者作为实体型看待，有的则作为联系型或者属性看待。即使每个设计者都将其表示成实体型，但实体型的命名，主键的选择都可能不一样。我们将这些不一致的描述称为冲突。分三类</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）属性冲突      </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）命名冲突     </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）结构冲突</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、优化全局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）实体型的合并</a:t>
            </a:r>
            <a:endParaRPr lang="zh-CN" altLang="en-US" sz="2800">
              <a:solidFill>
                <a:schemeClr val="tx1"/>
              </a:solidFill>
              <a:latin typeface="宋体" panose="02010600030101010101" pitchFamily="2" charset="-122"/>
            </a:endParaRPr>
          </a:p>
          <a:p>
            <a:pPr>
              <a:buNone/>
            </a:pPr>
            <a:endParaRPr lang="zh-CN" altLang="en-US" sz="2800">
              <a:solidFill>
                <a:schemeClr val="tx1"/>
              </a:solidFill>
              <a:latin typeface="宋体" panose="02010600030101010101" pitchFamily="2" charset="-122"/>
            </a:endParaRPr>
          </a:p>
          <a:p>
            <a:pPr>
              <a:buNone/>
            </a:pPr>
            <a:endParaRPr lang="zh-CN" altLang="en-US" sz="2800">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1299">
                                            <p:txEl>
                                              <p:pRg st="0" end="0"/>
                                            </p:txEl>
                                          </p:spTgt>
                                        </p:tgtEl>
                                        <p:attrNameLst>
                                          <p:attrName>style.visibility</p:attrName>
                                        </p:attrNameLst>
                                      </p:cBhvr>
                                      <p:to>
                                        <p:strVal val="visible"/>
                                      </p:to>
                                    </p:set>
                                    <p:anim calcmode="lin" valueType="num">
                                      <p:cBhvr additive="base">
                                        <p:cTn id="7" dur="500" fill="hold"/>
                                        <p:tgtEl>
                                          <p:spTgt spid="951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1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1299">
                                            <p:txEl>
                                              <p:pRg st="1" end="1"/>
                                            </p:txEl>
                                          </p:spTgt>
                                        </p:tgtEl>
                                        <p:attrNameLst>
                                          <p:attrName>style.visibility</p:attrName>
                                        </p:attrNameLst>
                                      </p:cBhvr>
                                      <p:to>
                                        <p:strVal val="visible"/>
                                      </p:to>
                                    </p:set>
                                    <p:anim calcmode="lin" valueType="num">
                                      <p:cBhvr additive="base">
                                        <p:cTn id="13" dur="500" fill="hold"/>
                                        <p:tgtEl>
                                          <p:spTgt spid="9512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12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1299">
                                            <p:txEl>
                                              <p:pRg st="2" end="2"/>
                                            </p:txEl>
                                          </p:spTgt>
                                        </p:tgtEl>
                                        <p:attrNameLst>
                                          <p:attrName>style.visibility</p:attrName>
                                        </p:attrNameLst>
                                      </p:cBhvr>
                                      <p:to>
                                        <p:strVal val="visible"/>
                                      </p:to>
                                    </p:set>
                                    <p:anim calcmode="lin" valueType="num">
                                      <p:cBhvr additive="base">
                                        <p:cTn id="19" dur="500" fill="hold"/>
                                        <p:tgtEl>
                                          <p:spTgt spid="9512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12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51299">
                                            <p:txEl>
                                              <p:pRg st="3" end="3"/>
                                            </p:txEl>
                                          </p:spTgt>
                                        </p:tgtEl>
                                        <p:attrNameLst>
                                          <p:attrName>style.visibility</p:attrName>
                                        </p:attrNameLst>
                                      </p:cBhvr>
                                      <p:to>
                                        <p:strVal val="visible"/>
                                      </p:to>
                                    </p:set>
                                    <p:anim calcmode="lin" valueType="num">
                                      <p:cBhvr additive="base">
                                        <p:cTn id="25" dur="500" fill="hold"/>
                                        <p:tgtEl>
                                          <p:spTgt spid="9512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5129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299" grpId="0" build="p"/>
    </p:bldLst>
  </p:timing>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5" name="标题 952321"/>
          <p:cNvSpPr>
            <a:spLocks noGrp="1"/>
          </p:cNvSpPr>
          <p:nvPr>
            <p:ph type="title"/>
          </p:nvPr>
        </p:nvSpPr>
        <p:spPr>
          <a:xfrm>
            <a:off x="839788" y="233363"/>
            <a:ext cx="6675437" cy="922337"/>
          </a:xfrm>
        </p:spPr>
        <p:txBody>
          <a:bodyPr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3346" name="文本占位符 952322"/>
          <p:cNvSpPr>
            <a:spLocks noGrp="1"/>
          </p:cNvSpPr>
          <p:nvPr>
            <p:ph idx="1"/>
          </p:nvPr>
        </p:nvSpPr>
        <p:spPr>
          <a:xfrm>
            <a:off x="0" y="1412875"/>
            <a:ext cx="9144000" cy="5445125"/>
          </a:xfrm>
        </p:spPr>
        <p:txBody>
          <a:bodyPr anchor="t"/>
          <a:lstStyle/>
          <a:p>
            <a:r>
              <a:rPr lang="zh-CN" altLang="en-US" sz="2800">
                <a:solidFill>
                  <a:schemeClr val="tx1"/>
                </a:solidFill>
                <a:latin typeface="宋体" panose="02010600030101010101" pitchFamily="2" charset="-122"/>
              </a:rPr>
              <a:t>指两个有联系的实体型的合并，比如，两个具有</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联系的实体型通常可以合并成一个实体型。</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）冗余属性的消除</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通常在各个局部</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模式中不允许冗余属性存在。但在合并为全局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模式后，可能产生全局范围内的冗余属性。</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）冗余联系的消除</a:t>
            </a:r>
            <a:endParaRPr lang="zh-CN" altLang="en-US" sz="2800">
              <a:solidFill>
                <a:schemeClr val="tx1"/>
              </a:solidFill>
              <a:latin typeface="宋体" panose="02010600030101010101" pitchFamily="2" charset="-122"/>
            </a:endParaRPr>
          </a:p>
          <a:p>
            <a:r>
              <a:rPr lang="zh-CN" altLang="en-US" sz="2800">
                <a:solidFill>
                  <a:schemeClr val="tx1"/>
                </a:solidFill>
                <a:latin typeface="宋体" panose="02010600030101010101" pitchFamily="2" charset="-122"/>
              </a:rPr>
              <a:t>在初步全局</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模式中可能存在有冗余的联系，通常利用规范化理论中函数依赖的概念可以将其消除。</a:t>
            </a:r>
            <a:endParaRPr lang="zh-CN" altLang="en-US" sz="2800">
              <a:solidFill>
                <a:schemeClr val="tx1"/>
              </a:solidFill>
              <a:latin typeface="宋体" panose="02010600030101010101" pitchFamily="2" charset="-122"/>
            </a:endParaRPr>
          </a:p>
          <a:p>
            <a:pPr>
              <a:buNone/>
            </a:pPr>
            <a:endParaRPr lang="zh-CN" altLang="en-US" sz="2800">
              <a:solidFill>
                <a:schemeClr val="tx1"/>
              </a:solidFill>
              <a:latin typeface="宋体" panose="02010600030101010101" pitchFamily="2" charset="-122"/>
            </a:endParaRPr>
          </a:p>
          <a:p>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69" name="标题 953345"/>
          <p:cNvSpPr>
            <a:spLocks noGrp="1"/>
          </p:cNvSpPr>
          <p:nvPr>
            <p:ph type="title"/>
          </p:nvPr>
        </p:nvSpPr>
        <p:spPr>
          <a:xfrm>
            <a:off x="468313" y="174625"/>
            <a:ext cx="8229600" cy="701675"/>
          </a:xfrm>
        </p:spPr>
        <p:txBody>
          <a:bodyPr wrap="square" anchor="b"/>
          <a:lstStyle/>
          <a:p>
            <a:r>
              <a:rPr lang="zh-CN" altLang="en-US" sz="4000">
                <a:solidFill>
                  <a:srgbClr val="1AEE29"/>
                </a:solidFill>
                <a:latin typeface="宋体" panose="02010600030101010101" pitchFamily="2" charset="-122"/>
              </a:rPr>
              <a:t>第五章 数据库设计与实施</a:t>
            </a:r>
            <a:endParaRPr lang="zh-CN" altLang="en-US" sz="4000">
              <a:solidFill>
                <a:srgbClr val="1AEE29"/>
              </a:solidFill>
              <a:latin typeface="宋体" panose="02010600030101010101" pitchFamily="2" charset="-122"/>
            </a:endParaRPr>
          </a:p>
        </p:txBody>
      </p:sp>
      <p:sp>
        <p:nvSpPr>
          <p:cNvPr id="953347" name="内容占位符 953346"/>
          <p:cNvSpPr>
            <a:spLocks noGrp="1"/>
          </p:cNvSpPr>
          <p:nvPr>
            <p:ph idx="1"/>
          </p:nvPr>
        </p:nvSpPr>
        <p:spPr>
          <a:xfrm>
            <a:off x="0" y="1125538"/>
            <a:ext cx="9144000" cy="5256212"/>
          </a:xfrm>
        </p:spPr>
        <p:txBody>
          <a:bodyPr anchor="t"/>
          <a:lstStyle/>
          <a:p>
            <a:pPr lvl="2">
              <a:buNone/>
            </a:pPr>
            <a:r>
              <a:rPr lang="en-US" altLang="zh-CN">
                <a:solidFill>
                  <a:schemeClr val="tx1"/>
                </a:solidFill>
                <a:latin typeface="宋体" panose="02010600030101010101" pitchFamily="2" charset="-122"/>
              </a:rPr>
              <a:t>5.5 </a:t>
            </a:r>
            <a:r>
              <a:rPr lang="zh-CN" altLang="en-US">
                <a:solidFill>
                  <a:schemeClr val="tx1"/>
                </a:solidFill>
                <a:latin typeface="宋体" panose="02010600030101010101" pitchFamily="2" charset="-122"/>
              </a:rPr>
              <a:t>逻辑结构设计</a:t>
            </a:r>
            <a:endParaRPr lang="zh-CN" altLang="en-US">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5.5.1  E-R</a:t>
            </a:r>
            <a:r>
              <a:rPr lang="zh-CN" altLang="en-US">
                <a:solidFill>
                  <a:schemeClr val="tx1"/>
                </a:solidFill>
                <a:latin typeface="宋体" panose="02010600030101010101" pitchFamily="2" charset="-122"/>
              </a:rPr>
              <a:t>模式到关系模式的转换</a:t>
            </a:r>
            <a:endParaRPr lang="zh-CN" altLang="en-US">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、实体型的转换</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对于</a:t>
            </a:r>
            <a:r>
              <a:rPr lang="en-US" altLang="zh-CN">
                <a:solidFill>
                  <a:schemeClr val="tx1"/>
                </a:solidFill>
                <a:latin typeface="宋体" panose="02010600030101010101" pitchFamily="2" charset="-122"/>
              </a:rPr>
              <a:t>E-R</a:t>
            </a:r>
            <a:r>
              <a:rPr lang="zh-CN" altLang="en-US">
                <a:solidFill>
                  <a:schemeClr val="tx1"/>
                </a:solidFill>
                <a:latin typeface="宋体" panose="02010600030101010101" pitchFamily="2" charset="-122"/>
              </a:rPr>
              <a:t>模式中的每个实体型，需要设计一个关系模式与之对应，该关系模式包含实体型的所有属性，用下划线来表示关系模式的主键和外键所包含的属性。关系模式及其属性的命名，可以采用</a:t>
            </a:r>
            <a:r>
              <a:rPr lang="en-US" altLang="zh-CN">
                <a:solidFill>
                  <a:schemeClr val="tx1"/>
                </a:solidFill>
                <a:latin typeface="宋体" panose="02010600030101010101" pitchFamily="2" charset="-122"/>
              </a:rPr>
              <a:t>E-R</a:t>
            </a:r>
            <a:r>
              <a:rPr lang="zh-CN" altLang="en-US">
                <a:solidFill>
                  <a:schemeClr val="tx1"/>
                </a:solidFill>
                <a:latin typeface="宋体" panose="02010600030101010101" pitchFamily="2" charset="-122"/>
              </a:rPr>
              <a:t>模式中实体型及其属性原来的命名。</a:t>
            </a:r>
            <a:endParaRPr lang="zh-CN" altLang="en-US">
              <a:solidFill>
                <a:schemeClr val="tx1"/>
              </a:solidFill>
              <a:latin typeface="宋体" panose="02010600030101010101" pitchFamily="2" charset="-122"/>
            </a:endParaRPr>
          </a:p>
          <a:p>
            <a:pPr lvl="2">
              <a:buNone/>
            </a:pP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、联系的转换</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）对</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联系的转换</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如果实体集之间的联系是</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的，则先将两个实体型分别转换为关系模式后，然后将联系的属性和其中</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方实体型对应关系模式的主键属性加入到另一个模式即可。</a:t>
            </a:r>
            <a:endParaRPr lang="zh-CN" altLang="en-US">
              <a:solidFill>
                <a:schemeClr val="tx1"/>
              </a:solidFill>
              <a:latin typeface="宋体" panose="02010600030101010101" pitchFamily="2" charset="-122"/>
            </a:endParaRPr>
          </a:p>
          <a:p>
            <a:pPr lvl="2">
              <a:buNone/>
            </a:pP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2</a:t>
            </a:r>
            <a:r>
              <a:rPr lang="zh-CN" altLang="en-US">
                <a:solidFill>
                  <a:schemeClr val="tx1"/>
                </a:solidFill>
                <a:latin typeface="宋体" panose="02010600030101010101" pitchFamily="2" charset="-122"/>
              </a:rPr>
              <a:t>）对</a:t>
            </a:r>
            <a:r>
              <a:rPr lang="en-US" altLang="zh-CN">
                <a:solidFill>
                  <a:schemeClr val="tx1"/>
                </a:solidFill>
                <a:latin typeface="宋体" panose="02010600030101010101" pitchFamily="2" charset="-122"/>
              </a:rPr>
              <a:t>1</a:t>
            </a:r>
            <a:r>
              <a:rPr lang="zh-CN" altLang="en-US">
                <a:solidFill>
                  <a:schemeClr val="tx1"/>
                </a:solidFill>
                <a:latin typeface="宋体" panose="02010600030101010101" pitchFamily="2" charset="-122"/>
              </a:rPr>
              <a:t>：</a:t>
            </a:r>
            <a:r>
              <a:rPr lang="en-US" altLang="zh-CN">
                <a:solidFill>
                  <a:schemeClr val="tx1"/>
                </a:solidFill>
                <a:latin typeface="宋体" panose="02010600030101010101" pitchFamily="2" charset="-122"/>
              </a:rPr>
              <a:t>N</a:t>
            </a:r>
            <a:r>
              <a:rPr lang="zh-CN" altLang="en-US">
                <a:solidFill>
                  <a:schemeClr val="tx1"/>
                </a:solidFill>
                <a:latin typeface="宋体" panose="02010600030101010101" pitchFamily="2" charset="-122"/>
              </a:rPr>
              <a:t>联系的转换</a:t>
            </a:r>
            <a:endParaRPr lang="zh-CN" altLang="en-US">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3347">
                                            <p:txEl>
                                              <p:pRg st="0" end="0"/>
                                            </p:txEl>
                                          </p:spTgt>
                                        </p:tgtEl>
                                        <p:attrNameLst>
                                          <p:attrName>style.visibility</p:attrName>
                                        </p:attrNameLst>
                                      </p:cBhvr>
                                      <p:to>
                                        <p:strVal val="visible"/>
                                      </p:to>
                                    </p:set>
                                    <p:anim calcmode="lin" valueType="num">
                                      <p:cBhvr additive="base">
                                        <p:cTn id="7" dur="500" fill="hold"/>
                                        <p:tgtEl>
                                          <p:spTgt spid="953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3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53347">
                                            <p:txEl>
                                              <p:pRg st="1" end="1"/>
                                            </p:txEl>
                                          </p:spTgt>
                                        </p:tgtEl>
                                        <p:attrNameLst>
                                          <p:attrName>style.visibility</p:attrName>
                                        </p:attrNameLst>
                                      </p:cBhvr>
                                      <p:to>
                                        <p:strVal val="visible"/>
                                      </p:to>
                                    </p:set>
                                    <p:anim calcmode="lin" valueType="num">
                                      <p:cBhvr additive="base">
                                        <p:cTn id="11" dur="500" fill="hold"/>
                                        <p:tgtEl>
                                          <p:spTgt spid="9533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53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53347">
                                            <p:txEl>
                                              <p:pRg st="2" end="2"/>
                                            </p:txEl>
                                          </p:spTgt>
                                        </p:tgtEl>
                                        <p:attrNameLst>
                                          <p:attrName>style.visibility</p:attrName>
                                        </p:attrNameLst>
                                      </p:cBhvr>
                                      <p:to>
                                        <p:strVal val="visible"/>
                                      </p:to>
                                    </p:set>
                                    <p:anim calcmode="lin" valueType="num">
                                      <p:cBhvr additive="base">
                                        <p:cTn id="15" dur="500" fill="hold"/>
                                        <p:tgtEl>
                                          <p:spTgt spid="9533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533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53347">
                                            <p:txEl>
                                              <p:pRg st="3" end="3"/>
                                            </p:txEl>
                                          </p:spTgt>
                                        </p:tgtEl>
                                        <p:attrNameLst>
                                          <p:attrName>style.visibility</p:attrName>
                                        </p:attrNameLst>
                                      </p:cBhvr>
                                      <p:to>
                                        <p:strVal val="visible"/>
                                      </p:to>
                                    </p:set>
                                    <p:anim calcmode="lin" valueType="num">
                                      <p:cBhvr additive="base">
                                        <p:cTn id="19" dur="500" fill="hold"/>
                                        <p:tgtEl>
                                          <p:spTgt spid="9533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33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53347">
                                            <p:txEl>
                                              <p:pRg st="4" end="4"/>
                                            </p:txEl>
                                          </p:spTgt>
                                        </p:tgtEl>
                                        <p:attrNameLst>
                                          <p:attrName>style.visibility</p:attrName>
                                        </p:attrNameLst>
                                      </p:cBhvr>
                                      <p:to>
                                        <p:strVal val="visible"/>
                                      </p:to>
                                    </p:set>
                                    <p:anim calcmode="lin" valueType="num">
                                      <p:cBhvr additive="base">
                                        <p:cTn id="23" dur="500" fill="hold"/>
                                        <p:tgtEl>
                                          <p:spTgt spid="95334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533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53347">
                                            <p:txEl>
                                              <p:pRg st="5" end="5"/>
                                            </p:txEl>
                                          </p:spTgt>
                                        </p:tgtEl>
                                        <p:attrNameLst>
                                          <p:attrName>style.visibility</p:attrName>
                                        </p:attrNameLst>
                                      </p:cBhvr>
                                      <p:to>
                                        <p:strVal val="visible"/>
                                      </p:to>
                                    </p:set>
                                    <p:anim calcmode="lin" valueType="num">
                                      <p:cBhvr additive="base">
                                        <p:cTn id="27" dur="500" fill="hold"/>
                                        <p:tgtEl>
                                          <p:spTgt spid="95334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533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53347">
                                            <p:txEl>
                                              <p:pRg st="6" end="6"/>
                                            </p:txEl>
                                          </p:spTgt>
                                        </p:tgtEl>
                                        <p:attrNameLst>
                                          <p:attrName>style.visibility</p:attrName>
                                        </p:attrNameLst>
                                      </p:cBhvr>
                                      <p:to>
                                        <p:strVal val="visible"/>
                                      </p:to>
                                    </p:set>
                                    <p:anim calcmode="lin" valueType="num">
                                      <p:cBhvr additive="base">
                                        <p:cTn id="31" dur="500" fill="hold"/>
                                        <p:tgtEl>
                                          <p:spTgt spid="95334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533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53347">
                                            <p:txEl>
                                              <p:pRg st="7" end="7"/>
                                            </p:txEl>
                                          </p:spTgt>
                                        </p:tgtEl>
                                        <p:attrNameLst>
                                          <p:attrName>style.visibility</p:attrName>
                                        </p:attrNameLst>
                                      </p:cBhvr>
                                      <p:to>
                                        <p:strVal val="visible"/>
                                      </p:to>
                                    </p:set>
                                    <p:anim calcmode="lin" valueType="num">
                                      <p:cBhvr additive="base">
                                        <p:cTn id="35" dur="500" fill="hold"/>
                                        <p:tgtEl>
                                          <p:spTgt spid="95334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5334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7" grpId="0" build="p"/>
    </p:bldLst>
  </p:timing>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3" name="标题 954369"/>
          <p:cNvSpPr>
            <a:spLocks noGrp="1"/>
          </p:cNvSpPr>
          <p:nvPr>
            <p:ph type="title"/>
          </p:nvPr>
        </p:nvSpPr>
        <p:spPr>
          <a:xfrm>
            <a:off x="685800" y="288925"/>
            <a:ext cx="7772400" cy="1371600"/>
          </a:xfrm>
        </p:spPr>
        <p:txBody>
          <a:bodyPr wrap="square" anchor="b"/>
          <a:lstStyle/>
          <a:p>
            <a:r>
              <a:rPr lang="zh-CN" altLang="en-US" sz="4000">
                <a:solidFill>
                  <a:srgbClr val="1AEE29"/>
                </a:solidFill>
                <a:latin typeface="宋体" panose="02010600030101010101" pitchFamily="2" charset="-122"/>
              </a:rPr>
              <a:t>第五章 数据库设计与实施</a:t>
            </a:r>
            <a:br>
              <a:rPr lang="zh-CN" altLang="en-US" sz="4000">
                <a:solidFill>
                  <a:srgbClr val="1AEE29"/>
                </a:solidFill>
              </a:rPr>
            </a:br>
            <a:endParaRPr lang="zh-CN" altLang="en-US">
              <a:solidFill>
                <a:srgbClr val="1AEE29"/>
              </a:solidFill>
            </a:endParaRPr>
          </a:p>
        </p:txBody>
      </p:sp>
      <p:sp>
        <p:nvSpPr>
          <p:cNvPr id="954371" name="内容占位符 954370"/>
          <p:cNvSpPr>
            <a:spLocks noGrp="1"/>
          </p:cNvSpPr>
          <p:nvPr>
            <p:ph idx="1"/>
          </p:nvPr>
        </p:nvSpPr>
        <p:spPr>
          <a:xfrm>
            <a:off x="0" y="1341438"/>
            <a:ext cx="9144000" cy="5516562"/>
          </a:xfrm>
        </p:spPr>
        <p:txBody>
          <a:bodyPr anchor="t"/>
          <a:lstStyle/>
          <a:p>
            <a:pPr>
              <a:buNone/>
            </a:pPr>
            <a:r>
              <a:rPr lang="zh-CN" altLang="en-US" sz="2800">
                <a:latin typeface="宋体" panose="02010600030101010101" pitchFamily="2" charset="-122"/>
              </a:rPr>
              <a:t>  </a:t>
            </a:r>
            <a:r>
              <a:rPr lang="zh-CN" altLang="en-US" sz="2800">
                <a:solidFill>
                  <a:schemeClr val="tx1"/>
                </a:solidFill>
                <a:latin typeface="宋体" panose="02010600030101010101" pitchFamily="2" charset="-122"/>
              </a:rPr>
              <a:t>如果实体型之间的联系</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的，则先将两个实体型分别转换为关系模式后，然后将联系的属性的属性和</a:t>
            </a: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端对应关系模式的主键属性加到</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端对应的关系模式即可。</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3</a:t>
            </a:r>
            <a:r>
              <a:rPr lang="zh-CN" altLang="en-US" sz="2800">
                <a:solidFill>
                  <a:schemeClr val="tx1"/>
                </a:solidFill>
                <a:latin typeface="宋体" panose="02010600030101010101" pitchFamily="2" charset="-122"/>
              </a:rPr>
              <a:t>）对</a:t>
            </a:r>
            <a:r>
              <a:rPr lang="en-US" altLang="zh-CN" sz="2800">
                <a:solidFill>
                  <a:schemeClr val="tx1"/>
                </a:solidFill>
                <a:latin typeface="宋体" panose="02010600030101010101" pitchFamily="2" charset="-122"/>
              </a:rPr>
              <a:t>M</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联系的转换</a:t>
            </a:r>
            <a:endParaRPr lang="zh-CN" altLang="en-US" sz="2800">
              <a:solidFill>
                <a:schemeClr val="tx1"/>
              </a:solidFill>
              <a:latin typeface="宋体" panose="02010600030101010101" pitchFamily="2" charset="-122"/>
            </a:endParaRPr>
          </a:p>
          <a:p>
            <a:pPr>
              <a:buNone/>
            </a:pPr>
            <a:r>
              <a:rPr lang="zh-CN" altLang="en-US" sz="2800">
                <a:solidFill>
                  <a:schemeClr val="tx1"/>
                </a:solidFill>
                <a:latin typeface="宋体" panose="02010600030101010101" pitchFamily="2" charset="-122"/>
              </a:rPr>
              <a:t>  如果实体之间的联系是</a:t>
            </a:r>
            <a:r>
              <a:rPr lang="en-US" altLang="zh-CN" sz="2800">
                <a:solidFill>
                  <a:schemeClr val="tx1"/>
                </a:solidFill>
                <a:latin typeface="宋体" panose="02010600030101010101" pitchFamily="2" charset="-122"/>
              </a:rPr>
              <a:t>M</a:t>
            </a:r>
            <a:r>
              <a:rPr lang="zh-CN" altLang="en-US" sz="2800">
                <a:solidFill>
                  <a:schemeClr val="tx1"/>
                </a:solidFill>
                <a:latin typeface="宋体" panose="02010600030101010101" pitchFamily="2" charset="-122"/>
              </a:rPr>
              <a:t>：</a:t>
            </a:r>
            <a:r>
              <a:rPr lang="en-US" altLang="zh-CN" sz="2800">
                <a:solidFill>
                  <a:schemeClr val="tx1"/>
                </a:solidFill>
                <a:latin typeface="宋体" panose="02010600030101010101" pitchFamily="2" charset="-122"/>
              </a:rPr>
              <a:t>N</a:t>
            </a:r>
            <a:r>
              <a:rPr lang="zh-CN" altLang="en-US" sz="2800">
                <a:solidFill>
                  <a:schemeClr val="tx1"/>
                </a:solidFill>
                <a:latin typeface="宋体" panose="02010600030101010101" pitchFamily="2" charset="-122"/>
              </a:rPr>
              <a:t>的，则先将两个实体型分别转化为关系模式后，再将联系转化为一个关系型，其属性由联系和前面两个关系模式的主键属性构成。</a:t>
            </a:r>
            <a:endParaRPr lang="zh-CN" altLang="en-US" sz="2800">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4371">
                                            <p:txEl>
                                              <p:pRg st="0" end="0"/>
                                            </p:txEl>
                                          </p:spTgt>
                                        </p:tgtEl>
                                        <p:attrNameLst>
                                          <p:attrName>style.visibility</p:attrName>
                                        </p:attrNameLst>
                                      </p:cBhvr>
                                      <p:to>
                                        <p:strVal val="visible"/>
                                      </p:to>
                                    </p:set>
                                    <p:anim calcmode="lin" valueType="num">
                                      <p:cBhvr additive="base">
                                        <p:cTn id="7" dur="500" fill="hold"/>
                                        <p:tgtEl>
                                          <p:spTgt spid="954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4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4371">
                                            <p:txEl>
                                              <p:pRg st="1" end="1"/>
                                            </p:txEl>
                                          </p:spTgt>
                                        </p:tgtEl>
                                        <p:attrNameLst>
                                          <p:attrName>style.visibility</p:attrName>
                                        </p:attrNameLst>
                                      </p:cBhvr>
                                      <p:to>
                                        <p:strVal val="visible"/>
                                      </p:to>
                                    </p:set>
                                    <p:anim calcmode="lin" valueType="num">
                                      <p:cBhvr additive="base">
                                        <p:cTn id="13" dur="500" fill="hold"/>
                                        <p:tgtEl>
                                          <p:spTgt spid="954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4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4371">
                                            <p:txEl>
                                              <p:pRg st="2" end="2"/>
                                            </p:txEl>
                                          </p:spTgt>
                                        </p:tgtEl>
                                        <p:attrNameLst>
                                          <p:attrName>style.visibility</p:attrName>
                                        </p:attrNameLst>
                                      </p:cBhvr>
                                      <p:to>
                                        <p:strVal val="visible"/>
                                      </p:to>
                                    </p:set>
                                    <p:anim calcmode="lin" valueType="num">
                                      <p:cBhvr additive="base">
                                        <p:cTn id="19" dur="500" fill="hold"/>
                                        <p:tgtEl>
                                          <p:spTgt spid="954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43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1" grpId="0" build="p"/>
    </p:bldLst>
  </p:timing>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7" name="标题 955393"/>
          <p:cNvSpPr>
            <a:spLocks noGrp="1"/>
          </p:cNvSpPr>
          <p:nvPr>
            <p:ph type="title"/>
          </p:nvPr>
        </p:nvSpPr>
        <p:spPr>
          <a:xfrm>
            <a:off x="685800" y="-47625"/>
            <a:ext cx="7772400" cy="2463800"/>
          </a:xfrm>
        </p:spPr>
        <p:txBody>
          <a:bodyPr anchor="b"/>
          <a:lstStyle/>
          <a:p>
            <a:br>
              <a:rPr lang="zh-CN" altLang="en-US" sz="3600"/>
            </a:br>
            <a:r>
              <a:rPr lang="zh-CN" altLang="en-US" sz="4000">
                <a:solidFill>
                  <a:srgbClr val="1AEE29"/>
                </a:solidFill>
                <a:latin typeface="宋体" panose="02010600030101010101" pitchFamily="2" charset="-122"/>
              </a:rPr>
              <a:t>第五章 数据库设计与实施</a:t>
            </a:r>
            <a:br>
              <a:rPr lang="zh-CN" altLang="en-US" sz="4000">
                <a:solidFill>
                  <a:srgbClr val="1AEE29"/>
                </a:solidFill>
                <a:latin typeface="宋体" panose="02010600030101010101" pitchFamily="2" charset="-122"/>
              </a:rPr>
            </a:b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55395" name="内容占位符 955394"/>
          <p:cNvSpPr>
            <a:spLocks noGrp="1"/>
          </p:cNvSpPr>
          <p:nvPr>
            <p:ph idx="1"/>
          </p:nvPr>
        </p:nvSpPr>
        <p:spPr>
          <a:xfrm>
            <a:off x="0" y="1412875"/>
            <a:ext cx="9144000" cy="5445125"/>
          </a:xfrm>
        </p:spPr>
        <p:txBody>
          <a:bodyPr anchor="t"/>
          <a:lstStyle/>
          <a:p>
            <a:pPr lvl="2">
              <a:buNone/>
            </a:pPr>
            <a:r>
              <a:rPr lang="en-US" altLang="zh-CN" sz="2800">
                <a:solidFill>
                  <a:schemeClr val="tx1"/>
                </a:solidFill>
                <a:latin typeface="宋体" panose="02010600030101010101" pitchFamily="2" charset="-122"/>
              </a:rPr>
              <a:t>5.5.2 </a:t>
            </a:r>
            <a:r>
              <a:rPr lang="zh-CN" altLang="en-US" sz="2800">
                <a:solidFill>
                  <a:schemeClr val="tx1"/>
                </a:solidFill>
                <a:latin typeface="宋体" panose="02010600030101010101" pitchFamily="2" charset="-122"/>
              </a:rPr>
              <a:t>关系模式的优化</a:t>
            </a:r>
            <a:endParaRPr lang="zh-CN" altLang="en-US" sz="2800">
              <a:solidFill>
                <a:schemeClr val="tx1"/>
              </a:solidFill>
              <a:latin typeface="宋体" panose="02010600030101010101" pitchFamily="2" charset="-122"/>
            </a:endParaRPr>
          </a:p>
          <a:p>
            <a:pPr lvl="2">
              <a:buNone/>
            </a:pPr>
            <a:r>
              <a:rPr lang="zh-CN" altLang="en-US" sz="2800">
                <a:solidFill>
                  <a:schemeClr val="tx1"/>
                </a:solidFill>
                <a:latin typeface="宋体" panose="02010600030101010101" pitchFamily="2" charset="-122"/>
              </a:rPr>
              <a:t> 概念结构设计的结果直接影响到逻辑设计过程的  复杂性和效率</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而逻辑结构设计的结果则直接影响到数据库的效率和质量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在概念设计阶段已经把关系规范化的某些思想用作构造实体型和联系的标准</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但在逻辑设计阶段</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仍然要使用关系规范化理论来评价和优化关系模式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将</a:t>
            </a:r>
            <a:r>
              <a:rPr lang="en-US" altLang="zh-CN" sz="2800">
                <a:solidFill>
                  <a:schemeClr val="tx1"/>
                </a:solidFill>
                <a:latin typeface="宋体" panose="02010600030101010101" pitchFamily="2" charset="-122"/>
              </a:rPr>
              <a:t>E-R</a:t>
            </a:r>
            <a:r>
              <a:rPr lang="zh-CN" altLang="en-US" sz="2800">
                <a:solidFill>
                  <a:schemeClr val="tx1"/>
                </a:solidFill>
                <a:latin typeface="宋体" panose="02010600030101010101" pitchFamily="2" charset="-122"/>
              </a:rPr>
              <a:t>模式转化得到的关系模式还只是一个初步的关系数据库模式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要成为最终在</a:t>
            </a:r>
            <a:r>
              <a:rPr lang="en-US" altLang="zh-CN" sz="2800">
                <a:solidFill>
                  <a:schemeClr val="tx1"/>
                </a:solidFill>
                <a:latin typeface="宋体" panose="02010600030101010101" pitchFamily="2" charset="-122"/>
              </a:rPr>
              <a:t>DBMS</a:t>
            </a:r>
            <a:r>
              <a:rPr lang="zh-CN" altLang="en-US" sz="2800">
                <a:solidFill>
                  <a:schemeClr val="tx1"/>
                </a:solidFill>
                <a:latin typeface="宋体" panose="02010600030101010101" pitchFamily="2" charset="-122"/>
              </a:rPr>
              <a:t>中实施的模式</a:t>
            </a:r>
            <a:r>
              <a:rPr lang="en-US" altLang="zh-CN" sz="2800">
                <a:solidFill>
                  <a:schemeClr val="tx1"/>
                </a:solidFill>
                <a:latin typeface="宋体" panose="02010600030101010101" pitchFamily="2" charset="-122"/>
              </a:rPr>
              <a:t>,</a:t>
            </a:r>
            <a:r>
              <a:rPr lang="zh-CN" altLang="en-US" sz="2800">
                <a:solidFill>
                  <a:schemeClr val="tx1"/>
                </a:solidFill>
                <a:latin typeface="宋体" panose="02010600030101010101" pitchFamily="2" charset="-122"/>
              </a:rPr>
              <a:t>还需要进行规范化处理和 适当的优化处理</a:t>
            </a:r>
            <a:r>
              <a:rPr lang="en-US" altLang="zh-CN" sz="2800">
                <a:solidFill>
                  <a:schemeClr val="tx1"/>
                </a:solidFill>
                <a:latin typeface="宋体" panose="02010600030101010101" pitchFamily="2" charset="-122"/>
              </a:rPr>
              <a:t>.</a:t>
            </a:r>
            <a:endParaRPr lang="en-US" altLang="zh-CN" sz="2800">
              <a:solidFill>
                <a:schemeClr val="tx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5395">
                                            <p:txEl>
                                              <p:pRg st="0" end="0"/>
                                            </p:txEl>
                                          </p:spTgt>
                                        </p:tgtEl>
                                        <p:attrNameLst>
                                          <p:attrName>style.visibility</p:attrName>
                                        </p:attrNameLst>
                                      </p:cBhvr>
                                      <p:to>
                                        <p:strVal val="visible"/>
                                      </p:to>
                                    </p:set>
                                    <p:anim calcmode="lin" valueType="num">
                                      <p:cBhvr additive="base">
                                        <p:cTn id="7" dur="500" fill="hold"/>
                                        <p:tgtEl>
                                          <p:spTgt spid="955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53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5395">
                                            <p:txEl>
                                              <p:pRg st="1" end="1"/>
                                            </p:txEl>
                                          </p:spTgt>
                                        </p:tgtEl>
                                        <p:attrNameLst>
                                          <p:attrName>style.visibility</p:attrName>
                                        </p:attrNameLst>
                                      </p:cBhvr>
                                      <p:to>
                                        <p:strVal val="visible"/>
                                      </p:to>
                                    </p:set>
                                    <p:anim calcmode="lin" valueType="num">
                                      <p:cBhvr additive="base">
                                        <p:cTn id="13" dur="500" fill="hold"/>
                                        <p:tgtEl>
                                          <p:spTgt spid="9553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539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5" grpId="0" build="p"/>
    </p:bldLst>
  </p:timing>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1" name="标题 956417"/>
          <p:cNvSpPr>
            <a:spLocks noGrp="1"/>
          </p:cNvSpPr>
          <p:nvPr>
            <p:ph type="title"/>
          </p:nvPr>
        </p:nvSpPr>
        <p:spPr/>
        <p:txBody>
          <a:bodyPr anchor="b"/>
          <a:lstStyle/>
          <a:p>
            <a:br>
              <a:rPr lang="zh-CN" altLang="en-US" sz="4000">
                <a:solidFill>
                  <a:srgbClr val="1AEE29"/>
                </a:solidFill>
                <a:latin typeface="宋体" panose="02010600030101010101" pitchFamily="2" charset="-122"/>
              </a:rPr>
            </a:br>
            <a:r>
              <a:rPr lang="zh-CN" altLang="en-US" sz="4000">
                <a:solidFill>
                  <a:srgbClr val="1AEE29"/>
                </a:solidFill>
                <a:latin typeface="宋体" panose="02010600030101010101" pitchFamily="2" charset="-122"/>
              </a:rPr>
              <a:t>第五章 数据库设计与实施</a:t>
            </a:r>
            <a:br>
              <a:rPr lang="zh-CN" altLang="en-US" sz="4000">
                <a:solidFill>
                  <a:srgbClr val="1AEE29"/>
                </a:solidFill>
                <a:latin typeface="宋体" panose="02010600030101010101" pitchFamily="2" charset="-122"/>
              </a:rPr>
            </a:b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57442" name="文本占位符 956418"/>
          <p:cNvSpPr>
            <a:spLocks noGrp="1"/>
          </p:cNvSpPr>
          <p:nvPr>
            <p:ph idx="1"/>
          </p:nvPr>
        </p:nvSpPr>
        <p:spPr>
          <a:xfrm>
            <a:off x="0" y="1628775"/>
            <a:ext cx="9144000" cy="5229225"/>
          </a:xfrm>
        </p:spPr>
        <p:txBody>
          <a:bodyPr anchor="t"/>
          <a:lstStyle/>
          <a:p>
            <a:pPr lvl="2">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规范化处理</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确定规范级别</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实施规范化分解</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模式的评价与修正</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(1)</a:t>
            </a:r>
            <a:r>
              <a:rPr lang="zh-CN" altLang="en-US" sz="2800">
                <a:solidFill>
                  <a:schemeClr val="tx1"/>
                </a:solidFill>
                <a:latin typeface="宋体" panose="02010600030101010101" pitchFamily="2" charset="-122"/>
              </a:rPr>
              <a:t>模式评价</a:t>
            </a:r>
            <a:endParaRPr lang="zh-CN" altLang="en-US" sz="2800">
              <a:solidFill>
                <a:schemeClr val="tx1"/>
              </a:solidFill>
              <a:latin typeface="宋体" panose="02010600030101010101" pitchFamily="2" charset="-122"/>
            </a:endParaRPr>
          </a:p>
          <a:p>
            <a:pPr lvl="2">
              <a:buNone/>
            </a:pPr>
            <a:r>
              <a:rPr lang="en-US" altLang="zh-CN" sz="2800">
                <a:solidFill>
                  <a:schemeClr val="tx1"/>
                </a:solidFill>
                <a:latin typeface="宋体" panose="02010600030101010101" pitchFamily="2" charset="-122"/>
              </a:rPr>
              <a:t>(2)</a:t>
            </a:r>
            <a:r>
              <a:rPr lang="zh-CN" altLang="en-US" sz="2800">
                <a:solidFill>
                  <a:schemeClr val="tx1"/>
                </a:solidFill>
                <a:latin typeface="宋体" panose="02010600030101010101" pitchFamily="2" charset="-122"/>
              </a:rPr>
              <a:t>模式修正</a:t>
            </a:r>
            <a:endParaRPr lang="zh-CN" altLang="en-US" sz="2800">
              <a:solidFill>
                <a:schemeClr val="tx1"/>
              </a:solidFill>
              <a:latin typeface="宋体" panose="02010600030101010101" pitchFamily="2" charset="-122"/>
            </a:endParaRPr>
          </a:p>
          <a:p>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5" name="标题 957441"/>
          <p:cNvSpPr>
            <a:spLocks noGrp="1"/>
          </p:cNvSpPr>
          <p:nvPr>
            <p:ph type="title"/>
          </p:nvPr>
        </p:nvSpPr>
        <p:spPr>
          <a:xfrm>
            <a:off x="685800" y="152400"/>
            <a:ext cx="6870700" cy="1217613"/>
          </a:xfrm>
        </p:spPr>
        <p:txBody>
          <a:bodyPr anchor="b"/>
          <a:lstStyle/>
          <a:p>
            <a:r>
              <a:rPr lang="zh-CN" altLang="en-US" sz="4000">
                <a:solidFill>
                  <a:srgbClr val="1AEE29"/>
                </a:solidFill>
                <a:latin typeface="宋体" panose="02010600030101010101" pitchFamily="2" charset="-122"/>
              </a:rPr>
              <a:t>第五章 数据库设计与实施</a:t>
            </a:r>
            <a:br>
              <a:rPr lang="zh-CN" altLang="en-US" sz="4000">
                <a:solidFill>
                  <a:srgbClr val="1AEE29"/>
                </a:solidFill>
                <a:latin typeface="宋体" panose="02010600030101010101" pitchFamily="2" charset="-122"/>
              </a:rPr>
            </a:br>
            <a:endParaRPr lang="zh-CN" altLang="en-US" sz="4000">
              <a:solidFill>
                <a:srgbClr val="1AEE29"/>
              </a:solidFill>
              <a:latin typeface="宋体" panose="02010600030101010101" pitchFamily="2" charset="-122"/>
            </a:endParaRPr>
          </a:p>
        </p:txBody>
      </p:sp>
      <p:sp>
        <p:nvSpPr>
          <p:cNvPr id="958466" name="文本占位符 957442"/>
          <p:cNvSpPr>
            <a:spLocks noGrp="1"/>
          </p:cNvSpPr>
          <p:nvPr>
            <p:ph idx="1"/>
          </p:nvPr>
        </p:nvSpPr>
        <p:spPr>
          <a:xfrm>
            <a:off x="0" y="1268413"/>
            <a:ext cx="9144000" cy="5589587"/>
          </a:xfrm>
        </p:spPr>
        <p:txBody>
          <a:bodyPr anchor="t"/>
          <a:lstStyle/>
          <a:p>
            <a:pPr>
              <a:buNone/>
            </a:pPr>
            <a:r>
              <a:rPr lang="en-US" altLang="zh-CN" sz="2800">
                <a:solidFill>
                  <a:schemeClr val="tx1"/>
                </a:solidFill>
                <a:latin typeface="宋体" panose="02010600030101010101" pitchFamily="2" charset="-122"/>
              </a:rPr>
              <a:t>5.6 </a:t>
            </a:r>
            <a:r>
              <a:rPr lang="zh-CN" altLang="en-US" sz="2800">
                <a:solidFill>
                  <a:schemeClr val="tx1"/>
                </a:solidFill>
                <a:latin typeface="宋体" panose="02010600030101010101" pitchFamily="2" charset="-122"/>
              </a:rPr>
              <a:t>物理结构设计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5.6.1 </a:t>
            </a:r>
            <a:r>
              <a:rPr lang="zh-CN" altLang="en-US" sz="2800">
                <a:solidFill>
                  <a:schemeClr val="tx1"/>
                </a:solidFill>
                <a:latin typeface="宋体" panose="02010600030101010101" pitchFamily="2" charset="-122"/>
              </a:rPr>
              <a:t>聚蔟设计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5.6.2 </a:t>
            </a:r>
            <a:r>
              <a:rPr lang="zh-CN" altLang="en-US" sz="2800">
                <a:solidFill>
                  <a:schemeClr val="tx1"/>
                </a:solidFill>
                <a:latin typeface="宋体" panose="02010600030101010101" pitchFamily="2" charset="-122"/>
              </a:rPr>
              <a:t>索引设计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5.6.3 </a:t>
            </a:r>
            <a:r>
              <a:rPr lang="zh-CN" altLang="en-US" sz="2800">
                <a:solidFill>
                  <a:schemeClr val="tx1"/>
                </a:solidFill>
                <a:latin typeface="宋体" panose="02010600030101010101" pitchFamily="2" charset="-122"/>
              </a:rPr>
              <a:t>分区设计</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 </a:t>
            </a:r>
            <a:r>
              <a:rPr lang="zh-CN" altLang="en-US" sz="2800">
                <a:solidFill>
                  <a:schemeClr val="tx1"/>
                </a:solidFill>
                <a:latin typeface="宋体" panose="02010600030101010101" pitchFamily="2" charset="-122"/>
              </a:rPr>
              <a:t>数据库的实施和维护</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5.7.1 </a:t>
            </a:r>
            <a:r>
              <a:rPr lang="zh-CN" altLang="en-US" sz="2800">
                <a:solidFill>
                  <a:schemeClr val="tx1"/>
                </a:solidFill>
                <a:latin typeface="宋体" panose="02010600030101010101" pitchFamily="2" charset="-122"/>
              </a:rPr>
              <a:t>数据库的建立与调整</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5.7.2 </a:t>
            </a:r>
            <a:r>
              <a:rPr lang="zh-CN" altLang="en-US" sz="2800">
                <a:solidFill>
                  <a:schemeClr val="tx1"/>
                </a:solidFill>
                <a:latin typeface="宋体" panose="02010600030101010101" pitchFamily="2" charset="-122"/>
              </a:rPr>
              <a:t>数据库系统的拭运行</a:t>
            </a:r>
            <a:endParaRPr lang="zh-CN" altLang="en-US" sz="2800">
              <a:solidFill>
                <a:schemeClr val="tx1"/>
              </a:solidFill>
              <a:latin typeface="宋体" panose="02010600030101010101" pitchFamily="2" charset="-122"/>
            </a:endParaRPr>
          </a:p>
          <a:p>
            <a:pPr>
              <a:buNone/>
            </a:pPr>
            <a:r>
              <a:rPr lang="en-US" altLang="zh-CN" sz="2800">
                <a:solidFill>
                  <a:schemeClr val="tx1"/>
                </a:solidFill>
                <a:latin typeface="宋体" panose="02010600030101010101" pitchFamily="2" charset="-122"/>
              </a:rPr>
              <a:t>5.7.3 </a:t>
            </a:r>
            <a:r>
              <a:rPr lang="zh-CN" altLang="en-US" sz="2800">
                <a:solidFill>
                  <a:schemeClr val="tx1"/>
                </a:solidFill>
                <a:latin typeface="宋体" panose="02010600030101010101" pitchFamily="2" charset="-122"/>
              </a:rPr>
              <a:t>数据库系统的运行和维护</a:t>
            </a:r>
            <a:endParaRPr lang="zh-CN" altLang="en-US" sz="2800">
              <a:solidFill>
                <a:schemeClr val="tx1"/>
              </a:solidFill>
              <a:latin typeface="宋体" panose="02010600030101010101" pitchFamily="2" charset="-122"/>
            </a:endParaRPr>
          </a:p>
        </p:txBody>
      </p:sp>
    </p:spTree>
  </p:cSld>
  <p:clrMapOvr>
    <a:masterClrMapping/>
  </p:clrMapOvr>
  <p:transition/>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标题 958465"/>
          <p:cNvSpPr>
            <a:spLocks noGrp="1"/>
          </p:cNvSpPr>
          <p:nvPr>
            <p:ph type="title"/>
          </p:nvPr>
        </p:nvSpPr>
        <p:spPr>
          <a:xfrm>
            <a:off x="0" y="0"/>
            <a:ext cx="2411413" cy="1125538"/>
          </a:xfrm>
        </p:spPr>
        <p:txBody>
          <a:bodyPr anchor="b"/>
          <a:lstStyle/>
          <a:p>
            <a:r>
              <a:rPr lang="zh-CN" altLang="en-US">
                <a:solidFill>
                  <a:srgbClr val="FF99FF"/>
                </a:solidFill>
              </a:rPr>
              <a:t>作业</a:t>
            </a:r>
            <a:endParaRPr lang="zh-CN" altLang="en-US">
              <a:solidFill>
                <a:srgbClr val="FF99FF"/>
              </a:solidFill>
            </a:endParaRPr>
          </a:p>
        </p:txBody>
      </p:sp>
      <p:sp>
        <p:nvSpPr>
          <p:cNvPr id="959490" name="文本占位符 958466"/>
          <p:cNvSpPr>
            <a:spLocks noGrp="1"/>
          </p:cNvSpPr>
          <p:nvPr>
            <p:ph idx="1"/>
          </p:nvPr>
        </p:nvSpPr>
        <p:spPr>
          <a:xfrm>
            <a:off x="0" y="1125538"/>
            <a:ext cx="9324975" cy="6191250"/>
          </a:xfrm>
        </p:spPr>
        <p:txBody>
          <a:bodyPr anchor="t"/>
          <a:lstStyle/>
          <a:p>
            <a:pPr>
              <a:lnSpc>
                <a:spcPct val="80000"/>
              </a:lnSpc>
            </a:pPr>
            <a:r>
              <a:rPr lang="zh-CN" altLang="en-US" sz="2000">
                <a:solidFill>
                  <a:schemeClr val="tx1"/>
                </a:solidFill>
              </a:rPr>
              <a:t>假定一个部门的数据库包括以下的信息：</a:t>
            </a:r>
            <a:endParaRPr lang="zh-CN" altLang="en-US" sz="2000">
              <a:solidFill>
                <a:schemeClr val="tx1"/>
              </a:solidFill>
            </a:endParaRPr>
          </a:p>
          <a:p>
            <a:pPr>
              <a:lnSpc>
                <a:spcPct val="80000"/>
              </a:lnSpc>
            </a:pPr>
            <a:r>
              <a:rPr lang="en-US" altLang="zh-CN" sz="2000">
                <a:solidFill>
                  <a:schemeClr val="tx1"/>
                </a:solidFill>
              </a:rPr>
              <a:t>.</a:t>
            </a:r>
            <a:r>
              <a:rPr lang="zh-CN" altLang="en-US" sz="2000">
                <a:solidFill>
                  <a:schemeClr val="tx1"/>
                </a:solidFill>
              </a:rPr>
              <a:t>职工的信息</a:t>
            </a:r>
            <a:endParaRPr lang="zh-CN" altLang="en-US" sz="2000">
              <a:solidFill>
                <a:schemeClr val="tx1"/>
              </a:solidFill>
            </a:endParaRPr>
          </a:p>
          <a:p>
            <a:pPr>
              <a:lnSpc>
                <a:spcPct val="80000"/>
              </a:lnSpc>
            </a:pPr>
            <a:r>
              <a:rPr lang="en-US" altLang="zh-CN" sz="2000">
                <a:solidFill>
                  <a:schemeClr val="tx1"/>
                </a:solidFill>
              </a:rPr>
              <a:t>.</a:t>
            </a:r>
            <a:r>
              <a:rPr lang="zh-CN" altLang="en-US" sz="2000">
                <a:solidFill>
                  <a:schemeClr val="tx1"/>
                </a:solidFill>
              </a:rPr>
              <a:t>部门的信息</a:t>
            </a:r>
            <a:endParaRPr lang="zh-CN" altLang="en-US" sz="2000">
              <a:solidFill>
                <a:schemeClr val="tx1"/>
              </a:solidFill>
            </a:endParaRPr>
          </a:p>
          <a:p>
            <a:pPr>
              <a:lnSpc>
                <a:spcPct val="80000"/>
              </a:lnSpc>
            </a:pPr>
            <a:r>
              <a:rPr lang="zh-CN" altLang="en-US" sz="2000">
                <a:solidFill>
                  <a:schemeClr val="tx1"/>
                </a:solidFill>
              </a:rPr>
              <a:t>产品的信息</a:t>
            </a:r>
            <a:endParaRPr lang="zh-CN" altLang="en-US" sz="2000">
              <a:solidFill>
                <a:schemeClr val="tx1"/>
              </a:solidFill>
            </a:endParaRPr>
          </a:p>
          <a:p>
            <a:pPr>
              <a:lnSpc>
                <a:spcPct val="80000"/>
              </a:lnSpc>
            </a:pPr>
            <a:r>
              <a:rPr lang="zh-CN" altLang="en-US" sz="2000">
                <a:solidFill>
                  <a:schemeClr val="tx1"/>
                </a:solidFill>
              </a:rPr>
              <a:t>制造商的信息</a:t>
            </a:r>
            <a:endParaRPr lang="zh-CN" altLang="en-US" sz="2000">
              <a:solidFill>
                <a:schemeClr val="tx1"/>
              </a:solidFill>
            </a:endParaRPr>
          </a:p>
          <a:p>
            <a:pPr>
              <a:lnSpc>
                <a:spcPct val="80000"/>
              </a:lnSpc>
            </a:pPr>
            <a:r>
              <a:rPr lang="zh-CN" altLang="en-US" sz="2000">
                <a:solidFill>
                  <a:schemeClr val="tx1"/>
                </a:solidFill>
              </a:rPr>
              <a:t>试画出这个数据库的</a:t>
            </a:r>
            <a:r>
              <a:rPr lang="en-US" altLang="zh-CN" sz="2000">
                <a:solidFill>
                  <a:schemeClr val="tx1"/>
                </a:solidFill>
              </a:rPr>
              <a:t>E-R</a:t>
            </a:r>
            <a:r>
              <a:rPr lang="zh-CN" altLang="en-US" sz="2000">
                <a:solidFill>
                  <a:schemeClr val="tx1"/>
                </a:solidFill>
              </a:rPr>
              <a:t>图</a:t>
            </a:r>
            <a:endParaRPr lang="zh-CN" altLang="en-US" sz="2000">
              <a:solidFill>
                <a:schemeClr val="tx1"/>
              </a:solidFill>
            </a:endParaRPr>
          </a:p>
          <a:p>
            <a:pPr>
              <a:lnSpc>
                <a:spcPct val="80000"/>
              </a:lnSpc>
            </a:pPr>
            <a:r>
              <a:rPr lang="zh-CN" altLang="en-US" sz="2000">
                <a:solidFill>
                  <a:schemeClr val="tx1"/>
                </a:solidFill>
              </a:rPr>
              <a:t>习题二</a:t>
            </a:r>
            <a:endParaRPr lang="zh-CN" altLang="en-US" sz="2000">
              <a:solidFill>
                <a:schemeClr val="tx1"/>
              </a:solidFill>
            </a:endParaRPr>
          </a:p>
          <a:p>
            <a:pPr>
              <a:lnSpc>
                <a:spcPct val="80000"/>
              </a:lnSpc>
            </a:pPr>
            <a:r>
              <a:rPr lang="zh-CN" altLang="en-US" sz="2000">
                <a:solidFill>
                  <a:schemeClr val="tx1"/>
                </a:solidFill>
              </a:rPr>
              <a:t>某医院病房计算机管理中需要如下信息</a:t>
            </a:r>
            <a:r>
              <a:rPr lang="en-US" altLang="zh-CN" sz="2000">
                <a:solidFill>
                  <a:schemeClr val="tx1"/>
                </a:solidFill>
              </a:rPr>
              <a:t>:</a:t>
            </a:r>
            <a:endParaRPr lang="en-US" altLang="zh-CN" sz="2000">
              <a:solidFill>
                <a:schemeClr val="tx1"/>
              </a:solidFill>
            </a:endParaRPr>
          </a:p>
          <a:p>
            <a:pPr>
              <a:lnSpc>
                <a:spcPct val="80000"/>
              </a:lnSpc>
            </a:pPr>
            <a:r>
              <a:rPr lang="zh-CN" altLang="en-US" sz="2000">
                <a:solidFill>
                  <a:schemeClr val="tx1"/>
                </a:solidFill>
              </a:rPr>
              <a:t>科室</a:t>
            </a:r>
            <a:endParaRPr lang="zh-CN" altLang="en-US" sz="2000">
              <a:solidFill>
                <a:schemeClr val="tx1"/>
              </a:solidFill>
            </a:endParaRPr>
          </a:p>
          <a:p>
            <a:pPr>
              <a:lnSpc>
                <a:spcPct val="80000"/>
              </a:lnSpc>
            </a:pPr>
            <a:r>
              <a:rPr lang="zh-CN" altLang="en-US" sz="2000">
                <a:solidFill>
                  <a:schemeClr val="tx1"/>
                </a:solidFill>
              </a:rPr>
              <a:t>病房</a:t>
            </a:r>
            <a:endParaRPr lang="zh-CN" altLang="en-US" sz="2000">
              <a:solidFill>
                <a:schemeClr val="tx1"/>
              </a:solidFill>
            </a:endParaRPr>
          </a:p>
          <a:p>
            <a:pPr>
              <a:lnSpc>
                <a:spcPct val="80000"/>
              </a:lnSpc>
            </a:pPr>
            <a:r>
              <a:rPr lang="zh-CN" altLang="en-US" sz="2000">
                <a:solidFill>
                  <a:schemeClr val="tx1"/>
                </a:solidFill>
              </a:rPr>
              <a:t>医生</a:t>
            </a:r>
            <a:endParaRPr lang="zh-CN" altLang="en-US" sz="2000">
              <a:solidFill>
                <a:schemeClr val="tx1"/>
              </a:solidFill>
            </a:endParaRPr>
          </a:p>
          <a:p>
            <a:pPr>
              <a:lnSpc>
                <a:spcPct val="80000"/>
              </a:lnSpc>
            </a:pPr>
            <a:r>
              <a:rPr lang="zh-CN" altLang="en-US" sz="2000">
                <a:solidFill>
                  <a:schemeClr val="tx1"/>
                </a:solidFill>
              </a:rPr>
              <a:t>病人</a:t>
            </a:r>
            <a:endParaRPr lang="zh-CN" altLang="en-US" sz="2000">
              <a:solidFill>
                <a:schemeClr val="tx1"/>
              </a:solidFill>
            </a:endParaRPr>
          </a:p>
          <a:p>
            <a:pPr>
              <a:lnSpc>
                <a:spcPct val="80000"/>
              </a:lnSpc>
            </a:pPr>
            <a:r>
              <a:rPr lang="zh-CN" altLang="en-US" sz="2000">
                <a:solidFill>
                  <a:schemeClr val="tx1"/>
                </a:solidFill>
              </a:rPr>
              <a:t>其中</a:t>
            </a:r>
            <a:r>
              <a:rPr lang="en-US" altLang="zh-CN" sz="2000">
                <a:solidFill>
                  <a:schemeClr val="tx1"/>
                </a:solidFill>
              </a:rPr>
              <a:t>,</a:t>
            </a:r>
            <a:r>
              <a:rPr lang="zh-CN" altLang="en-US" sz="2000">
                <a:solidFill>
                  <a:schemeClr val="tx1"/>
                </a:solidFill>
              </a:rPr>
              <a:t>一个科室有多个病房</a:t>
            </a:r>
            <a:r>
              <a:rPr lang="en-US" altLang="zh-CN" sz="2000">
                <a:solidFill>
                  <a:schemeClr val="tx1"/>
                </a:solidFill>
              </a:rPr>
              <a:t>,</a:t>
            </a:r>
            <a:r>
              <a:rPr lang="zh-CN" altLang="en-US" sz="2000">
                <a:solidFill>
                  <a:schemeClr val="tx1"/>
                </a:solidFill>
              </a:rPr>
              <a:t>多个医生</a:t>
            </a:r>
            <a:r>
              <a:rPr lang="en-US" altLang="zh-CN" sz="2000">
                <a:solidFill>
                  <a:schemeClr val="tx1"/>
                </a:solidFill>
              </a:rPr>
              <a:t>,</a:t>
            </a:r>
            <a:r>
              <a:rPr lang="zh-CN" altLang="en-US" sz="2000">
                <a:solidFill>
                  <a:schemeClr val="tx1"/>
                </a:solidFill>
              </a:rPr>
              <a:t>一个病房只能属于一个科室</a:t>
            </a:r>
            <a:r>
              <a:rPr lang="en-US" altLang="zh-CN" sz="2000">
                <a:solidFill>
                  <a:schemeClr val="tx1"/>
                </a:solidFill>
              </a:rPr>
              <a:t>,</a:t>
            </a:r>
            <a:r>
              <a:rPr lang="zh-CN" altLang="en-US" sz="2000">
                <a:solidFill>
                  <a:schemeClr val="tx1"/>
                </a:solidFill>
              </a:rPr>
              <a:t>一个医生只属于一个科室</a:t>
            </a:r>
            <a:r>
              <a:rPr lang="en-US" altLang="zh-CN" sz="2000">
                <a:solidFill>
                  <a:schemeClr val="tx1"/>
                </a:solidFill>
              </a:rPr>
              <a:t>,</a:t>
            </a:r>
            <a:r>
              <a:rPr lang="zh-CN" altLang="en-US" sz="2000">
                <a:solidFill>
                  <a:schemeClr val="tx1"/>
                </a:solidFill>
              </a:rPr>
              <a:t>但可负责多个病人的诊治</a:t>
            </a:r>
            <a:r>
              <a:rPr lang="en-US" altLang="zh-CN" sz="2000">
                <a:solidFill>
                  <a:schemeClr val="tx1"/>
                </a:solidFill>
              </a:rPr>
              <a:t>,</a:t>
            </a:r>
            <a:r>
              <a:rPr lang="zh-CN" altLang="en-US" sz="2000">
                <a:solidFill>
                  <a:schemeClr val="tx1"/>
                </a:solidFill>
              </a:rPr>
              <a:t>一个病人的主管医生只有一个</a:t>
            </a:r>
            <a:r>
              <a:rPr lang="en-US" altLang="zh-CN" sz="2000">
                <a:solidFill>
                  <a:schemeClr val="tx1"/>
                </a:solidFill>
              </a:rPr>
              <a:t>.</a:t>
            </a:r>
            <a:endParaRPr lang="en-US" altLang="zh-CN" sz="2000">
              <a:solidFill>
                <a:schemeClr val="tx1"/>
              </a:solidFill>
            </a:endParaRPr>
          </a:p>
          <a:p>
            <a:pPr>
              <a:lnSpc>
                <a:spcPct val="80000"/>
              </a:lnSpc>
            </a:pPr>
            <a:r>
              <a:rPr lang="zh-CN" altLang="en-US" sz="2000">
                <a:solidFill>
                  <a:schemeClr val="tx1"/>
                </a:solidFill>
              </a:rPr>
              <a:t>完成如下设计</a:t>
            </a:r>
            <a:r>
              <a:rPr lang="en-US" altLang="zh-CN" sz="2000">
                <a:solidFill>
                  <a:schemeClr val="tx1"/>
                </a:solidFill>
              </a:rPr>
              <a:t>:</a:t>
            </a:r>
            <a:endParaRPr lang="en-US" altLang="zh-CN" sz="2000">
              <a:solidFill>
                <a:schemeClr val="tx1"/>
              </a:solidFill>
            </a:endParaRPr>
          </a:p>
          <a:p>
            <a:pPr>
              <a:lnSpc>
                <a:spcPct val="80000"/>
              </a:lnSpc>
            </a:pPr>
            <a:r>
              <a:rPr lang="zh-CN" altLang="en-US" sz="2000">
                <a:solidFill>
                  <a:schemeClr val="tx1"/>
                </a:solidFill>
              </a:rPr>
              <a:t>设计该计算机管理系统的</a:t>
            </a:r>
            <a:r>
              <a:rPr lang="en-US" altLang="zh-CN" sz="2000">
                <a:solidFill>
                  <a:schemeClr val="tx1"/>
                </a:solidFill>
              </a:rPr>
              <a:t>E-R</a:t>
            </a:r>
            <a:r>
              <a:rPr lang="zh-CN" altLang="en-US" sz="2000">
                <a:solidFill>
                  <a:schemeClr val="tx1"/>
                </a:solidFill>
              </a:rPr>
              <a:t>图</a:t>
            </a:r>
            <a:endParaRPr lang="zh-CN" altLang="en-US" sz="2000">
              <a:solidFill>
                <a:schemeClr val="tx1"/>
              </a:solidFill>
            </a:endParaRPr>
          </a:p>
          <a:p>
            <a:pPr>
              <a:lnSpc>
                <a:spcPct val="80000"/>
              </a:lnSpc>
            </a:pPr>
            <a:r>
              <a:rPr lang="zh-CN" altLang="en-US" sz="2000">
                <a:solidFill>
                  <a:schemeClr val="tx1"/>
                </a:solidFill>
              </a:rPr>
              <a:t>将该</a:t>
            </a:r>
            <a:r>
              <a:rPr lang="en-US" altLang="zh-CN" sz="2000">
                <a:solidFill>
                  <a:schemeClr val="tx1"/>
                </a:solidFill>
              </a:rPr>
              <a:t>E-R</a:t>
            </a:r>
            <a:r>
              <a:rPr lang="zh-CN" altLang="en-US" sz="2000">
                <a:solidFill>
                  <a:schemeClr val="tx1"/>
                </a:solidFill>
              </a:rPr>
              <a:t>图转换为关系模型结构</a:t>
            </a:r>
            <a:endParaRPr lang="zh-CN" altLang="en-US" sz="2000">
              <a:solidFill>
                <a:schemeClr val="tx1"/>
              </a:solidFill>
            </a:endParaRPr>
          </a:p>
          <a:p>
            <a:pPr>
              <a:lnSpc>
                <a:spcPct val="80000"/>
              </a:lnSpc>
            </a:pPr>
            <a:r>
              <a:rPr lang="zh-CN" altLang="en-US" sz="2000">
                <a:solidFill>
                  <a:schemeClr val="tx1"/>
                </a:solidFill>
              </a:rPr>
              <a:t>指出转换结果中每个关系模式的候选码</a:t>
            </a:r>
            <a:endParaRPr lang="zh-CN" altLang="en-US" sz="2000">
              <a:solidFill>
                <a:schemeClr val="tx1"/>
              </a:solidFill>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3" name="标题 959489"/>
          <p:cNvSpPr>
            <a:spLocks noGrp="1"/>
          </p:cNvSpPr>
          <p:nvPr>
            <p:ph type="title"/>
          </p:nvPr>
        </p:nvSpPr>
        <p:spPr>
          <a:xfrm>
            <a:off x="0" y="0"/>
            <a:ext cx="5076825" cy="1125538"/>
          </a:xfrm>
        </p:spPr>
        <p:txBody>
          <a:bodyPr anchor="b"/>
          <a:lstStyle/>
          <a:p>
            <a:r>
              <a:rPr lang="zh-CN" altLang="en-US" sz="4000">
                <a:solidFill>
                  <a:srgbClr val="10E652"/>
                </a:solidFill>
              </a:rPr>
              <a:t>作业</a:t>
            </a:r>
            <a:endParaRPr lang="zh-CN" altLang="en-US" sz="4000">
              <a:solidFill>
                <a:srgbClr val="10E652"/>
              </a:solidFill>
            </a:endParaRPr>
          </a:p>
        </p:txBody>
      </p:sp>
      <p:sp>
        <p:nvSpPr>
          <p:cNvPr id="960514" name="文本占位符 959490"/>
          <p:cNvSpPr>
            <a:spLocks noGrp="1"/>
          </p:cNvSpPr>
          <p:nvPr>
            <p:ph idx="1"/>
          </p:nvPr>
        </p:nvSpPr>
        <p:spPr>
          <a:xfrm>
            <a:off x="0" y="1196975"/>
            <a:ext cx="9144000" cy="5661025"/>
          </a:xfrm>
        </p:spPr>
        <p:txBody>
          <a:bodyPr anchor="t"/>
          <a:lstStyle/>
          <a:p>
            <a:r>
              <a:rPr lang="zh-CN" altLang="en-US" sz="2800">
                <a:solidFill>
                  <a:schemeClr val="tx1"/>
                </a:solidFill>
              </a:rPr>
              <a:t>一个图书借阅管理数据库要求提供下述服务</a:t>
            </a:r>
            <a:r>
              <a:rPr lang="en-US" altLang="zh-CN" sz="2800">
                <a:solidFill>
                  <a:schemeClr val="tx1"/>
                </a:solidFill>
              </a:rPr>
              <a:t>:</a:t>
            </a:r>
            <a:endParaRPr lang="en-US" altLang="zh-CN" sz="2800">
              <a:solidFill>
                <a:schemeClr val="tx1"/>
              </a:solidFill>
            </a:endParaRPr>
          </a:p>
          <a:p>
            <a:r>
              <a:rPr lang="en-US" altLang="zh-CN" sz="2800">
                <a:solidFill>
                  <a:schemeClr val="tx1"/>
                </a:solidFill>
              </a:rPr>
              <a:t>1</a:t>
            </a:r>
            <a:r>
              <a:rPr lang="zh-CN" altLang="en-US" sz="2800">
                <a:solidFill>
                  <a:schemeClr val="tx1"/>
                </a:solidFill>
              </a:rPr>
              <a:t>可随时查阅书库中现有书籍的品种、数量与存放位置</a:t>
            </a:r>
            <a:endParaRPr lang="zh-CN" altLang="en-US" sz="2800">
              <a:solidFill>
                <a:schemeClr val="tx1"/>
              </a:solidFill>
            </a:endParaRPr>
          </a:p>
          <a:p>
            <a:r>
              <a:rPr lang="en-US" altLang="zh-CN" sz="2800">
                <a:solidFill>
                  <a:schemeClr val="tx1"/>
                </a:solidFill>
              </a:rPr>
              <a:t>2</a:t>
            </a:r>
            <a:r>
              <a:rPr lang="zh-CN" altLang="en-US" sz="2800">
                <a:solidFill>
                  <a:schemeClr val="tx1"/>
                </a:solidFill>
              </a:rPr>
              <a:t>可随时查询书籍借还情况</a:t>
            </a:r>
            <a:r>
              <a:rPr lang="en-US" altLang="zh-CN" sz="2800">
                <a:solidFill>
                  <a:schemeClr val="tx1"/>
                </a:solidFill>
              </a:rPr>
              <a:t>.</a:t>
            </a:r>
            <a:r>
              <a:rPr lang="zh-CN" altLang="en-US" sz="2800">
                <a:solidFill>
                  <a:schemeClr val="tx1"/>
                </a:solidFill>
              </a:rPr>
              <a:t>包括借书人单位、姓名、借书证号、借书日期和还书日期</a:t>
            </a:r>
            <a:endParaRPr lang="zh-CN" altLang="en-US" sz="2800">
              <a:solidFill>
                <a:schemeClr val="tx1"/>
              </a:solidFill>
            </a:endParaRPr>
          </a:p>
          <a:p>
            <a:r>
              <a:rPr lang="en-US" altLang="zh-CN" sz="2800">
                <a:solidFill>
                  <a:schemeClr val="tx1"/>
                </a:solidFill>
              </a:rPr>
              <a:t>3 </a:t>
            </a:r>
            <a:r>
              <a:rPr lang="zh-CN" altLang="en-US" sz="2800">
                <a:solidFill>
                  <a:schemeClr val="tx1"/>
                </a:solidFill>
              </a:rPr>
              <a:t>当需要时，可通过数据库中保存的出版社的电报编号、电话、邮编及地址等信息向有关书籍的出版社增购有关书籍。约定，一个出版社可出版多种书籍，同一本书仅为一个出版社出版，出版社具有惟一性。</a:t>
            </a:r>
            <a:endParaRPr lang="zh-CN" altLang="en-US" sz="2800">
              <a:solidFill>
                <a:schemeClr val="tx1"/>
              </a:solidFill>
            </a:endParaRPr>
          </a:p>
          <a:p>
            <a:r>
              <a:rPr lang="zh-CN" altLang="en-US" sz="2800">
                <a:solidFill>
                  <a:schemeClr val="tx1"/>
                </a:solidFill>
              </a:rPr>
              <a:t>根据以上情况和假设，试作如下设计：</a:t>
            </a:r>
            <a:endParaRPr lang="zh-CN" altLang="en-US" sz="2800">
              <a:solidFill>
                <a:schemeClr val="tx1"/>
              </a:solidFill>
            </a:endParaRPr>
          </a:p>
          <a:p>
            <a:r>
              <a:rPr lang="zh-CN" altLang="en-US" sz="2800">
                <a:solidFill>
                  <a:schemeClr val="tx1"/>
                </a:solidFill>
              </a:rPr>
              <a:t>构造满足需求的</a:t>
            </a:r>
            <a:r>
              <a:rPr lang="en-US" altLang="zh-CN" sz="2800">
                <a:solidFill>
                  <a:schemeClr val="tx1"/>
                </a:solidFill>
              </a:rPr>
              <a:t>E-R</a:t>
            </a:r>
            <a:r>
              <a:rPr lang="zh-CN" altLang="en-US" sz="2800">
                <a:solidFill>
                  <a:schemeClr val="tx1"/>
                </a:solidFill>
              </a:rPr>
              <a:t>图</a:t>
            </a:r>
            <a:endParaRPr lang="zh-CN" altLang="en-US" sz="2800">
              <a:solidFill>
                <a:schemeClr val="tx1"/>
              </a:solidFill>
            </a:endParaRPr>
          </a:p>
          <a:p>
            <a:r>
              <a:rPr lang="zh-CN" altLang="en-US" sz="2800">
                <a:solidFill>
                  <a:schemeClr val="tx1"/>
                </a:solidFill>
              </a:rPr>
              <a:t>转化为等价的关系模型结构。</a:t>
            </a:r>
            <a:endParaRPr lang="zh-CN" altLang="en-US" sz="2800">
              <a:solidFill>
                <a:schemeClr val="tx1"/>
              </a:solidFill>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7" name="标题 960513"/>
          <p:cNvSpPr>
            <a:spLocks noGrp="1"/>
          </p:cNvSpPr>
          <p:nvPr>
            <p:ph type="title"/>
          </p:nvPr>
        </p:nvSpPr>
        <p:spPr>
          <a:xfrm>
            <a:off x="0" y="0"/>
            <a:ext cx="4859338" cy="1125538"/>
          </a:xfrm>
        </p:spPr>
        <p:txBody>
          <a:bodyPr anchor="b"/>
          <a:lstStyle/>
          <a:p>
            <a:r>
              <a:rPr lang="zh-CN" altLang="en-US">
                <a:solidFill>
                  <a:srgbClr val="FF99FF"/>
                </a:solidFill>
              </a:rPr>
              <a:t>作业</a:t>
            </a:r>
            <a:endParaRPr lang="zh-CN" altLang="en-US">
              <a:solidFill>
                <a:srgbClr val="FF99FF"/>
              </a:solidFill>
            </a:endParaRPr>
          </a:p>
        </p:txBody>
      </p:sp>
      <p:sp>
        <p:nvSpPr>
          <p:cNvPr id="961538" name="文本占位符 960514"/>
          <p:cNvSpPr>
            <a:spLocks noGrp="1"/>
          </p:cNvSpPr>
          <p:nvPr>
            <p:ph idx="1"/>
          </p:nvPr>
        </p:nvSpPr>
        <p:spPr>
          <a:xfrm>
            <a:off x="0" y="1125538"/>
            <a:ext cx="9144000" cy="5732462"/>
          </a:xfrm>
        </p:spPr>
        <p:txBody>
          <a:bodyPr anchor="t"/>
          <a:lstStyle/>
          <a:p>
            <a:pPr>
              <a:lnSpc>
                <a:spcPct val="80000"/>
              </a:lnSpc>
            </a:pPr>
            <a:r>
              <a:rPr lang="zh-CN" altLang="en-US" sz="2800">
                <a:solidFill>
                  <a:schemeClr val="tx1"/>
                </a:solidFill>
              </a:rPr>
              <a:t>工厂需建立一个管理数据库存储以下信息：</a:t>
            </a:r>
            <a:endParaRPr lang="zh-CN" altLang="en-US" sz="2800">
              <a:solidFill>
                <a:schemeClr val="tx1"/>
              </a:solidFill>
            </a:endParaRPr>
          </a:p>
          <a:p>
            <a:pPr>
              <a:lnSpc>
                <a:spcPct val="80000"/>
              </a:lnSpc>
            </a:pPr>
            <a:r>
              <a:rPr lang="en-US" altLang="zh-CN" sz="2800">
                <a:solidFill>
                  <a:schemeClr val="tx1"/>
                </a:solidFill>
              </a:rPr>
              <a:t>.</a:t>
            </a:r>
            <a:r>
              <a:rPr lang="zh-CN" altLang="en-US" sz="2800">
                <a:solidFill>
                  <a:schemeClr val="tx1"/>
                </a:solidFill>
              </a:rPr>
              <a:t>一个厂内有多个车间</a:t>
            </a:r>
            <a:r>
              <a:rPr lang="en-US" altLang="zh-CN" sz="2800">
                <a:solidFill>
                  <a:schemeClr val="tx1"/>
                </a:solidFill>
              </a:rPr>
              <a:t>,</a:t>
            </a:r>
            <a:r>
              <a:rPr lang="zh-CN" altLang="en-US" sz="2800">
                <a:solidFill>
                  <a:schemeClr val="tx1"/>
                </a:solidFill>
              </a:rPr>
              <a:t>每个车间有车间号</a:t>
            </a:r>
            <a:r>
              <a:rPr lang="en-US" altLang="zh-CN" sz="2800">
                <a:solidFill>
                  <a:schemeClr val="tx1"/>
                </a:solidFill>
              </a:rPr>
              <a:t>.</a:t>
            </a:r>
            <a:r>
              <a:rPr lang="zh-CN" altLang="en-US" sz="2800">
                <a:solidFill>
                  <a:schemeClr val="tx1"/>
                </a:solidFill>
              </a:rPr>
              <a:t>车间主任姓名</a:t>
            </a:r>
            <a:r>
              <a:rPr lang="en-US" altLang="zh-CN" sz="2800">
                <a:solidFill>
                  <a:schemeClr val="tx1"/>
                </a:solidFill>
              </a:rPr>
              <a:t>.</a:t>
            </a:r>
            <a:r>
              <a:rPr lang="zh-CN" altLang="en-US" sz="2800">
                <a:solidFill>
                  <a:schemeClr val="tx1"/>
                </a:solidFill>
              </a:rPr>
              <a:t>地址和电话</a:t>
            </a:r>
            <a:endParaRPr lang="zh-CN" altLang="en-US" sz="2800">
              <a:solidFill>
                <a:schemeClr val="tx1"/>
              </a:solidFill>
            </a:endParaRPr>
          </a:p>
          <a:p>
            <a:pPr>
              <a:lnSpc>
                <a:spcPct val="80000"/>
              </a:lnSpc>
            </a:pPr>
            <a:r>
              <a:rPr lang="en-US" altLang="zh-CN" sz="2800">
                <a:solidFill>
                  <a:schemeClr val="tx1"/>
                </a:solidFill>
              </a:rPr>
              <a:t>.</a:t>
            </a:r>
            <a:r>
              <a:rPr lang="zh-CN" altLang="en-US" sz="2800">
                <a:solidFill>
                  <a:schemeClr val="tx1"/>
                </a:solidFill>
              </a:rPr>
              <a:t>一个车间有多个工人</a:t>
            </a:r>
            <a:r>
              <a:rPr lang="en-US" altLang="zh-CN" sz="2800">
                <a:solidFill>
                  <a:schemeClr val="tx1"/>
                </a:solidFill>
              </a:rPr>
              <a:t>,</a:t>
            </a:r>
            <a:r>
              <a:rPr lang="zh-CN" altLang="en-US" sz="2800">
                <a:solidFill>
                  <a:schemeClr val="tx1"/>
                </a:solidFill>
              </a:rPr>
              <a:t>每个工人有职工号</a:t>
            </a:r>
            <a:r>
              <a:rPr lang="en-US" altLang="zh-CN" sz="2800">
                <a:solidFill>
                  <a:schemeClr val="tx1"/>
                </a:solidFill>
              </a:rPr>
              <a:t>.</a:t>
            </a:r>
            <a:r>
              <a:rPr lang="zh-CN" altLang="en-US" sz="2800">
                <a:solidFill>
                  <a:schemeClr val="tx1"/>
                </a:solidFill>
              </a:rPr>
              <a:t>姓名年龄性别和工种</a:t>
            </a:r>
            <a:endParaRPr lang="zh-CN" altLang="en-US" sz="2800">
              <a:solidFill>
                <a:schemeClr val="tx1"/>
              </a:solidFill>
            </a:endParaRPr>
          </a:p>
          <a:p>
            <a:pPr>
              <a:lnSpc>
                <a:spcPct val="80000"/>
              </a:lnSpc>
            </a:pPr>
            <a:r>
              <a:rPr lang="zh-CN" altLang="en-US" sz="2800">
                <a:solidFill>
                  <a:schemeClr val="tx1"/>
                </a:solidFill>
              </a:rPr>
              <a:t>一个车间生产多种零件</a:t>
            </a:r>
            <a:r>
              <a:rPr lang="en-US" altLang="zh-CN" sz="2800">
                <a:solidFill>
                  <a:schemeClr val="tx1"/>
                </a:solidFill>
              </a:rPr>
              <a:t>,</a:t>
            </a:r>
            <a:r>
              <a:rPr lang="zh-CN" altLang="en-US" sz="2800">
                <a:solidFill>
                  <a:schemeClr val="tx1"/>
                </a:solidFill>
              </a:rPr>
              <a:t>一个零件也可能为多个车间制造</a:t>
            </a:r>
            <a:r>
              <a:rPr lang="en-US" altLang="zh-CN" sz="2800">
                <a:solidFill>
                  <a:schemeClr val="tx1"/>
                </a:solidFill>
              </a:rPr>
              <a:t>.</a:t>
            </a:r>
            <a:endParaRPr lang="en-US" altLang="zh-CN" sz="2800">
              <a:solidFill>
                <a:schemeClr val="tx1"/>
              </a:solidFill>
            </a:endParaRPr>
          </a:p>
          <a:p>
            <a:pPr>
              <a:lnSpc>
                <a:spcPct val="80000"/>
              </a:lnSpc>
            </a:pPr>
            <a:r>
              <a:rPr lang="zh-CN" altLang="en-US" sz="2800">
                <a:solidFill>
                  <a:schemeClr val="tx1"/>
                </a:solidFill>
              </a:rPr>
              <a:t>一个产品由多种零件组成</a:t>
            </a:r>
            <a:r>
              <a:rPr lang="en-US" altLang="zh-CN" sz="2800">
                <a:solidFill>
                  <a:schemeClr val="tx1"/>
                </a:solidFill>
              </a:rPr>
              <a:t>,</a:t>
            </a:r>
            <a:r>
              <a:rPr lang="zh-CN" altLang="en-US" sz="2800">
                <a:solidFill>
                  <a:schemeClr val="tx1"/>
                </a:solidFill>
              </a:rPr>
              <a:t>一种零件也可装配出多种产品</a:t>
            </a:r>
            <a:endParaRPr lang="zh-CN" altLang="en-US" sz="2800">
              <a:solidFill>
                <a:schemeClr val="tx1"/>
              </a:solidFill>
            </a:endParaRPr>
          </a:p>
          <a:p>
            <a:pPr>
              <a:lnSpc>
                <a:spcPct val="80000"/>
              </a:lnSpc>
            </a:pPr>
            <a:r>
              <a:rPr lang="zh-CN" altLang="en-US" sz="2800">
                <a:solidFill>
                  <a:schemeClr val="tx1"/>
                </a:solidFill>
              </a:rPr>
              <a:t>产品与零件均存入仓库中</a:t>
            </a:r>
            <a:endParaRPr lang="zh-CN" altLang="en-US" sz="2800">
              <a:solidFill>
                <a:schemeClr val="tx1"/>
              </a:solidFill>
            </a:endParaRPr>
          </a:p>
          <a:p>
            <a:pPr>
              <a:lnSpc>
                <a:spcPct val="80000"/>
              </a:lnSpc>
            </a:pPr>
            <a:r>
              <a:rPr lang="zh-CN" altLang="en-US" sz="2800">
                <a:solidFill>
                  <a:schemeClr val="tx1"/>
                </a:solidFill>
              </a:rPr>
              <a:t>厂内有多个仓库</a:t>
            </a:r>
            <a:endParaRPr lang="zh-CN" altLang="en-US" sz="2800">
              <a:solidFill>
                <a:schemeClr val="tx1"/>
              </a:solidFill>
            </a:endParaRPr>
          </a:p>
          <a:p>
            <a:pPr>
              <a:lnSpc>
                <a:spcPct val="80000"/>
              </a:lnSpc>
            </a:pPr>
            <a:r>
              <a:rPr lang="en-US" altLang="zh-CN" sz="2800">
                <a:solidFill>
                  <a:schemeClr val="tx1"/>
                </a:solidFill>
              </a:rPr>
              <a:t>1</a:t>
            </a:r>
            <a:r>
              <a:rPr lang="zh-CN" altLang="en-US" sz="2800">
                <a:solidFill>
                  <a:schemeClr val="tx1"/>
                </a:solidFill>
              </a:rPr>
              <a:t>、要求画出</a:t>
            </a:r>
            <a:r>
              <a:rPr lang="en-US" altLang="zh-CN" sz="2800">
                <a:solidFill>
                  <a:schemeClr val="tx1"/>
                </a:solidFill>
              </a:rPr>
              <a:t>E-R</a:t>
            </a:r>
            <a:r>
              <a:rPr lang="zh-CN" altLang="en-US" sz="2800">
                <a:solidFill>
                  <a:schemeClr val="tx1"/>
                </a:solidFill>
              </a:rPr>
              <a:t>图</a:t>
            </a:r>
            <a:endParaRPr lang="zh-CN" altLang="en-US" sz="2800">
              <a:solidFill>
                <a:schemeClr val="tx1"/>
              </a:solidFill>
            </a:endParaRPr>
          </a:p>
          <a:p>
            <a:pPr>
              <a:lnSpc>
                <a:spcPct val="80000"/>
              </a:lnSpc>
            </a:pPr>
            <a:r>
              <a:rPr lang="en-US" altLang="zh-CN" sz="2800">
                <a:solidFill>
                  <a:schemeClr val="tx1"/>
                </a:solidFill>
              </a:rPr>
              <a:t>2</a:t>
            </a:r>
            <a:r>
              <a:rPr lang="zh-CN" altLang="en-US" sz="2800">
                <a:solidFill>
                  <a:schemeClr val="tx1"/>
                </a:solidFill>
              </a:rPr>
              <a:t>、给出相应的关系模型</a:t>
            </a:r>
            <a:endParaRPr lang="zh-CN" altLang="en-US" sz="2800">
              <a:solidFill>
                <a:schemeClr val="tx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96257"/>
          <p:cNvSpPr>
            <a:spLocks noGrp="1"/>
          </p:cNvSpPr>
          <p:nvPr>
            <p:ph type="title"/>
          </p:nvPr>
        </p:nvSpPr>
        <p:spPr>
          <a:xfrm>
            <a:off x="685800" y="152400"/>
            <a:ext cx="6870700" cy="828675"/>
          </a:xfrm>
        </p:spPr>
        <p:txBody>
          <a:bodyPr anchor="b"/>
          <a:lstStyle/>
          <a:p>
            <a:r>
              <a:rPr lang="zh-CN" altLang="en-US"/>
              <a:t>关系数据模型的数据结构</a:t>
            </a:r>
            <a:endParaRPr lang="zh-CN" altLang="en-US"/>
          </a:p>
        </p:txBody>
      </p:sp>
      <p:sp>
        <p:nvSpPr>
          <p:cNvPr id="97282" name="文本占位符 96258"/>
          <p:cNvSpPr>
            <a:spLocks noGrp="1"/>
          </p:cNvSpPr>
          <p:nvPr>
            <p:ph idx="1"/>
          </p:nvPr>
        </p:nvSpPr>
        <p:spPr>
          <a:xfrm>
            <a:off x="179388" y="1125538"/>
            <a:ext cx="8964612" cy="5472112"/>
          </a:xfrm>
        </p:spPr>
        <p:txBody>
          <a:bodyPr anchor="t"/>
          <a:lstStyle/>
          <a:p>
            <a:r>
              <a:rPr lang="zh-CN" altLang="en-US"/>
              <a:t>例 </a:t>
            </a:r>
            <a:r>
              <a:rPr lang="en-US" altLang="zh-CN"/>
              <a:t>1</a:t>
            </a:r>
            <a:endParaRPr lang="en-US" altLang="zh-CN"/>
          </a:p>
          <a:p>
            <a:r>
              <a:rPr lang="zh-CN" altLang="en-US"/>
              <a:t>学生、系</a:t>
            </a:r>
            <a:r>
              <a:rPr lang="en-US" altLang="zh-CN"/>
              <a:t>,</a:t>
            </a:r>
            <a:r>
              <a:rPr lang="zh-CN" altLang="en-US"/>
              <a:t>系与学生之间的一对多联系：</a:t>
            </a:r>
            <a:endParaRPr lang="zh-CN" altLang="en-US"/>
          </a:p>
          <a:p>
            <a:r>
              <a:rPr lang="zh-CN" altLang="en-US"/>
              <a:t>学生（学号，姓名，年龄，性别，系号，年级）</a:t>
            </a:r>
            <a:endParaRPr lang="zh-CN" altLang="en-US"/>
          </a:p>
          <a:p>
            <a:r>
              <a:rPr lang="zh-CN" altLang="en-US"/>
              <a:t>系  </a:t>
            </a:r>
            <a:r>
              <a:rPr lang="en-US" altLang="zh-CN"/>
              <a:t>( </a:t>
            </a:r>
            <a:r>
              <a:rPr lang="zh-CN" altLang="en-US"/>
              <a:t>系号，系名，办公地点 </a:t>
            </a:r>
            <a:r>
              <a:rPr lang="en-US" altLang="zh-CN"/>
              <a:t>) </a:t>
            </a:r>
            <a:endParaRPr lang="en-US" altLang="zh-CN"/>
          </a:p>
          <a:p>
            <a:r>
              <a:rPr lang="zh-CN" altLang="en-US"/>
              <a:t>例 </a:t>
            </a:r>
            <a:r>
              <a:rPr lang="en-US" altLang="zh-CN"/>
              <a:t>2</a:t>
            </a:r>
            <a:endParaRPr lang="en-US" altLang="zh-CN"/>
          </a:p>
          <a:p>
            <a:r>
              <a:rPr lang="zh-CN" altLang="en-US"/>
              <a:t>系、系主任</a:t>
            </a:r>
            <a:r>
              <a:rPr lang="en-US" altLang="zh-CN"/>
              <a:t>,</a:t>
            </a:r>
            <a:r>
              <a:rPr lang="zh-CN" altLang="en-US"/>
              <a:t>系与系主任间的一对一联系</a:t>
            </a:r>
            <a:endParaRPr lang="zh-CN" altLang="en-US"/>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1" name="标题 961537"/>
          <p:cNvSpPr>
            <a:spLocks noGrp="1"/>
          </p:cNvSpPr>
          <p:nvPr>
            <p:ph type="title"/>
          </p:nvPr>
        </p:nvSpPr>
        <p:spPr/>
        <p:txBody>
          <a:bodyPr anchor="b"/>
          <a:lstStyle/>
          <a:p>
            <a:endParaRPr lang="zh-CN" altLang="en-US" dirty="0"/>
          </a:p>
        </p:txBody>
      </p:sp>
      <p:sp>
        <p:nvSpPr>
          <p:cNvPr id="962562" name="文本占位符 961538"/>
          <p:cNvSpPr>
            <a:spLocks noGrp="1"/>
          </p:cNvSpPr>
          <p:nvPr>
            <p:ph idx="1"/>
          </p:nvPr>
        </p:nvSpPr>
        <p:spPr/>
        <p:txBody>
          <a:bodyPr anchor="t"/>
          <a:lstStyle/>
          <a:p>
            <a:endParaRPr lang="zh-CN" altLang="en-US" dirty="0"/>
          </a:p>
        </p:txBody>
      </p:sp>
      <p:pic>
        <p:nvPicPr>
          <p:cNvPr id="962563" name="图片 961539"/>
          <p:cNvPicPr>
            <a:picLocks noChangeAspect="1"/>
          </p:cNvPicPr>
          <p:nvPr/>
        </p:nvPicPr>
        <p:blipFill>
          <a:blip r:embed="rId1"/>
          <a:stretch>
            <a:fillRect/>
          </a:stretch>
        </p:blipFill>
        <p:spPr>
          <a:xfrm>
            <a:off x="2339975" y="549275"/>
            <a:ext cx="4324350" cy="876300"/>
          </a:xfrm>
          <a:prstGeom prst="rect">
            <a:avLst/>
          </a:prstGeom>
          <a:noFill/>
          <a:ln w="9525">
            <a:noFill/>
          </a:ln>
        </p:spPr>
      </p:pic>
      <p:pic>
        <p:nvPicPr>
          <p:cNvPr id="962564" name="图片 961540"/>
          <p:cNvPicPr>
            <a:picLocks noChangeAspect="1"/>
          </p:cNvPicPr>
          <p:nvPr/>
        </p:nvPicPr>
        <p:blipFill>
          <a:blip r:embed="rId2"/>
          <a:stretch>
            <a:fillRect/>
          </a:stretch>
        </p:blipFill>
        <p:spPr>
          <a:xfrm>
            <a:off x="1066800" y="1704975"/>
            <a:ext cx="7010400" cy="3448050"/>
          </a:xfrm>
          <a:prstGeom prst="rect">
            <a:avLst/>
          </a:prstGeom>
          <a:noFill/>
          <a:ln w="9525">
            <a:noFill/>
          </a:ln>
        </p:spPr>
      </p:pic>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5" name="标题 962561"/>
          <p:cNvSpPr>
            <a:spLocks noGrp="1"/>
          </p:cNvSpPr>
          <p:nvPr>
            <p:ph type="title"/>
          </p:nvPr>
        </p:nvSpPr>
        <p:spPr/>
        <p:txBody>
          <a:bodyPr anchor="b"/>
          <a:lstStyle/>
          <a:p>
            <a:endParaRPr lang="zh-CN" altLang="en-US" dirty="0"/>
          </a:p>
        </p:txBody>
      </p:sp>
      <p:sp>
        <p:nvSpPr>
          <p:cNvPr id="963586" name="文本占位符 962562"/>
          <p:cNvSpPr>
            <a:spLocks noGrp="1"/>
          </p:cNvSpPr>
          <p:nvPr>
            <p:ph idx="1"/>
          </p:nvPr>
        </p:nvSpPr>
        <p:spPr/>
        <p:txBody>
          <a:bodyPr anchor="t"/>
          <a:lstStyle/>
          <a:p>
            <a:endParaRPr lang="zh-CN" altLang="en-US" dirty="0"/>
          </a:p>
        </p:txBody>
      </p:sp>
      <p:pic>
        <p:nvPicPr>
          <p:cNvPr id="963587" name="图片 962563"/>
          <p:cNvPicPr>
            <a:picLocks noChangeAspect="1"/>
          </p:cNvPicPr>
          <p:nvPr/>
        </p:nvPicPr>
        <p:blipFill>
          <a:blip r:embed="rId1"/>
          <a:stretch>
            <a:fillRect/>
          </a:stretch>
        </p:blipFill>
        <p:spPr>
          <a:xfrm>
            <a:off x="990600" y="1709738"/>
            <a:ext cx="7162800" cy="3438525"/>
          </a:xfrm>
          <a:prstGeom prst="rect">
            <a:avLst/>
          </a:prstGeom>
          <a:noFill/>
          <a:ln w="9525">
            <a:noFill/>
          </a:ln>
        </p:spPr>
      </p:pic>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09" name="标题 963585"/>
          <p:cNvSpPr>
            <a:spLocks noGrp="1"/>
          </p:cNvSpPr>
          <p:nvPr>
            <p:ph type="title"/>
          </p:nvPr>
        </p:nvSpPr>
        <p:spPr/>
        <p:txBody>
          <a:bodyPr anchor="b"/>
          <a:lstStyle/>
          <a:p>
            <a:endParaRPr lang="zh-CN" altLang="en-US" dirty="0"/>
          </a:p>
        </p:txBody>
      </p:sp>
      <p:sp>
        <p:nvSpPr>
          <p:cNvPr id="964610" name="文本占位符 963586"/>
          <p:cNvSpPr>
            <a:spLocks noGrp="1"/>
          </p:cNvSpPr>
          <p:nvPr>
            <p:ph idx="1"/>
          </p:nvPr>
        </p:nvSpPr>
        <p:spPr/>
        <p:txBody>
          <a:bodyPr anchor="t"/>
          <a:lstStyle/>
          <a:p>
            <a:endParaRPr lang="zh-CN" altLang="en-US" dirty="0"/>
          </a:p>
        </p:txBody>
      </p:sp>
      <p:pic>
        <p:nvPicPr>
          <p:cNvPr id="964611" name="图片 963587"/>
          <p:cNvPicPr>
            <a:picLocks noChangeAspect="1"/>
          </p:cNvPicPr>
          <p:nvPr/>
        </p:nvPicPr>
        <p:blipFill>
          <a:blip r:embed="rId1"/>
          <a:stretch>
            <a:fillRect/>
          </a:stretch>
        </p:blipFill>
        <p:spPr>
          <a:xfrm>
            <a:off x="295275" y="1281113"/>
            <a:ext cx="8553450" cy="4295775"/>
          </a:xfrm>
          <a:prstGeom prst="rect">
            <a:avLst/>
          </a:prstGeom>
          <a:noFill/>
          <a:ln w="9525">
            <a:noFill/>
          </a:ln>
        </p:spPr>
      </p:pic>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3" name="标题 964609"/>
          <p:cNvSpPr>
            <a:spLocks noGrp="1"/>
          </p:cNvSpPr>
          <p:nvPr>
            <p:ph type="title"/>
          </p:nvPr>
        </p:nvSpPr>
        <p:spPr/>
        <p:txBody>
          <a:bodyPr anchor="b"/>
          <a:lstStyle/>
          <a:p>
            <a:endParaRPr lang="zh-CN" altLang="en-US" dirty="0"/>
          </a:p>
        </p:txBody>
      </p:sp>
      <p:sp>
        <p:nvSpPr>
          <p:cNvPr id="965634" name="文本占位符 964610"/>
          <p:cNvSpPr>
            <a:spLocks noGrp="1"/>
          </p:cNvSpPr>
          <p:nvPr>
            <p:ph idx="1"/>
          </p:nvPr>
        </p:nvSpPr>
        <p:spPr/>
        <p:txBody>
          <a:bodyPr anchor="t"/>
          <a:lstStyle/>
          <a:p>
            <a:endParaRPr lang="zh-CN" altLang="en-US" dirty="0"/>
          </a:p>
        </p:txBody>
      </p:sp>
      <p:pic>
        <p:nvPicPr>
          <p:cNvPr id="965635" name="图片 964611"/>
          <p:cNvPicPr>
            <a:picLocks noChangeAspect="1"/>
          </p:cNvPicPr>
          <p:nvPr/>
        </p:nvPicPr>
        <p:blipFill>
          <a:blip r:embed="rId1"/>
          <a:stretch>
            <a:fillRect/>
          </a:stretch>
        </p:blipFill>
        <p:spPr>
          <a:xfrm>
            <a:off x="314325" y="1000125"/>
            <a:ext cx="8515350" cy="4857750"/>
          </a:xfrm>
          <a:prstGeom prst="rect">
            <a:avLst/>
          </a:prstGeom>
          <a:noFill/>
          <a:ln w="9525">
            <a:noFill/>
          </a:ln>
        </p:spPr>
      </p:pic>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7" name="标题 965633"/>
          <p:cNvSpPr>
            <a:spLocks noGrp="1"/>
          </p:cNvSpPr>
          <p:nvPr>
            <p:ph type="title"/>
          </p:nvPr>
        </p:nvSpPr>
        <p:spPr/>
        <p:txBody>
          <a:bodyPr anchor="b"/>
          <a:lstStyle/>
          <a:p>
            <a:endParaRPr lang="zh-CN" altLang="en-US" dirty="0"/>
          </a:p>
        </p:txBody>
      </p:sp>
      <p:sp>
        <p:nvSpPr>
          <p:cNvPr id="966658" name="文本占位符 965634"/>
          <p:cNvSpPr>
            <a:spLocks noGrp="1"/>
          </p:cNvSpPr>
          <p:nvPr>
            <p:ph idx="1"/>
          </p:nvPr>
        </p:nvSpPr>
        <p:spPr/>
        <p:txBody>
          <a:bodyPr anchor="t"/>
          <a:lstStyle/>
          <a:p>
            <a:endParaRPr lang="zh-CN" altLang="en-US" dirty="0"/>
          </a:p>
        </p:txBody>
      </p:sp>
      <p:pic>
        <p:nvPicPr>
          <p:cNvPr id="966659" name="图片 965635"/>
          <p:cNvPicPr>
            <a:picLocks noChangeAspect="1"/>
          </p:cNvPicPr>
          <p:nvPr/>
        </p:nvPicPr>
        <p:blipFill>
          <a:blip r:embed="rId1"/>
          <a:stretch>
            <a:fillRect/>
          </a:stretch>
        </p:blipFill>
        <p:spPr>
          <a:xfrm>
            <a:off x="238125" y="1047750"/>
            <a:ext cx="8667750" cy="4762500"/>
          </a:xfrm>
          <a:prstGeom prst="rect">
            <a:avLst/>
          </a:prstGeom>
          <a:noFill/>
          <a:ln w="9525">
            <a:noFill/>
          </a:ln>
        </p:spPr>
      </p:pic>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1" name="标题 966657"/>
          <p:cNvSpPr>
            <a:spLocks noGrp="1"/>
          </p:cNvSpPr>
          <p:nvPr>
            <p:ph type="title"/>
          </p:nvPr>
        </p:nvSpPr>
        <p:spPr/>
        <p:txBody>
          <a:bodyPr anchor="b"/>
          <a:lstStyle/>
          <a:p>
            <a:endParaRPr lang="zh-CN" altLang="en-US" dirty="0"/>
          </a:p>
        </p:txBody>
      </p:sp>
      <p:sp>
        <p:nvSpPr>
          <p:cNvPr id="967682" name="文本占位符 966658"/>
          <p:cNvSpPr>
            <a:spLocks noGrp="1"/>
          </p:cNvSpPr>
          <p:nvPr>
            <p:ph idx="1"/>
          </p:nvPr>
        </p:nvSpPr>
        <p:spPr/>
        <p:txBody>
          <a:bodyPr anchor="t"/>
          <a:lstStyle/>
          <a:p>
            <a:endParaRPr lang="zh-CN" altLang="en-US" dirty="0"/>
          </a:p>
        </p:txBody>
      </p:sp>
      <p:pic>
        <p:nvPicPr>
          <p:cNvPr id="967683" name="图片 966659"/>
          <p:cNvPicPr>
            <a:picLocks noChangeAspect="1"/>
          </p:cNvPicPr>
          <p:nvPr/>
        </p:nvPicPr>
        <p:blipFill>
          <a:blip r:embed="rId1"/>
          <a:stretch>
            <a:fillRect/>
          </a:stretch>
        </p:blipFill>
        <p:spPr>
          <a:xfrm>
            <a:off x="214313" y="995363"/>
            <a:ext cx="8715375" cy="4867275"/>
          </a:xfrm>
          <a:prstGeom prst="rect">
            <a:avLst/>
          </a:prstGeom>
          <a:noFill/>
          <a:ln w="9525">
            <a:noFill/>
          </a:ln>
        </p:spPr>
      </p:pic>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5" name="标题 967681"/>
          <p:cNvSpPr>
            <a:spLocks noGrp="1"/>
          </p:cNvSpPr>
          <p:nvPr>
            <p:ph type="title"/>
          </p:nvPr>
        </p:nvSpPr>
        <p:spPr/>
        <p:txBody>
          <a:bodyPr anchor="b"/>
          <a:lstStyle/>
          <a:p>
            <a:endParaRPr lang="zh-CN" altLang="en-US" dirty="0"/>
          </a:p>
        </p:txBody>
      </p:sp>
      <p:sp>
        <p:nvSpPr>
          <p:cNvPr id="968706" name="文本占位符 967682"/>
          <p:cNvSpPr>
            <a:spLocks noGrp="1"/>
          </p:cNvSpPr>
          <p:nvPr>
            <p:ph idx="1"/>
          </p:nvPr>
        </p:nvSpPr>
        <p:spPr/>
        <p:txBody>
          <a:bodyPr anchor="t"/>
          <a:lstStyle/>
          <a:p>
            <a:endParaRPr lang="zh-CN" altLang="en-US" dirty="0"/>
          </a:p>
        </p:txBody>
      </p:sp>
      <p:pic>
        <p:nvPicPr>
          <p:cNvPr id="968707" name="图片 967683"/>
          <p:cNvPicPr>
            <a:picLocks noChangeAspect="1"/>
          </p:cNvPicPr>
          <p:nvPr/>
        </p:nvPicPr>
        <p:blipFill>
          <a:blip r:embed="rId1"/>
          <a:stretch>
            <a:fillRect/>
          </a:stretch>
        </p:blipFill>
        <p:spPr>
          <a:xfrm>
            <a:off x="309563" y="1062038"/>
            <a:ext cx="8524875" cy="4733925"/>
          </a:xfrm>
          <a:prstGeom prst="rect">
            <a:avLst/>
          </a:prstGeom>
          <a:noFill/>
          <a:ln w="9525">
            <a:noFill/>
          </a:ln>
        </p:spPr>
      </p:pic>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29" name="标题 968705"/>
          <p:cNvSpPr>
            <a:spLocks noGrp="1"/>
          </p:cNvSpPr>
          <p:nvPr>
            <p:ph type="title"/>
          </p:nvPr>
        </p:nvSpPr>
        <p:spPr/>
        <p:txBody>
          <a:bodyPr anchor="b"/>
          <a:lstStyle/>
          <a:p>
            <a:endParaRPr lang="zh-CN" altLang="en-US" dirty="0"/>
          </a:p>
        </p:txBody>
      </p:sp>
      <p:sp>
        <p:nvSpPr>
          <p:cNvPr id="969730" name="文本占位符 968706"/>
          <p:cNvSpPr>
            <a:spLocks noGrp="1"/>
          </p:cNvSpPr>
          <p:nvPr>
            <p:ph idx="1"/>
          </p:nvPr>
        </p:nvSpPr>
        <p:spPr/>
        <p:txBody>
          <a:bodyPr anchor="t"/>
          <a:lstStyle/>
          <a:p>
            <a:endParaRPr lang="zh-CN" altLang="en-US" dirty="0"/>
          </a:p>
        </p:txBody>
      </p:sp>
      <p:pic>
        <p:nvPicPr>
          <p:cNvPr id="969731" name="图片 968707"/>
          <p:cNvPicPr>
            <a:picLocks noChangeAspect="1"/>
          </p:cNvPicPr>
          <p:nvPr/>
        </p:nvPicPr>
        <p:blipFill>
          <a:blip r:embed="rId1"/>
          <a:stretch>
            <a:fillRect/>
          </a:stretch>
        </p:blipFill>
        <p:spPr>
          <a:xfrm>
            <a:off x="314325" y="966788"/>
            <a:ext cx="8515350" cy="4924425"/>
          </a:xfrm>
          <a:prstGeom prst="rect">
            <a:avLst/>
          </a:prstGeom>
          <a:noFill/>
          <a:ln w="9525">
            <a:noFill/>
          </a:ln>
        </p:spPr>
      </p:pic>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3" name="标题 969729"/>
          <p:cNvSpPr>
            <a:spLocks noGrp="1"/>
          </p:cNvSpPr>
          <p:nvPr>
            <p:ph type="title"/>
          </p:nvPr>
        </p:nvSpPr>
        <p:spPr/>
        <p:txBody>
          <a:bodyPr anchor="b"/>
          <a:lstStyle/>
          <a:p>
            <a:endParaRPr lang="zh-CN" altLang="en-US" dirty="0"/>
          </a:p>
        </p:txBody>
      </p:sp>
      <p:sp>
        <p:nvSpPr>
          <p:cNvPr id="970754" name="文本占位符 969730"/>
          <p:cNvSpPr>
            <a:spLocks noGrp="1"/>
          </p:cNvSpPr>
          <p:nvPr>
            <p:ph idx="1"/>
          </p:nvPr>
        </p:nvSpPr>
        <p:spPr/>
        <p:txBody>
          <a:bodyPr anchor="t"/>
          <a:lstStyle/>
          <a:p>
            <a:endParaRPr lang="zh-CN" altLang="en-US" dirty="0"/>
          </a:p>
        </p:txBody>
      </p:sp>
      <p:pic>
        <p:nvPicPr>
          <p:cNvPr id="970755" name="图片 969731"/>
          <p:cNvPicPr>
            <a:picLocks noChangeAspect="1"/>
          </p:cNvPicPr>
          <p:nvPr/>
        </p:nvPicPr>
        <p:blipFill>
          <a:blip r:embed="rId1"/>
          <a:stretch>
            <a:fillRect/>
          </a:stretch>
        </p:blipFill>
        <p:spPr>
          <a:xfrm>
            <a:off x="366713" y="1033463"/>
            <a:ext cx="8410575" cy="4791075"/>
          </a:xfrm>
          <a:prstGeom prst="rect">
            <a:avLst/>
          </a:prstGeom>
          <a:noFill/>
          <a:ln w="9525">
            <a:noFill/>
          </a:ln>
        </p:spPr>
      </p:pic>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7" name="标题 970753"/>
          <p:cNvSpPr>
            <a:spLocks noGrp="1"/>
          </p:cNvSpPr>
          <p:nvPr>
            <p:ph type="title"/>
          </p:nvPr>
        </p:nvSpPr>
        <p:spPr/>
        <p:txBody>
          <a:bodyPr anchor="b"/>
          <a:lstStyle/>
          <a:p>
            <a:endParaRPr lang="zh-CN" altLang="en-US" dirty="0"/>
          </a:p>
        </p:txBody>
      </p:sp>
      <p:sp>
        <p:nvSpPr>
          <p:cNvPr id="971778" name="文本占位符 970754"/>
          <p:cNvSpPr>
            <a:spLocks noGrp="1"/>
          </p:cNvSpPr>
          <p:nvPr>
            <p:ph idx="1"/>
          </p:nvPr>
        </p:nvSpPr>
        <p:spPr/>
        <p:txBody>
          <a:bodyPr anchor="t"/>
          <a:lstStyle/>
          <a:p>
            <a:endParaRPr lang="zh-CN" altLang="en-US" dirty="0"/>
          </a:p>
        </p:txBody>
      </p:sp>
      <p:pic>
        <p:nvPicPr>
          <p:cNvPr id="971779" name="图片 970755"/>
          <p:cNvPicPr>
            <a:picLocks noChangeAspect="1"/>
          </p:cNvPicPr>
          <p:nvPr/>
        </p:nvPicPr>
        <p:blipFill>
          <a:blip r:embed="rId1"/>
          <a:stretch>
            <a:fillRect/>
          </a:stretch>
        </p:blipFill>
        <p:spPr>
          <a:xfrm>
            <a:off x="171450" y="976313"/>
            <a:ext cx="8801100" cy="4905375"/>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97281"/>
          <p:cNvSpPr>
            <a:spLocks noGrp="1"/>
          </p:cNvSpPr>
          <p:nvPr>
            <p:ph type="title"/>
          </p:nvPr>
        </p:nvSpPr>
        <p:spPr>
          <a:xfrm>
            <a:off x="685800" y="152400"/>
            <a:ext cx="6870700" cy="612775"/>
          </a:xfrm>
        </p:spPr>
        <p:txBody>
          <a:bodyPr anchor="b"/>
          <a:lstStyle/>
          <a:p>
            <a:r>
              <a:rPr lang="zh-CN" altLang="en-US" sz="4000"/>
              <a:t>关系数据模型的数据结构</a:t>
            </a:r>
            <a:endParaRPr lang="zh-CN" altLang="en-US" sz="4000"/>
          </a:p>
        </p:txBody>
      </p:sp>
      <p:sp>
        <p:nvSpPr>
          <p:cNvPr id="98306" name="文本占位符 97282"/>
          <p:cNvSpPr>
            <a:spLocks noGrp="1"/>
          </p:cNvSpPr>
          <p:nvPr>
            <p:ph idx="1"/>
          </p:nvPr>
        </p:nvSpPr>
        <p:spPr>
          <a:xfrm>
            <a:off x="0" y="981075"/>
            <a:ext cx="9144000" cy="5688013"/>
          </a:xfrm>
        </p:spPr>
        <p:txBody>
          <a:bodyPr anchor="t"/>
          <a:lstStyle/>
          <a:p>
            <a:r>
              <a:rPr lang="zh-CN" altLang="en-US"/>
              <a:t>例 </a:t>
            </a:r>
            <a:r>
              <a:rPr lang="en-US" altLang="zh-CN"/>
              <a:t>3</a:t>
            </a:r>
            <a:endParaRPr lang="en-US" altLang="zh-CN"/>
          </a:p>
          <a:p>
            <a:r>
              <a:rPr lang="zh-CN" altLang="en-US"/>
              <a:t>学生、课程</a:t>
            </a:r>
            <a:r>
              <a:rPr lang="en-US" altLang="zh-CN"/>
              <a:t>,</a:t>
            </a:r>
            <a:r>
              <a:rPr lang="zh-CN" altLang="en-US"/>
              <a:t>学生与课程之间的多对多联系：</a:t>
            </a:r>
            <a:endParaRPr lang="zh-CN" altLang="en-US"/>
          </a:p>
          <a:p>
            <a:pPr>
              <a:buNone/>
            </a:pPr>
            <a:r>
              <a:rPr lang="zh-CN" altLang="en-US"/>
              <a:t> </a:t>
            </a:r>
            <a:endParaRPr lang="zh-CN" altLang="en-US"/>
          </a:p>
          <a:p>
            <a:r>
              <a:rPr lang="zh-CN" altLang="en-US"/>
              <a:t>学生（学号，姓名，年龄，性别，系号，年级）</a:t>
            </a:r>
            <a:endParaRPr lang="zh-CN" altLang="en-US"/>
          </a:p>
          <a:p>
            <a:r>
              <a:rPr lang="zh-CN" altLang="en-US"/>
              <a:t>课程（课程号，课程名，学分）</a:t>
            </a:r>
            <a:endParaRPr lang="zh-CN" altLang="en-US"/>
          </a:p>
          <a:p>
            <a:r>
              <a:rPr lang="zh-CN" altLang="en-US"/>
              <a:t>选修（学号，课程号，成绩）</a:t>
            </a:r>
            <a:endParaRPr lang="zh-CN" altLang="en-US"/>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1" name="标题 971777"/>
          <p:cNvSpPr>
            <a:spLocks noGrp="1"/>
          </p:cNvSpPr>
          <p:nvPr>
            <p:ph type="title"/>
          </p:nvPr>
        </p:nvSpPr>
        <p:spPr/>
        <p:txBody>
          <a:bodyPr anchor="b"/>
          <a:lstStyle/>
          <a:p>
            <a:endParaRPr lang="zh-CN" altLang="en-US" dirty="0"/>
          </a:p>
        </p:txBody>
      </p:sp>
      <p:sp>
        <p:nvSpPr>
          <p:cNvPr id="972802" name="文本占位符 971778"/>
          <p:cNvSpPr>
            <a:spLocks noGrp="1"/>
          </p:cNvSpPr>
          <p:nvPr>
            <p:ph idx="1"/>
          </p:nvPr>
        </p:nvSpPr>
        <p:spPr/>
        <p:txBody>
          <a:bodyPr anchor="t"/>
          <a:lstStyle/>
          <a:p>
            <a:endParaRPr lang="zh-CN" altLang="en-US" dirty="0"/>
          </a:p>
        </p:txBody>
      </p:sp>
      <p:pic>
        <p:nvPicPr>
          <p:cNvPr id="972803" name="图片 971779"/>
          <p:cNvPicPr>
            <a:picLocks noChangeAspect="1"/>
          </p:cNvPicPr>
          <p:nvPr/>
        </p:nvPicPr>
        <p:blipFill>
          <a:blip r:embed="rId1"/>
          <a:stretch>
            <a:fillRect/>
          </a:stretch>
        </p:blipFill>
        <p:spPr>
          <a:xfrm>
            <a:off x="252413" y="1252538"/>
            <a:ext cx="8639175" cy="4352925"/>
          </a:xfrm>
          <a:prstGeom prst="rect">
            <a:avLst/>
          </a:prstGeom>
          <a:noFill/>
          <a:ln w="9525">
            <a:noFill/>
          </a:ln>
        </p:spPr>
      </p:pic>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5" name="标题 972801"/>
          <p:cNvSpPr>
            <a:spLocks noGrp="1"/>
          </p:cNvSpPr>
          <p:nvPr>
            <p:ph type="title"/>
          </p:nvPr>
        </p:nvSpPr>
        <p:spPr/>
        <p:txBody>
          <a:bodyPr anchor="b"/>
          <a:lstStyle/>
          <a:p>
            <a:endParaRPr lang="zh-CN" altLang="en-US" dirty="0"/>
          </a:p>
        </p:txBody>
      </p:sp>
      <p:sp>
        <p:nvSpPr>
          <p:cNvPr id="973826" name="文本占位符 972802"/>
          <p:cNvSpPr>
            <a:spLocks noGrp="1"/>
          </p:cNvSpPr>
          <p:nvPr>
            <p:ph idx="1"/>
          </p:nvPr>
        </p:nvSpPr>
        <p:spPr/>
        <p:txBody>
          <a:bodyPr anchor="t"/>
          <a:lstStyle/>
          <a:p>
            <a:endParaRPr lang="zh-CN" altLang="en-US" dirty="0"/>
          </a:p>
        </p:txBody>
      </p:sp>
      <p:pic>
        <p:nvPicPr>
          <p:cNvPr id="973827" name="图片 972803"/>
          <p:cNvPicPr>
            <a:picLocks noChangeAspect="1"/>
          </p:cNvPicPr>
          <p:nvPr/>
        </p:nvPicPr>
        <p:blipFill>
          <a:blip r:embed="rId1"/>
          <a:stretch>
            <a:fillRect/>
          </a:stretch>
        </p:blipFill>
        <p:spPr>
          <a:xfrm>
            <a:off x="252413" y="1071563"/>
            <a:ext cx="8639175" cy="4714875"/>
          </a:xfrm>
          <a:prstGeom prst="rect">
            <a:avLst/>
          </a:prstGeom>
          <a:noFill/>
          <a:ln w="9525">
            <a:noFill/>
          </a:ln>
        </p:spPr>
      </p:pic>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49" name="标题 973825"/>
          <p:cNvSpPr>
            <a:spLocks noGrp="1"/>
          </p:cNvSpPr>
          <p:nvPr>
            <p:ph type="title"/>
          </p:nvPr>
        </p:nvSpPr>
        <p:spPr/>
        <p:txBody>
          <a:bodyPr anchor="b"/>
          <a:lstStyle/>
          <a:p>
            <a:endParaRPr lang="zh-CN" altLang="en-US" dirty="0"/>
          </a:p>
        </p:txBody>
      </p:sp>
      <p:sp>
        <p:nvSpPr>
          <p:cNvPr id="974850" name="文本占位符 973826"/>
          <p:cNvSpPr>
            <a:spLocks noGrp="1"/>
          </p:cNvSpPr>
          <p:nvPr>
            <p:ph idx="1"/>
          </p:nvPr>
        </p:nvSpPr>
        <p:spPr/>
        <p:txBody>
          <a:bodyPr anchor="t"/>
          <a:lstStyle/>
          <a:p>
            <a:endParaRPr lang="zh-CN" altLang="en-US" dirty="0"/>
          </a:p>
        </p:txBody>
      </p:sp>
      <p:pic>
        <p:nvPicPr>
          <p:cNvPr id="974851" name="图片 973827"/>
          <p:cNvPicPr>
            <a:picLocks noChangeAspect="1"/>
          </p:cNvPicPr>
          <p:nvPr/>
        </p:nvPicPr>
        <p:blipFill>
          <a:blip r:embed="rId1"/>
          <a:stretch>
            <a:fillRect/>
          </a:stretch>
        </p:blipFill>
        <p:spPr>
          <a:xfrm>
            <a:off x="261938" y="981075"/>
            <a:ext cx="8620125" cy="4895850"/>
          </a:xfrm>
          <a:prstGeom prst="rect">
            <a:avLst/>
          </a:prstGeom>
          <a:noFill/>
          <a:ln w="9525">
            <a:noFill/>
          </a:ln>
        </p:spPr>
      </p:pic>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3" name="标题 974849"/>
          <p:cNvSpPr>
            <a:spLocks noGrp="1"/>
          </p:cNvSpPr>
          <p:nvPr>
            <p:ph type="title"/>
          </p:nvPr>
        </p:nvSpPr>
        <p:spPr/>
        <p:txBody>
          <a:bodyPr anchor="b"/>
          <a:lstStyle/>
          <a:p>
            <a:endParaRPr lang="zh-CN" altLang="en-US" dirty="0"/>
          </a:p>
        </p:txBody>
      </p:sp>
      <p:sp>
        <p:nvSpPr>
          <p:cNvPr id="975874" name="文本占位符 974850"/>
          <p:cNvSpPr>
            <a:spLocks noGrp="1"/>
          </p:cNvSpPr>
          <p:nvPr>
            <p:ph idx="1"/>
          </p:nvPr>
        </p:nvSpPr>
        <p:spPr/>
        <p:txBody>
          <a:bodyPr anchor="t"/>
          <a:lstStyle/>
          <a:p>
            <a:endParaRPr lang="zh-CN" altLang="en-US" dirty="0"/>
          </a:p>
        </p:txBody>
      </p:sp>
      <p:pic>
        <p:nvPicPr>
          <p:cNvPr id="975875" name="图片 974851"/>
          <p:cNvPicPr>
            <a:picLocks noChangeAspect="1"/>
          </p:cNvPicPr>
          <p:nvPr/>
        </p:nvPicPr>
        <p:blipFill>
          <a:blip r:embed="rId1"/>
          <a:stretch>
            <a:fillRect/>
          </a:stretch>
        </p:blipFill>
        <p:spPr>
          <a:xfrm>
            <a:off x="314325" y="1033463"/>
            <a:ext cx="8515350" cy="4791075"/>
          </a:xfrm>
          <a:prstGeom prst="rect">
            <a:avLst/>
          </a:prstGeom>
          <a:noFill/>
          <a:ln w="9525">
            <a:noFill/>
          </a:ln>
        </p:spPr>
      </p:pic>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7" name="标题 975873"/>
          <p:cNvSpPr>
            <a:spLocks noGrp="1"/>
          </p:cNvSpPr>
          <p:nvPr>
            <p:ph type="title"/>
          </p:nvPr>
        </p:nvSpPr>
        <p:spPr/>
        <p:txBody>
          <a:bodyPr anchor="b"/>
          <a:lstStyle/>
          <a:p>
            <a:endParaRPr lang="zh-CN" altLang="en-US" dirty="0"/>
          </a:p>
        </p:txBody>
      </p:sp>
      <p:sp>
        <p:nvSpPr>
          <p:cNvPr id="976898" name="文本占位符 975874"/>
          <p:cNvSpPr>
            <a:spLocks noGrp="1"/>
          </p:cNvSpPr>
          <p:nvPr>
            <p:ph idx="1"/>
          </p:nvPr>
        </p:nvSpPr>
        <p:spPr/>
        <p:txBody>
          <a:bodyPr anchor="t"/>
          <a:lstStyle/>
          <a:p>
            <a:endParaRPr lang="zh-CN" altLang="en-US" dirty="0"/>
          </a:p>
        </p:txBody>
      </p:sp>
      <p:pic>
        <p:nvPicPr>
          <p:cNvPr id="976899" name="图片 975875"/>
          <p:cNvPicPr>
            <a:picLocks noChangeAspect="1"/>
          </p:cNvPicPr>
          <p:nvPr/>
        </p:nvPicPr>
        <p:blipFill>
          <a:blip r:embed="rId1"/>
          <a:stretch>
            <a:fillRect/>
          </a:stretch>
        </p:blipFill>
        <p:spPr>
          <a:xfrm>
            <a:off x="357188" y="1019175"/>
            <a:ext cx="8429625" cy="4819650"/>
          </a:xfrm>
          <a:prstGeom prst="rect">
            <a:avLst/>
          </a:prstGeom>
          <a:noFill/>
          <a:ln w="9525">
            <a:noFill/>
          </a:ln>
        </p:spPr>
      </p:pic>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1" name="标题 976897"/>
          <p:cNvSpPr>
            <a:spLocks noGrp="1"/>
          </p:cNvSpPr>
          <p:nvPr>
            <p:ph type="title"/>
          </p:nvPr>
        </p:nvSpPr>
        <p:spPr/>
        <p:txBody>
          <a:bodyPr anchor="b"/>
          <a:lstStyle/>
          <a:p>
            <a:endParaRPr lang="zh-CN" altLang="en-US" dirty="0"/>
          </a:p>
        </p:txBody>
      </p:sp>
      <p:sp>
        <p:nvSpPr>
          <p:cNvPr id="977922" name="文本占位符 976898"/>
          <p:cNvSpPr>
            <a:spLocks noGrp="1"/>
          </p:cNvSpPr>
          <p:nvPr>
            <p:ph idx="1"/>
          </p:nvPr>
        </p:nvSpPr>
        <p:spPr/>
        <p:txBody>
          <a:bodyPr anchor="t"/>
          <a:lstStyle/>
          <a:p>
            <a:endParaRPr lang="zh-CN" altLang="en-US" dirty="0"/>
          </a:p>
        </p:txBody>
      </p:sp>
      <p:pic>
        <p:nvPicPr>
          <p:cNvPr id="977923" name="图片 976899"/>
          <p:cNvPicPr>
            <a:picLocks noChangeAspect="1"/>
          </p:cNvPicPr>
          <p:nvPr/>
        </p:nvPicPr>
        <p:blipFill>
          <a:blip r:embed="rId1"/>
          <a:stretch>
            <a:fillRect/>
          </a:stretch>
        </p:blipFill>
        <p:spPr>
          <a:xfrm>
            <a:off x="266700" y="876300"/>
            <a:ext cx="8610600" cy="5105400"/>
          </a:xfrm>
          <a:prstGeom prst="rect">
            <a:avLst/>
          </a:prstGeom>
          <a:noFill/>
          <a:ln w="9525">
            <a:noFill/>
          </a:ln>
        </p:spPr>
      </p:pic>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5" name="标题 977921"/>
          <p:cNvSpPr>
            <a:spLocks noGrp="1"/>
          </p:cNvSpPr>
          <p:nvPr>
            <p:ph type="title"/>
          </p:nvPr>
        </p:nvSpPr>
        <p:spPr/>
        <p:txBody>
          <a:bodyPr anchor="b"/>
          <a:lstStyle/>
          <a:p>
            <a:endParaRPr lang="zh-CN" altLang="en-US" dirty="0"/>
          </a:p>
        </p:txBody>
      </p:sp>
      <p:sp>
        <p:nvSpPr>
          <p:cNvPr id="978946" name="文本占位符 977922"/>
          <p:cNvSpPr>
            <a:spLocks noGrp="1"/>
          </p:cNvSpPr>
          <p:nvPr>
            <p:ph idx="1"/>
          </p:nvPr>
        </p:nvSpPr>
        <p:spPr/>
        <p:txBody>
          <a:bodyPr anchor="t"/>
          <a:lstStyle/>
          <a:p>
            <a:endParaRPr lang="zh-CN" altLang="en-US" dirty="0"/>
          </a:p>
        </p:txBody>
      </p:sp>
      <p:pic>
        <p:nvPicPr>
          <p:cNvPr id="978947" name="图片 977923"/>
          <p:cNvPicPr>
            <a:picLocks noChangeAspect="1"/>
          </p:cNvPicPr>
          <p:nvPr/>
        </p:nvPicPr>
        <p:blipFill>
          <a:blip r:embed="rId1"/>
          <a:stretch>
            <a:fillRect/>
          </a:stretch>
        </p:blipFill>
        <p:spPr>
          <a:xfrm>
            <a:off x="152400" y="952500"/>
            <a:ext cx="8839200" cy="4953000"/>
          </a:xfrm>
          <a:prstGeom prst="rect">
            <a:avLst/>
          </a:prstGeom>
          <a:noFill/>
          <a:ln w="9525">
            <a:noFill/>
          </a:ln>
        </p:spPr>
      </p:pic>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69" name="标题 978945"/>
          <p:cNvSpPr>
            <a:spLocks noGrp="1"/>
          </p:cNvSpPr>
          <p:nvPr>
            <p:ph type="title"/>
          </p:nvPr>
        </p:nvSpPr>
        <p:spPr/>
        <p:txBody>
          <a:bodyPr anchor="b"/>
          <a:lstStyle/>
          <a:p>
            <a:endParaRPr lang="zh-CN" altLang="en-US" dirty="0"/>
          </a:p>
        </p:txBody>
      </p:sp>
      <p:sp>
        <p:nvSpPr>
          <p:cNvPr id="979970" name="文本占位符 978946"/>
          <p:cNvSpPr>
            <a:spLocks noGrp="1"/>
          </p:cNvSpPr>
          <p:nvPr>
            <p:ph idx="1"/>
          </p:nvPr>
        </p:nvSpPr>
        <p:spPr/>
        <p:txBody>
          <a:bodyPr anchor="t"/>
          <a:lstStyle/>
          <a:p>
            <a:endParaRPr lang="zh-CN" altLang="en-US" dirty="0"/>
          </a:p>
        </p:txBody>
      </p:sp>
      <p:pic>
        <p:nvPicPr>
          <p:cNvPr id="979971" name="图片 978947"/>
          <p:cNvPicPr>
            <a:picLocks noChangeAspect="1"/>
          </p:cNvPicPr>
          <p:nvPr/>
        </p:nvPicPr>
        <p:blipFill>
          <a:blip r:embed="rId1"/>
          <a:stretch>
            <a:fillRect/>
          </a:stretch>
        </p:blipFill>
        <p:spPr>
          <a:xfrm>
            <a:off x="171450" y="1409700"/>
            <a:ext cx="8801100" cy="4038600"/>
          </a:xfrm>
          <a:prstGeom prst="rect">
            <a:avLst/>
          </a:prstGeom>
          <a:noFill/>
          <a:ln w="9525">
            <a:noFill/>
          </a:ln>
        </p:spPr>
      </p:pic>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3" name="标题 979969"/>
          <p:cNvSpPr>
            <a:spLocks noGrp="1"/>
          </p:cNvSpPr>
          <p:nvPr>
            <p:ph type="title"/>
          </p:nvPr>
        </p:nvSpPr>
        <p:spPr/>
        <p:txBody>
          <a:bodyPr anchor="b"/>
          <a:lstStyle/>
          <a:p>
            <a:endParaRPr lang="zh-CN" altLang="en-US" dirty="0"/>
          </a:p>
        </p:txBody>
      </p:sp>
      <p:sp>
        <p:nvSpPr>
          <p:cNvPr id="980994" name="文本占位符 979970"/>
          <p:cNvSpPr>
            <a:spLocks noGrp="1"/>
          </p:cNvSpPr>
          <p:nvPr>
            <p:ph idx="1"/>
          </p:nvPr>
        </p:nvSpPr>
        <p:spPr/>
        <p:txBody>
          <a:bodyPr anchor="t"/>
          <a:lstStyle/>
          <a:p>
            <a:endParaRPr lang="zh-CN" altLang="en-US" dirty="0"/>
          </a:p>
        </p:txBody>
      </p:sp>
      <p:pic>
        <p:nvPicPr>
          <p:cNvPr id="980995" name="图片 979971"/>
          <p:cNvPicPr>
            <a:picLocks noChangeAspect="1"/>
          </p:cNvPicPr>
          <p:nvPr/>
        </p:nvPicPr>
        <p:blipFill>
          <a:blip r:embed="rId1"/>
          <a:stretch>
            <a:fillRect/>
          </a:stretch>
        </p:blipFill>
        <p:spPr>
          <a:xfrm>
            <a:off x="319088" y="1071563"/>
            <a:ext cx="8505825" cy="4714875"/>
          </a:xfrm>
          <a:prstGeom prst="rect">
            <a:avLst/>
          </a:prstGeom>
          <a:noFill/>
          <a:ln w="9525">
            <a:noFill/>
          </a:ln>
        </p:spPr>
      </p:pic>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7" name="标题 980993"/>
          <p:cNvSpPr>
            <a:spLocks noGrp="1"/>
          </p:cNvSpPr>
          <p:nvPr>
            <p:ph type="title"/>
          </p:nvPr>
        </p:nvSpPr>
        <p:spPr/>
        <p:txBody>
          <a:bodyPr anchor="b"/>
          <a:lstStyle/>
          <a:p>
            <a:endParaRPr lang="zh-CN" altLang="en-US" dirty="0"/>
          </a:p>
        </p:txBody>
      </p:sp>
      <p:sp>
        <p:nvSpPr>
          <p:cNvPr id="982018" name="文本占位符 980994"/>
          <p:cNvSpPr>
            <a:spLocks noGrp="1"/>
          </p:cNvSpPr>
          <p:nvPr>
            <p:ph idx="1"/>
          </p:nvPr>
        </p:nvSpPr>
        <p:spPr/>
        <p:txBody>
          <a:bodyPr anchor="t"/>
          <a:lstStyle/>
          <a:p>
            <a:endParaRPr lang="zh-CN" altLang="en-US" dirty="0"/>
          </a:p>
        </p:txBody>
      </p:sp>
      <p:pic>
        <p:nvPicPr>
          <p:cNvPr id="982019" name="图片 980995"/>
          <p:cNvPicPr>
            <a:picLocks noChangeAspect="1"/>
          </p:cNvPicPr>
          <p:nvPr/>
        </p:nvPicPr>
        <p:blipFill>
          <a:blip r:embed="rId1"/>
          <a:stretch>
            <a:fillRect/>
          </a:stretch>
        </p:blipFill>
        <p:spPr>
          <a:xfrm>
            <a:off x="314325" y="1452563"/>
            <a:ext cx="8515350" cy="3952875"/>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98305"/>
          <p:cNvSpPr>
            <a:spLocks noGrp="1"/>
          </p:cNvSpPr>
          <p:nvPr>
            <p:ph type="title"/>
          </p:nvPr>
        </p:nvSpPr>
        <p:spPr>
          <a:xfrm>
            <a:off x="685800" y="152400"/>
            <a:ext cx="6870700" cy="684213"/>
          </a:xfrm>
        </p:spPr>
        <p:txBody>
          <a:bodyPr anchor="b"/>
          <a:lstStyle/>
          <a:p>
            <a:r>
              <a:rPr lang="zh-CN" altLang="en-US" sz="4000"/>
              <a:t>关系数据模型的数据结构 </a:t>
            </a:r>
            <a:endParaRPr lang="zh-CN" altLang="en-US" sz="4000"/>
          </a:p>
        </p:txBody>
      </p:sp>
      <p:sp>
        <p:nvSpPr>
          <p:cNvPr id="99330" name="文本占位符 98306"/>
          <p:cNvSpPr>
            <a:spLocks noGrp="1"/>
          </p:cNvSpPr>
          <p:nvPr>
            <p:ph idx="1"/>
          </p:nvPr>
        </p:nvSpPr>
        <p:spPr>
          <a:xfrm>
            <a:off x="0" y="1268413"/>
            <a:ext cx="9144000" cy="5589587"/>
          </a:xfrm>
        </p:spPr>
        <p:txBody>
          <a:bodyPr anchor="t"/>
          <a:lstStyle/>
          <a:p>
            <a:pPr>
              <a:buNone/>
            </a:pPr>
            <a:r>
              <a:rPr lang="zh-CN" altLang="en-US"/>
              <a:t>关系必须是规范化的，满足一定的规范条件</a:t>
            </a:r>
            <a:endParaRPr lang="zh-CN" altLang="en-US"/>
          </a:p>
          <a:p>
            <a:pPr>
              <a:buNone/>
            </a:pPr>
            <a:r>
              <a:rPr lang="zh-CN" altLang="en-US"/>
              <a:t>最基本的规范条件：关系的每一个分量必须是一个不可分的数据项</a:t>
            </a:r>
            <a:endParaRPr lang="zh-CN" altLang="en-US"/>
          </a:p>
          <a:p>
            <a:pPr>
              <a:buNone/>
            </a:pPr>
            <a:endParaRPr lang="zh-CN" altLang="en-US"/>
          </a:p>
        </p:txBody>
      </p:sp>
      <p:pic>
        <p:nvPicPr>
          <p:cNvPr id="99331" name="图片 98307"/>
          <p:cNvPicPr>
            <a:picLocks noChangeAspect="1"/>
          </p:cNvPicPr>
          <p:nvPr/>
        </p:nvPicPr>
        <p:blipFill>
          <a:blip r:embed="rId1"/>
          <a:stretch>
            <a:fillRect/>
          </a:stretch>
        </p:blipFill>
        <p:spPr>
          <a:xfrm>
            <a:off x="179388" y="2924175"/>
            <a:ext cx="8477250" cy="3590925"/>
          </a:xfrm>
          <a:prstGeom prst="rect">
            <a:avLst/>
          </a:prstGeom>
          <a:noFill/>
          <a:ln w="9525">
            <a:noFill/>
          </a:ln>
        </p:spPr>
      </p:pic>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1" name="标题 982017"/>
          <p:cNvSpPr>
            <a:spLocks noGrp="1"/>
          </p:cNvSpPr>
          <p:nvPr>
            <p:ph type="title"/>
          </p:nvPr>
        </p:nvSpPr>
        <p:spPr/>
        <p:txBody>
          <a:bodyPr anchor="b"/>
          <a:lstStyle/>
          <a:p>
            <a:endParaRPr lang="zh-CN" altLang="en-US" dirty="0"/>
          </a:p>
        </p:txBody>
      </p:sp>
      <p:sp>
        <p:nvSpPr>
          <p:cNvPr id="983042" name="文本占位符 982018"/>
          <p:cNvSpPr>
            <a:spLocks noGrp="1"/>
          </p:cNvSpPr>
          <p:nvPr>
            <p:ph idx="1"/>
          </p:nvPr>
        </p:nvSpPr>
        <p:spPr/>
        <p:txBody>
          <a:bodyPr anchor="t"/>
          <a:lstStyle/>
          <a:p>
            <a:endParaRPr lang="zh-CN" altLang="en-US" dirty="0"/>
          </a:p>
        </p:txBody>
      </p:sp>
      <p:pic>
        <p:nvPicPr>
          <p:cNvPr id="983043" name="图片 982019"/>
          <p:cNvPicPr>
            <a:picLocks noChangeAspect="1"/>
          </p:cNvPicPr>
          <p:nvPr/>
        </p:nvPicPr>
        <p:blipFill>
          <a:blip r:embed="rId1"/>
          <a:stretch>
            <a:fillRect/>
          </a:stretch>
        </p:blipFill>
        <p:spPr>
          <a:xfrm>
            <a:off x="361950" y="1452563"/>
            <a:ext cx="8420100" cy="3952875"/>
          </a:xfrm>
          <a:prstGeom prst="rect">
            <a:avLst/>
          </a:prstGeom>
          <a:noFill/>
          <a:ln w="9525">
            <a:noFill/>
          </a:ln>
        </p:spPr>
      </p:pic>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5" name="标题 983041"/>
          <p:cNvSpPr>
            <a:spLocks noGrp="1"/>
          </p:cNvSpPr>
          <p:nvPr>
            <p:ph type="title"/>
          </p:nvPr>
        </p:nvSpPr>
        <p:spPr/>
        <p:txBody>
          <a:bodyPr anchor="b"/>
          <a:lstStyle/>
          <a:p>
            <a:endParaRPr lang="zh-CN" altLang="en-US" dirty="0"/>
          </a:p>
        </p:txBody>
      </p:sp>
      <p:sp>
        <p:nvSpPr>
          <p:cNvPr id="984066" name="文本占位符 983042"/>
          <p:cNvSpPr>
            <a:spLocks noGrp="1"/>
          </p:cNvSpPr>
          <p:nvPr>
            <p:ph idx="1"/>
          </p:nvPr>
        </p:nvSpPr>
        <p:spPr/>
        <p:txBody>
          <a:bodyPr anchor="t"/>
          <a:lstStyle/>
          <a:p>
            <a:endParaRPr lang="zh-CN" altLang="en-US" dirty="0"/>
          </a:p>
        </p:txBody>
      </p:sp>
      <p:pic>
        <p:nvPicPr>
          <p:cNvPr id="984067" name="图片 983043"/>
          <p:cNvPicPr>
            <a:picLocks noChangeAspect="1"/>
          </p:cNvPicPr>
          <p:nvPr/>
        </p:nvPicPr>
        <p:blipFill>
          <a:blip r:embed="rId1"/>
          <a:stretch>
            <a:fillRect/>
          </a:stretch>
        </p:blipFill>
        <p:spPr>
          <a:xfrm>
            <a:off x="219075" y="971550"/>
            <a:ext cx="8705850" cy="4914900"/>
          </a:xfrm>
          <a:prstGeom prst="rect">
            <a:avLst/>
          </a:prstGeom>
          <a:noFill/>
          <a:ln w="9525">
            <a:noFill/>
          </a:ln>
        </p:spPr>
      </p:pic>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89" name="标题 984065"/>
          <p:cNvSpPr>
            <a:spLocks noGrp="1"/>
          </p:cNvSpPr>
          <p:nvPr>
            <p:ph type="title"/>
          </p:nvPr>
        </p:nvSpPr>
        <p:spPr/>
        <p:txBody>
          <a:bodyPr anchor="b"/>
          <a:lstStyle/>
          <a:p>
            <a:endParaRPr lang="zh-CN" altLang="en-US" dirty="0"/>
          </a:p>
        </p:txBody>
      </p:sp>
      <p:sp>
        <p:nvSpPr>
          <p:cNvPr id="985090" name="文本占位符 984066"/>
          <p:cNvSpPr>
            <a:spLocks noGrp="1"/>
          </p:cNvSpPr>
          <p:nvPr>
            <p:ph idx="1"/>
          </p:nvPr>
        </p:nvSpPr>
        <p:spPr/>
        <p:txBody>
          <a:bodyPr anchor="t"/>
          <a:lstStyle/>
          <a:p>
            <a:endParaRPr lang="zh-CN" altLang="en-US" dirty="0"/>
          </a:p>
        </p:txBody>
      </p:sp>
      <p:pic>
        <p:nvPicPr>
          <p:cNvPr id="985091" name="图片 984067"/>
          <p:cNvPicPr>
            <a:picLocks noChangeAspect="1"/>
          </p:cNvPicPr>
          <p:nvPr/>
        </p:nvPicPr>
        <p:blipFill>
          <a:blip r:embed="rId1"/>
          <a:stretch>
            <a:fillRect/>
          </a:stretch>
        </p:blipFill>
        <p:spPr>
          <a:xfrm>
            <a:off x="276225" y="938213"/>
            <a:ext cx="8591550" cy="4981575"/>
          </a:xfrm>
          <a:prstGeom prst="rect">
            <a:avLst/>
          </a:prstGeom>
          <a:noFill/>
          <a:ln w="9525">
            <a:noFill/>
          </a:ln>
        </p:spPr>
      </p:pic>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3" name="标题 985089"/>
          <p:cNvSpPr>
            <a:spLocks noGrp="1"/>
          </p:cNvSpPr>
          <p:nvPr>
            <p:ph type="title"/>
          </p:nvPr>
        </p:nvSpPr>
        <p:spPr/>
        <p:txBody>
          <a:bodyPr anchor="b"/>
          <a:lstStyle/>
          <a:p>
            <a:endParaRPr lang="zh-CN" altLang="en-US" dirty="0"/>
          </a:p>
        </p:txBody>
      </p:sp>
      <p:sp>
        <p:nvSpPr>
          <p:cNvPr id="986114" name="文本占位符 985090"/>
          <p:cNvSpPr>
            <a:spLocks noGrp="1"/>
          </p:cNvSpPr>
          <p:nvPr>
            <p:ph idx="1"/>
          </p:nvPr>
        </p:nvSpPr>
        <p:spPr/>
        <p:txBody>
          <a:bodyPr anchor="t"/>
          <a:lstStyle/>
          <a:p>
            <a:endParaRPr lang="zh-CN" altLang="en-US" dirty="0"/>
          </a:p>
        </p:txBody>
      </p:sp>
      <p:pic>
        <p:nvPicPr>
          <p:cNvPr id="986115" name="图片 985091"/>
          <p:cNvPicPr>
            <a:picLocks noChangeAspect="1"/>
          </p:cNvPicPr>
          <p:nvPr/>
        </p:nvPicPr>
        <p:blipFill>
          <a:blip r:embed="rId1"/>
          <a:stretch>
            <a:fillRect/>
          </a:stretch>
        </p:blipFill>
        <p:spPr>
          <a:xfrm>
            <a:off x="385763" y="1004888"/>
            <a:ext cx="8372475" cy="4848225"/>
          </a:xfrm>
          <a:prstGeom prst="rect">
            <a:avLst/>
          </a:prstGeom>
          <a:noFill/>
          <a:ln w="9525">
            <a:noFill/>
          </a:ln>
        </p:spPr>
      </p:pic>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7" name="标题 986113"/>
          <p:cNvSpPr>
            <a:spLocks noGrp="1"/>
          </p:cNvSpPr>
          <p:nvPr>
            <p:ph type="title"/>
          </p:nvPr>
        </p:nvSpPr>
        <p:spPr/>
        <p:txBody>
          <a:bodyPr anchor="b"/>
          <a:lstStyle/>
          <a:p>
            <a:endParaRPr lang="zh-CN" altLang="en-US" dirty="0"/>
          </a:p>
        </p:txBody>
      </p:sp>
      <p:sp>
        <p:nvSpPr>
          <p:cNvPr id="987138" name="文本占位符 986114"/>
          <p:cNvSpPr>
            <a:spLocks noGrp="1"/>
          </p:cNvSpPr>
          <p:nvPr>
            <p:ph idx="1"/>
          </p:nvPr>
        </p:nvSpPr>
        <p:spPr/>
        <p:txBody>
          <a:bodyPr anchor="t"/>
          <a:lstStyle/>
          <a:p>
            <a:endParaRPr lang="zh-CN" altLang="en-US" dirty="0"/>
          </a:p>
        </p:txBody>
      </p:sp>
      <p:pic>
        <p:nvPicPr>
          <p:cNvPr id="987139" name="图片 986115"/>
          <p:cNvPicPr>
            <a:picLocks noChangeAspect="1"/>
          </p:cNvPicPr>
          <p:nvPr/>
        </p:nvPicPr>
        <p:blipFill>
          <a:blip r:embed="rId1"/>
          <a:stretch>
            <a:fillRect/>
          </a:stretch>
        </p:blipFill>
        <p:spPr>
          <a:xfrm>
            <a:off x="152400" y="928688"/>
            <a:ext cx="8839200" cy="5000625"/>
          </a:xfrm>
          <a:prstGeom prst="rect">
            <a:avLst/>
          </a:prstGeom>
          <a:noFill/>
          <a:ln w="9525">
            <a:noFill/>
          </a:ln>
        </p:spPr>
      </p:pic>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1" name="标题 987137"/>
          <p:cNvSpPr>
            <a:spLocks noGrp="1"/>
          </p:cNvSpPr>
          <p:nvPr>
            <p:ph type="title"/>
          </p:nvPr>
        </p:nvSpPr>
        <p:spPr/>
        <p:txBody>
          <a:bodyPr anchor="b"/>
          <a:lstStyle/>
          <a:p>
            <a:endParaRPr lang="zh-CN" altLang="en-US" dirty="0"/>
          </a:p>
        </p:txBody>
      </p:sp>
      <p:sp>
        <p:nvSpPr>
          <p:cNvPr id="988162" name="文本占位符 987138"/>
          <p:cNvSpPr>
            <a:spLocks noGrp="1"/>
          </p:cNvSpPr>
          <p:nvPr>
            <p:ph idx="1"/>
          </p:nvPr>
        </p:nvSpPr>
        <p:spPr/>
        <p:txBody>
          <a:bodyPr anchor="t"/>
          <a:lstStyle/>
          <a:p>
            <a:endParaRPr lang="zh-CN" altLang="en-US" dirty="0"/>
          </a:p>
        </p:txBody>
      </p:sp>
      <p:pic>
        <p:nvPicPr>
          <p:cNvPr id="988163" name="图片 987139"/>
          <p:cNvPicPr>
            <a:picLocks noChangeAspect="1"/>
          </p:cNvPicPr>
          <p:nvPr/>
        </p:nvPicPr>
        <p:blipFill>
          <a:blip r:embed="rId1"/>
          <a:stretch>
            <a:fillRect/>
          </a:stretch>
        </p:blipFill>
        <p:spPr>
          <a:xfrm>
            <a:off x="157163" y="1209675"/>
            <a:ext cx="8829675" cy="4438650"/>
          </a:xfrm>
          <a:prstGeom prst="rect">
            <a:avLst/>
          </a:prstGeom>
          <a:noFill/>
          <a:ln w="9525">
            <a:noFill/>
          </a:ln>
        </p:spPr>
      </p:pic>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5" name="标题 988161"/>
          <p:cNvSpPr>
            <a:spLocks noGrp="1"/>
          </p:cNvSpPr>
          <p:nvPr>
            <p:ph type="title"/>
          </p:nvPr>
        </p:nvSpPr>
        <p:spPr/>
        <p:txBody>
          <a:bodyPr anchor="b"/>
          <a:lstStyle/>
          <a:p>
            <a:endParaRPr lang="zh-CN" altLang="en-US" dirty="0"/>
          </a:p>
        </p:txBody>
      </p:sp>
      <p:sp>
        <p:nvSpPr>
          <p:cNvPr id="989186" name="文本占位符 988162"/>
          <p:cNvSpPr>
            <a:spLocks noGrp="1"/>
          </p:cNvSpPr>
          <p:nvPr>
            <p:ph idx="1"/>
          </p:nvPr>
        </p:nvSpPr>
        <p:spPr/>
        <p:txBody>
          <a:bodyPr anchor="t"/>
          <a:lstStyle/>
          <a:p>
            <a:endParaRPr lang="zh-CN" altLang="en-US" dirty="0"/>
          </a:p>
        </p:txBody>
      </p:sp>
      <p:pic>
        <p:nvPicPr>
          <p:cNvPr id="989187" name="图片 988163"/>
          <p:cNvPicPr>
            <a:picLocks noChangeAspect="1"/>
          </p:cNvPicPr>
          <p:nvPr/>
        </p:nvPicPr>
        <p:blipFill>
          <a:blip r:embed="rId1"/>
          <a:stretch>
            <a:fillRect/>
          </a:stretch>
        </p:blipFill>
        <p:spPr>
          <a:xfrm>
            <a:off x="228600" y="1328738"/>
            <a:ext cx="8686800" cy="4200525"/>
          </a:xfrm>
          <a:prstGeom prst="rect">
            <a:avLst/>
          </a:prstGeom>
          <a:noFill/>
          <a:ln w="9525">
            <a:noFill/>
          </a:ln>
        </p:spPr>
      </p:pic>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09" name="标题 989185"/>
          <p:cNvSpPr>
            <a:spLocks noGrp="1"/>
          </p:cNvSpPr>
          <p:nvPr>
            <p:ph type="title"/>
          </p:nvPr>
        </p:nvSpPr>
        <p:spPr/>
        <p:txBody>
          <a:bodyPr anchor="b"/>
          <a:lstStyle/>
          <a:p>
            <a:endParaRPr lang="zh-CN" altLang="en-US" dirty="0"/>
          </a:p>
        </p:txBody>
      </p:sp>
      <p:sp>
        <p:nvSpPr>
          <p:cNvPr id="990210" name="文本占位符 989186"/>
          <p:cNvSpPr>
            <a:spLocks noGrp="1"/>
          </p:cNvSpPr>
          <p:nvPr>
            <p:ph idx="1"/>
          </p:nvPr>
        </p:nvSpPr>
        <p:spPr/>
        <p:txBody>
          <a:bodyPr anchor="t"/>
          <a:lstStyle/>
          <a:p>
            <a:endParaRPr lang="zh-CN" altLang="en-US" dirty="0"/>
          </a:p>
        </p:txBody>
      </p:sp>
      <p:pic>
        <p:nvPicPr>
          <p:cNvPr id="990211" name="图片 989187"/>
          <p:cNvPicPr>
            <a:picLocks noChangeAspect="1"/>
          </p:cNvPicPr>
          <p:nvPr/>
        </p:nvPicPr>
        <p:blipFill>
          <a:blip r:embed="rId1"/>
          <a:stretch>
            <a:fillRect/>
          </a:stretch>
        </p:blipFill>
        <p:spPr>
          <a:xfrm>
            <a:off x="419100" y="1095375"/>
            <a:ext cx="8305800" cy="4667250"/>
          </a:xfrm>
          <a:prstGeom prst="rect">
            <a:avLst/>
          </a:prstGeom>
          <a:noFill/>
          <a:ln w="9525">
            <a:noFill/>
          </a:ln>
        </p:spPr>
      </p:pic>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3" name="标题 990209"/>
          <p:cNvSpPr>
            <a:spLocks noGrp="1"/>
          </p:cNvSpPr>
          <p:nvPr>
            <p:ph type="title"/>
          </p:nvPr>
        </p:nvSpPr>
        <p:spPr/>
        <p:txBody>
          <a:bodyPr anchor="b"/>
          <a:lstStyle/>
          <a:p>
            <a:endParaRPr lang="zh-CN" altLang="en-US" dirty="0"/>
          </a:p>
        </p:txBody>
      </p:sp>
      <p:sp>
        <p:nvSpPr>
          <p:cNvPr id="991234" name="文本占位符 990210"/>
          <p:cNvSpPr>
            <a:spLocks noGrp="1"/>
          </p:cNvSpPr>
          <p:nvPr>
            <p:ph idx="1"/>
          </p:nvPr>
        </p:nvSpPr>
        <p:spPr/>
        <p:txBody>
          <a:bodyPr anchor="t"/>
          <a:lstStyle/>
          <a:p>
            <a:endParaRPr lang="zh-CN" altLang="en-US" dirty="0"/>
          </a:p>
        </p:txBody>
      </p:sp>
      <p:pic>
        <p:nvPicPr>
          <p:cNvPr id="991235" name="图片 990211"/>
          <p:cNvPicPr>
            <a:picLocks noChangeAspect="1"/>
          </p:cNvPicPr>
          <p:nvPr/>
        </p:nvPicPr>
        <p:blipFill>
          <a:blip r:embed="rId1"/>
          <a:stretch>
            <a:fillRect/>
          </a:stretch>
        </p:blipFill>
        <p:spPr>
          <a:xfrm>
            <a:off x="461963" y="1357313"/>
            <a:ext cx="8220075" cy="4143375"/>
          </a:xfrm>
          <a:prstGeom prst="rect">
            <a:avLst/>
          </a:prstGeom>
          <a:noFill/>
          <a:ln w="9525">
            <a:noFill/>
          </a:ln>
        </p:spPr>
      </p:pic>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7" name="标题 991233"/>
          <p:cNvSpPr>
            <a:spLocks noGrp="1"/>
          </p:cNvSpPr>
          <p:nvPr>
            <p:ph type="title"/>
          </p:nvPr>
        </p:nvSpPr>
        <p:spPr/>
        <p:txBody>
          <a:bodyPr anchor="b"/>
          <a:lstStyle/>
          <a:p>
            <a:endParaRPr lang="zh-CN" altLang="en-US" dirty="0"/>
          </a:p>
        </p:txBody>
      </p:sp>
      <p:sp>
        <p:nvSpPr>
          <p:cNvPr id="992258" name="文本占位符 991234"/>
          <p:cNvSpPr>
            <a:spLocks noGrp="1"/>
          </p:cNvSpPr>
          <p:nvPr>
            <p:ph idx="1"/>
          </p:nvPr>
        </p:nvSpPr>
        <p:spPr/>
        <p:txBody>
          <a:bodyPr anchor="t"/>
          <a:lstStyle/>
          <a:p>
            <a:endParaRPr lang="zh-CN" altLang="en-US" dirty="0"/>
          </a:p>
        </p:txBody>
      </p:sp>
      <p:pic>
        <p:nvPicPr>
          <p:cNvPr id="992259" name="图片 991235"/>
          <p:cNvPicPr>
            <a:picLocks noChangeAspect="1"/>
          </p:cNvPicPr>
          <p:nvPr/>
        </p:nvPicPr>
        <p:blipFill>
          <a:blip r:embed="rId1"/>
          <a:stretch>
            <a:fillRect/>
          </a:stretch>
        </p:blipFill>
        <p:spPr>
          <a:xfrm>
            <a:off x="219075" y="976313"/>
            <a:ext cx="8705850" cy="4905375"/>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99329"/>
          <p:cNvSpPr>
            <a:spLocks noGrp="1"/>
          </p:cNvSpPr>
          <p:nvPr>
            <p:ph type="title"/>
          </p:nvPr>
        </p:nvSpPr>
        <p:spPr>
          <a:xfrm>
            <a:off x="685800" y="152400"/>
            <a:ext cx="6870700" cy="755650"/>
          </a:xfrm>
        </p:spPr>
        <p:txBody>
          <a:bodyPr anchor="b"/>
          <a:lstStyle/>
          <a:p>
            <a:r>
              <a:rPr lang="en-US" altLang="zh-CN" sz="4000"/>
              <a:t>2. </a:t>
            </a:r>
            <a:r>
              <a:rPr lang="zh-CN" altLang="en-US" sz="4000"/>
              <a:t>关系模型的数据操纵</a:t>
            </a:r>
            <a:endParaRPr lang="zh-CN" altLang="en-US" sz="4000"/>
          </a:p>
        </p:txBody>
      </p:sp>
      <p:sp>
        <p:nvSpPr>
          <p:cNvPr id="100354" name="文本占位符 99330"/>
          <p:cNvSpPr>
            <a:spLocks noGrp="1"/>
          </p:cNvSpPr>
          <p:nvPr>
            <p:ph idx="1"/>
          </p:nvPr>
        </p:nvSpPr>
        <p:spPr>
          <a:xfrm>
            <a:off x="0" y="1125538"/>
            <a:ext cx="9144000" cy="5732462"/>
          </a:xfrm>
        </p:spPr>
        <p:txBody>
          <a:bodyPr anchor="t"/>
          <a:lstStyle/>
          <a:p>
            <a:r>
              <a:rPr lang="zh-CN" altLang="en-US" dirty="0" smtClean="0"/>
              <a:t>查询</a:t>
            </a:r>
            <a:r>
              <a:rPr lang="zh-CN" altLang="en-US" dirty="0"/>
              <a:t>、插入、删除、更新</a:t>
            </a:r>
            <a:endParaRPr lang="zh-CN" altLang="en-US" dirty="0"/>
          </a:p>
          <a:p>
            <a:r>
              <a:rPr lang="zh-CN" altLang="en-US" dirty="0" smtClean="0"/>
              <a:t>数据</a:t>
            </a:r>
            <a:r>
              <a:rPr lang="zh-CN" altLang="en-US" dirty="0"/>
              <a:t>操作是集合操作， 操作对象和操</a:t>
            </a:r>
            <a:endParaRPr lang="zh-CN" altLang="en-US" dirty="0"/>
          </a:p>
          <a:p>
            <a:pPr>
              <a:buNone/>
            </a:pPr>
            <a:r>
              <a:rPr lang="zh-CN" altLang="en-US" dirty="0"/>
              <a:t>作结果都是关系， 即若干元组的集合</a:t>
            </a:r>
            <a:endParaRPr lang="zh-CN" altLang="en-US" dirty="0"/>
          </a:p>
          <a:p>
            <a:pPr>
              <a:buNone/>
            </a:pPr>
            <a:r>
              <a:rPr lang="zh-CN" altLang="en-US" dirty="0"/>
              <a:t>存取路径对用户隐蔽，用户只要指出</a:t>
            </a:r>
            <a:endParaRPr lang="zh-CN" altLang="en-US" dirty="0"/>
          </a:p>
          <a:p>
            <a:pPr>
              <a:buNone/>
            </a:pPr>
            <a:r>
              <a:rPr lang="zh-CN" altLang="en-US" dirty="0"/>
              <a:t>“ </a:t>
            </a:r>
            <a:r>
              <a:rPr lang="zh-CN" altLang="en-US" dirty="0" smtClean="0"/>
              <a:t>做什么 ” </a:t>
            </a:r>
            <a:r>
              <a:rPr lang="zh-CN" altLang="en-US" dirty="0"/>
              <a:t>， 不必详细说明 </a:t>
            </a:r>
            <a:r>
              <a:rPr lang="zh-CN" altLang="en-US" dirty="0" smtClean="0"/>
              <a:t>“ 怎么做 ”</a:t>
            </a:r>
            <a:endParaRPr lang="zh-CN" altLang="en-US" dirty="0"/>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1" name="标题 992257"/>
          <p:cNvSpPr>
            <a:spLocks noGrp="1"/>
          </p:cNvSpPr>
          <p:nvPr>
            <p:ph type="title"/>
          </p:nvPr>
        </p:nvSpPr>
        <p:spPr/>
        <p:txBody>
          <a:bodyPr anchor="b"/>
          <a:lstStyle/>
          <a:p>
            <a:endParaRPr lang="zh-CN" altLang="en-US" dirty="0"/>
          </a:p>
        </p:txBody>
      </p:sp>
      <p:sp>
        <p:nvSpPr>
          <p:cNvPr id="993282" name="文本占位符 992258"/>
          <p:cNvSpPr>
            <a:spLocks noGrp="1"/>
          </p:cNvSpPr>
          <p:nvPr>
            <p:ph idx="1"/>
          </p:nvPr>
        </p:nvSpPr>
        <p:spPr/>
        <p:txBody>
          <a:bodyPr anchor="t"/>
          <a:lstStyle/>
          <a:p>
            <a:endParaRPr lang="zh-CN" altLang="en-US" dirty="0"/>
          </a:p>
        </p:txBody>
      </p:sp>
      <p:pic>
        <p:nvPicPr>
          <p:cNvPr id="993283" name="图片 992259"/>
          <p:cNvPicPr>
            <a:picLocks noChangeAspect="1"/>
          </p:cNvPicPr>
          <p:nvPr/>
        </p:nvPicPr>
        <p:blipFill>
          <a:blip r:embed="rId1"/>
          <a:stretch>
            <a:fillRect/>
          </a:stretch>
        </p:blipFill>
        <p:spPr>
          <a:xfrm>
            <a:off x="414338" y="1485900"/>
            <a:ext cx="8315325" cy="3886200"/>
          </a:xfrm>
          <a:prstGeom prst="rect">
            <a:avLst/>
          </a:prstGeom>
          <a:noFill/>
          <a:ln w="9525">
            <a:noFill/>
          </a:ln>
        </p:spPr>
      </p:pic>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5" name="标题 993281"/>
          <p:cNvSpPr>
            <a:spLocks noGrp="1"/>
          </p:cNvSpPr>
          <p:nvPr>
            <p:ph type="title"/>
          </p:nvPr>
        </p:nvSpPr>
        <p:spPr/>
        <p:txBody>
          <a:bodyPr anchor="b"/>
          <a:lstStyle/>
          <a:p>
            <a:endParaRPr lang="zh-CN" altLang="en-US" dirty="0"/>
          </a:p>
        </p:txBody>
      </p:sp>
      <p:sp>
        <p:nvSpPr>
          <p:cNvPr id="994306" name="文本占位符 993282"/>
          <p:cNvSpPr>
            <a:spLocks noGrp="1"/>
          </p:cNvSpPr>
          <p:nvPr>
            <p:ph idx="1"/>
          </p:nvPr>
        </p:nvSpPr>
        <p:spPr/>
        <p:txBody>
          <a:bodyPr anchor="t"/>
          <a:lstStyle/>
          <a:p>
            <a:endParaRPr lang="zh-CN" altLang="en-US" dirty="0"/>
          </a:p>
        </p:txBody>
      </p:sp>
      <p:pic>
        <p:nvPicPr>
          <p:cNvPr id="994307" name="图片 993283"/>
          <p:cNvPicPr>
            <a:picLocks noChangeAspect="1"/>
          </p:cNvPicPr>
          <p:nvPr/>
        </p:nvPicPr>
        <p:blipFill>
          <a:blip r:embed="rId1"/>
          <a:stretch>
            <a:fillRect/>
          </a:stretch>
        </p:blipFill>
        <p:spPr>
          <a:xfrm>
            <a:off x="280988" y="1052513"/>
            <a:ext cx="8582025" cy="4752975"/>
          </a:xfrm>
          <a:prstGeom prst="rect">
            <a:avLst/>
          </a:prstGeom>
          <a:noFill/>
          <a:ln w="9525">
            <a:noFill/>
          </a:ln>
        </p:spPr>
      </p:pic>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29" name="标题 994305"/>
          <p:cNvSpPr>
            <a:spLocks noGrp="1"/>
          </p:cNvSpPr>
          <p:nvPr>
            <p:ph type="title"/>
          </p:nvPr>
        </p:nvSpPr>
        <p:spPr/>
        <p:txBody>
          <a:bodyPr anchor="b"/>
          <a:lstStyle/>
          <a:p>
            <a:endParaRPr lang="zh-CN" altLang="en-US" dirty="0"/>
          </a:p>
        </p:txBody>
      </p:sp>
      <p:sp>
        <p:nvSpPr>
          <p:cNvPr id="995330" name="文本占位符 994306"/>
          <p:cNvSpPr>
            <a:spLocks noGrp="1"/>
          </p:cNvSpPr>
          <p:nvPr>
            <p:ph idx="1"/>
          </p:nvPr>
        </p:nvSpPr>
        <p:spPr/>
        <p:txBody>
          <a:bodyPr anchor="t"/>
          <a:lstStyle/>
          <a:p>
            <a:endParaRPr lang="zh-CN" altLang="en-US" dirty="0"/>
          </a:p>
        </p:txBody>
      </p:sp>
      <p:pic>
        <p:nvPicPr>
          <p:cNvPr id="995331" name="图片 994307"/>
          <p:cNvPicPr>
            <a:picLocks noChangeAspect="1"/>
          </p:cNvPicPr>
          <p:nvPr/>
        </p:nvPicPr>
        <p:blipFill>
          <a:blip r:embed="rId1"/>
          <a:stretch>
            <a:fillRect/>
          </a:stretch>
        </p:blipFill>
        <p:spPr>
          <a:xfrm>
            <a:off x="180975" y="1014413"/>
            <a:ext cx="8782050" cy="4829175"/>
          </a:xfrm>
          <a:prstGeom prst="rect">
            <a:avLst/>
          </a:prstGeom>
          <a:noFill/>
          <a:ln w="9525">
            <a:noFill/>
          </a:ln>
        </p:spPr>
      </p:pic>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3" name="标题 995329"/>
          <p:cNvSpPr>
            <a:spLocks noGrp="1"/>
          </p:cNvSpPr>
          <p:nvPr>
            <p:ph type="title"/>
          </p:nvPr>
        </p:nvSpPr>
        <p:spPr/>
        <p:txBody>
          <a:bodyPr anchor="b"/>
          <a:lstStyle/>
          <a:p>
            <a:endParaRPr lang="zh-CN" altLang="en-US" dirty="0"/>
          </a:p>
        </p:txBody>
      </p:sp>
      <p:sp>
        <p:nvSpPr>
          <p:cNvPr id="996354" name="文本占位符 995330"/>
          <p:cNvSpPr>
            <a:spLocks noGrp="1"/>
          </p:cNvSpPr>
          <p:nvPr>
            <p:ph idx="1"/>
          </p:nvPr>
        </p:nvSpPr>
        <p:spPr/>
        <p:txBody>
          <a:bodyPr anchor="t"/>
          <a:lstStyle/>
          <a:p>
            <a:endParaRPr lang="zh-CN" altLang="en-US" dirty="0"/>
          </a:p>
        </p:txBody>
      </p:sp>
      <p:pic>
        <p:nvPicPr>
          <p:cNvPr id="996355" name="图片 995331"/>
          <p:cNvPicPr>
            <a:picLocks noChangeAspect="1"/>
          </p:cNvPicPr>
          <p:nvPr/>
        </p:nvPicPr>
        <p:blipFill>
          <a:blip r:embed="rId1"/>
          <a:stretch>
            <a:fillRect/>
          </a:stretch>
        </p:blipFill>
        <p:spPr>
          <a:xfrm>
            <a:off x="161925" y="304800"/>
            <a:ext cx="8820150" cy="6248400"/>
          </a:xfrm>
          <a:prstGeom prst="rect">
            <a:avLst/>
          </a:prstGeom>
          <a:noFill/>
          <a:ln w="9525">
            <a:noFill/>
          </a:ln>
        </p:spPr>
      </p:pic>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7" name="标题 996353"/>
          <p:cNvSpPr>
            <a:spLocks noGrp="1"/>
          </p:cNvSpPr>
          <p:nvPr>
            <p:ph type="title"/>
          </p:nvPr>
        </p:nvSpPr>
        <p:spPr/>
        <p:txBody>
          <a:bodyPr anchor="b"/>
          <a:lstStyle/>
          <a:p>
            <a:endParaRPr lang="zh-CN" altLang="en-US" dirty="0"/>
          </a:p>
        </p:txBody>
      </p:sp>
      <p:sp>
        <p:nvSpPr>
          <p:cNvPr id="997378" name="文本占位符 996354"/>
          <p:cNvSpPr>
            <a:spLocks noGrp="1"/>
          </p:cNvSpPr>
          <p:nvPr>
            <p:ph idx="1"/>
          </p:nvPr>
        </p:nvSpPr>
        <p:spPr/>
        <p:txBody>
          <a:bodyPr anchor="t"/>
          <a:lstStyle/>
          <a:p>
            <a:endParaRPr lang="zh-CN" altLang="en-US" dirty="0"/>
          </a:p>
        </p:txBody>
      </p:sp>
      <p:pic>
        <p:nvPicPr>
          <p:cNvPr id="997379" name="图片 996355"/>
          <p:cNvPicPr>
            <a:picLocks noChangeAspect="1"/>
          </p:cNvPicPr>
          <p:nvPr/>
        </p:nvPicPr>
        <p:blipFill>
          <a:blip r:embed="rId1"/>
          <a:stretch>
            <a:fillRect/>
          </a:stretch>
        </p:blipFill>
        <p:spPr>
          <a:xfrm>
            <a:off x="152400" y="447675"/>
            <a:ext cx="8839200" cy="5962650"/>
          </a:xfrm>
          <a:prstGeom prst="rect">
            <a:avLst/>
          </a:prstGeom>
          <a:noFill/>
          <a:ln w="9525">
            <a:noFill/>
          </a:ln>
        </p:spPr>
      </p:pic>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1" name="标题 997377"/>
          <p:cNvSpPr>
            <a:spLocks noGrp="1"/>
          </p:cNvSpPr>
          <p:nvPr>
            <p:ph type="title"/>
          </p:nvPr>
        </p:nvSpPr>
        <p:spPr/>
        <p:txBody>
          <a:bodyPr anchor="b"/>
          <a:lstStyle/>
          <a:p>
            <a:endParaRPr lang="zh-CN" altLang="en-US" dirty="0"/>
          </a:p>
        </p:txBody>
      </p:sp>
      <p:sp>
        <p:nvSpPr>
          <p:cNvPr id="998402" name="文本占位符 997378"/>
          <p:cNvSpPr>
            <a:spLocks noGrp="1"/>
          </p:cNvSpPr>
          <p:nvPr>
            <p:ph idx="1"/>
          </p:nvPr>
        </p:nvSpPr>
        <p:spPr/>
        <p:txBody>
          <a:bodyPr anchor="t"/>
          <a:lstStyle/>
          <a:p>
            <a:endParaRPr lang="zh-CN" altLang="en-US" dirty="0"/>
          </a:p>
        </p:txBody>
      </p:sp>
      <p:pic>
        <p:nvPicPr>
          <p:cNvPr id="998403" name="图片 997379"/>
          <p:cNvPicPr>
            <a:picLocks noChangeAspect="1"/>
          </p:cNvPicPr>
          <p:nvPr/>
        </p:nvPicPr>
        <p:blipFill>
          <a:blip r:embed="rId1"/>
          <a:stretch>
            <a:fillRect/>
          </a:stretch>
        </p:blipFill>
        <p:spPr>
          <a:xfrm>
            <a:off x="2339975" y="620713"/>
            <a:ext cx="4267200" cy="981075"/>
          </a:xfrm>
          <a:prstGeom prst="rect">
            <a:avLst/>
          </a:prstGeom>
          <a:noFill/>
          <a:ln w="9525">
            <a:noFill/>
          </a:ln>
        </p:spPr>
      </p:pic>
      <p:pic>
        <p:nvPicPr>
          <p:cNvPr id="998404" name="图片 997380"/>
          <p:cNvPicPr>
            <a:picLocks noChangeAspect="1"/>
          </p:cNvPicPr>
          <p:nvPr/>
        </p:nvPicPr>
        <p:blipFill>
          <a:blip r:embed="rId2"/>
          <a:stretch>
            <a:fillRect/>
          </a:stretch>
        </p:blipFill>
        <p:spPr>
          <a:xfrm>
            <a:off x="357188" y="1276350"/>
            <a:ext cx="8429625" cy="4305300"/>
          </a:xfrm>
          <a:prstGeom prst="rect">
            <a:avLst/>
          </a:prstGeom>
          <a:noFill/>
          <a:ln w="9525">
            <a:noFill/>
          </a:ln>
        </p:spPr>
      </p:pic>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5" name="标题 998401"/>
          <p:cNvSpPr>
            <a:spLocks noGrp="1"/>
          </p:cNvSpPr>
          <p:nvPr>
            <p:ph type="title"/>
          </p:nvPr>
        </p:nvSpPr>
        <p:spPr/>
        <p:txBody>
          <a:bodyPr anchor="b"/>
          <a:lstStyle/>
          <a:p>
            <a:endParaRPr lang="zh-CN" altLang="en-US" dirty="0"/>
          </a:p>
        </p:txBody>
      </p:sp>
      <p:sp>
        <p:nvSpPr>
          <p:cNvPr id="999426" name="文本占位符 998402"/>
          <p:cNvSpPr>
            <a:spLocks noGrp="1"/>
          </p:cNvSpPr>
          <p:nvPr>
            <p:ph idx="1"/>
          </p:nvPr>
        </p:nvSpPr>
        <p:spPr/>
        <p:txBody>
          <a:bodyPr anchor="t"/>
          <a:lstStyle/>
          <a:p>
            <a:endParaRPr lang="zh-CN" altLang="en-US" dirty="0"/>
          </a:p>
        </p:txBody>
      </p:sp>
      <p:pic>
        <p:nvPicPr>
          <p:cNvPr id="999427" name="图片 998403"/>
          <p:cNvPicPr>
            <a:picLocks noChangeAspect="1"/>
          </p:cNvPicPr>
          <p:nvPr/>
        </p:nvPicPr>
        <p:blipFill>
          <a:blip r:embed="rId1"/>
          <a:stretch>
            <a:fillRect/>
          </a:stretch>
        </p:blipFill>
        <p:spPr>
          <a:xfrm>
            <a:off x="1763713" y="620713"/>
            <a:ext cx="5543550" cy="1028700"/>
          </a:xfrm>
          <a:prstGeom prst="rect">
            <a:avLst/>
          </a:prstGeom>
          <a:noFill/>
          <a:ln w="9525">
            <a:noFill/>
          </a:ln>
        </p:spPr>
      </p:pic>
      <p:pic>
        <p:nvPicPr>
          <p:cNvPr id="999428" name="图片 998404"/>
          <p:cNvPicPr>
            <a:picLocks noChangeAspect="1"/>
          </p:cNvPicPr>
          <p:nvPr/>
        </p:nvPicPr>
        <p:blipFill>
          <a:blip r:embed="rId2"/>
          <a:stretch>
            <a:fillRect/>
          </a:stretch>
        </p:blipFill>
        <p:spPr>
          <a:xfrm>
            <a:off x="47625" y="938213"/>
            <a:ext cx="9048750" cy="4981575"/>
          </a:xfrm>
          <a:prstGeom prst="rect">
            <a:avLst/>
          </a:prstGeom>
          <a:noFill/>
          <a:ln w="9525">
            <a:noFill/>
          </a:ln>
        </p:spPr>
      </p:pic>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49" name="标题 999425"/>
          <p:cNvSpPr>
            <a:spLocks noGrp="1"/>
          </p:cNvSpPr>
          <p:nvPr>
            <p:ph type="title"/>
          </p:nvPr>
        </p:nvSpPr>
        <p:spPr/>
        <p:txBody>
          <a:bodyPr anchor="b"/>
          <a:lstStyle/>
          <a:p>
            <a:endParaRPr lang="zh-CN" altLang="en-US" dirty="0"/>
          </a:p>
        </p:txBody>
      </p:sp>
      <p:sp>
        <p:nvSpPr>
          <p:cNvPr id="1000450" name="文本占位符 999426"/>
          <p:cNvSpPr>
            <a:spLocks noGrp="1"/>
          </p:cNvSpPr>
          <p:nvPr>
            <p:ph idx="1"/>
          </p:nvPr>
        </p:nvSpPr>
        <p:spPr/>
        <p:txBody>
          <a:bodyPr anchor="t"/>
          <a:lstStyle/>
          <a:p>
            <a:endParaRPr lang="zh-CN" altLang="en-US" dirty="0"/>
          </a:p>
        </p:txBody>
      </p:sp>
      <p:pic>
        <p:nvPicPr>
          <p:cNvPr id="1000451" name="图片 999427"/>
          <p:cNvPicPr>
            <a:picLocks noChangeAspect="1"/>
          </p:cNvPicPr>
          <p:nvPr/>
        </p:nvPicPr>
        <p:blipFill>
          <a:blip r:embed="rId1"/>
          <a:stretch>
            <a:fillRect/>
          </a:stretch>
        </p:blipFill>
        <p:spPr>
          <a:xfrm>
            <a:off x="390525" y="1371600"/>
            <a:ext cx="8362950" cy="4114800"/>
          </a:xfrm>
          <a:prstGeom prst="rect">
            <a:avLst/>
          </a:prstGeom>
          <a:noFill/>
          <a:ln w="9525">
            <a:noFill/>
          </a:ln>
        </p:spPr>
      </p:pic>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3" name="标题 1000449"/>
          <p:cNvSpPr>
            <a:spLocks noGrp="1"/>
          </p:cNvSpPr>
          <p:nvPr>
            <p:ph type="title"/>
          </p:nvPr>
        </p:nvSpPr>
        <p:spPr/>
        <p:txBody>
          <a:bodyPr anchor="b"/>
          <a:lstStyle/>
          <a:p>
            <a:endParaRPr lang="zh-CN" altLang="en-US" dirty="0"/>
          </a:p>
        </p:txBody>
      </p:sp>
      <p:sp>
        <p:nvSpPr>
          <p:cNvPr id="1001474" name="文本占位符 1000450"/>
          <p:cNvSpPr>
            <a:spLocks noGrp="1"/>
          </p:cNvSpPr>
          <p:nvPr>
            <p:ph idx="1"/>
          </p:nvPr>
        </p:nvSpPr>
        <p:spPr/>
        <p:txBody>
          <a:bodyPr anchor="t"/>
          <a:lstStyle/>
          <a:p>
            <a:endParaRPr lang="zh-CN" altLang="en-US" dirty="0"/>
          </a:p>
        </p:txBody>
      </p:sp>
      <p:pic>
        <p:nvPicPr>
          <p:cNvPr id="1001475" name="图片 1000451"/>
          <p:cNvPicPr>
            <a:picLocks noChangeAspect="1"/>
          </p:cNvPicPr>
          <p:nvPr/>
        </p:nvPicPr>
        <p:blipFill>
          <a:blip r:embed="rId1"/>
          <a:stretch>
            <a:fillRect/>
          </a:stretch>
        </p:blipFill>
        <p:spPr>
          <a:xfrm>
            <a:off x="157163" y="1419225"/>
            <a:ext cx="8829675" cy="4019550"/>
          </a:xfrm>
          <a:prstGeom prst="rect">
            <a:avLst/>
          </a:prstGeom>
          <a:noFill/>
          <a:ln w="9525">
            <a:noFill/>
          </a:ln>
        </p:spPr>
      </p:pic>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7" name="标题 1001473"/>
          <p:cNvSpPr>
            <a:spLocks noGrp="1"/>
          </p:cNvSpPr>
          <p:nvPr>
            <p:ph type="title"/>
          </p:nvPr>
        </p:nvSpPr>
        <p:spPr/>
        <p:txBody>
          <a:bodyPr anchor="b"/>
          <a:lstStyle/>
          <a:p>
            <a:endParaRPr lang="zh-CN" altLang="en-US" dirty="0"/>
          </a:p>
        </p:txBody>
      </p:sp>
      <p:sp>
        <p:nvSpPr>
          <p:cNvPr id="1002498" name="文本占位符 1001474"/>
          <p:cNvSpPr>
            <a:spLocks noGrp="1"/>
          </p:cNvSpPr>
          <p:nvPr>
            <p:ph idx="1"/>
          </p:nvPr>
        </p:nvSpPr>
        <p:spPr/>
        <p:txBody>
          <a:bodyPr anchor="t"/>
          <a:lstStyle/>
          <a:p>
            <a:endParaRPr lang="zh-CN" altLang="en-US" dirty="0"/>
          </a:p>
        </p:txBody>
      </p:sp>
      <p:pic>
        <p:nvPicPr>
          <p:cNvPr id="1002499" name="图片 1001475"/>
          <p:cNvPicPr>
            <a:picLocks noChangeAspect="1"/>
          </p:cNvPicPr>
          <p:nvPr/>
        </p:nvPicPr>
        <p:blipFill>
          <a:blip r:embed="rId1"/>
          <a:stretch>
            <a:fillRect/>
          </a:stretch>
        </p:blipFill>
        <p:spPr>
          <a:xfrm>
            <a:off x="504825" y="2357438"/>
            <a:ext cx="8134350" cy="2143125"/>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00353"/>
          <p:cNvSpPr>
            <a:spLocks noGrp="1"/>
          </p:cNvSpPr>
          <p:nvPr>
            <p:ph type="title"/>
          </p:nvPr>
        </p:nvSpPr>
        <p:spPr>
          <a:xfrm>
            <a:off x="685800" y="152400"/>
            <a:ext cx="6870700" cy="684213"/>
          </a:xfrm>
        </p:spPr>
        <p:txBody>
          <a:bodyPr anchor="b"/>
          <a:lstStyle/>
          <a:p>
            <a:r>
              <a:rPr lang="en-US" altLang="zh-CN" sz="4000"/>
              <a:t>3. </a:t>
            </a:r>
            <a:r>
              <a:rPr lang="zh-CN" altLang="en-US" sz="4000"/>
              <a:t>关系模型的完整性约束</a:t>
            </a:r>
            <a:endParaRPr lang="zh-CN" altLang="en-US" sz="4000"/>
          </a:p>
        </p:txBody>
      </p:sp>
      <p:sp>
        <p:nvSpPr>
          <p:cNvPr id="101378" name="文本占位符 100354"/>
          <p:cNvSpPr>
            <a:spLocks noGrp="1"/>
          </p:cNvSpPr>
          <p:nvPr>
            <p:ph idx="1"/>
          </p:nvPr>
        </p:nvSpPr>
        <p:spPr>
          <a:xfrm>
            <a:off x="0" y="981075"/>
            <a:ext cx="9144000" cy="5688013"/>
          </a:xfrm>
        </p:spPr>
        <p:txBody>
          <a:bodyPr anchor="t"/>
          <a:lstStyle/>
          <a:p>
            <a:r>
              <a:rPr lang="zh-CN" altLang="en-US" dirty="0" smtClean="0"/>
              <a:t>实体完整性</a:t>
            </a:r>
            <a:endParaRPr lang="zh-CN" altLang="en-US" dirty="0"/>
          </a:p>
          <a:p>
            <a:r>
              <a:rPr lang="zh-CN" altLang="en-US" dirty="0" smtClean="0"/>
              <a:t>参照完整性</a:t>
            </a:r>
            <a:endParaRPr lang="zh-CN" altLang="en-US" dirty="0"/>
          </a:p>
          <a:p>
            <a:r>
              <a:rPr lang="zh-CN" altLang="en-US" dirty="0" smtClean="0"/>
              <a:t>用户</a:t>
            </a:r>
            <a:r>
              <a:rPr lang="zh-CN" altLang="en-US" dirty="0"/>
              <a:t>定义的完整性</a:t>
            </a:r>
            <a:endParaRPr lang="zh-CN" altLang="en-US" dirty="0"/>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1" name="标题 1002497"/>
          <p:cNvSpPr>
            <a:spLocks noGrp="1"/>
          </p:cNvSpPr>
          <p:nvPr>
            <p:ph type="title"/>
          </p:nvPr>
        </p:nvSpPr>
        <p:spPr/>
        <p:txBody>
          <a:bodyPr anchor="b"/>
          <a:lstStyle/>
          <a:p>
            <a:endParaRPr lang="zh-CN" altLang="en-US" dirty="0"/>
          </a:p>
        </p:txBody>
      </p:sp>
      <p:sp>
        <p:nvSpPr>
          <p:cNvPr id="1003522" name="文本占位符 1002498"/>
          <p:cNvSpPr>
            <a:spLocks noGrp="1"/>
          </p:cNvSpPr>
          <p:nvPr>
            <p:ph idx="1"/>
          </p:nvPr>
        </p:nvSpPr>
        <p:spPr/>
        <p:txBody>
          <a:bodyPr anchor="t"/>
          <a:lstStyle/>
          <a:p>
            <a:endParaRPr lang="zh-CN" altLang="en-US" dirty="0"/>
          </a:p>
        </p:txBody>
      </p:sp>
      <p:pic>
        <p:nvPicPr>
          <p:cNvPr id="1003523" name="图片 1002499"/>
          <p:cNvPicPr>
            <a:picLocks noChangeAspect="1"/>
          </p:cNvPicPr>
          <p:nvPr/>
        </p:nvPicPr>
        <p:blipFill>
          <a:blip r:embed="rId1"/>
          <a:stretch>
            <a:fillRect/>
          </a:stretch>
        </p:blipFill>
        <p:spPr>
          <a:xfrm>
            <a:off x="757238" y="1366838"/>
            <a:ext cx="7629525" cy="4124325"/>
          </a:xfrm>
          <a:prstGeom prst="rect">
            <a:avLst/>
          </a:prstGeom>
          <a:noFill/>
          <a:ln w="9525">
            <a:noFill/>
          </a:ln>
        </p:spPr>
      </p:pic>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5" name="标题 1003521"/>
          <p:cNvSpPr>
            <a:spLocks noGrp="1"/>
          </p:cNvSpPr>
          <p:nvPr>
            <p:ph type="title"/>
          </p:nvPr>
        </p:nvSpPr>
        <p:spPr/>
        <p:txBody>
          <a:bodyPr anchor="b"/>
          <a:lstStyle/>
          <a:p>
            <a:endParaRPr lang="zh-CN" altLang="en-US" dirty="0"/>
          </a:p>
        </p:txBody>
      </p:sp>
      <p:sp>
        <p:nvSpPr>
          <p:cNvPr id="1004546" name="文本占位符 1003522"/>
          <p:cNvSpPr>
            <a:spLocks noGrp="1"/>
          </p:cNvSpPr>
          <p:nvPr>
            <p:ph idx="1"/>
          </p:nvPr>
        </p:nvSpPr>
        <p:spPr/>
        <p:txBody>
          <a:bodyPr anchor="t"/>
          <a:lstStyle/>
          <a:p>
            <a:endParaRPr lang="zh-CN" altLang="en-US" dirty="0"/>
          </a:p>
        </p:txBody>
      </p:sp>
      <p:pic>
        <p:nvPicPr>
          <p:cNvPr id="1004547" name="图片 1003523"/>
          <p:cNvPicPr>
            <a:picLocks noChangeAspect="1"/>
          </p:cNvPicPr>
          <p:nvPr/>
        </p:nvPicPr>
        <p:blipFill>
          <a:blip r:embed="rId1"/>
          <a:stretch>
            <a:fillRect/>
          </a:stretch>
        </p:blipFill>
        <p:spPr>
          <a:xfrm>
            <a:off x="290513" y="1190625"/>
            <a:ext cx="8562975" cy="4476750"/>
          </a:xfrm>
          <a:prstGeom prst="rect">
            <a:avLst/>
          </a:prstGeom>
          <a:noFill/>
          <a:ln w="9525">
            <a:noFill/>
          </a:ln>
        </p:spPr>
      </p:pic>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69" name="标题 1004545"/>
          <p:cNvSpPr>
            <a:spLocks noGrp="1"/>
          </p:cNvSpPr>
          <p:nvPr>
            <p:ph type="title"/>
          </p:nvPr>
        </p:nvSpPr>
        <p:spPr/>
        <p:txBody>
          <a:bodyPr anchor="b"/>
          <a:lstStyle/>
          <a:p>
            <a:endParaRPr lang="zh-CN" altLang="en-US" dirty="0"/>
          </a:p>
        </p:txBody>
      </p:sp>
      <p:sp>
        <p:nvSpPr>
          <p:cNvPr id="1005570" name="文本占位符 1004546"/>
          <p:cNvSpPr>
            <a:spLocks noGrp="1"/>
          </p:cNvSpPr>
          <p:nvPr>
            <p:ph idx="1"/>
          </p:nvPr>
        </p:nvSpPr>
        <p:spPr/>
        <p:txBody>
          <a:bodyPr anchor="t"/>
          <a:lstStyle/>
          <a:p>
            <a:endParaRPr lang="zh-CN" altLang="en-US" dirty="0"/>
          </a:p>
        </p:txBody>
      </p:sp>
      <p:pic>
        <p:nvPicPr>
          <p:cNvPr id="1005571" name="图片 1004547"/>
          <p:cNvPicPr>
            <a:picLocks noChangeAspect="1"/>
          </p:cNvPicPr>
          <p:nvPr/>
        </p:nvPicPr>
        <p:blipFill>
          <a:blip r:embed="rId1"/>
          <a:stretch>
            <a:fillRect/>
          </a:stretch>
        </p:blipFill>
        <p:spPr>
          <a:xfrm>
            <a:off x="152400" y="947738"/>
            <a:ext cx="8839200" cy="4962525"/>
          </a:xfrm>
          <a:prstGeom prst="rect">
            <a:avLst/>
          </a:prstGeom>
          <a:noFill/>
          <a:ln w="9525">
            <a:noFill/>
          </a:ln>
        </p:spPr>
      </p:pic>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3" name="标题 1005569"/>
          <p:cNvSpPr>
            <a:spLocks noGrp="1"/>
          </p:cNvSpPr>
          <p:nvPr>
            <p:ph type="title"/>
          </p:nvPr>
        </p:nvSpPr>
        <p:spPr/>
        <p:txBody>
          <a:bodyPr anchor="b"/>
          <a:lstStyle/>
          <a:p>
            <a:endParaRPr lang="zh-CN" altLang="en-US" dirty="0"/>
          </a:p>
        </p:txBody>
      </p:sp>
      <p:sp>
        <p:nvSpPr>
          <p:cNvPr id="1006594" name="文本占位符 1005570"/>
          <p:cNvSpPr>
            <a:spLocks noGrp="1"/>
          </p:cNvSpPr>
          <p:nvPr>
            <p:ph idx="1"/>
          </p:nvPr>
        </p:nvSpPr>
        <p:spPr/>
        <p:txBody>
          <a:bodyPr anchor="t"/>
          <a:lstStyle/>
          <a:p>
            <a:endParaRPr lang="zh-CN" altLang="en-US" dirty="0"/>
          </a:p>
        </p:txBody>
      </p:sp>
      <p:pic>
        <p:nvPicPr>
          <p:cNvPr id="1006595" name="图片 1005571"/>
          <p:cNvPicPr>
            <a:picLocks noChangeAspect="1"/>
          </p:cNvPicPr>
          <p:nvPr/>
        </p:nvPicPr>
        <p:blipFill>
          <a:blip r:embed="rId1"/>
          <a:stretch>
            <a:fillRect/>
          </a:stretch>
        </p:blipFill>
        <p:spPr>
          <a:xfrm>
            <a:off x="414338" y="1052513"/>
            <a:ext cx="8315325" cy="4752975"/>
          </a:xfrm>
          <a:prstGeom prst="rect">
            <a:avLst/>
          </a:prstGeom>
          <a:noFill/>
          <a:ln w="9525">
            <a:noFill/>
          </a:ln>
        </p:spPr>
      </p:pic>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7" name="标题 1006593"/>
          <p:cNvSpPr>
            <a:spLocks noGrp="1"/>
          </p:cNvSpPr>
          <p:nvPr>
            <p:ph type="title"/>
          </p:nvPr>
        </p:nvSpPr>
        <p:spPr/>
        <p:txBody>
          <a:bodyPr anchor="b"/>
          <a:lstStyle/>
          <a:p>
            <a:endParaRPr lang="zh-CN" altLang="en-US" dirty="0"/>
          </a:p>
        </p:txBody>
      </p:sp>
      <p:sp>
        <p:nvSpPr>
          <p:cNvPr id="1007618" name="文本占位符 1006594"/>
          <p:cNvSpPr>
            <a:spLocks noGrp="1"/>
          </p:cNvSpPr>
          <p:nvPr>
            <p:ph idx="1"/>
          </p:nvPr>
        </p:nvSpPr>
        <p:spPr/>
        <p:txBody>
          <a:bodyPr anchor="t"/>
          <a:lstStyle/>
          <a:p>
            <a:endParaRPr lang="zh-CN" altLang="en-US" dirty="0"/>
          </a:p>
        </p:txBody>
      </p:sp>
      <p:pic>
        <p:nvPicPr>
          <p:cNvPr id="1007619" name="图片 1006595"/>
          <p:cNvPicPr>
            <a:picLocks noChangeAspect="1"/>
          </p:cNvPicPr>
          <p:nvPr/>
        </p:nvPicPr>
        <p:blipFill>
          <a:blip r:embed="rId1"/>
          <a:stretch>
            <a:fillRect/>
          </a:stretch>
        </p:blipFill>
        <p:spPr>
          <a:xfrm>
            <a:off x="457200" y="1057275"/>
            <a:ext cx="8229600" cy="4743450"/>
          </a:xfrm>
          <a:prstGeom prst="rect">
            <a:avLst/>
          </a:prstGeom>
          <a:noFill/>
          <a:ln w="9525">
            <a:noFill/>
          </a:ln>
        </p:spPr>
      </p:pic>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1" name="标题 1007617"/>
          <p:cNvSpPr>
            <a:spLocks noGrp="1"/>
          </p:cNvSpPr>
          <p:nvPr>
            <p:ph type="title"/>
          </p:nvPr>
        </p:nvSpPr>
        <p:spPr/>
        <p:txBody>
          <a:bodyPr anchor="b"/>
          <a:lstStyle/>
          <a:p>
            <a:endParaRPr lang="zh-CN" altLang="en-US" dirty="0"/>
          </a:p>
        </p:txBody>
      </p:sp>
      <p:sp>
        <p:nvSpPr>
          <p:cNvPr id="1008642" name="文本占位符 1007618"/>
          <p:cNvSpPr>
            <a:spLocks noGrp="1"/>
          </p:cNvSpPr>
          <p:nvPr>
            <p:ph idx="1"/>
          </p:nvPr>
        </p:nvSpPr>
        <p:spPr/>
        <p:txBody>
          <a:bodyPr anchor="t"/>
          <a:lstStyle/>
          <a:p>
            <a:endParaRPr lang="zh-CN" altLang="en-US" dirty="0"/>
          </a:p>
        </p:txBody>
      </p:sp>
      <p:pic>
        <p:nvPicPr>
          <p:cNvPr id="1008643" name="图片 1007619"/>
          <p:cNvPicPr>
            <a:picLocks noChangeAspect="1"/>
          </p:cNvPicPr>
          <p:nvPr/>
        </p:nvPicPr>
        <p:blipFill>
          <a:blip r:embed="rId1"/>
          <a:stretch>
            <a:fillRect/>
          </a:stretch>
        </p:blipFill>
        <p:spPr>
          <a:xfrm>
            <a:off x="409575" y="1185863"/>
            <a:ext cx="8324850" cy="4486275"/>
          </a:xfrm>
          <a:prstGeom prst="rect">
            <a:avLst/>
          </a:prstGeom>
          <a:noFill/>
          <a:ln w="9525">
            <a:noFill/>
          </a:ln>
        </p:spPr>
      </p:pic>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5" name="标题 1008641"/>
          <p:cNvSpPr>
            <a:spLocks noGrp="1"/>
          </p:cNvSpPr>
          <p:nvPr>
            <p:ph type="title"/>
          </p:nvPr>
        </p:nvSpPr>
        <p:spPr/>
        <p:txBody>
          <a:bodyPr anchor="b"/>
          <a:lstStyle/>
          <a:p>
            <a:endParaRPr lang="zh-CN" altLang="en-US" dirty="0"/>
          </a:p>
        </p:txBody>
      </p:sp>
      <p:sp>
        <p:nvSpPr>
          <p:cNvPr id="1009666" name="文本占位符 1008642"/>
          <p:cNvSpPr>
            <a:spLocks noGrp="1"/>
          </p:cNvSpPr>
          <p:nvPr>
            <p:ph idx="1"/>
          </p:nvPr>
        </p:nvSpPr>
        <p:spPr/>
        <p:txBody>
          <a:bodyPr anchor="t"/>
          <a:lstStyle/>
          <a:p>
            <a:endParaRPr lang="zh-CN" altLang="en-US" dirty="0"/>
          </a:p>
        </p:txBody>
      </p:sp>
      <p:pic>
        <p:nvPicPr>
          <p:cNvPr id="1009667" name="图片 1008643"/>
          <p:cNvPicPr>
            <a:picLocks noChangeAspect="1"/>
          </p:cNvPicPr>
          <p:nvPr/>
        </p:nvPicPr>
        <p:blipFill>
          <a:blip r:embed="rId1"/>
          <a:stretch>
            <a:fillRect/>
          </a:stretch>
        </p:blipFill>
        <p:spPr>
          <a:xfrm>
            <a:off x="1908175" y="404813"/>
            <a:ext cx="5314950" cy="952500"/>
          </a:xfrm>
          <a:prstGeom prst="rect">
            <a:avLst/>
          </a:prstGeom>
          <a:noFill/>
          <a:ln w="9525">
            <a:noFill/>
          </a:ln>
        </p:spPr>
      </p:pic>
      <p:pic>
        <p:nvPicPr>
          <p:cNvPr id="1009668" name="图片 1008644"/>
          <p:cNvPicPr>
            <a:picLocks noChangeAspect="1"/>
          </p:cNvPicPr>
          <p:nvPr/>
        </p:nvPicPr>
        <p:blipFill>
          <a:blip r:embed="rId2"/>
          <a:stretch>
            <a:fillRect/>
          </a:stretch>
        </p:blipFill>
        <p:spPr>
          <a:xfrm>
            <a:off x="204788" y="1585913"/>
            <a:ext cx="8734425" cy="3686175"/>
          </a:xfrm>
          <a:prstGeom prst="rect">
            <a:avLst/>
          </a:prstGeom>
          <a:noFill/>
          <a:ln w="9525">
            <a:noFill/>
          </a:ln>
        </p:spPr>
      </p:pic>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标题 1009665"/>
          <p:cNvSpPr>
            <a:spLocks noGrp="1"/>
          </p:cNvSpPr>
          <p:nvPr>
            <p:ph type="title"/>
          </p:nvPr>
        </p:nvSpPr>
        <p:spPr/>
        <p:txBody>
          <a:bodyPr anchor="b"/>
          <a:lstStyle/>
          <a:p>
            <a:endParaRPr lang="zh-CN" altLang="en-US" dirty="0"/>
          </a:p>
        </p:txBody>
      </p:sp>
      <p:sp>
        <p:nvSpPr>
          <p:cNvPr id="1010690" name="文本占位符 1009666"/>
          <p:cNvSpPr>
            <a:spLocks noGrp="1"/>
          </p:cNvSpPr>
          <p:nvPr>
            <p:ph idx="1"/>
          </p:nvPr>
        </p:nvSpPr>
        <p:spPr/>
        <p:txBody>
          <a:bodyPr anchor="t"/>
          <a:lstStyle/>
          <a:p>
            <a:endParaRPr lang="zh-CN" altLang="en-US" dirty="0"/>
          </a:p>
        </p:txBody>
      </p:sp>
      <p:pic>
        <p:nvPicPr>
          <p:cNvPr id="1010691" name="图片 1009667"/>
          <p:cNvPicPr>
            <a:picLocks noChangeAspect="1"/>
          </p:cNvPicPr>
          <p:nvPr/>
        </p:nvPicPr>
        <p:blipFill>
          <a:blip r:embed="rId1"/>
          <a:stretch>
            <a:fillRect/>
          </a:stretch>
        </p:blipFill>
        <p:spPr>
          <a:xfrm>
            <a:off x="338138" y="1109663"/>
            <a:ext cx="8467725" cy="4638675"/>
          </a:xfrm>
          <a:prstGeom prst="rect">
            <a:avLst/>
          </a:prstGeom>
          <a:noFill/>
          <a:ln w="9525">
            <a:noFill/>
          </a:ln>
        </p:spPr>
      </p:pic>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3" name="标题 1010689"/>
          <p:cNvSpPr>
            <a:spLocks noGrp="1"/>
          </p:cNvSpPr>
          <p:nvPr>
            <p:ph type="title"/>
          </p:nvPr>
        </p:nvSpPr>
        <p:spPr/>
        <p:txBody>
          <a:bodyPr anchor="b"/>
          <a:lstStyle/>
          <a:p>
            <a:endParaRPr lang="zh-CN" altLang="en-US" dirty="0"/>
          </a:p>
        </p:txBody>
      </p:sp>
      <p:sp>
        <p:nvSpPr>
          <p:cNvPr id="1011714" name="文本占位符 1010690"/>
          <p:cNvSpPr>
            <a:spLocks noGrp="1"/>
          </p:cNvSpPr>
          <p:nvPr>
            <p:ph idx="1"/>
          </p:nvPr>
        </p:nvSpPr>
        <p:spPr/>
        <p:txBody>
          <a:bodyPr anchor="t"/>
          <a:lstStyle/>
          <a:p>
            <a:endParaRPr lang="zh-CN" altLang="en-US" dirty="0"/>
          </a:p>
        </p:txBody>
      </p:sp>
      <p:pic>
        <p:nvPicPr>
          <p:cNvPr id="1011715" name="图片 1010691"/>
          <p:cNvPicPr>
            <a:picLocks noChangeAspect="1"/>
          </p:cNvPicPr>
          <p:nvPr/>
        </p:nvPicPr>
        <p:blipFill>
          <a:blip r:embed="rId1"/>
          <a:stretch>
            <a:fillRect/>
          </a:stretch>
        </p:blipFill>
        <p:spPr>
          <a:xfrm>
            <a:off x="338138" y="1323975"/>
            <a:ext cx="8467725" cy="4210050"/>
          </a:xfrm>
          <a:prstGeom prst="rect">
            <a:avLst/>
          </a:prstGeom>
          <a:noFill/>
          <a:ln w="9525">
            <a:noFill/>
          </a:ln>
        </p:spPr>
      </p:pic>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7" name="标题 1011713"/>
          <p:cNvSpPr>
            <a:spLocks noGrp="1"/>
          </p:cNvSpPr>
          <p:nvPr>
            <p:ph type="title"/>
          </p:nvPr>
        </p:nvSpPr>
        <p:spPr/>
        <p:txBody>
          <a:bodyPr anchor="b"/>
          <a:lstStyle/>
          <a:p>
            <a:endParaRPr lang="zh-CN" altLang="en-US" dirty="0"/>
          </a:p>
        </p:txBody>
      </p:sp>
      <p:sp>
        <p:nvSpPr>
          <p:cNvPr id="1012738" name="文本占位符 1011714"/>
          <p:cNvSpPr>
            <a:spLocks noGrp="1"/>
          </p:cNvSpPr>
          <p:nvPr>
            <p:ph idx="1"/>
          </p:nvPr>
        </p:nvSpPr>
        <p:spPr/>
        <p:txBody>
          <a:bodyPr anchor="t"/>
          <a:lstStyle/>
          <a:p>
            <a:endParaRPr lang="zh-CN" altLang="en-US" dirty="0"/>
          </a:p>
        </p:txBody>
      </p:sp>
      <p:pic>
        <p:nvPicPr>
          <p:cNvPr id="1012739" name="图片 1011715"/>
          <p:cNvPicPr>
            <a:picLocks noChangeAspect="1"/>
          </p:cNvPicPr>
          <p:nvPr/>
        </p:nvPicPr>
        <p:blipFill>
          <a:blip r:embed="rId1"/>
          <a:stretch>
            <a:fillRect/>
          </a:stretch>
        </p:blipFill>
        <p:spPr>
          <a:xfrm>
            <a:off x="481013" y="2114550"/>
            <a:ext cx="8181975" cy="2628900"/>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01377"/>
          <p:cNvSpPr>
            <a:spLocks noGrp="1"/>
          </p:cNvSpPr>
          <p:nvPr>
            <p:ph type="title"/>
          </p:nvPr>
        </p:nvSpPr>
        <p:spPr>
          <a:xfrm>
            <a:off x="685800" y="152400"/>
            <a:ext cx="6870700" cy="755650"/>
          </a:xfrm>
        </p:spPr>
        <p:txBody>
          <a:bodyPr anchor="b"/>
          <a:lstStyle/>
          <a:p>
            <a:r>
              <a:rPr lang="en-US" altLang="zh-CN" sz="4000"/>
              <a:t>4. </a:t>
            </a:r>
            <a:r>
              <a:rPr lang="zh-CN" altLang="en-US" sz="4000"/>
              <a:t>关系数据模型的存储结构</a:t>
            </a:r>
            <a:endParaRPr lang="zh-CN" altLang="en-US" sz="4000"/>
          </a:p>
        </p:txBody>
      </p:sp>
      <p:sp>
        <p:nvSpPr>
          <p:cNvPr id="102402" name="文本占位符 101378"/>
          <p:cNvSpPr>
            <a:spLocks noGrp="1"/>
          </p:cNvSpPr>
          <p:nvPr>
            <p:ph idx="1"/>
          </p:nvPr>
        </p:nvSpPr>
        <p:spPr>
          <a:xfrm>
            <a:off x="0" y="1484313"/>
            <a:ext cx="9144000" cy="5373687"/>
          </a:xfrm>
        </p:spPr>
        <p:txBody>
          <a:bodyPr anchor="t"/>
          <a:lstStyle/>
          <a:p>
            <a:r>
              <a:rPr lang="zh-CN" altLang="en-US" dirty="0" smtClean="0"/>
              <a:t> </a:t>
            </a:r>
            <a:r>
              <a:rPr lang="zh-CN" altLang="en-US" dirty="0"/>
              <a:t>表以文件形式存储</a:t>
            </a:r>
            <a:endParaRPr lang="zh-CN" altLang="en-US" dirty="0"/>
          </a:p>
          <a:p>
            <a:r>
              <a:rPr lang="zh-CN" altLang="en-US" dirty="0" smtClean="0"/>
              <a:t>有</a:t>
            </a:r>
            <a:r>
              <a:rPr lang="zh-CN" altLang="en-US" dirty="0"/>
              <a:t>的 </a:t>
            </a:r>
            <a:r>
              <a:rPr lang="en-US" altLang="zh-CN" dirty="0"/>
              <a:t>DBMS </a:t>
            </a:r>
            <a:r>
              <a:rPr lang="zh-CN" altLang="en-US" dirty="0"/>
              <a:t>一个表对应一个操作系统文件</a:t>
            </a:r>
            <a:endParaRPr lang="zh-CN" altLang="en-US" dirty="0"/>
          </a:p>
          <a:p>
            <a:r>
              <a:rPr lang="zh-CN" altLang="en-US" dirty="0" smtClean="0"/>
              <a:t> </a:t>
            </a:r>
            <a:r>
              <a:rPr lang="zh-CN" altLang="en-US" dirty="0"/>
              <a:t>有的 </a:t>
            </a:r>
            <a:r>
              <a:rPr lang="en-US" altLang="zh-CN" dirty="0"/>
              <a:t>DBMS </a:t>
            </a:r>
            <a:r>
              <a:rPr lang="zh-CN" altLang="en-US" dirty="0"/>
              <a:t>自己设计文件结构</a:t>
            </a:r>
            <a:endParaRPr lang="zh-CN" altLang="en-US" dirty="0"/>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1" name="标题 1012737"/>
          <p:cNvSpPr>
            <a:spLocks noGrp="1"/>
          </p:cNvSpPr>
          <p:nvPr>
            <p:ph type="title"/>
          </p:nvPr>
        </p:nvSpPr>
        <p:spPr/>
        <p:txBody>
          <a:bodyPr anchor="b"/>
          <a:lstStyle/>
          <a:p>
            <a:endParaRPr lang="zh-CN" altLang="en-US" dirty="0"/>
          </a:p>
        </p:txBody>
      </p:sp>
      <p:sp>
        <p:nvSpPr>
          <p:cNvPr id="1013762" name="文本占位符 1012738"/>
          <p:cNvSpPr>
            <a:spLocks noGrp="1"/>
          </p:cNvSpPr>
          <p:nvPr>
            <p:ph idx="1"/>
          </p:nvPr>
        </p:nvSpPr>
        <p:spPr/>
        <p:txBody>
          <a:bodyPr anchor="t"/>
          <a:lstStyle/>
          <a:p>
            <a:endParaRPr lang="zh-CN" altLang="en-US" dirty="0"/>
          </a:p>
        </p:txBody>
      </p:sp>
      <p:pic>
        <p:nvPicPr>
          <p:cNvPr id="1013763" name="图片 1012739"/>
          <p:cNvPicPr>
            <a:picLocks noChangeAspect="1"/>
          </p:cNvPicPr>
          <p:nvPr/>
        </p:nvPicPr>
        <p:blipFill>
          <a:blip r:embed="rId1"/>
          <a:stretch>
            <a:fillRect/>
          </a:stretch>
        </p:blipFill>
        <p:spPr>
          <a:xfrm>
            <a:off x="333375" y="1190625"/>
            <a:ext cx="8477250" cy="4476750"/>
          </a:xfrm>
          <a:prstGeom prst="rect">
            <a:avLst/>
          </a:prstGeom>
          <a:noFill/>
          <a:ln w="9525">
            <a:noFill/>
          </a:ln>
        </p:spPr>
      </p:pic>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5" name="标题 1013761"/>
          <p:cNvSpPr>
            <a:spLocks noGrp="1"/>
          </p:cNvSpPr>
          <p:nvPr>
            <p:ph type="title"/>
          </p:nvPr>
        </p:nvSpPr>
        <p:spPr/>
        <p:txBody>
          <a:bodyPr anchor="b"/>
          <a:lstStyle/>
          <a:p>
            <a:endParaRPr lang="zh-CN" altLang="en-US" dirty="0"/>
          </a:p>
        </p:txBody>
      </p:sp>
      <p:sp>
        <p:nvSpPr>
          <p:cNvPr id="1014786" name="文本占位符 1013762"/>
          <p:cNvSpPr>
            <a:spLocks noGrp="1"/>
          </p:cNvSpPr>
          <p:nvPr>
            <p:ph idx="1"/>
          </p:nvPr>
        </p:nvSpPr>
        <p:spPr/>
        <p:txBody>
          <a:bodyPr anchor="t"/>
          <a:lstStyle/>
          <a:p>
            <a:endParaRPr lang="zh-CN" altLang="en-US" dirty="0"/>
          </a:p>
        </p:txBody>
      </p:sp>
      <p:pic>
        <p:nvPicPr>
          <p:cNvPr id="1014787" name="图片 1013763"/>
          <p:cNvPicPr>
            <a:picLocks noChangeAspect="1"/>
          </p:cNvPicPr>
          <p:nvPr/>
        </p:nvPicPr>
        <p:blipFill>
          <a:blip r:embed="rId1"/>
          <a:stretch>
            <a:fillRect/>
          </a:stretch>
        </p:blipFill>
        <p:spPr>
          <a:xfrm>
            <a:off x="23813" y="923925"/>
            <a:ext cx="9096375" cy="5010150"/>
          </a:xfrm>
          <a:prstGeom prst="rect">
            <a:avLst/>
          </a:prstGeom>
          <a:noFill/>
          <a:ln w="9525">
            <a:noFill/>
          </a:ln>
        </p:spPr>
      </p:pic>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09" name="标题 1014785"/>
          <p:cNvSpPr>
            <a:spLocks noGrp="1"/>
          </p:cNvSpPr>
          <p:nvPr>
            <p:ph type="title"/>
          </p:nvPr>
        </p:nvSpPr>
        <p:spPr/>
        <p:txBody>
          <a:bodyPr anchor="b"/>
          <a:lstStyle/>
          <a:p>
            <a:endParaRPr lang="zh-CN" altLang="en-US" dirty="0"/>
          </a:p>
        </p:txBody>
      </p:sp>
      <p:sp>
        <p:nvSpPr>
          <p:cNvPr id="1015810" name="文本占位符 1014786"/>
          <p:cNvSpPr>
            <a:spLocks noGrp="1"/>
          </p:cNvSpPr>
          <p:nvPr>
            <p:ph idx="1"/>
          </p:nvPr>
        </p:nvSpPr>
        <p:spPr/>
        <p:txBody>
          <a:bodyPr anchor="t"/>
          <a:lstStyle/>
          <a:p>
            <a:endParaRPr lang="zh-CN" altLang="en-US" dirty="0"/>
          </a:p>
        </p:txBody>
      </p:sp>
      <p:pic>
        <p:nvPicPr>
          <p:cNvPr id="1015811" name="图片 1014787"/>
          <p:cNvPicPr>
            <a:picLocks noChangeAspect="1"/>
          </p:cNvPicPr>
          <p:nvPr/>
        </p:nvPicPr>
        <p:blipFill>
          <a:blip r:embed="rId1"/>
          <a:stretch>
            <a:fillRect/>
          </a:stretch>
        </p:blipFill>
        <p:spPr>
          <a:xfrm>
            <a:off x="581025" y="1590675"/>
            <a:ext cx="7981950" cy="3676650"/>
          </a:xfrm>
          <a:prstGeom prst="rect">
            <a:avLst/>
          </a:prstGeom>
          <a:noFill/>
          <a:ln w="9525">
            <a:noFill/>
          </a:ln>
        </p:spPr>
      </p:pic>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3" name="标题 1015809"/>
          <p:cNvSpPr>
            <a:spLocks noGrp="1"/>
          </p:cNvSpPr>
          <p:nvPr>
            <p:ph type="title"/>
          </p:nvPr>
        </p:nvSpPr>
        <p:spPr/>
        <p:txBody>
          <a:bodyPr anchor="b"/>
          <a:lstStyle/>
          <a:p>
            <a:endParaRPr lang="zh-CN" altLang="en-US" dirty="0"/>
          </a:p>
        </p:txBody>
      </p:sp>
      <p:sp>
        <p:nvSpPr>
          <p:cNvPr id="1016834" name="文本占位符 1015810"/>
          <p:cNvSpPr>
            <a:spLocks noGrp="1"/>
          </p:cNvSpPr>
          <p:nvPr>
            <p:ph idx="1"/>
          </p:nvPr>
        </p:nvSpPr>
        <p:spPr/>
        <p:txBody>
          <a:bodyPr anchor="t"/>
          <a:lstStyle/>
          <a:p>
            <a:endParaRPr lang="zh-CN" altLang="en-US" dirty="0"/>
          </a:p>
        </p:txBody>
      </p:sp>
      <p:pic>
        <p:nvPicPr>
          <p:cNvPr id="1016835" name="图片 1015811"/>
          <p:cNvPicPr>
            <a:picLocks noChangeAspect="1"/>
          </p:cNvPicPr>
          <p:nvPr/>
        </p:nvPicPr>
        <p:blipFill>
          <a:blip r:embed="rId1"/>
          <a:stretch>
            <a:fillRect/>
          </a:stretch>
        </p:blipFill>
        <p:spPr>
          <a:xfrm>
            <a:off x="252413" y="1412875"/>
            <a:ext cx="8620125" cy="4943475"/>
          </a:xfrm>
          <a:prstGeom prst="rect">
            <a:avLst/>
          </a:prstGeom>
          <a:noFill/>
          <a:ln w="9525">
            <a:noFill/>
          </a:ln>
        </p:spPr>
      </p:pic>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7" name="标题 1016833"/>
          <p:cNvSpPr>
            <a:spLocks noGrp="1"/>
          </p:cNvSpPr>
          <p:nvPr>
            <p:ph type="title"/>
          </p:nvPr>
        </p:nvSpPr>
        <p:spPr/>
        <p:txBody>
          <a:bodyPr anchor="b"/>
          <a:lstStyle/>
          <a:p>
            <a:endParaRPr lang="zh-CN" altLang="en-US" dirty="0"/>
          </a:p>
        </p:txBody>
      </p:sp>
      <p:sp>
        <p:nvSpPr>
          <p:cNvPr id="1017858" name="文本占位符 1016834"/>
          <p:cNvSpPr>
            <a:spLocks noGrp="1"/>
          </p:cNvSpPr>
          <p:nvPr>
            <p:ph idx="1"/>
          </p:nvPr>
        </p:nvSpPr>
        <p:spPr/>
        <p:txBody>
          <a:bodyPr anchor="t"/>
          <a:lstStyle/>
          <a:p>
            <a:endParaRPr lang="zh-CN" altLang="en-US" dirty="0"/>
          </a:p>
        </p:txBody>
      </p:sp>
      <p:pic>
        <p:nvPicPr>
          <p:cNvPr id="1017859" name="图片 1016835"/>
          <p:cNvPicPr>
            <a:picLocks noChangeAspect="1"/>
          </p:cNvPicPr>
          <p:nvPr/>
        </p:nvPicPr>
        <p:blipFill>
          <a:blip r:embed="rId1"/>
          <a:stretch>
            <a:fillRect/>
          </a:stretch>
        </p:blipFill>
        <p:spPr>
          <a:xfrm>
            <a:off x="1908175" y="476250"/>
            <a:ext cx="5172075" cy="857250"/>
          </a:xfrm>
          <a:prstGeom prst="rect">
            <a:avLst/>
          </a:prstGeom>
          <a:noFill/>
          <a:ln w="9525">
            <a:noFill/>
          </a:ln>
        </p:spPr>
      </p:pic>
      <p:pic>
        <p:nvPicPr>
          <p:cNvPr id="1017860" name="图片 1016836"/>
          <p:cNvPicPr>
            <a:picLocks noChangeAspect="1"/>
          </p:cNvPicPr>
          <p:nvPr/>
        </p:nvPicPr>
        <p:blipFill>
          <a:blip r:embed="rId2"/>
          <a:stretch>
            <a:fillRect/>
          </a:stretch>
        </p:blipFill>
        <p:spPr>
          <a:xfrm>
            <a:off x="376238" y="1000125"/>
            <a:ext cx="8391525" cy="4857750"/>
          </a:xfrm>
          <a:prstGeom prst="rect">
            <a:avLst/>
          </a:prstGeom>
          <a:noFill/>
          <a:ln w="9525">
            <a:noFill/>
          </a:ln>
        </p:spPr>
      </p:pic>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1" name="标题 1017857"/>
          <p:cNvSpPr>
            <a:spLocks noGrp="1"/>
          </p:cNvSpPr>
          <p:nvPr>
            <p:ph type="title"/>
          </p:nvPr>
        </p:nvSpPr>
        <p:spPr/>
        <p:txBody>
          <a:bodyPr anchor="b"/>
          <a:lstStyle/>
          <a:p>
            <a:endParaRPr lang="zh-CN" altLang="en-US" dirty="0"/>
          </a:p>
        </p:txBody>
      </p:sp>
      <p:sp>
        <p:nvSpPr>
          <p:cNvPr id="1018882" name="文本占位符 1017858"/>
          <p:cNvSpPr>
            <a:spLocks noGrp="1"/>
          </p:cNvSpPr>
          <p:nvPr>
            <p:ph idx="1"/>
          </p:nvPr>
        </p:nvSpPr>
        <p:spPr/>
        <p:txBody>
          <a:bodyPr anchor="t"/>
          <a:lstStyle/>
          <a:p>
            <a:endParaRPr lang="zh-CN" altLang="en-US" dirty="0"/>
          </a:p>
        </p:txBody>
      </p:sp>
      <p:pic>
        <p:nvPicPr>
          <p:cNvPr id="1018883" name="图片 1017859"/>
          <p:cNvPicPr>
            <a:picLocks noChangeAspect="1"/>
          </p:cNvPicPr>
          <p:nvPr/>
        </p:nvPicPr>
        <p:blipFill>
          <a:blip r:embed="rId1"/>
          <a:stretch>
            <a:fillRect/>
          </a:stretch>
        </p:blipFill>
        <p:spPr>
          <a:xfrm>
            <a:off x="285750" y="1166813"/>
            <a:ext cx="8572500" cy="4524375"/>
          </a:xfrm>
          <a:prstGeom prst="rect">
            <a:avLst/>
          </a:prstGeom>
          <a:noFill/>
          <a:ln w="9525">
            <a:noFill/>
          </a:ln>
        </p:spPr>
      </p:pic>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5" name="标题 1018881"/>
          <p:cNvSpPr>
            <a:spLocks noGrp="1"/>
          </p:cNvSpPr>
          <p:nvPr>
            <p:ph type="title"/>
          </p:nvPr>
        </p:nvSpPr>
        <p:spPr/>
        <p:txBody>
          <a:bodyPr anchor="b"/>
          <a:lstStyle/>
          <a:p>
            <a:endParaRPr lang="zh-CN" altLang="en-US" dirty="0"/>
          </a:p>
        </p:txBody>
      </p:sp>
      <p:sp>
        <p:nvSpPr>
          <p:cNvPr id="1019906" name="文本占位符 1018882"/>
          <p:cNvSpPr>
            <a:spLocks noGrp="1"/>
          </p:cNvSpPr>
          <p:nvPr>
            <p:ph idx="1"/>
          </p:nvPr>
        </p:nvSpPr>
        <p:spPr/>
        <p:txBody>
          <a:bodyPr anchor="t"/>
          <a:lstStyle/>
          <a:p>
            <a:endParaRPr lang="zh-CN" altLang="en-US" dirty="0"/>
          </a:p>
        </p:txBody>
      </p:sp>
      <p:pic>
        <p:nvPicPr>
          <p:cNvPr id="1019907" name="图片 1018883"/>
          <p:cNvPicPr>
            <a:picLocks noChangeAspect="1"/>
          </p:cNvPicPr>
          <p:nvPr/>
        </p:nvPicPr>
        <p:blipFill>
          <a:blip r:embed="rId1"/>
          <a:stretch>
            <a:fillRect/>
          </a:stretch>
        </p:blipFill>
        <p:spPr>
          <a:xfrm>
            <a:off x="504825" y="1343025"/>
            <a:ext cx="8134350" cy="4171950"/>
          </a:xfrm>
          <a:prstGeom prst="rect">
            <a:avLst/>
          </a:prstGeom>
          <a:noFill/>
          <a:ln w="9525">
            <a:noFill/>
          </a:ln>
        </p:spPr>
      </p:pic>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29" name="标题 1019905"/>
          <p:cNvSpPr>
            <a:spLocks noGrp="1"/>
          </p:cNvSpPr>
          <p:nvPr>
            <p:ph type="title"/>
          </p:nvPr>
        </p:nvSpPr>
        <p:spPr/>
        <p:txBody>
          <a:bodyPr anchor="b"/>
          <a:lstStyle/>
          <a:p>
            <a:endParaRPr lang="zh-CN" altLang="en-US" dirty="0"/>
          </a:p>
        </p:txBody>
      </p:sp>
      <p:sp>
        <p:nvSpPr>
          <p:cNvPr id="1020930" name="文本占位符 1019906"/>
          <p:cNvSpPr>
            <a:spLocks noGrp="1"/>
          </p:cNvSpPr>
          <p:nvPr>
            <p:ph idx="1"/>
          </p:nvPr>
        </p:nvSpPr>
        <p:spPr/>
        <p:txBody>
          <a:bodyPr anchor="t"/>
          <a:lstStyle/>
          <a:p>
            <a:endParaRPr lang="zh-CN" altLang="en-US" dirty="0"/>
          </a:p>
        </p:txBody>
      </p:sp>
      <p:pic>
        <p:nvPicPr>
          <p:cNvPr id="1020931" name="图片 1019907"/>
          <p:cNvPicPr>
            <a:picLocks noChangeAspect="1"/>
          </p:cNvPicPr>
          <p:nvPr/>
        </p:nvPicPr>
        <p:blipFill>
          <a:blip r:embed="rId1"/>
          <a:stretch>
            <a:fillRect/>
          </a:stretch>
        </p:blipFill>
        <p:spPr>
          <a:xfrm>
            <a:off x="538163" y="1643063"/>
            <a:ext cx="8067675" cy="3571875"/>
          </a:xfrm>
          <a:prstGeom prst="rect">
            <a:avLst/>
          </a:prstGeom>
          <a:noFill/>
          <a:ln w="9525">
            <a:noFill/>
          </a:ln>
        </p:spPr>
      </p:pic>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3" name="标题 1020929"/>
          <p:cNvSpPr>
            <a:spLocks noGrp="1"/>
          </p:cNvSpPr>
          <p:nvPr>
            <p:ph type="title"/>
          </p:nvPr>
        </p:nvSpPr>
        <p:spPr/>
        <p:txBody>
          <a:bodyPr anchor="b"/>
          <a:lstStyle/>
          <a:p>
            <a:endParaRPr lang="zh-CN" altLang="en-US" dirty="0"/>
          </a:p>
        </p:txBody>
      </p:sp>
      <p:sp>
        <p:nvSpPr>
          <p:cNvPr id="1021954" name="文本占位符 1020930"/>
          <p:cNvSpPr>
            <a:spLocks noGrp="1"/>
          </p:cNvSpPr>
          <p:nvPr>
            <p:ph idx="1"/>
          </p:nvPr>
        </p:nvSpPr>
        <p:spPr/>
        <p:txBody>
          <a:bodyPr anchor="t"/>
          <a:lstStyle/>
          <a:p>
            <a:endParaRPr lang="zh-CN" altLang="en-US" dirty="0"/>
          </a:p>
        </p:txBody>
      </p:sp>
      <p:pic>
        <p:nvPicPr>
          <p:cNvPr id="1021955" name="图片 1020931"/>
          <p:cNvPicPr>
            <a:picLocks noChangeAspect="1"/>
          </p:cNvPicPr>
          <p:nvPr/>
        </p:nvPicPr>
        <p:blipFill>
          <a:blip r:embed="rId1"/>
          <a:stretch>
            <a:fillRect/>
          </a:stretch>
        </p:blipFill>
        <p:spPr>
          <a:xfrm>
            <a:off x="1403350" y="620713"/>
            <a:ext cx="6381750" cy="1009650"/>
          </a:xfrm>
          <a:prstGeom prst="rect">
            <a:avLst/>
          </a:prstGeom>
          <a:noFill/>
          <a:ln w="9525">
            <a:noFill/>
          </a:ln>
        </p:spPr>
      </p:pic>
      <p:pic>
        <p:nvPicPr>
          <p:cNvPr id="1021956" name="图片 1020932"/>
          <p:cNvPicPr>
            <a:picLocks noChangeAspect="1"/>
          </p:cNvPicPr>
          <p:nvPr/>
        </p:nvPicPr>
        <p:blipFill>
          <a:blip r:embed="rId2"/>
          <a:stretch>
            <a:fillRect/>
          </a:stretch>
        </p:blipFill>
        <p:spPr>
          <a:xfrm>
            <a:off x="242888" y="1204913"/>
            <a:ext cx="8658225" cy="4448175"/>
          </a:xfrm>
          <a:prstGeom prst="rect">
            <a:avLst/>
          </a:prstGeom>
          <a:noFill/>
          <a:ln w="9525">
            <a:noFill/>
          </a:ln>
        </p:spPr>
      </p:pic>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标题 1021953"/>
          <p:cNvSpPr>
            <a:spLocks noGrp="1"/>
          </p:cNvSpPr>
          <p:nvPr>
            <p:ph type="title"/>
          </p:nvPr>
        </p:nvSpPr>
        <p:spPr/>
        <p:txBody>
          <a:bodyPr anchor="b"/>
          <a:lstStyle/>
          <a:p>
            <a:endParaRPr lang="zh-CN" altLang="en-US" dirty="0"/>
          </a:p>
        </p:txBody>
      </p:sp>
      <p:sp>
        <p:nvSpPr>
          <p:cNvPr id="1022978" name="文本占位符 1021954"/>
          <p:cNvSpPr>
            <a:spLocks noGrp="1"/>
          </p:cNvSpPr>
          <p:nvPr>
            <p:ph idx="1"/>
          </p:nvPr>
        </p:nvSpPr>
        <p:spPr/>
        <p:txBody>
          <a:bodyPr anchor="t"/>
          <a:lstStyle/>
          <a:p>
            <a:endParaRPr lang="zh-CN" altLang="en-US" dirty="0"/>
          </a:p>
        </p:txBody>
      </p:sp>
      <p:pic>
        <p:nvPicPr>
          <p:cNvPr id="1022979" name="图片 1021955"/>
          <p:cNvPicPr>
            <a:picLocks noChangeAspect="1"/>
          </p:cNvPicPr>
          <p:nvPr/>
        </p:nvPicPr>
        <p:blipFill>
          <a:blip r:embed="rId1"/>
          <a:stretch>
            <a:fillRect/>
          </a:stretch>
        </p:blipFill>
        <p:spPr>
          <a:xfrm>
            <a:off x="733425" y="1728788"/>
            <a:ext cx="7677150" cy="3400425"/>
          </a:xfrm>
          <a:prstGeom prst="rect">
            <a:avLst/>
          </a:prstGeom>
          <a:noFill/>
          <a:ln w="9525">
            <a:noFill/>
          </a:ln>
        </p:spPr>
      </p:pic>
    </p:spTree>
  </p:cSld>
  <p:clrMapOvr>
    <a:masterClrMapping/>
  </p:clrMapOvr>
</p:sld>
</file>

<file path=ppt/theme/theme1.xml><?xml version="1.0" encoding="utf-8"?>
<a:theme xmlns:a="http://schemas.openxmlformats.org/drawingml/2006/main" name="Crayons">
  <a:themeElements>
    <a:clrScheme name="">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5B9"/>
      </a:accent5>
      <a:accent6>
        <a:srgbClr val="000000"/>
      </a:accent6>
      <a:hlink>
        <a:srgbClr val="00B200"/>
      </a:hlink>
      <a:folHlink>
        <a:srgbClr val="703DFF"/>
      </a:folHlink>
    </a:clrScheme>
    <a:fontScheme name="">
      <a:majorFont>
        <a:latin typeface="Comic Sans MS"/>
        <a:ea typeface="宋体"/>
        <a:cs typeface=""/>
      </a:majorFont>
      <a:minorFont>
        <a:latin typeface="Comic Sans MS"/>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5B9"/>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B"/>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272"/>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
        <a:dk1>
          <a:srgbClr val="FFFFFF"/>
        </a:dk1>
        <a:lt1>
          <a:srgbClr val="336600"/>
        </a:lt1>
        <a:dk2>
          <a:srgbClr val="FFFFFF"/>
        </a:dk2>
        <a:lt2>
          <a:srgbClr val="808000"/>
        </a:lt2>
        <a:accent1>
          <a:srgbClr val="99CC00"/>
        </a:accent1>
        <a:accent2>
          <a:srgbClr val="003300"/>
        </a:accent2>
        <a:accent3>
          <a:srgbClr val="ADB9AA"/>
        </a:accent3>
        <a:accent4>
          <a:srgbClr val="DCDCDC"/>
        </a:accent4>
        <a:accent5>
          <a:srgbClr val="CAE2AA"/>
        </a:accent5>
        <a:accent6>
          <a:srgbClr val="002D00"/>
        </a:accent6>
        <a:hlink>
          <a:srgbClr val="CCCC00"/>
        </a:hlink>
        <a:folHlink>
          <a:srgbClr val="CCFF33"/>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ECFF"/>
        </a:dk2>
        <a:lt2>
          <a:srgbClr val="808080"/>
        </a:lt2>
        <a:accent1>
          <a:srgbClr val="33CCCC"/>
        </a:accent1>
        <a:accent2>
          <a:srgbClr val="006699"/>
        </a:accent2>
        <a:accent3>
          <a:srgbClr val="AAADB9"/>
        </a:accent3>
        <a:accent4>
          <a:srgbClr val="DCDCDC"/>
        </a:accent4>
        <a:accent5>
          <a:srgbClr val="ADE2E2"/>
        </a:accent5>
        <a:accent6>
          <a:srgbClr val="005B89"/>
        </a:accent6>
        <a:hlink>
          <a:srgbClr val="00FFFF"/>
        </a:hlink>
        <a:folHlink>
          <a:srgbClr val="0000FF"/>
        </a:folHlink>
      </a:clrScheme>
      <a:clrMap bg1="lt1" tx1="dk1" bg2="lt2" tx2="dk2" accent1="accent1" accent2="accent2" accent3="accent3" accent4="accent4" accent5="accent5" accent6="accent6" hlink="hlink" folHlink="folHlink"/>
    </a:extraClrScheme>
    <a:extraClrScheme>
      <a:clrScheme name="">
        <a:dk1>
          <a:srgbClr val="FFFFFF"/>
        </a:dk1>
        <a:lt1>
          <a:srgbClr val="000066"/>
        </a:lt1>
        <a:dk2>
          <a:srgbClr val="FFFFFF"/>
        </a:dk2>
        <a:lt2>
          <a:srgbClr val="6666FF"/>
        </a:lt2>
        <a:accent1>
          <a:srgbClr val="33CCFF"/>
        </a:accent1>
        <a:accent2>
          <a:srgbClr val="0000FF"/>
        </a:accent2>
        <a:accent3>
          <a:srgbClr val="AAAAB9"/>
        </a:accent3>
        <a:accent4>
          <a:srgbClr val="DCDCDC"/>
        </a:accent4>
        <a:accent5>
          <a:srgbClr val="ADE2FF"/>
        </a:accent5>
        <a:accent6>
          <a:srgbClr val="0000E5"/>
        </a:accent6>
        <a:hlink>
          <a:srgbClr val="FFFF99"/>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800080"/>
        </a:lt1>
        <a:dk2>
          <a:srgbClr val="FFFFFF"/>
        </a:dk2>
        <a:lt2>
          <a:srgbClr val="000000"/>
        </a:lt2>
        <a:accent1>
          <a:srgbClr val="CC66FF"/>
        </a:accent1>
        <a:accent2>
          <a:srgbClr val="990099"/>
        </a:accent2>
        <a:accent3>
          <a:srgbClr val="C1AAC1"/>
        </a:accent3>
        <a:accent4>
          <a:srgbClr val="DCDCDC"/>
        </a:accent4>
        <a:accent5>
          <a:srgbClr val="E2B9FF"/>
        </a:accent5>
        <a:accent6>
          <a:srgbClr val="890089"/>
        </a:accent6>
        <a:hlink>
          <a:srgbClr val="FF9900"/>
        </a:hlink>
        <a:folHlink>
          <a:srgbClr val="FF33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FF3300"/>
        </a:lt2>
        <a:accent1>
          <a:srgbClr val="FF7C80"/>
        </a:accent1>
        <a:accent2>
          <a:srgbClr val="990000"/>
        </a:accent2>
        <a:accent3>
          <a:srgbClr val="C1AAAA"/>
        </a:accent3>
        <a:accent4>
          <a:srgbClr val="DCDCDC"/>
        </a:accent4>
        <a:accent5>
          <a:srgbClr val="FFBFC1"/>
        </a:accent5>
        <a:accent6>
          <a:srgbClr val="890000"/>
        </a:accent6>
        <a:hlink>
          <a:srgbClr val="FF66CC"/>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Crayons</Template>
  <TotalTime>0</TotalTime>
  <Words>120338</Words>
  <Application>WPS 演示</Application>
  <PresentationFormat>全屏显示(4:3)</PresentationFormat>
  <Paragraphs>7238</Paragraphs>
  <Slides>1112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1112</vt:i4>
      </vt:variant>
    </vt:vector>
  </HeadingPairs>
  <TitlesOfParts>
    <vt:vector size="1127" baseType="lpstr">
      <vt:lpstr>Arial</vt:lpstr>
      <vt:lpstr>宋体</vt:lpstr>
      <vt:lpstr>Wingdings</vt:lpstr>
      <vt:lpstr>Comic Sans MS</vt:lpstr>
      <vt:lpstr>Times New Roman</vt:lpstr>
      <vt:lpstr>黑体</vt:lpstr>
      <vt:lpstr>Arial Black</vt:lpstr>
      <vt:lpstr>微软雅黑</vt:lpstr>
      <vt:lpstr>Arial Unicode MS</vt:lpstr>
      <vt:lpstr>ˎ̥</vt:lpstr>
      <vt:lpstr>AMGDT</vt:lpstr>
      <vt:lpstr>Tahoma</vt:lpstr>
      <vt:lpstr>华文楷体</vt:lpstr>
      <vt:lpstr>隶书</vt:lpstr>
      <vt:lpstr>Crayons</vt:lpstr>
      <vt:lpstr>PowerPoint 演示文稿</vt:lpstr>
      <vt:lpstr>本课程内容 </vt:lpstr>
      <vt:lpstr>第一章  绪论</vt:lpstr>
      <vt:lpstr>1.1    数据库系统概述 </vt:lpstr>
      <vt:lpstr> </vt:lpstr>
      <vt:lpstr>PowerPoint 演示文稿</vt:lpstr>
      <vt:lpstr>1.1.2 四个基本概念</vt:lpstr>
      <vt:lpstr>数据</vt:lpstr>
      <vt:lpstr>数据举例</vt:lpstr>
      <vt:lpstr>数据库 </vt:lpstr>
      <vt:lpstr>数据库</vt:lpstr>
      <vt:lpstr>数据库（举例）</vt:lpstr>
      <vt:lpstr>数据库管理系统</vt:lpstr>
      <vt:lpstr>    DBMS 的主要功能</vt:lpstr>
      <vt:lpstr>DBMS 的主要功能</vt:lpstr>
      <vt:lpstr>数据库系统</vt:lpstr>
      <vt:lpstr>数据库系统 ( 续 ) </vt:lpstr>
      <vt:lpstr> 1.1.3   数据管理技术的产生和发展</vt:lpstr>
      <vt:lpstr>数据管理技术的产生和发展</vt:lpstr>
      <vt:lpstr>一、人工管理</vt:lpstr>
      <vt:lpstr>人工管理 ( 续 ) </vt:lpstr>
      <vt:lpstr>应用程序与数据的对应关系 ( 人工管理 ) </vt:lpstr>
      <vt:lpstr>二、文件系统</vt:lpstr>
      <vt:lpstr>文件系统 ( 续 ) </vt:lpstr>
      <vt:lpstr>应用程序与数据的对应关系 ( 文件系统 ) </vt:lpstr>
      <vt:lpstr>文件系统中数据的结构</vt:lpstr>
      <vt:lpstr>三、数据库系统</vt:lpstr>
      <vt:lpstr>PowerPoint 演示文稿</vt:lpstr>
      <vt:lpstr>数据库系统 ( 续 ) </vt:lpstr>
      <vt:lpstr>应用程序与数据的对应关系 ( 数据库系统 ) </vt:lpstr>
      <vt:lpstr>数据的高共享性的好处</vt:lpstr>
      <vt:lpstr>数据独立性</vt:lpstr>
      <vt:lpstr>数据结构化</vt:lpstr>
      <vt:lpstr>DBMS 对数据的控制功能</vt:lpstr>
      <vt:lpstr>DBMS  对数据的控制功能</vt:lpstr>
      <vt:lpstr>1.2数据模型</vt:lpstr>
      <vt:lpstr>数据模型 ( 续 ) </vt:lpstr>
      <vt:lpstr>数据模型  ( 续 ) </vt:lpstr>
      <vt:lpstr>  1.2  数据模型</vt:lpstr>
      <vt:lpstr> 1.2.1  数据模型的组成要素</vt:lpstr>
      <vt:lpstr>   1.  数据结构</vt:lpstr>
      <vt:lpstr>  2. 数据操作 </vt:lpstr>
      <vt:lpstr> 数据操作 ( 续 )  </vt:lpstr>
      <vt:lpstr>   3. 数据的约束条件 </vt:lpstr>
      <vt:lpstr> 数据的约束条件  ( 续 ) </vt:lpstr>
      <vt:lpstr>   1.2.2   概念模型</vt:lpstr>
      <vt:lpstr>  1.  概念模型</vt:lpstr>
      <vt:lpstr> 2.  信息世界中的基本概念</vt:lpstr>
      <vt:lpstr>信息世界中的基本概念 ( 续 ) </vt:lpstr>
      <vt:lpstr>信息世界中的基本概念 ( 续 ) </vt:lpstr>
      <vt:lpstr>两个实体型间的联系</vt:lpstr>
      <vt:lpstr>数据联系的描述</vt:lpstr>
      <vt:lpstr>PowerPoint 演示文稿</vt:lpstr>
      <vt:lpstr>两个实体型间的联系 </vt:lpstr>
      <vt:lpstr>两个实体型间的联系  ( 续 ) </vt:lpstr>
      <vt:lpstr>两个实体型间的联系    ( 续 ) </vt:lpstr>
      <vt:lpstr>多个实体型间的联系 </vt:lpstr>
      <vt:lpstr>多个实体型间的联系 ( 续 )</vt:lpstr>
      <vt:lpstr>同一实体集内各实体间的联系</vt:lpstr>
      <vt:lpstr>PowerPoint 演示文稿</vt:lpstr>
      <vt:lpstr> 3.  概念模型的表示方法</vt:lpstr>
      <vt:lpstr>E-R 图</vt:lpstr>
      <vt:lpstr>E-R 图 ( 续 ) </vt:lpstr>
      <vt:lpstr>   1.2.3  常用数据模型</vt:lpstr>
      <vt:lpstr>常用数据模型  ( 续 ) </vt:lpstr>
      <vt:lpstr>  1.2.4  层次模型</vt:lpstr>
      <vt:lpstr>1. 层次数据模型的数据结构</vt:lpstr>
      <vt:lpstr>层次数据模型的数据结构</vt:lpstr>
      <vt:lpstr>层次数据模型的数据结构 </vt:lpstr>
      <vt:lpstr>层次数据模型的数据结构 </vt:lpstr>
      <vt:lpstr>层次数据模型的数据结构</vt:lpstr>
      <vt:lpstr>2.  层次模型的数据操纵</vt:lpstr>
      <vt:lpstr> 3.  层次模型的完整性约束</vt:lpstr>
      <vt:lpstr>4. 层次数据模型的存储构</vt:lpstr>
      <vt:lpstr>5.  层次模型的优缺点</vt:lpstr>
      <vt:lpstr> 6.  典型的层次数据库系统</vt:lpstr>
      <vt:lpstr> 网状数据模型的数据结构</vt:lpstr>
      <vt:lpstr>网状数据模型的数据结构</vt:lpstr>
      <vt:lpstr>PowerPoint 演示文稿</vt:lpstr>
      <vt:lpstr>网状数据模型的数据结构</vt:lpstr>
      <vt:lpstr>网状数据模型的数据结构 </vt:lpstr>
      <vt:lpstr>网状数据模型的数据结构</vt:lpstr>
      <vt:lpstr>PowerPoint 演示文稿</vt:lpstr>
      <vt:lpstr>网状数据模型的数据结构</vt:lpstr>
      <vt:lpstr>网状数据模型的数据结构 </vt:lpstr>
      <vt:lpstr>PowerPoint 演示文稿</vt:lpstr>
      <vt:lpstr> 网状模型的优缺点</vt:lpstr>
      <vt:lpstr>6.  典型的网状数据库系统</vt:lpstr>
      <vt:lpstr>关系模型</vt:lpstr>
      <vt:lpstr>关系数据模型的数据结构 </vt:lpstr>
      <vt:lpstr>关系模型的基本概念</vt:lpstr>
      <vt:lpstr>关系模型的基本概念</vt:lpstr>
      <vt:lpstr>关系数据模型的数据结构</vt:lpstr>
      <vt:lpstr>关系数据模型的数据结构</vt:lpstr>
      <vt:lpstr>关系数据模型的数据结构</vt:lpstr>
      <vt:lpstr>关系数据模型的数据结构 </vt:lpstr>
      <vt:lpstr>2. 关系模型的数据操纵</vt:lpstr>
      <vt:lpstr>3. 关系模型的完整性约束</vt:lpstr>
      <vt:lpstr>4. 关系数据模型的存储结构</vt:lpstr>
      <vt:lpstr>PowerPoint 演示文稿</vt:lpstr>
      <vt:lpstr>5. 关系模型的优缺点</vt:lpstr>
      <vt:lpstr>关系模型的优缺点</vt:lpstr>
      <vt:lpstr>6.   典型的关系数据库系统</vt:lpstr>
      <vt:lpstr>PowerPoint 演示文稿</vt:lpstr>
      <vt:lpstr> 1.3  数据库系统结构</vt:lpstr>
      <vt:lpstr>1.3.1   数据库系统的模式结构</vt:lpstr>
      <vt:lpstr>数据库系统模式的概念</vt:lpstr>
      <vt:lpstr>数据库系统模式的概念</vt:lpstr>
      <vt:lpstr>1.3  数据库系统的模式结构</vt:lpstr>
      <vt:lpstr>数据库系统的三级模式结构 </vt:lpstr>
      <vt:lpstr>1 ．模式（ Schema ）</vt:lpstr>
      <vt:lpstr>PowerPoint 演示文稿</vt:lpstr>
      <vt:lpstr>2.   外模式</vt:lpstr>
      <vt:lpstr>外模式</vt:lpstr>
      <vt:lpstr>PowerPoint 演示文稿</vt:lpstr>
      <vt:lpstr>外模式</vt:lpstr>
      <vt:lpstr>3 ．内模式</vt:lpstr>
      <vt:lpstr>PowerPoint 演示文稿</vt:lpstr>
      <vt:lpstr>PowerPoint 演示文稿</vt:lpstr>
      <vt:lpstr>三级模式与二级映象</vt:lpstr>
      <vt:lpstr>数据库系统的三级模式结构</vt:lpstr>
      <vt:lpstr>1  ．外模式／模式映象</vt:lpstr>
      <vt:lpstr>数据库系统的三级模式结构 </vt:lpstr>
      <vt:lpstr>2．模式／内模式映象</vt:lpstr>
      <vt:lpstr>模式／内模式映象的用途</vt:lpstr>
      <vt:lpstr>模式／内模式映象的用途</vt:lpstr>
      <vt:lpstr>数据库系统的三级模式结构 </vt:lpstr>
      <vt:lpstr>数据库的三级体系结构</vt:lpstr>
      <vt:lpstr>1.3.1 数据库系统的模式结构</vt:lpstr>
      <vt:lpstr>PowerPoint 演示文稿</vt:lpstr>
      <vt:lpstr>PowerPoint 演示文稿</vt:lpstr>
      <vt:lpstr>PowerPoint 演示文稿</vt:lpstr>
      <vt:lpstr>PowerPoint 演示文稿</vt:lpstr>
      <vt:lpstr>1.3.2   数据库系统外部的体系结构</vt:lpstr>
      <vt:lpstr>1.4  数据库系统的组成</vt:lpstr>
      <vt:lpstr>一、硬件平台及数据库</vt:lpstr>
      <vt:lpstr>数据库系统对硬件资源的要求</vt:lpstr>
      <vt:lpstr>二、软件</vt:lpstr>
      <vt:lpstr>三、人员</vt:lpstr>
      <vt:lpstr> 1.  数据库管理员 (DBA)</vt:lpstr>
      <vt:lpstr>PowerPoint 演示文稿</vt:lpstr>
      <vt:lpstr>PowerPoint 演示文稿</vt:lpstr>
      <vt:lpstr> 2.  系统分析员</vt:lpstr>
      <vt:lpstr>  3.  数据库设计人员</vt:lpstr>
      <vt:lpstr>4.  应用程序员</vt:lpstr>
      <vt:lpstr> 5.  用户</vt:lpstr>
      <vt:lpstr>PowerPoint 演示文稿</vt:lpstr>
      <vt:lpstr>第二章   关系数据库</vt:lpstr>
      <vt:lpstr>关系数据库简介</vt:lpstr>
      <vt:lpstr>PowerPoint 演示文稿</vt:lpstr>
      <vt:lpstr>本章概要 </vt:lpstr>
      <vt:lpstr> 2.1   关系模型概述</vt:lpstr>
      <vt:lpstr> 1  关系数据结构</vt:lpstr>
      <vt:lpstr>PowerPoint 演示文稿</vt:lpstr>
      <vt:lpstr>  2.  关系操作集合</vt:lpstr>
      <vt:lpstr>关系操作集合 ( 续）</vt:lpstr>
      <vt:lpstr>关系操作集合（续）</vt:lpstr>
      <vt:lpstr>关系操作集合（续）</vt:lpstr>
      <vt:lpstr>PowerPoint 演示文稿</vt:lpstr>
      <vt:lpstr>PowerPoint 演示文稿</vt:lpstr>
      <vt:lpstr>PowerPoint 演示文稿</vt:lpstr>
      <vt:lpstr>3.  关系的三类完整性约束</vt:lpstr>
      <vt:lpstr>2.2   关系数据结构</vt:lpstr>
      <vt:lpstr>   2.2   关系数据结构</vt:lpstr>
      <vt:lpstr>2.2.1   关系</vt:lpstr>
      <vt:lpstr>⒈         域（ Domain ）</vt:lpstr>
      <vt:lpstr>2.  笛卡尔积（ Cartesian Product</vt:lpstr>
      <vt:lpstr>笛卡尔积（续 ) </vt:lpstr>
      <vt:lpstr>笛卡尔积</vt:lpstr>
      <vt:lpstr>PowerPoint 演示文稿</vt:lpstr>
      <vt:lpstr>PowerPoint 演示文稿</vt:lpstr>
      <vt:lpstr>  3.  关系（ Relation ）</vt:lpstr>
      <vt:lpstr>关系</vt:lpstr>
      <vt:lpstr>PowerPoint 演示文稿</vt:lpstr>
      <vt:lpstr>关系（续）</vt:lpstr>
      <vt:lpstr>PowerPoint 演示文稿</vt:lpstr>
      <vt:lpstr>PowerPoint 演示文稿</vt:lpstr>
      <vt:lpstr>PowerPoint 演示文稿</vt:lpstr>
      <vt:lpstr>PowerPoint 演示文稿</vt:lpstr>
      <vt:lpstr>2.2.2    关系模式</vt:lpstr>
      <vt:lpstr>1 ．什么是关系模式</vt:lpstr>
      <vt:lpstr>2 ．定义关系模式</vt:lpstr>
      <vt:lpstr>PowerPoint 演示文稿</vt:lpstr>
      <vt:lpstr>PowerPoint 演示文稿</vt:lpstr>
      <vt:lpstr> 3.   关系模式与关系</vt:lpstr>
      <vt:lpstr>2.2.3   关系数据库</vt:lpstr>
      <vt:lpstr> 1.  关系数据库</vt:lpstr>
      <vt:lpstr> 2.  关系数据库的型与值</vt:lpstr>
      <vt:lpstr> 2.3   关系的完整性</vt:lpstr>
      <vt:lpstr>2.3.1  实体完整性</vt:lpstr>
      <vt:lpstr>实体完整性  ( 续 ) </vt:lpstr>
      <vt:lpstr>实体完整性 </vt:lpstr>
      <vt:lpstr>PowerPoint 演示文稿</vt:lpstr>
      <vt:lpstr>  2.3.2  参照完整性</vt:lpstr>
      <vt:lpstr>两个关系之间</vt:lpstr>
      <vt:lpstr>PowerPoint 演示文稿</vt:lpstr>
      <vt:lpstr>PowerPoint 演示文稿</vt:lpstr>
      <vt:lpstr>PowerPoint 演示文稿</vt:lpstr>
      <vt:lpstr>同一个关系</vt:lpstr>
      <vt:lpstr>2 ．外码</vt:lpstr>
      <vt:lpstr>PowerPoint 演示文稿</vt:lpstr>
      <vt:lpstr>PowerPoint 演示文稿</vt:lpstr>
      <vt:lpstr>PowerPoint 演示文稿</vt:lpstr>
      <vt:lpstr>外码 (  续 ) </vt:lpstr>
      <vt:lpstr>3.   参照完整性规则</vt:lpstr>
      <vt:lpstr>PowerPoint 演示文稿</vt:lpstr>
      <vt:lpstr>PowerPoint 演示文稿</vt:lpstr>
      <vt:lpstr>PowerPoint 演示文稿</vt:lpstr>
      <vt:lpstr>PowerPoint 演示文稿</vt:lpstr>
      <vt:lpstr>2.3.3  用户定义的完整性</vt:lpstr>
      <vt:lpstr>PowerPoint 演示文稿</vt:lpstr>
      <vt:lpstr>小结</vt:lpstr>
      <vt:lpstr>PowerPoint 演示文稿</vt:lpstr>
      <vt:lpstr>PowerPoint 演示文稿</vt:lpstr>
      <vt:lpstr>2.4    关系代数</vt:lpstr>
      <vt:lpstr>概述</vt:lpstr>
      <vt:lpstr>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2.4.1   传统的集合运算</vt:lpstr>
      <vt:lpstr>1.   并（ Union）</vt:lpstr>
      <vt:lpstr>PowerPoint 演示文稿</vt:lpstr>
      <vt:lpstr>2.  差</vt:lpstr>
      <vt:lpstr>PowerPoint 演示文稿</vt:lpstr>
      <vt:lpstr>3.   交</vt:lpstr>
      <vt:lpstr>PowerPoint 演示文稿</vt:lpstr>
      <vt:lpstr>4.  广义笛卡尔积</vt:lpstr>
      <vt:lpstr>PowerPoint 演示文稿</vt:lpstr>
      <vt:lpstr>2.4.2  专门的关系运算</vt:lpstr>
      <vt:lpstr>1.    选择（ Selection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投影</vt:lpstr>
      <vt:lpstr>PowerPoint 演示文稿</vt:lpstr>
      <vt:lpstr>PowerPoint 演示文稿</vt:lpstr>
      <vt:lpstr>PowerPoint 演示文稿</vt:lpstr>
      <vt:lpstr>PowerPoint 演示文稿</vt:lpstr>
      <vt:lpstr>  连接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除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举例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方法 1 </vt:lpstr>
      <vt:lpstr>PowerPoint 演示文稿</vt:lpstr>
      <vt:lpstr>PowerPoint 演示文稿</vt:lpstr>
      <vt:lpstr>PowerPoint 演示文稿</vt:lpstr>
      <vt:lpstr>方法 2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lpstr>小结 </vt:lpstr>
      <vt:lpstr>PowerPoint 演示文稿</vt:lpstr>
      <vt:lpstr>PowerPoint 演示文稿</vt:lpstr>
      <vt:lpstr>第三章    关系数据库标准语言 SQL </vt:lpstr>
      <vt:lpstr>SQL 的产生与发展 </vt:lpstr>
      <vt:lpstr>SQL 数据库的体系结构 </vt:lpstr>
      <vt:lpstr>3.1 SQL 概述</vt:lpstr>
      <vt:lpstr>PowerPoint 演示文稿</vt:lpstr>
      <vt:lpstr>PowerPoint 演示文稿</vt:lpstr>
      <vt:lpstr>PowerPoint 演示文稿</vt:lpstr>
      <vt:lpstr>PowerPoint 演示文稿</vt:lpstr>
      <vt:lpstr>PowerPoint 演示文稿</vt:lpstr>
      <vt:lpstr>SQL 模式（数据库）的创建和撤销 </vt:lpstr>
      <vt:lpstr>PowerPoint 演示文稿</vt:lpstr>
      <vt:lpstr>PowerPoint 演示文稿</vt:lpstr>
      <vt:lpstr>3.2.1  定义 语句格式</vt:lpstr>
      <vt:lpstr>例题 </vt:lpstr>
      <vt:lpstr>例题         （续）</vt:lpstr>
      <vt:lpstr>定义基本表（续）</vt:lpstr>
      <vt:lpstr>PowerPoint 演示文稿</vt:lpstr>
      <vt:lpstr>PowerPoint 演示文稿</vt:lpstr>
      <vt:lpstr>例题         （续）</vt:lpstr>
      <vt:lpstr>基本数据类型</vt:lpstr>
      <vt:lpstr>PowerPoint 演示文稿</vt:lpstr>
      <vt:lpstr>PowerPoint 演示文稿</vt:lpstr>
      <vt:lpstr>二、修改基本表</vt:lpstr>
      <vt:lpstr>PowerPoint 演示文稿</vt:lpstr>
      <vt:lpstr>PowerPoint 演示文稿</vt:lpstr>
      <vt:lpstr>PowerPoint 演示文稿</vt:lpstr>
      <vt:lpstr>PowerPoint 演示文稿</vt:lpstr>
      <vt:lpstr>三、删除基本表 </vt:lpstr>
      <vt:lpstr>PowerPoint 演示文稿</vt:lpstr>
      <vt:lpstr>3.2.2   建立与删除索引 </vt:lpstr>
      <vt:lpstr>PowerPoint 演示文稿</vt:lpstr>
      <vt:lpstr>PowerPoint 演示文稿</vt:lpstr>
      <vt:lpstr>一、建立索引 </vt:lpstr>
      <vt:lpstr>PowerPoint 演示文稿</vt:lpstr>
      <vt:lpstr>PowerPoint 演示文稿</vt:lpstr>
      <vt:lpstr>建立索引         （续）</vt:lpstr>
      <vt:lpstr>建立索引         （续）</vt:lpstr>
      <vt:lpstr>PowerPoint 演示文稿</vt:lpstr>
      <vt:lpstr>二、删除索引 </vt:lpstr>
      <vt:lpstr>3.3   查    询 </vt:lpstr>
      <vt:lpstr>3.3.1  概述</vt:lpstr>
      <vt:lpstr>语句格式</vt:lpstr>
      <vt:lpstr> SELECT 查询语句  (1)  </vt:lpstr>
      <vt:lpstr>示例数据库 </vt:lpstr>
      <vt:lpstr>3.3.2   单表查询 </vt:lpstr>
      <vt:lpstr>PowerPoint 演示文稿</vt:lpstr>
      <vt:lpstr>PowerPoint 演示文稿</vt:lpstr>
      <vt:lpstr>3.  查询经过计算的值 </vt:lpstr>
      <vt:lpstr>  3.  查询经过计算的值</vt:lpstr>
      <vt:lpstr>3.  查询经过计算的值</vt:lpstr>
      <vt:lpstr>PowerPoint 演示文稿</vt:lpstr>
      <vt:lpstr>PowerPoint 演示文稿</vt:lpstr>
      <vt:lpstr>二、选择表中的若干元组         – – – – 投影</vt:lpstr>
      <vt:lpstr>.  1.  消除取值重复的行</vt:lpstr>
      <vt:lpstr>ALL  与  DISTINCT</vt:lpstr>
      <vt:lpstr>PowerPoint 演示文稿</vt:lpstr>
      <vt:lpstr>PowerPoint 演示文稿</vt:lpstr>
      <vt:lpstr>. 2. 查询满足条件的元组</vt:lpstr>
      <vt:lpstr>(1)  比较大小</vt:lpstr>
      <vt:lpstr>(2)  确定范围</vt:lpstr>
      <vt:lpstr>PowerPoint 演示文稿</vt:lpstr>
      <vt:lpstr>(3)  确定集合</vt:lpstr>
      <vt:lpstr>(3)  确定集合</vt:lpstr>
      <vt:lpstr>(4)  字符串匹配</vt:lpstr>
      <vt:lpstr>通配符</vt:lpstr>
      <vt:lpstr>ESCAPE  短语：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涉及空值的查询</vt:lpstr>
      <vt:lpstr>PowerPoint 演示文稿</vt:lpstr>
      <vt:lpstr>(6)  多重条件查询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四、使用集函数 </vt:lpstr>
      <vt:lpstr>PowerPoint 演示文稿</vt:lpstr>
      <vt:lpstr>PowerPoint 演示文稿</vt:lpstr>
      <vt:lpstr>PowerPoint 演示文稿</vt:lpstr>
      <vt:lpstr>五、对查询结果分组 </vt:lpstr>
      <vt:lpstr>使用  GROUP BY 子句分组</vt:lpstr>
      <vt:lpstr>PowerPoint 演示文稿</vt:lpstr>
      <vt:lpstr>HAVING 短语筛选最终输出结果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四、外连接（ Outer Join</vt:lpstr>
      <vt:lpstr>PowerPoint 演示文稿</vt:lpstr>
      <vt:lpstr>PowerPoint 演示文稿</vt:lpstr>
      <vt:lpstr>PowerPoint 演示文稿</vt:lpstr>
      <vt:lpstr>PowerPoint 演示文稿</vt:lpstr>
      <vt:lpstr>PowerPoint 演示文稿</vt:lpstr>
      <vt:lpstr>PowerPoint 演示文稿</vt:lpstr>
      <vt:lpstr>3.3.4   嵌套查询</vt:lpstr>
      <vt:lpstr>PowerPoint 演示文稿</vt:lpstr>
      <vt:lpstr>PowerPoint 演示文稿</vt:lpstr>
      <vt:lpstr>嵌套查询分类</vt:lpstr>
      <vt:lpstr>PowerPoint 演示文稿</vt:lpstr>
      <vt:lpstr>PowerPoint 演示文稿</vt:lpstr>
      <vt:lpstr>PowerPoint 演示文稿</vt:lpstr>
      <vt:lpstr>一、带有 IN 谓词的子查询</vt:lpstr>
      <vt:lpstr>PowerPoint 演示文稿</vt:lpstr>
      <vt:lpstr>PowerPoint 演示文稿</vt:lpstr>
      <vt:lpstr>PowerPoint 演示文稿</vt:lpstr>
      <vt:lpstr>PowerPoint 演示文稿</vt:lpstr>
      <vt:lpstr>PowerPoint 演示文稿</vt:lpstr>
      <vt:lpstr>PowerPoint 演示文稿</vt:lpstr>
      <vt:lpstr>二、带有比较运算符的子查询</vt:lpstr>
      <vt:lpstr>PowerPoint 演示文稿</vt:lpstr>
      <vt:lpstr>PowerPoint 演示文稿</vt:lpstr>
      <vt:lpstr>三、带有 ANY 或 ALL  谓词的子查询</vt:lpstr>
      <vt:lpstr>PowerPoint 演示文稿</vt:lpstr>
      <vt:lpstr>PowerPoint 演示文稿</vt:lpstr>
      <vt:lpstr>PowerPoint 演示文稿</vt:lpstr>
      <vt:lpstr>PowerPoint 演示文稿</vt:lpstr>
      <vt:lpstr>PowerPoint 演示文稿</vt:lpstr>
      <vt:lpstr>PowerPoint 演示文稿</vt:lpstr>
      <vt:lpstr>四、带有 EXISTS 谓词的子查询</vt:lpstr>
      <vt:lpstr>PowerPoint 演示文稿</vt:lpstr>
      <vt:lpstr>PowerPoint 演示文稿</vt:lpstr>
      <vt:lpstr>PowerPoint 演示文稿</vt:lpstr>
      <vt:lpstr>PowerPoint 演示文稿</vt:lpstr>
      <vt:lpstr>PowerPoint 演示文稿</vt:lpstr>
      <vt:lpstr>PowerPoint 演示文稿</vt:lpstr>
      <vt:lpstr>带有 EXISTS 谓词的子查询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3.3.5   集合查询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对集合操作结果的排序</vt:lpstr>
      <vt:lpstr>PowerPoint 演示文稿</vt:lpstr>
      <vt:lpstr>PowerPoint 演示文稿</vt:lpstr>
      <vt:lpstr>1  、子句基本应用形式</vt:lpstr>
      <vt:lpstr> (2)FROM</vt:lpstr>
      <vt:lpstr>(3)WHERE</vt:lpstr>
      <vt:lpstr> GROUP</vt:lpstr>
      <vt:lpstr>PowerPoint 演示文稿</vt:lpstr>
      <vt:lpstr>3.4   数据更新 </vt:lpstr>
      <vt:lpstr>1.  插入单个元组</vt:lpstr>
      <vt:lpstr>PowerPoint 演示文稿</vt:lpstr>
      <vt:lpstr>PowerPoint 演示文稿</vt:lpstr>
      <vt:lpstr>2.  插入子查询结果</vt:lpstr>
      <vt:lpstr>PowerPoint 演示文稿</vt:lpstr>
      <vt:lpstr>PowerPoint 演示文稿</vt:lpstr>
      <vt:lpstr>PowerPoint 演示文稿</vt:lpstr>
      <vt:lpstr>PowerPoint 演示文稿</vt:lpstr>
      <vt:lpstr>3.4.2   修改数据</vt:lpstr>
      <vt:lpstr>1.  修改某一个元组的值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视  图</vt:lpstr>
      <vt:lpstr>PowerPoint 演示文稿</vt:lpstr>
      <vt:lpstr>1.  建立视图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3.5.2   查询视图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实际系统对视图更新的限制</vt:lpstr>
      <vt:lpstr>  1.  视图能够 简化 用户的操作</vt:lpstr>
      <vt:lpstr>2.  视图使用户能以 多种角度 看待同一数据</vt:lpstr>
      <vt:lpstr>3. 视图对重构数据库提供了一定程度的逻辑独立性</vt:lpstr>
      <vt:lpstr>PowerPoint 演示文稿</vt:lpstr>
      <vt:lpstr>PowerPoint 演示文稿</vt:lpstr>
      <vt:lpstr>4.  视图能够对机密数据提供安全保护</vt:lpstr>
      <vt:lpstr>第四章 数据库安全性</vt:lpstr>
      <vt:lpstr>PowerPoint 演示文稿</vt:lpstr>
      <vt:lpstr>PowerPoint 演示文稿</vt:lpstr>
      <vt:lpstr>(1)  操作权限</vt:lpstr>
      <vt:lpstr>PowerPoint 演示文稿</vt:lpstr>
      <vt:lpstr>DBMS 实现数据安全性保护的过程</vt:lpstr>
      <vt:lpstr>  </vt:lpstr>
      <vt:lpstr>PowerPoint 演示文稿</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SQL 收回权限的功能</vt:lpstr>
      <vt:lpstr>PowerPoint 演示文稿</vt:lpstr>
      <vt:lpstr>PowerPoint 演示文稿</vt:lpstr>
      <vt:lpstr>PowerPoint 演示文稿</vt:lpstr>
      <vt:lpstr>数据库角色</vt:lpstr>
      <vt:lpstr>PowerPoint 演示文稿</vt:lpstr>
      <vt:lpstr>小结 SQL 灵活的授权机制</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关系数据理论</vt:lpstr>
      <vt:lpstr>PowerPoint 演示文稿</vt:lpstr>
      <vt:lpstr>一、概念回顾</vt:lpstr>
      <vt:lpstr>二、关系模式的形式化定义</vt:lpstr>
      <vt:lpstr>三、什么是数据依赖</vt:lpstr>
      <vt:lpstr>PowerPoint 演示文稿</vt:lpstr>
      <vt:lpstr>PowerPoint 演示文稿</vt:lpstr>
      <vt:lpstr>四、关系模式的简化表示</vt:lpstr>
      <vt:lpstr>五、 数据依赖对关系模式的影响</vt:lpstr>
      <vt:lpstr>PowerPoint 演示文稿</vt:lpstr>
      <vt:lpstr>PowerPoint 演示文稿</vt:lpstr>
      <vt:lpstr>关系模式 Student&lt;U, F&gt; 中存在的问题</vt:lpstr>
      <vt:lpstr>PowerPoint 演示文稿</vt:lpstr>
      <vt:lpstr>PowerPoint 演示文稿</vt:lpstr>
      <vt:lpstr>6.2   规范化</vt:lpstr>
      <vt:lpstr>6.2.1  函数依赖</vt:lpstr>
      <vt:lpstr>一、函数依赖</vt:lpstr>
      <vt:lpstr>PowerPoint 演示文稿</vt:lpstr>
      <vt:lpstr>PowerPoint 演示文稿</vt:lpstr>
      <vt:lpstr>PowerPoint 演示文稿</vt:lpstr>
      <vt:lpstr>PowerPoint 演示文稿</vt:lpstr>
      <vt:lpstr>PowerPoint 演示文稿</vt:lpstr>
      <vt:lpstr>PowerPoint 演示文稿</vt:lpstr>
      <vt:lpstr>四、传递函数依赖</vt:lpstr>
      <vt:lpstr>5.2.2  码</vt:lpstr>
      <vt:lpstr>外部码</vt:lpstr>
      <vt:lpstr>6.2.3  范式</vt:lpstr>
      <vt:lpstr>6.2.3  范式</vt:lpstr>
      <vt:lpstr>6.2.4  2NF</vt:lpstr>
      <vt:lpstr>PowerPoint 演示文稿</vt:lpstr>
      <vt:lpstr>PowerPoint 演示文稿</vt:lpstr>
      <vt:lpstr>SLC 不是一个好的关系模式</vt:lpstr>
      <vt:lpstr>SLC 不是一个好的关系模式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6.2.6  BC  范式（ BCNF ）</vt:lpstr>
      <vt:lpstr>PowerPoint 演示文稿</vt:lpstr>
      <vt:lpstr>PowerPoint 演示文稿</vt:lpstr>
      <vt:lpstr>3NF 与 BCNF 的关系</vt:lpstr>
      <vt:lpstr>BCNF 的关系模式所具有的性质</vt:lpstr>
      <vt:lpstr>6.2.5  多值依赖与第四范式（ 4NF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规范化的基本思想</vt:lpstr>
      <vt:lpstr>PowerPoint 演示文稿</vt:lpstr>
      <vt:lpstr>6.3   数据依赖的公理系统</vt:lpstr>
      <vt:lpstr>PowerPoint 演示文稿</vt:lpstr>
      <vt:lpstr>1. Armstrong 公理系统</vt:lpstr>
      <vt:lpstr>  2.  导出规则</vt:lpstr>
      <vt:lpstr>PowerPoint 演示文稿</vt:lpstr>
      <vt:lpstr>PowerPoint 演示文稿</vt:lpstr>
      <vt:lpstr>F 的闭包</vt:lpstr>
      <vt:lpstr>PowerPoint 演示文稿</vt:lpstr>
      <vt:lpstr>求闭包的算法</vt:lpstr>
      <vt:lpstr>4. Armstrong 公理系统的有效性与完备性</vt:lpstr>
      <vt:lpstr>PowerPoint 演示文稿</vt:lpstr>
      <vt:lpstr>PowerPoint 演示文稿</vt:lpstr>
      <vt:lpstr>PowerPoint 演示文稿</vt:lpstr>
      <vt:lpstr>判断范式习题</vt:lpstr>
      <vt:lpstr>PowerPoint 演示文稿</vt:lpstr>
      <vt:lpstr>PowerPoint 演示文稿</vt:lpstr>
      <vt:lpstr>候选关键字的求解理论 </vt:lpstr>
      <vt:lpstr>PowerPoint 演示文稿</vt:lpstr>
      <vt:lpstr>多属性依赖候选关键字求解法</vt:lpstr>
      <vt:lpstr>PowerPoint 演示文稿</vt:lpstr>
      <vt:lpstr>PowerPoint 演示文稿</vt:lpstr>
      <vt:lpstr>PowerPoint 演示文稿</vt:lpstr>
      <vt:lpstr>第七章          数据库设计</vt:lpstr>
      <vt:lpstr>7.1.1   数据库和信息系统</vt:lpstr>
      <vt:lpstr>数据库设计人员应该具备的技术和知识</vt:lpstr>
      <vt:lpstr>7.1   数据库设计概述</vt:lpstr>
      <vt:lpstr>PowerPoint 演示文稿</vt:lpstr>
      <vt:lpstr>PowerPoint 演示文稿</vt:lpstr>
      <vt:lpstr>7.1.3  数据库设计方法简述</vt:lpstr>
      <vt:lpstr>PowerPoint 演示文稿</vt:lpstr>
      <vt:lpstr>PowerPoint 演示文稿</vt:lpstr>
      <vt:lpstr>PowerPoint 演示文稿</vt:lpstr>
      <vt:lpstr>7.1.4   数据库设计的基本步骤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需求分析</vt:lpstr>
      <vt:lpstr>PowerPoint 演示文稿</vt:lpstr>
      <vt:lpstr>7.2.1   需求分析的任务</vt:lpstr>
      <vt:lpstr>二、需求分析的重点</vt:lpstr>
      <vt:lpstr>PowerPoint 演示文稿</vt:lpstr>
      <vt:lpstr>三、需求分析的难点</vt:lpstr>
      <vt:lpstr>PowerPoint 演示文稿</vt:lpstr>
      <vt:lpstr>7.2.2   需求分析的方法</vt:lpstr>
      <vt:lpstr>一、调查与初步分析用户需求</vt:lpstr>
      <vt:lpstr>PowerPoint 演示文稿</vt:lpstr>
      <vt:lpstr>PowerPoint 演示文稿</vt:lpstr>
      <vt:lpstr>PowerPoint 演示文稿</vt:lpstr>
      <vt:lpstr>二、常用调查方法</vt:lpstr>
      <vt:lpstr>常用调查方法</vt:lpstr>
      <vt:lpstr>PowerPoint 演示文稿</vt:lpstr>
      <vt:lpstr>三、进一步分析和表达用户需求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7.2.3   数据字典</vt:lpstr>
      <vt:lpstr>二、数据字典的内容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⒈         数据项</vt:lpstr>
      <vt:lpstr>⒉         数据结构</vt:lpstr>
      <vt:lpstr>⒊         数据流</vt:lpstr>
      <vt:lpstr>⒋         数据存储</vt:lpstr>
      <vt:lpstr>⒌         处理过程</vt:lpstr>
      <vt:lpstr>PowerPoint 演示文稿</vt:lpstr>
      <vt:lpstr>PowerPoint 演示文稿</vt:lpstr>
      <vt:lpstr>PowerPoint 演示文稿</vt:lpstr>
      <vt:lpstr>PowerPoint 演示文稿</vt:lpstr>
      <vt:lpstr>PowerPoint 演示文稿</vt:lpstr>
      <vt:lpstr>PowerPoint 演示文稿</vt:lpstr>
      <vt:lpstr>7.3   概念结构设计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7.3.3   数据抽象与局部视图设计</vt:lpstr>
      <vt:lpstr>一、数据抽象</vt:lpstr>
      <vt:lpstr>PowerPoint 演示文稿</vt:lpstr>
      <vt:lpstr>PowerPoint 演示文稿</vt:lpstr>
      <vt:lpstr>PowerPoint 演示文稿</vt:lpstr>
      <vt:lpstr>PowerPoint 演示文稿</vt:lpstr>
      <vt:lpstr>二、局部视图设计</vt:lpstr>
      <vt:lpstr>⒈         选择局部应用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⒈         属性冲突</vt:lpstr>
      <vt:lpstr>PowerPoint 演示文稿</vt:lpstr>
      <vt:lpstr>PowerPoint 演示文稿</vt:lpstr>
      <vt:lpstr>⒉         命名冲突</vt:lpstr>
      <vt:lpstr>PowerPoint 演示文稿</vt:lpstr>
      <vt:lpstr>⒊         结构冲突</vt:lpstr>
      <vt:lpstr>PowerPoint 演示文稿</vt:lpstr>
      <vt:lpstr>修改与重构（续）</vt:lpstr>
      <vt:lpstr>PowerPoint 演示文稿</vt:lpstr>
      <vt:lpstr>PowerPoint 演示文稿</vt:lpstr>
      <vt:lpstr>PowerPoint 演示文稿</vt:lpstr>
      <vt:lpstr>PowerPoint 演示文稿</vt:lpstr>
      <vt:lpstr>PowerPoint 演示文稿</vt:lpstr>
      <vt:lpstr>7.4   逻辑结构设计</vt:lpstr>
      <vt:lpstr>PowerPoint 演示文稿</vt:lpstr>
      <vt:lpstr>PowerPoint 演示文稿</vt:lpstr>
      <vt:lpstr>PowerPoint 演示文稿</vt:lpstr>
      <vt:lpstr>PowerPoint 演示文稿</vt:lpstr>
      <vt:lpstr>PowerPoint 演示文稿</vt:lpstr>
      <vt:lpstr>1.2.3概念模型 </vt:lpstr>
      <vt:lpstr>1.2.3 概念模型 </vt:lpstr>
      <vt:lpstr>1.2.4最常用的结构数据模型 </vt:lpstr>
      <vt:lpstr>1.2.4最常用的数据模型 </vt:lpstr>
      <vt:lpstr>1.2.4最常用的数据模型 </vt:lpstr>
      <vt:lpstr>1.2.4最常用的数据模型 </vt:lpstr>
      <vt:lpstr>1.3 数据库系统的结构 </vt:lpstr>
      <vt:lpstr>1.3.2 数据库系统的三级模式结构 </vt:lpstr>
      <vt:lpstr>1.3.2 数据库系统的三级模式结构</vt:lpstr>
      <vt:lpstr>1.3.2 数据库系统的三级模式结构</vt:lpstr>
      <vt:lpstr>1.3.2 数据库系统的三级模式结构</vt:lpstr>
      <vt:lpstr>1.3.2 数据库系统的三级模式结构</vt:lpstr>
      <vt:lpstr>1.3.2 数据库系统的三级模式结构</vt:lpstr>
      <vt:lpstr>1.3.3 数据库的二级映象 </vt:lpstr>
      <vt:lpstr>1.3.3 数据库的二级映象</vt:lpstr>
      <vt:lpstr>2.3 关系的完整性</vt:lpstr>
      <vt:lpstr>第三章关系数据库标准语言SQL 3.1 SQL概述 </vt:lpstr>
      <vt:lpstr>  3.1 SQL概述</vt:lpstr>
      <vt:lpstr>作业</vt:lpstr>
      <vt:lpstr>作业</vt:lpstr>
      <vt:lpstr>作业</vt:lpstr>
      <vt:lpstr>3.2 数据定义 </vt:lpstr>
      <vt:lpstr>第三章 关系数据库标准语言SQL 3.1 SQL 概述</vt:lpstr>
      <vt:lpstr>3.1 SQL概述</vt:lpstr>
      <vt:lpstr>3.2 数据定义 </vt:lpstr>
      <vt:lpstr>3.2 数据定义 </vt:lpstr>
      <vt:lpstr> 3.2 数据定义 </vt:lpstr>
      <vt:lpstr> 3.2 数据定义 </vt:lpstr>
      <vt:lpstr>3.2 数据定义 </vt:lpstr>
      <vt:lpstr> 3.2 数据定义 </vt:lpstr>
      <vt:lpstr>3.2.2 建立与删除索引</vt:lpstr>
      <vt:lpstr>3.2.2 建立与删除索引</vt:lpstr>
      <vt:lpstr>3.3 SQL 的数据查询 </vt:lpstr>
      <vt:lpstr>3.3.1 简单的选择与投影查询 </vt:lpstr>
      <vt:lpstr>3.3.1 简单的选择与投影查询</vt:lpstr>
      <vt:lpstr>3.3.1 简单的选择与投影查询</vt:lpstr>
      <vt:lpstr>3.3.1 简单的选择与投影查询</vt:lpstr>
      <vt:lpstr>3.3.1 简单的选择与投影查询 </vt:lpstr>
      <vt:lpstr>3.3.1 简单的选择与投影查询 </vt:lpstr>
      <vt:lpstr>3.3.1 简单的选择与投影查询</vt:lpstr>
      <vt:lpstr>3.3.1 简单的选择与投影查询</vt:lpstr>
      <vt:lpstr>3.3.1 简单的选择与投影查询</vt:lpstr>
      <vt:lpstr>3.3.1 简单的选择与投影查询</vt:lpstr>
      <vt:lpstr>3.3.2  连接查询 </vt:lpstr>
      <vt:lpstr>3.3.2  连接查询 </vt:lpstr>
      <vt:lpstr>3.3.2  连接查询</vt:lpstr>
      <vt:lpstr>3.3.2  连接查询</vt:lpstr>
      <vt:lpstr>3.3.2  连接查询</vt:lpstr>
      <vt:lpstr>3.3.3 嵌套查询</vt:lpstr>
      <vt:lpstr>3.3.3 嵌套查询</vt:lpstr>
      <vt:lpstr>3.3.3 嵌套查询</vt:lpstr>
      <vt:lpstr>3.3.3 嵌套查询</vt:lpstr>
      <vt:lpstr>3.3.3 嵌套查询</vt:lpstr>
      <vt:lpstr>3.3.3 嵌套查询</vt:lpstr>
      <vt:lpstr>3.3.3 嵌套查询</vt:lpstr>
      <vt:lpstr>3.3.3 嵌套查询</vt:lpstr>
      <vt:lpstr>3.3.4  集合查询</vt:lpstr>
      <vt:lpstr>3.4 SQL的数据更新</vt:lpstr>
      <vt:lpstr>3.4 SQL的数据更新</vt:lpstr>
      <vt:lpstr>3.4 SQL的数据更新</vt:lpstr>
      <vt:lpstr>3.4 SQL的数据更新</vt:lpstr>
      <vt:lpstr>3.5 SQL的视图</vt:lpstr>
      <vt:lpstr>3.5 SQL的视图</vt:lpstr>
      <vt:lpstr>3.5 SQL的视图</vt:lpstr>
      <vt:lpstr>3.5 SQL的视图</vt:lpstr>
      <vt:lpstr>3.5 SQL的视图</vt:lpstr>
      <vt:lpstr>3.5 SQL的视图</vt:lpstr>
      <vt:lpstr>3.5 SQL的视图</vt:lpstr>
      <vt:lpstr>作业</vt:lpstr>
      <vt:lpstr>作业</vt:lpstr>
      <vt:lpstr>3.6 SQL的数据控制</vt:lpstr>
      <vt:lpstr>3.6 SQL的数据控制</vt:lpstr>
      <vt:lpstr>3.6 SQL的数据控制</vt:lpstr>
      <vt:lpstr>3.6 SQL的数据控制</vt:lpstr>
      <vt:lpstr>3.8 查询优化</vt:lpstr>
      <vt:lpstr>3.8 查询优化</vt:lpstr>
      <vt:lpstr>3.8 查询优化</vt:lpstr>
      <vt:lpstr>3.8 查询优化</vt:lpstr>
      <vt:lpstr>3.8 查询优化</vt:lpstr>
      <vt:lpstr>第四章  数据库的安全性</vt:lpstr>
      <vt:lpstr>第四章  数据库的安全性</vt:lpstr>
      <vt:lpstr>第四章  数据库的安全性</vt:lpstr>
      <vt:lpstr>第四章  数据库的安全性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第五章  数据库完整性</vt:lpstr>
      <vt:lpstr>5.6 触发器</vt:lpstr>
      <vt:lpstr>第六章 关系模式的规范化设计理论 </vt:lpstr>
      <vt:lpstr> 6.1 问题的提出 </vt:lpstr>
      <vt:lpstr>  6.1 问题的提出  </vt:lpstr>
      <vt:lpstr>6.1 问题的提出</vt:lpstr>
      <vt:lpstr> 6.2 规范化</vt:lpstr>
      <vt:lpstr>6.2 规范化</vt:lpstr>
      <vt:lpstr>4.2 规范化</vt:lpstr>
      <vt:lpstr>4.2 规范化</vt:lpstr>
      <vt:lpstr>4.2 规范化</vt:lpstr>
      <vt:lpstr>4.2 规范化</vt:lpstr>
      <vt:lpstr>4.2 规范化 </vt:lpstr>
      <vt:lpstr>4.3 数据依赖的公理系统</vt:lpstr>
      <vt:lpstr>第五章 数据库设计与实施</vt:lpstr>
      <vt:lpstr>第五章 数据库设计与实施</vt:lpstr>
      <vt:lpstr>第五章 数据库设计与实施</vt:lpstr>
      <vt:lpstr> </vt:lpstr>
      <vt:lpstr> 第五章 数据库设计与实施 </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vt:lpstr>
      <vt:lpstr>第五章 数据库设计与实施 </vt:lpstr>
      <vt:lpstr> 第五章 数据库设计与实施  </vt:lpstr>
      <vt:lpstr> 第五章 数据库设计与实施  </vt:lpstr>
      <vt:lpstr>第五章 数据库设计与实施 </vt:lpstr>
      <vt:lpstr>作业</vt:lpstr>
      <vt:lpstr>作业</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第九章 关系查询处理和查询优化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绪论</vt:lpstr>
      <vt:lpstr>PowerPoint 演示文稿</vt:lpstr>
      <vt:lpstr>第二章</vt:lpstr>
      <vt:lpstr>PowerPoint 演示文稿</vt:lpstr>
      <vt:lpstr>PowerPoint 演示文稿</vt:lpstr>
      <vt:lpstr>PowerPoint 演示文稿</vt:lpstr>
      <vt:lpstr>PowerPoint 演示文稿</vt:lpstr>
      <vt:lpstr>PowerPoint 演示文稿</vt:lpstr>
      <vt:lpstr>第三章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空间分析原理与方法</dc:title>
  <dc:creator>Y Chen</dc:creator>
  <cp:lastModifiedBy>yy</cp:lastModifiedBy>
  <cp:revision>534</cp:revision>
  <dcterms:created xsi:type="dcterms:W3CDTF">2002-11-16T00:21:00Z</dcterms:created>
  <dcterms:modified xsi:type="dcterms:W3CDTF">2024-09-19T13:54:38Z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2052-11.8.2.8411</vt:lpwstr>
  </property>
</Properties>
</file>